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4682" r:id="rId6"/>
    <p:sldId id="301" r:id="rId7"/>
    <p:sldId id="4629" r:id="rId8"/>
    <p:sldId id="4683" r:id="rId9"/>
    <p:sldId id="4684" r:id="rId10"/>
    <p:sldId id="4693" r:id="rId11"/>
    <p:sldId id="4686" r:id="rId12"/>
    <p:sldId id="4630" r:id="rId13"/>
    <p:sldId id="4687" r:id="rId14"/>
    <p:sldId id="4631" r:id="rId15"/>
    <p:sldId id="4688" r:id="rId16"/>
    <p:sldId id="4689" r:id="rId17"/>
    <p:sldId id="4690" r:id="rId18"/>
    <p:sldId id="4691" r:id="rId19"/>
    <p:sldId id="4692" r:id="rId20"/>
    <p:sldId id="290" r:id="rId21"/>
  </p:sldIdLst>
  <p:sldSz cx="12192000" cy="6858000"/>
  <p:notesSz cx="6858000" cy="9144000"/>
  <p:custDataLst>
    <p:tags r:id="rId24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EF13D1-DF71-406E-CCA8-F4DF08F35532}" name="Wüthrich Nicole (WUN)" initials="WN(" userId="Wüthrich Nicole (WUN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8" y="92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-1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FC-4B51-B09D-3AB0920BC1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FC-4B51-B09D-3AB0920BC1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FC-4B51-B09D-3AB0920BC1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FC-4B51-B09D-3AB0920BC1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FC-4B51-B09D-3AB0920BC1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EFC-4B51-B09D-3AB0920BC1A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EFC-4B51-B09D-3AB0920BC1A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FC-4B51-B09D-3AB0920BC1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EFC-4B51-B09D-3AB0920BC1A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FC-4B51-B09D-3AB0920BC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FC-4B51-B09D-3AB0920BC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867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76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1" y="6491775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5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36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56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88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523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5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CH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83" y="1886678"/>
            <a:ext cx="11101142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947189"/>
            <a:ext cx="4092506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476672"/>
            <a:ext cx="11101142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41671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766504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980" y="458745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06553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6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495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53897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93261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4" y="910404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4" y="1389388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4" y="1759981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4" y="2238965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4" y="2614793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4" y="3093777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4" y="3464370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4" y="3943354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4" y="4312849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4" y="4791833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4" y="5163526"/>
            <a:ext cx="5321078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4" y="5619226"/>
            <a:ext cx="5321078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8338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8030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80264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Master-Untertitelformat bearbeiten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0665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50277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9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58494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400" b="1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9107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27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233DAA18-03CF-4D93-BEAE-61C7602D33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B9EF0BB-EE83-4AFB-BF4E-E11E144ABA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393EB6-28B1-4C34-A83F-52C08B9259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3D8E131-40DB-4803-BE0D-9120908903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2B87FD6C-57AD-40C1-9905-2A620DC259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78F6764D-888B-4E40-BB87-FF6B79ED37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2A2DED93-445B-4D88-B661-E0E1BC0E61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6775C944-40B7-45CB-8DD8-038E7350FA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Name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35836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14207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err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9B49551-4A18-49DA-9046-D550F097A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2CB489CB-AABA-4CBC-A2B3-E9F4AAEF4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9925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4573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2" y="2651829"/>
            <a:ext cx="502973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2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4356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96651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7FF30B-A1A8-4616-8AB4-9AF1BAE77D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400434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3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F92B7-2327-49E5-80E2-D3566BB59EA3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3B252BF9-4A4E-4FBA-8EB0-D65D91F459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1E5A6C84-0224-402F-B92B-1C49C4CD56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63DA57CA-C9C0-456F-AB8C-5CEBBCCE1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221980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FF3506D-FF20-4FCC-9E6C-293D0B5457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067E7C-7507-406D-89F7-AEF93C3A7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4134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6391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2905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31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err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8144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7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EB0A39B-A677-4BBC-9FFE-CCCF02347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165850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049225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C72AFA33-9506-4056-880B-B422140599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613E01-575E-4326-AC75-987994884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3583496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17245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5987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5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3CE41A76-29C5-40F4-99DA-8D69F0D009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 dirty="0"/>
              <a:t>Text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21FF7303-9702-44A9-B7C7-06686E53AF0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27360D0-F19B-4BC3-854B-F5DED92E29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797758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 dirty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0BB79-EEA1-492A-9B3C-5965F2E3B4F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16CCE47-DAAB-49A7-9D17-8E851B8141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33134613-8DDA-4568-AD4E-451DD0007F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577384043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205820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437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65720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err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2264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233181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317445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792045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err="1"/>
          </a:p>
        </p:txBody>
      </p:sp>
    </p:spTree>
    <p:extLst>
      <p:ext uri="{BB962C8B-B14F-4D97-AF65-F5344CB8AC3E}">
        <p14:creationId xmlns:p14="http://schemas.microsoft.com/office/powerpoint/2010/main" val="8394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7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1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Mastertextformat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49" r:id="rId3"/>
    <p:sldLayoutId id="2147483678" r:id="rId4"/>
    <p:sldLayoutId id="2147483662" r:id="rId5"/>
    <p:sldLayoutId id="2147483664" r:id="rId6"/>
    <p:sldLayoutId id="2147483681" r:id="rId7"/>
    <p:sldLayoutId id="2147483650" r:id="rId8"/>
    <p:sldLayoutId id="2147483682" r:id="rId9"/>
    <p:sldLayoutId id="2147483663" r:id="rId10"/>
    <p:sldLayoutId id="2147483683" r:id="rId11"/>
    <p:sldLayoutId id="2147483651" r:id="rId12"/>
    <p:sldLayoutId id="2147483666" r:id="rId13"/>
    <p:sldLayoutId id="2147483667" r:id="rId14"/>
    <p:sldLayoutId id="2147483652" r:id="rId15"/>
    <p:sldLayoutId id="2147483665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0" r:id="rId22"/>
    <p:sldLayoutId id="2147483673" r:id="rId23"/>
    <p:sldLayoutId id="2147483674" r:id="rId24"/>
    <p:sldLayoutId id="2147483675" r:id="rId25"/>
    <p:sldLayoutId id="2147483654" r:id="rId26"/>
    <p:sldLayoutId id="2147483655" r:id="rId27"/>
    <p:sldLayoutId id="2147483676" r:id="rId28"/>
    <p:sldLayoutId id="2147483679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20" r:id="rId46"/>
    <p:sldLayoutId id="2147483714" r:id="rId47"/>
    <p:sldLayoutId id="2147483722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1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686" r:id="rId63"/>
    <p:sldLayoutId id="2147483688" r:id="rId64"/>
    <p:sldLayoutId id="2147483689" r:id="rId65"/>
    <p:sldLayoutId id="2147483693" r:id="rId66"/>
    <p:sldLayoutId id="2147483694" r:id="rId67"/>
    <p:sldLayoutId id="2147483695" r:id="rId68"/>
    <p:sldLayoutId id="2147483696" r:id="rId69"/>
    <p:sldLayoutId id="2147483733" r:id="rId7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Leiter, draußen, Gerüstbau enthält.&#10;&#10;Beschreibung automatisch generiert.">
            <a:extLst>
              <a:ext uri="{FF2B5EF4-FFF2-40B4-BE49-F238E27FC236}">
                <a16:creationId xmlns:a16="http://schemas.microsoft.com/office/drawing/2014/main" id="{144C14F4-5779-3AD6-2F77-D16B32688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 b="34788"/>
          <a:stretch/>
        </p:blipFill>
        <p:spPr>
          <a:xfrm>
            <a:off x="0" y="549275"/>
            <a:ext cx="11641138" cy="3887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AB047-F8F7-4066-A12B-5F2C8FC02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3800"/>
              </a:lnSpc>
            </a:pPr>
            <a:r>
              <a:rPr lang="fr-FR" noProof="0" dirty="0"/>
              <a:t>Utiliser l’échelle à plateforme légère en toute sécurité</a:t>
            </a:r>
            <a:endParaRPr lang="de-CH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98D4D-5C94-4D58-BA8C-3586A40A3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de-CH" noProof="0" dirty="0" err="1"/>
              <a:t>Présentation</a:t>
            </a:r>
            <a:r>
              <a:rPr lang="de-CH" noProof="0" dirty="0"/>
              <a:t> </a:t>
            </a:r>
            <a:r>
              <a:rPr lang="de-CH" noProof="0" dirty="0" err="1"/>
              <a:t>pour</a:t>
            </a:r>
            <a:r>
              <a:rPr lang="de-CH" noProof="0" dirty="0"/>
              <a:t> </a:t>
            </a:r>
            <a:r>
              <a:rPr lang="de-CH" noProof="0" dirty="0" err="1"/>
              <a:t>les</a:t>
            </a:r>
            <a:r>
              <a:rPr lang="de-CH" noProof="0" dirty="0"/>
              <a:t> </a:t>
            </a:r>
            <a:r>
              <a:rPr lang="de-CH" noProof="0" dirty="0" err="1"/>
              <a:t>entreprises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04187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FR" dirty="0"/>
              <a:t>Ordonnance sur les travaux de construction, </a:t>
            </a:r>
            <a:r>
              <a:rPr lang="fr-FR" dirty="0" err="1"/>
              <a:t>OTConst</a:t>
            </a:r>
            <a:r>
              <a:rPr lang="fr-FR" dirty="0"/>
              <a:t> 2022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10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6549BE-5B26-0557-F5CF-5EAD4803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/>
        </p:blipFill>
        <p:spPr>
          <a:xfrm>
            <a:off x="551384" y="1627200"/>
            <a:ext cx="5257278" cy="4320000"/>
          </a:xfrm>
          <a:prstGeom prst="rect">
            <a:avLst/>
          </a:prstGeom>
        </p:spPr>
      </p:pic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257278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FR" dirty="0"/>
              <a:t>Ordonnance sur les travaux de construction (</a:t>
            </a:r>
            <a:r>
              <a:rPr lang="fr-FR" dirty="0" err="1"/>
              <a:t>OTConst</a:t>
            </a:r>
            <a:r>
              <a:rPr lang="fr-FR" dirty="0"/>
              <a:t>), 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1	</a:t>
            </a:r>
            <a:r>
              <a:rPr lang="fr-FR" dirty="0"/>
              <a:t>Des travaux ne peuvent être exécutés </a:t>
            </a:r>
            <a:br>
              <a:rPr lang="fr-FR" dirty="0"/>
            </a:br>
            <a:r>
              <a:rPr lang="fr-FR" dirty="0"/>
              <a:t>à partir d’échelles portables que si </a:t>
            </a:r>
            <a:br>
              <a:rPr lang="fr-FR" dirty="0"/>
            </a:br>
            <a:r>
              <a:rPr lang="fr-FR" dirty="0"/>
              <a:t>aucun autre équipement de travail n’est plus approprié en matière de sécurité.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de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de-CH" dirty="0"/>
              <a:t>2	</a:t>
            </a:r>
            <a:r>
              <a:rPr lang="fr-FR" dirty="0"/>
              <a:t>À partir d’une hauteur de chute de plus de 2</a:t>
            </a:r>
            <a:r>
              <a:rPr lang="fr-FR" sz="1000" dirty="0"/>
              <a:t> </a:t>
            </a:r>
            <a:r>
              <a:rPr lang="fr-FR" dirty="0"/>
              <a:t>m, les travaux à partir d’échelles portables ne peuvent être que de courte durée et il convient de prendre des mesures de protection contre les chutes.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5F0F56-B40A-63E0-1A84-4011DD0BC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4B8E679-FCE3-E90F-8822-0F5C0439C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2" y="3333404"/>
            <a:ext cx="4162453" cy="2832446"/>
          </a:xfrm>
        </p:spPr>
        <p:txBody>
          <a:bodyPr lIns="0" tIns="0" rIns="0" bIns="0"/>
          <a:lstStyle/>
          <a:p>
            <a:pPr>
              <a:lnSpc>
                <a:spcPts val="4600"/>
              </a:lnSpc>
            </a:pPr>
            <a:r>
              <a:rPr lang="fr-FR" dirty="0"/>
              <a:t>Utilisation de l’échelle à plateforme légère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Échelle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à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plateforme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légère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1061" cy="4608512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Exigences des normes SN EN 131-1 et -2 satisfaites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b="1" noProof="0" dirty="0" err="1"/>
              <a:t>Plateforme</a:t>
            </a:r>
            <a:r>
              <a:rPr lang="de-CH" noProof="0" dirty="0"/>
              <a:t> d</a:t>
            </a:r>
            <a:r>
              <a:rPr lang="fr-CH" noProof="0" dirty="0"/>
              <a:t>’au moins </a:t>
            </a:r>
            <a:r>
              <a:rPr lang="de-CH" noProof="0" dirty="0"/>
              <a:t>360</a:t>
            </a:r>
            <a:r>
              <a:rPr lang="de-CH" sz="1000" noProof="0" dirty="0"/>
              <a:t> </a:t>
            </a:r>
            <a:r>
              <a:rPr lang="de-CH" noProof="0" dirty="0"/>
              <a:t>mm</a:t>
            </a:r>
            <a:r>
              <a:rPr lang="de-CH" sz="1000" noProof="0" dirty="0"/>
              <a:t> </a:t>
            </a:r>
            <a:r>
              <a:rPr lang="de-CH" noProof="0" dirty="0"/>
              <a:t>×</a:t>
            </a:r>
            <a:r>
              <a:rPr lang="de-CH" sz="1000" noProof="0" dirty="0"/>
              <a:t> </a:t>
            </a:r>
            <a:r>
              <a:rPr lang="de-CH" noProof="0" dirty="0"/>
              <a:t>360</a:t>
            </a:r>
            <a:r>
              <a:rPr lang="de-CH" sz="1000" noProof="0" dirty="0"/>
              <a:t> </a:t>
            </a:r>
            <a:r>
              <a:rPr lang="de-CH" noProof="0" dirty="0"/>
              <a:t>mm, </a:t>
            </a:r>
            <a:r>
              <a:rPr lang="de-CH" b="1" dirty="0" err="1"/>
              <a:t>hauteur</a:t>
            </a:r>
            <a:r>
              <a:rPr lang="de-CH" b="1" noProof="0" dirty="0"/>
              <a:t> ≤</a:t>
            </a:r>
            <a:r>
              <a:rPr lang="de-CH" sz="1000" b="1" noProof="0" dirty="0"/>
              <a:t> </a:t>
            </a:r>
            <a:r>
              <a:rPr lang="de-CH" b="1" noProof="0" dirty="0"/>
              <a:t>2,0</a:t>
            </a:r>
            <a:r>
              <a:rPr lang="de-CH" sz="1000" b="1" noProof="0" dirty="0"/>
              <a:t> </a:t>
            </a:r>
            <a:r>
              <a:rPr lang="de-CH" b="1" noProof="0" dirty="0"/>
              <a:t>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Profondeur des marches de 80</a:t>
            </a:r>
            <a:r>
              <a:rPr lang="fr-FR" sz="1000" noProof="0" dirty="0"/>
              <a:t> </a:t>
            </a:r>
            <a:r>
              <a:rPr lang="fr-FR" noProof="0" dirty="0"/>
              <a:t>mm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 err="1"/>
              <a:t>Poids</a:t>
            </a:r>
            <a:r>
              <a:rPr lang="de-CH" noProof="0" dirty="0"/>
              <a:t> &lt;</a:t>
            </a:r>
            <a:r>
              <a:rPr lang="de-CH" sz="1000" noProof="0" dirty="0"/>
              <a:t> </a:t>
            </a:r>
            <a:r>
              <a:rPr lang="de-CH" noProof="0" dirty="0"/>
              <a:t>15</a:t>
            </a:r>
            <a:r>
              <a:rPr lang="de-CH" sz="1000" noProof="0" dirty="0"/>
              <a:t> </a:t>
            </a:r>
            <a:r>
              <a:rPr lang="de-CH" noProof="0" dirty="0"/>
              <a:t>kg (</a:t>
            </a:r>
            <a:r>
              <a:rPr lang="de-CH" noProof="0" dirty="0" err="1"/>
              <a:t>recommandé</a:t>
            </a:r>
            <a:r>
              <a:rPr lang="de-CH" noProof="0" dirty="0"/>
              <a:t>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b="1" noProof="0" dirty="0"/>
              <a:t>Garde-corps périphérique en trois parties</a:t>
            </a:r>
            <a:r>
              <a:rPr lang="fr-FR" noProof="0" dirty="0"/>
              <a:t>, composé de mains courantes et d’éléments de liaison, qui dépasse d’au moins 1,0</a:t>
            </a:r>
            <a:r>
              <a:rPr lang="fr-FR" sz="1000" noProof="0" dirty="0"/>
              <a:t> </a:t>
            </a:r>
            <a:r>
              <a:rPr lang="fr-FR" noProof="0" dirty="0"/>
              <a:t>m le plan d’appui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b="1" noProof="0" dirty="0"/>
              <a:t>Deux mains courantes rigides ou rabattables </a:t>
            </a:r>
            <a:r>
              <a:rPr lang="fr-FR" noProof="0" dirty="0"/>
              <a:t>situées </a:t>
            </a:r>
            <a:br>
              <a:rPr lang="fr-FR" noProof="0" dirty="0"/>
            </a:br>
            <a:r>
              <a:rPr lang="fr-FR" noProof="0" dirty="0"/>
              <a:t>sur les deux montants et commençant au maximum à partir de la 5</a:t>
            </a:r>
            <a:r>
              <a:rPr lang="fr-FR" baseline="30000" noProof="0" dirty="0"/>
              <a:t>e</a:t>
            </a:r>
            <a:r>
              <a:rPr lang="fr-FR" noProof="0" dirty="0"/>
              <a:t> marche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b="1" noProof="0" dirty="0"/>
              <a:t>Dispositif de sécurité contre l’écartement résistant à </a:t>
            </a:r>
            <a:br>
              <a:rPr lang="fr-FR" b="1" noProof="0" dirty="0"/>
            </a:br>
            <a:r>
              <a:rPr lang="fr-FR" b="1" noProof="0" dirty="0"/>
              <a:t>la traction </a:t>
            </a:r>
            <a:r>
              <a:rPr lang="fr-FR" noProof="0" dirty="0"/>
              <a:t>avec un système de blocage de la plateforme en mode d’utilisation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12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321462" y="1627200"/>
            <a:ext cx="3870538" cy="4320000"/>
          </a:xfrm>
          <a:prstGeom prst="rect">
            <a:avLst/>
          </a:prstGeom>
          <a:effectLst/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3BD17FC6-1D1D-1128-889B-3350E0A78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AFF59F7-18C7-17DB-D1B3-57A7DB73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Argumentaire sur l’utilité de l’échelle à plateforme légère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92800" cy="4320000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fr-FR" noProof="0" dirty="0"/>
              <a:t>L’utilisation d’échelles à plateforme légère a permis de réduire de 20</a:t>
            </a:r>
            <a:r>
              <a:rPr lang="fr-FR" sz="1000" noProof="0" dirty="0"/>
              <a:t> </a:t>
            </a:r>
            <a:r>
              <a:rPr lang="fr-FR" noProof="0" dirty="0"/>
              <a:t>% le nombre d’accidents et les coûts dans la construction en Allemagne.</a:t>
            </a:r>
          </a:p>
          <a:p>
            <a:pPr>
              <a:lnSpc>
                <a:spcPts val="2400"/>
              </a:lnSpc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fr-FR" noProof="0" dirty="0"/>
              <a:t>Avantages de l’échelle à plateforme légère: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sécurité accrue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disponibilité avec des roulettes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stabilité grâce aux marches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enceinte à trois côtés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plateforme pour plus de sécurité lors du travail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considérée comme une variante d’échelle double sûre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endParaRPr lang="de-CH" noProof="0" dirty="0"/>
          </a:p>
          <a:p>
            <a:pPr>
              <a:lnSpc>
                <a:spcPts val="2400"/>
              </a:lnSpc>
            </a:pP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13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AD1428C-400F-4327-2275-FDCE4F2F2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CH" noProof="0" dirty="0"/>
              <a:t>Source: BG Bau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21220B-E425-6AD0-287C-65AA28BD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b="5604"/>
          <a:stretch/>
        </p:blipFill>
        <p:spPr>
          <a:xfrm>
            <a:off x="8321463" y="1627200"/>
            <a:ext cx="3870537" cy="4320000"/>
          </a:xfrm>
          <a:prstGeom prst="rect">
            <a:avLst/>
          </a:prstGeo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F46C78C1-993D-CB81-1E23-686B4F29D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91D8A49-D85E-D693-2856-03F33D3DC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929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FF8200"/>
                </a:solidFill>
                <a:latin typeface="Arial"/>
              </a:rPr>
              <a:t>Exemples d’utilisation d’une échelle à plateforme légère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14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11" name="Grafik 10" descr="Ein Bild, das Im Haus, Regal, Warenbestand, Lagerhaus enthält.&#10;&#10;Beschreibung automatisch generiert.">
            <a:extLst>
              <a:ext uri="{FF2B5EF4-FFF2-40B4-BE49-F238E27FC236}">
                <a16:creationId xmlns:a16="http://schemas.microsoft.com/office/drawing/2014/main" id="{C36A1CE4-DF18-7C1D-A08C-7E85DDC4C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7" b="3839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2" name="Grafik 11" descr="Ein Bild, das Leiter, Kleidung, Gebäude, Blue Collar enthält.&#10;&#10;Beschreibung automatisch generiert.">
            <a:extLst>
              <a:ext uri="{FF2B5EF4-FFF2-40B4-BE49-F238E27FC236}">
                <a16:creationId xmlns:a16="http://schemas.microsoft.com/office/drawing/2014/main" id="{C4CE8747-D695-13F7-F83D-204315537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6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3" name="Grafik 12" descr="Ein Bild, das Leiter, Wand, Im Haus, Tripod enthält.&#10;&#10;Beschreibung automatisch generiert.">
            <a:extLst>
              <a:ext uri="{FF2B5EF4-FFF2-40B4-BE49-F238E27FC236}">
                <a16:creationId xmlns:a16="http://schemas.microsoft.com/office/drawing/2014/main" id="{994B7EAE-EE72-2188-D19B-A21C98FC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2" b="10733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E649E3-6D43-F7C5-2415-A12DFDBC5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1E55AE58-5E65-E202-2E14-A4129D870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724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D44BB0-6DBB-D229-B465-981734197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8311138" y="1628773"/>
            <a:ext cx="3330000" cy="43205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1A3C30-27FE-8162-0E78-91253599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6739"/>
          <a:stretch/>
        </p:blipFill>
        <p:spPr>
          <a:xfrm>
            <a:off x="4431000" y="1628773"/>
            <a:ext cx="3330000" cy="43205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F6C018-F3D5-255D-77FA-BA834E479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" b="6712"/>
          <a:stretch/>
        </p:blipFill>
        <p:spPr>
          <a:xfrm>
            <a:off x="550863" y="1628773"/>
            <a:ext cx="3330000" cy="432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FF8200"/>
                </a:solidFill>
                <a:latin typeface="Arial"/>
              </a:rPr>
              <a:t>Exemples d’utilisation d’une échelle à plateforme légère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15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72056E4-86BC-E2A5-98DF-9A56F4E97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DC51ADE0-85D2-B2E0-54D4-F80B1DB3A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001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eiter, Gebäude, Kompositmaterial, Blue Collar enthält.&#10;&#10;Beschreibung automatisch generiert.">
            <a:extLst>
              <a:ext uri="{FF2B5EF4-FFF2-40B4-BE49-F238E27FC236}">
                <a16:creationId xmlns:a16="http://schemas.microsoft.com/office/drawing/2014/main" id="{493BF0D3-1545-F9B3-944B-1A9C75A49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5" b="3831"/>
          <a:stretch/>
        </p:blipFill>
        <p:spPr>
          <a:xfrm>
            <a:off x="550861" y="1628773"/>
            <a:ext cx="3330000" cy="4320506"/>
          </a:xfrm>
          <a:prstGeom prst="rect">
            <a:avLst/>
          </a:prstGeom>
        </p:spPr>
      </p:pic>
      <p:pic>
        <p:nvPicPr>
          <p:cNvPr id="7" name="Grafik 6" descr="Ein Bild, das draußen, Himmel, Leiter, Wolke enthält.&#10;&#10;Beschreibung automatisch generiert.">
            <a:extLst>
              <a:ext uri="{FF2B5EF4-FFF2-40B4-BE49-F238E27FC236}">
                <a16:creationId xmlns:a16="http://schemas.microsoft.com/office/drawing/2014/main" id="{E9186004-858A-5876-CC46-4DED12737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2" b="8275"/>
          <a:stretch/>
        </p:blipFill>
        <p:spPr>
          <a:xfrm>
            <a:off x="8310616" y="1628774"/>
            <a:ext cx="3330000" cy="4320505"/>
          </a:xfrm>
          <a:prstGeom prst="rect">
            <a:avLst/>
          </a:prstGeom>
        </p:spPr>
      </p:pic>
      <p:pic>
        <p:nvPicPr>
          <p:cNvPr id="8" name="Grafik 7" descr="Ein Bild, das Wand, Leiter, Im Haus, Sauberkeit enthält.&#10;&#10;Beschreibung automatisch generiert.">
            <a:extLst>
              <a:ext uri="{FF2B5EF4-FFF2-40B4-BE49-F238E27FC236}">
                <a16:creationId xmlns:a16="http://schemas.microsoft.com/office/drawing/2014/main" id="{38750534-8D3A-FA38-6F4F-79AF3DD17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4" b="8840"/>
          <a:stretch/>
        </p:blipFill>
        <p:spPr>
          <a:xfrm>
            <a:off x="4431000" y="1628773"/>
            <a:ext cx="3330000" cy="4320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FF8200"/>
                </a:solidFill>
                <a:latin typeface="Arial"/>
              </a:rPr>
              <a:t>Exemples d’utilisation d’une échelle à plateforme légère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489A3B00-169A-3ABB-CE83-4C4C673C3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132ECFA-683F-F2AC-48AC-9A5952513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692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fr-FR" dirty="0"/>
              <a:t>Merci pour votre attention </a:t>
            </a:r>
            <a:br>
              <a:rPr lang="fr-FR" dirty="0"/>
            </a:br>
            <a:r>
              <a:rPr lang="fr-FR" dirty="0"/>
              <a:t>et pour l’utilisation d’échelles </a:t>
            </a:r>
            <a:br>
              <a:rPr lang="fr-FR" dirty="0"/>
            </a:br>
            <a:r>
              <a:rPr lang="fr-FR" dirty="0"/>
              <a:t>à plateforme légère sûres.</a:t>
            </a:r>
            <a:endParaRPr lang="de-CH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B8BF953E-6531-246F-F06E-8A4041A40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DD27A95-04B7-E144-CD1E-1A1909C6E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sz="2400" dirty="0" err="1">
                <a:solidFill>
                  <a:schemeClr val="bg1"/>
                </a:solidFill>
              </a:rPr>
              <a:t>Utilisation</a:t>
            </a:r>
            <a:r>
              <a:rPr lang="de-CH" sz="2400" dirty="0">
                <a:solidFill>
                  <a:schemeClr val="bg1"/>
                </a:solidFill>
              </a:rPr>
              <a:t> de </a:t>
            </a:r>
            <a:r>
              <a:rPr lang="de-CH" sz="2400" dirty="0" err="1">
                <a:solidFill>
                  <a:schemeClr val="bg1"/>
                </a:solidFill>
              </a:rPr>
              <a:t>cette</a:t>
            </a:r>
            <a:r>
              <a:rPr lang="de-CH" sz="2400" dirty="0">
                <a:solidFill>
                  <a:schemeClr val="bg1"/>
                </a:solidFill>
              </a:rPr>
              <a:t> </a:t>
            </a:r>
            <a:r>
              <a:rPr lang="de-CH" sz="2400" dirty="0" err="1">
                <a:solidFill>
                  <a:schemeClr val="bg1"/>
                </a:solidFill>
              </a:rPr>
              <a:t>présentation</a:t>
            </a:r>
            <a:endParaRPr lang="de-CH" sz="2400" dirty="0">
              <a:solidFill>
                <a:schemeClr val="bg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3"/>
            <a:ext cx="9864463" cy="360575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Groupes</a:t>
            </a:r>
            <a:r>
              <a:rPr lang="de-CH" b="1" dirty="0">
                <a:solidFill>
                  <a:srgbClr val="FFFFFF"/>
                </a:solidFill>
              </a:rPr>
              <a:t> </a:t>
            </a:r>
            <a:r>
              <a:rPr lang="de-CH" b="1" dirty="0" err="1">
                <a:solidFill>
                  <a:srgbClr val="FFFFFF"/>
                </a:solidFill>
              </a:rPr>
              <a:t>cibles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FR" b="0" dirty="0">
                <a:solidFill>
                  <a:srgbClr val="FFFFFF"/>
                </a:solidFill>
              </a:rPr>
              <a:t>Préposés à la sécurité, chefs d’entreprise et cadres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Utilisation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FR" b="0" dirty="0">
                <a:solidFill>
                  <a:srgbClr val="FFFFFF"/>
                </a:solidFill>
              </a:rPr>
              <a:t>Première instruction des collaborateurs et répétition régulière de l’instruction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Contenu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FR" b="0" dirty="0">
                <a:solidFill>
                  <a:srgbClr val="FFFFFF"/>
                </a:solidFill>
              </a:rPr>
              <a:t>Avantages et utilisation de l’échelle à plateforme légère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de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de-CH" b="1" dirty="0" err="1">
                <a:solidFill>
                  <a:srgbClr val="FFFFFF"/>
                </a:solidFill>
              </a:rPr>
              <a:t>Adaptations</a:t>
            </a:r>
            <a:endParaRPr lang="de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FR" b="0" dirty="0">
                <a:solidFill>
                  <a:srgbClr val="FFFFFF"/>
                </a:solidFill>
              </a:rPr>
              <a:t>Si vous adaptez la présentation en fonction des besoins spécifiques de votre entreprise, vous êtes responsable du contenu technique. </a:t>
            </a: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 err="1"/>
              <a:t>Sommaire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de-CH" sz="2000" b="1" dirty="0" err="1"/>
              <a:t>Accidents</a:t>
            </a:r>
            <a:endParaRPr lang="de-CH" sz="2000" b="1" dirty="0"/>
          </a:p>
          <a:p>
            <a:pPr>
              <a:spcBef>
                <a:spcPts val="1500"/>
              </a:spcBef>
            </a:pPr>
            <a:r>
              <a:rPr lang="fr-FR" sz="2000" b="1" dirty="0" err="1"/>
              <a:t>OTConst</a:t>
            </a:r>
            <a:r>
              <a:rPr lang="fr-FR" sz="2000" b="1" dirty="0"/>
              <a:t> (ordonnance sur les travaux de construction)</a:t>
            </a:r>
          </a:p>
          <a:p>
            <a:pPr>
              <a:spcBef>
                <a:spcPts val="1500"/>
              </a:spcBef>
            </a:pPr>
            <a:r>
              <a:rPr lang="fr-FR" sz="2000" b="1" dirty="0">
                <a:cs typeface="Arial"/>
              </a:rPr>
              <a:t>Utilisation de l’échelle à plateforme légère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D5C20BCE-905F-B44C-6AB0-FFD3BCB79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7F693A4-6C1B-157F-1AA8-BF3ED157C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293220"/>
            <a:ext cx="4745966" cy="1862047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de-CH" dirty="0" err="1"/>
              <a:t>Accidents</a:t>
            </a:r>
            <a:endParaRPr lang="de-CH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 err="1"/>
              <a:t>Accidents</a:t>
            </a:r>
            <a:r>
              <a:rPr lang="de-CH" noProof="0" dirty="0"/>
              <a:t> </a:t>
            </a:r>
            <a:r>
              <a:rPr lang="de-CH" noProof="0" dirty="0" err="1"/>
              <a:t>d’échelle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Chaque année, quelque </a:t>
            </a:r>
            <a:r>
              <a:rPr lang="fr-FR" b="1" noProof="0" dirty="0"/>
              <a:t>9000 accidents </a:t>
            </a:r>
            <a:br>
              <a:rPr lang="fr-FR" b="1" noProof="0" dirty="0"/>
            </a:br>
            <a:r>
              <a:rPr lang="fr-FR" noProof="0" dirty="0"/>
              <a:t>du travail se produisent avec des échelles </a:t>
            </a:r>
            <a:br>
              <a:rPr lang="fr-FR" noProof="0" dirty="0"/>
            </a:br>
            <a:r>
              <a:rPr lang="fr-FR" noProof="0" dirty="0"/>
              <a:t>en Suisse.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b="1" noProof="0" dirty="0"/>
              <a:t>6000</a:t>
            </a:r>
            <a:r>
              <a:rPr lang="fr-FR" noProof="0" dirty="0"/>
              <a:t> sont des </a:t>
            </a:r>
            <a:r>
              <a:rPr lang="fr-FR" b="1" noProof="0" dirty="0"/>
              <a:t>accidents professionnels </a:t>
            </a:r>
            <a:r>
              <a:rPr lang="fr-FR" noProof="0" dirty="0"/>
              <a:t>et </a:t>
            </a:r>
            <a:r>
              <a:rPr lang="fr-FR" b="1" noProof="0" dirty="0"/>
              <a:t>3000</a:t>
            </a:r>
            <a:r>
              <a:rPr lang="fr-FR" noProof="0" dirty="0"/>
              <a:t> des </a:t>
            </a:r>
            <a:r>
              <a:rPr lang="fr-FR" b="1" noProof="0" dirty="0"/>
              <a:t>accidents durant les loisirs</a:t>
            </a:r>
            <a:r>
              <a:rPr lang="fr-FR" noProof="0" dirty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b="1" noProof="0" dirty="0"/>
              <a:t>100 travailleurs </a:t>
            </a:r>
            <a:r>
              <a:rPr lang="fr-FR" noProof="0" dirty="0"/>
              <a:t>sont invalides à la suite d’un accident professionnel.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FR" noProof="0" dirty="0"/>
              <a:t>En moyenne, </a:t>
            </a:r>
            <a:r>
              <a:rPr lang="fr-FR" b="1" noProof="0" dirty="0"/>
              <a:t>4 travailleurs décèdent </a:t>
            </a:r>
            <a:r>
              <a:rPr lang="fr-FR" noProof="0" dirty="0"/>
              <a:t>des suites d’un </a:t>
            </a:r>
            <a:r>
              <a:rPr lang="fr-FR" b="1" noProof="0" dirty="0"/>
              <a:t>accident professionnel</a:t>
            </a:r>
            <a:r>
              <a:rPr lang="fr-FR" noProof="0" dirty="0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5</a:t>
            </a:fld>
            <a:endParaRPr lang="de-CH">
              <a:solidFill>
                <a:schemeClr val="tx1"/>
              </a:solidFill>
            </a:endParaRP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03AC12C-24F3-30BB-C916-0FB2DAB35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3E5574F2-8FD1-331A-B898-5CC081231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0518003-4200-C0D7-0931-64D6F080E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fr-FR" noProof="0" dirty="0"/>
              <a:t>Source: service de centralisation des statistiques de l’assurance-accidents </a:t>
            </a:r>
            <a:br>
              <a:rPr lang="fr-FR" noProof="0" dirty="0"/>
            </a:br>
            <a:r>
              <a:rPr lang="fr-FR" noProof="0" dirty="0"/>
              <a:t>LAA (SSAA)</a:t>
            </a:r>
          </a:p>
        </p:txBody>
      </p:sp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fr-FR" b="1" noProof="0" dirty="0"/>
              <a:t>Un accident professionnel avec une échelle </a:t>
            </a:r>
            <a:r>
              <a:rPr lang="fr-FR" noProof="0" dirty="0"/>
              <a:t>engendre des coûts d’environ </a:t>
            </a:r>
            <a:r>
              <a:rPr lang="fr-FR" b="1" noProof="0" dirty="0"/>
              <a:t>22</a:t>
            </a:r>
            <a:r>
              <a:rPr lang="fr-FR" sz="1000" b="1" noProof="0" dirty="0"/>
              <a:t> </a:t>
            </a:r>
            <a:r>
              <a:rPr lang="fr-FR" b="1" noProof="0" dirty="0"/>
              <a:t>000 francs</a:t>
            </a:r>
            <a:r>
              <a:rPr lang="fr-FR" noProof="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6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CH" noProof="0" dirty="0" err="1"/>
              <a:t>Accidents</a:t>
            </a:r>
            <a:r>
              <a:rPr lang="de-CH" noProof="0" dirty="0"/>
              <a:t> </a:t>
            </a:r>
            <a:r>
              <a:rPr lang="de-CH" noProof="0" dirty="0" err="1"/>
              <a:t>d’échelle</a:t>
            </a:r>
            <a:endParaRPr lang="de-CH" noProof="0" dirty="0"/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fr-FR" noProof="0" dirty="0"/>
              <a:t>Ces chiffres s’appliquent aux entreprises assurées à la Suva.</a:t>
            </a:r>
          </a:p>
          <a:p>
            <a:pPr>
              <a:lnSpc>
                <a:spcPts val="1600"/>
              </a:lnSpc>
            </a:pPr>
            <a:r>
              <a:rPr lang="fr-FR" noProof="0" dirty="0"/>
              <a:t>Source: Suva, VTS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DC3233CE-E748-15E6-DD07-B121A9949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C8F432B-E270-E62F-B08D-53C213C31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CH" noProof="0" dirty="0"/>
              <a:t>Processus d’accident avec des échelles</a:t>
            </a:r>
            <a:endParaRPr lang="de-CH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7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906B25B-7D42-73D8-17D0-142DF569A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n-US" dirty="0"/>
              <a:t>Bases: Suva, VTS, DWH, factsheets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D97029-2BFC-E7A6-AA2E-5DB2E169034C}"/>
              </a:ext>
            </a:extLst>
          </p:cNvPr>
          <p:cNvSpPr txBox="1">
            <a:spLocks/>
          </p:cNvSpPr>
          <p:nvPr/>
        </p:nvSpPr>
        <p:spPr>
          <a:xfrm>
            <a:off x="550862" y="1552178"/>
            <a:ext cx="11090276" cy="158553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b="1" noProof="0" dirty="0"/>
              <a:t>Circonstances des accidents professionnels avec des échelles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noProof="0" dirty="0"/>
              <a:t>En Suisse, plus de 90</a:t>
            </a:r>
            <a:r>
              <a:rPr lang="fr-CH" sz="1100" noProof="0" dirty="0"/>
              <a:t> </a:t>
            </a:r>
            <a:r>
              <a:rPr lang="fr-CH" noProof="0" dirty="0"/>
              <a:t>% des entreprises utilisent régulièrement des échelles. </a:t>
            </a:r>
          </a:p>
          <a:p>
            <a:pPr marL="0" indent="0">
              <a:spcBef>
                <a:spcPts val="0"/>
              </a:spcBef>
              <a:buNone/>
            </a:pPr>
            <a:endParaRPr lang="fr-CH" sz="5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dirty="0"/>
              <a:t>Le relevé des circonstances des accidents a permis d’identifier deux causes principales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dirty="0"/>
              <a:t>dans le processus des accidents.</a:t>
            </a:r>
            <a:endParaRPr lang="fr-CH" dirty="0">
              <a:cs typeface="Arial"/>
            </a:endParaRPr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fr-CH" dirty="0"/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3C4FB56-20A5-FE6D-B7B9-99EE94981715}"/>
              </a:ext>
            </a:extLst>
          </p:cNvPr>
          <p:cNvSpPr txBox="1"/>
          <p:nvPr/>
        </p:nvSpPr>
        <p:spPr>
          <a:xfrm>
            <a:off x="851025" y="3059668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43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C648E91-F90D-302B-A554-507C89BFFFDB}"/>
              </a:ext>
            </a:extLst>
          </p:cNvPr>
          <p:cNvSpPr txBox="1"/>
          <p:nvPr/>
        </p:nvSpPr>
        <p:spPr>
          <a:xfrm>
            <a:off x="3070308" y="4211228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62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90BC9E0-A655-4304-6691-58AC37B10ABE}"/>
              </a:ext>
            </a:extLst>
          </p:cNvPr>
          <p:cNvSpPr txBox="1"/>
          <p:nvPr/>
        </p:nvSpPr>
        <p:spPr>
          <a:xfrm>
            <a:off x="1253008" y="4950405"/>
            <a:ext cx="803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de-CH" sz="2400" b="1" dirty="0">
                <a:solidFill>
                  <a:schemeClr val="bg1"/>
                </a:solidFill>
              </a:rPr>
              <a:t>16</a:t>
            </a:r>
            <a:r>
              <a:rPr lang="de-CH" sz="1200" b="1" dirty="0">
                <a:solidFill>
                  <a:schemeClr val="bg1"/>
                </a:solidFill>
              </a:rPr>
              <a:t> </a:t>
            </a:r>
            <a:r>
              <a:rPr lang="de-CH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8546A7-D111-D814-9385-9DB25196C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D08E71F7-38B9-B17B-CDD7-89EA86F3C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  <p:graphicFrame>
        <p:nvGraphicFramePr>
          <p:cNvPr id="8" name="Chart 11">
            <a:extLst>
              <a:ext uri="{FF2B5EF4-FFF2-40B4-BE49-F238E27FC236}">
                <a16:creationId xmlns:a16="http://schemas.microsoft.com/office/drawing/2014/main" id="{046A313C-F295-BF17-A4FA-7671CC0DF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881738"/>
              </p:ext>
            </p:extLst>
          </p:nvPr>
        </p:nvGraphicFramePr>
        <p:xfrm>
          <a:off x="149411" y="2746125"/>
          <a:ext cx="3359758" cy="319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6C44563D-7A65-038B-0124-F35DF97B3175}"/>
              </a:ext>
            </a:extLst>
          </p:cNvPr>
          <p:cNvSpPr txBox="1"/>
          <p:nvPr/>
        </p:nvSpPr>
        <p:spPr>
          <a:xfrm>
            <a:off x="3650436" y="5076561"/>
            <a:ext cx="6093071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fr-FR" sz="1600" noProof="0" dirty="0"/>
              <a:t>Faire une chute de hauteur, tomber dans le vide (personnes)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fr-FR" sz="1600" noProof="0" dirty="0"/>
              <a:t>Déraper, glisser, dévaler en glissant (personnes)</a:t>
            </a:r>
            <a:endParaRPr lang="de-CH" sz="1600" noProof="0" dirty="0"/>
          </a:p>
        </p:txBody>
      </p:sp>
    </p:spTree>
    <p:extLst>
      <p:ext uri="{BB962C8B-B14F-4D97-AF65-F5344CB8AC3E}">
        <p14:creationId xmlns:p14="http://schemas.microsoft.com/office/powerpoint/2010/main" val="345532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FR" noProof="0" dirty="0"/>
              <a:t>Statistique des accidents par classe d’assurance</a:t>
            </a:r>
            <a:endParaRPr lang="de-CH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8"/>
            <a:ext cx="5256000" cy="4688265"/>
          </a:xfrm>
        </p:spPr>
        <p:txBody>
          <a:bodyPr/>
          <a:lstStyle/>
          <a:p>
            <a:pPr marL="0" indent="0">
              <a:lnSpc>
                <a:spcPts val="2400"/>
              </a:lnSpc>
              <a:buNone/>
            </a:pPr>
            <a:r>
              <a:rPr lang="fr-FR" noProof="0" dirty="0"/>
              <a:t>90</a:t>
            </a:r>
            <a:r>
              <a:rPr lang="fr-FR" sz="1000" noProof="0" dirty="0"/>
              <a:t> </a:t>
            </a:r>
            <a:r>
              <a:rPr lang="fr-FR" noProof="0" dirty="0"/>
              <a:t>% des accidents professionnels avec des échelles se produisent dans les </a:t>
            </a:r>
            <a:r>
              <a:rPr lang="fr-FR" b="1" noProof="0" dirty="0"/>
              <a:t>secteurs principal et secondaire de la construction</a:t>
            </a:r>
            <a:r>
              <a:rPr lang="fr-FR" noProof="0" dirty="0"/>
              <a:t>. </a:t>
            </a:r>
          </a:p>
          <a:p>
            <a:pPr marL="0" indent="0">
              <a:lnSpc>
                <a:spcPts val="2400"/>
              </a:lnSpc>
              <a:buNone/>
            </a:pPr>
            <a:endParaRPr lang="de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fr-FR" noProof="0" dirty="0"/>
              <a:t>Les classes d’assurance suivantes sont particulièrement concernées: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41A: </a:t>
            </a:r>
            <a:r>
              <a:rPr lang="fr-FR" noProof="0" dirty="0"/>
              <a:t>Secteur principal de la construction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70C: </a:t>
            </a:r>
            <a:r>
              <a:rPr lang="fr-FR" noProof="0" dirty="0"/>
              <a:t>Mise à disposition de personnel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44D: </a:t>
            </a:r>
            <a:r>
              <a:rPr lang="de-CH" noProof="0" dirty="0" err="1"/>
              <a:t>Peinture</a:t>
            </a:r>
            <a:r>
              <a:rPr lang="de-CH" noProof="0" dirty="0"/>
              <a:t> et </a:t>
            </a:r>
            <a:r>
              <a:rPr lang="de-CH" noProof="0" dirty="0" err="1"/>
              <a:t>plâtrerie</a:t>
            </a:r>
            <a:endParaRPr lang="de-CH" noProof="0" dirty="0"/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55D: </a:t>
            </a:r>
            <a:r>
              <a:rPr lang="fr-FR" noProof="0" dirty="0"/>
              <a:t>Installations électriques, </a:t>
            </a:r>
            <a:br>
              <a:rPr lang="fr-FR" noProof="0" dirty="0"/>
            </a:br>
            <a:r>
              <a:rPr lang="de-CH" noProof="0" dirty="0">
                <a:solidFill>
                  <a:schemeClr val="bg1"/>
                </a:solidFill>
              </a:rPr>
              <a:t>55D: </a:t>
            </a:r>
            <a:r>
              <a:rPr lang="fr-FR" noProof="0" dirty="0"/>
              <a:t>construction de réseaux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45G: </a:t>
            </a:r>
            <a:r>
              <a:rPr lang="de-CH" noProof="0" dirty="0" err="1"/>
              <a:t>Technique</a:t>
            </a:r>
            <a:r>
              <a:rPr lang="de-CH" noProof="0" dirty="0"/>
              <a:t> du </a:t>
            </a:r>
            <a:r>
              <a:rPr lang="de-CH" noProof="0" dirty="0" err="1"/>
              <a:t>bâtiment</a:t>
            </a:r>
            <a:r>
              <a:rPr lang="de-CH" noProof="0" dirty="0"/>
              <a:t>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dirty="0"/>
              <a:t>45D: </a:t>
            </a:r>
            <a:r>
              <a:rPr lang="de-CH" dirty="0" err="1"/>
              <a:t>Nettoyage</a:t>
            </a:r>
            <a:r>
              <a:rPr lang="de-CH" dirty="0"/>
              <a:t> de </a:t>
            </a:r>
            <a:r>
              <a:rPr lang="de-CH" dirty="0" err="1"/>
              <a:t>bâtiments</a:t>
            </a:r>
            <a:r>
              <a:rPr lang="de-CH" dirty="0"/>
              <a:t> </a:t>
            </a:r>
            <a:endParaRPr lang="de-CH" noProof="0" dirty="0"/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de-CH" noProof="0" dirty="0"/>
              <a:t>etc.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8</a:t>
            </a:fld>
            <a:endParaRPr lang="de-CH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4D26E2-3055-0804-7B48-3C692E6F6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5985917"/>
            <a:ext cx="5808662" cy="17938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fr-FR" noProof="0" dirty="0"/>
              <a:t>Suva, VTS, DWH, fiches thématiques</a:t>
            </a:r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1077FDC6-C1A1-C796-E7F2-43E995B68D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455633C-A138-0770-B3BE-39DA8676A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de-DE" dirty="0"/>
              <a:t>13104.f – 11.24</a:t>
            </a:r>
            <a:endParaRPr lang="de-CH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9ABE1333-057C-F6C4-C179-F034921F6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de-CH" dirty="0" err="1"/>
              <a:t>Échelles</a:t>
            </a:r>
            <a:r>
              <a:rPr lang="de-CH" dirty="0"/>
              <a:t> à </a:t>
            </a:r>
            <a:r>
              <a:rPr lang="de-CH" dirty="0" err="1"/>
              <a:t>plateforme</a:t>
            </a:r>
            <a:r>
              <a:rPr lang="de-CH" dirty="0"/>
              <a:t> </a:t>
            </a:r>
            <a:r>
              <a:rPr lang="de-CH" dirty="0" err="1"/>
              <a:t>légère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361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37102"/>
          <a:stretch/>
        </p:blipFill>
        <p:spPr>
          <a:xfrm>
            <a:off x="6051917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934540"/>
            <a:ext cx="3686704" cy="2231310"/>
          </a:xfrm>
        </p:spPr>
        <p:txBody>
          <a:bodyPr lIns="0" tIns="0" rIns="0" bIns="0" anchor="b"/>
          <a:lstStyle/>
          <a:p>
            <a:pPr>
              <a:lnSpc>
                <a:spcPts val="4600"/>
              </a:lnSpc>
            </a:pPr>
            <a:r>
              <a:rPr lang="de-CH" dirty="0" err="1"/>
              <a:t>OTConst</a:t>
            </a:r>
            <a:endParaRPr lang="de-CH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Mustervorlage_16x9_DE_20220913" id="{5142B0E0-2CD3-4E3D-A143-CBE810C630EA}" vid="{8A47BC82-E867-4FED-877D-F959FC6073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ea6b9f-9aef-4595-b04a-fd2e86e9b89b">
      <Terms xmlns="http://schemas.microsoft.com/office/infopath/2007/PartnerControls"/>
    </lcf76f155ced4ddcb4097134ff3c332f>
    <TaxCatchAll xmlns="5334777e-a454-486a-afd6-5413361f93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CE2AC49BCDFB4AA96019A9E3C64354" ma:contentTypeVersion="16" ma:contentTypeDescription="Ein neues Dokument erstellen." ma:contentTypeScope="" ma:versionID="13e684a2afafa87cbf18d102c2484f10">
  <xsd:schema xmlns:xsd="http://www.w3.org/2001/XMLSchema" xmlns:xs="http://www.w3.org/2001/XMLSchema" xmlns:p="http://schemas.microsoft.com/office/2006/metadata/properties" xmlns:ns2="13ea6b9f-9aef-4595-b04a-fd2e86e9b89b" xmlns:ns3="5334777e-a454-486a-afd6-5413361f9386" targetNamespace="http://schemas.microsoft.com/office/2006/metadata/properties" ma:root="true" ma:fieldsID="4afce4c0dd1563d11a748e171ad6db0e" ns2:_="" ns3:_="">
    <xsd:import namespace="13ea6b9f-9aef-4595-b04a-fd2e86e9b89b"/>
    <xsd:import namespace="5334777e-a454-486a-afd6-5413361f93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a6b9f-9aef-4595-b04a-fd2e86e9b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4777e-a454-486a-afd6-5413361f938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57657c3-b241-4ebc-a048-b9ca99e7b9fb}" ma:internalName="TaxCatchAll" ma:showField="CatchAllData" ma:web="5334777e-a454-486a-afd6-5413361f93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D7115D-0BA7-4F99-94D7-032C724A2D02}">
  <ds:schemaRefs>
    <ds:schemaRef ds:uri="http://schemas.microsoft.com/office/2006/metadata/properties"/>
    <ds:schemaRef ds:uri="http://schemas.microsoft.com/office/infopath/2007/PartnerControls"/>
    <ds:schemaRef ds:uri="13ea6b9f-9aef-4595-b04a-fd2e86e9b89b"/>
    <ds:schemaRef ds:uri="5334777e-a454-486a-afd6-5413361f9386"/>
  </ds:schemaRefs>
</ds:datastoreItem>
</file>

<file path=customXml/itemProps2.xml><?xml version="1.0" encoding="utf-8"?>
<ds:datastoreItem xmlns:ds="http://schemas.openxmlformats.org/officeDocument/2006/customXml" ds:itemID="{3B3C6E3F-108B-4C80-A733-A5AC550522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ea6b9f-9aef-4595-b04a-fd2e86e9b89b"/>
    <ds:schemaRef ds:uri="5334777e-a454-486a-afd6-5413361f93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303775-7CB0-42C8-9D0A-BEDACA6443B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811</Words>
  <Application>Microsoft Office PowerPoint</Application>
  <PresentationFormat>Breitbild</PresentationFormat>
  <Paragraphs>129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Utiliser l’échelle à plateforme légère en toute sécurité</vt:lpstr>
      <vt:lpstr>Utilisation de cette présentation</vt:lpstr>
      <vt:lpstr>Sommaire</vt:lpstr>
      <vt:lpstr>PowerPoint-Präsentation</vt:lpstr>
      <vt:lpstr>Accidents d’échelle</vt:lpstr>
      <vt:lpstr>Accidents d’échelle</vt:lpstr>
      <vt:lpstr>Processus d’accident avec des échelles</vt:lpstr>
      <vt:lpstr>Statistique des accidents par classe d’assurance</vt:lpstr>
      <vt:lpstr>PowerPoint-Präsentation</vt:lpstr>
      <vt:lpstr>Ordonnance sur les travaux de construction, OTConst 2022</vt:lpstr>
      <vt:lpstr>PowerPoint-Präsentation</vt:lpstr>
      <vt:lpstr>Échelle à plateforme légère</vt:lpstr>
      <vt:lpstr>Argumentaire sur l’utilité de l’échelle à plateforme légère</vt:lpstr>
      <vt:lpstr>Exemples d’utilisation d’une échelle à plateforme légère</vt:lpstr>
      <vt:lpstr>Exemples d’utilisation d’une échelle à plateforme légère</vt:lpstr>
      <vt:lpstr>Exemples d’utilisation d’une échelle à plateforme légère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(Arial Bold, 36 pt/Zab 38 pt)</dc:title>
  <dc:creator>Wüthrich Nicole (WUN)</dc:creator>
  <cp:lastModifiedBy>Glanzmann Andrea (GA1)</cp:lastModifiedBy>
  <cp:revision>41</cp:revision>
  <dcterms:created xsi:type="dcterms:W3CDTF">2020-11-04T06:39:08Z</dcterms:created>
  <dcterms:modified xsi:type="dcterms:W3CDTF">2025-03-06T16:30:52Z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0x01010044CE2AC49BCDFB4AA96019A9E3C64354</vt:lpwstr>
  </property>
  <property fmtid="{D5CDD505-2E9C-101B-9397-08002B2CF9AE}" pid="3" name="MSIP_Label_40f20d95-30f1-4757-92d7-5495691a0c29_Enabled">
    <vt:lpwstr>true</vt:lpwstr>
  </property>
  <property fmtid="{D5CDD505-2E9C-101B-9397-08002B2CF9AE}" pid="4" name="MSIP_Label_40f20d95-30f1-4757-92d7-5495691a0c29_SetDate">
    <vt:lpwstr>2022-10-27T13:23:44Z</vt:lpwstr>
  </property>
  <property fmtid="{D5CDD505-2E9C-101B-9397-08002B2CF9AE}" pid="5" name="MSIP_Label_40f20d95-30f1-4757-92d7-5495691a0c29_Method">
    <vt:lpwstr>Privileged</vt:lpwstr>
  </property>
  <property fmtid="{D5CDD505-2E9C-101B-9397-08002B2CF9AE}" pid="6" name="MSIP_Label_40f20d95-30f1-4757-92d7-5495691a0c29_Name">
    <vt:lpwstr>Intern</vt:lpwstr>
  </property>
  <property fmtid="{D5CDD505-2E9C-101B-9397-08002B2CF9AE}" pid="7" name="MSIP_Label_40f20d95-30f1-4757-92d7-5495691a0c29_SiteId">
    <vt:lpwstr>98616167-5668-4e66-acbf-925e81df8b00</vt:lpwstr>
  </property>
  <property fmtid="{D5CDD505-2E9C-101B-9397-08002B2CF9AE}" pid="8" name="MSIP_Label_40f20d95-30f1-4757-92d7-5495691a0c29_ActionId">
    <vt:lpwstr>cbb16204-4cbd-4572-ad63-976c3bfee92c</vt:lpwstr>
  </property>
  <property fmtid="{D5CDD505-2E9C-101B-9397-08002B2CF9AE}" pid="9" name="MSIP_Label_40f20d95-30f1-4757-92d7-5495691a0c29_ContentBits">
    <vt:lpwstr>0</vt:lpwstr>
  </property>
  <property fmtid="{D5CDD505-2E9C-101B-9397-08002B2CF9AE}" pid="10" name="MediaServiceImageTags">
    <vt:lpwstr/>
  </property>
</Properties>
</file>