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0" d="100"/>
          <a:sy n="110" d="100"/>
        </p:scale>
        <p:origin x="5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E2FEB1-18BB-47A2-91FB-DA07156FD0FC}"/>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1BBEFA33-8C3C-4DB8-91AC-78A339B3C7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164B7DFF-A0B1-4EB5-8E6D-C69909F95EB4}"/>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5" name="Fußzeilenplatzhalter 4">
            <a:extLst>
              <a:ext uri="{FF2B5EF4-FFF2-40B4-BE49-F238E27FC236}">
                <a16:creationId xmlns:a16="http://schemas.microsoft.com/office/drawing/2014/main" id="{E6765126-0C43-4F7B-BAFC-4466D02CBC74}"/>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590D1729-3695-48F7-9E94-4C2B7F0B2CD6}"/>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2686648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D7D38E-3DA5-4866-9F90-73F49B2782C9}"/>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6A080035-1369-486F-8CED-45139424614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4355DF12-5859-4236-A868-190E14E4B9F9}"/>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5" name="Fußzeilenplatzhalter 4">
            <a:extLst>
              <a:ext uri="{FF2B5EF4-FFF2-40B4-BE49-F238E27FC236}">
                <a16:creationId xmlns:a16="http://schemas.microsoft.com/office/drawing/2014/main" id="{B5228E2A-EB68-48D5-A951-4FA5A38B54D5}"/>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DBAF5C59-9572-40A1-981E-996CF87977A6}"/>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1920685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2090FDD6-D888-4158-87A1-6CAB14B8137C}"/>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3A930B69-41F3-4CA4-875A-0C16E52B822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EEA90BB1-E69D-471D-9055-668A2AF7BF03}"/>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5" name="Fußzeilenplatzhalter 4">
            <a:extLst>
              <a:ext uri="{FF2B5EF4-FFF2-40B4-BE49-F238E27FC236}">
                <a16:creationId xmlns:a16="http://schemas.microsoft.com/office/drawing/2014/main" id="{09B73EBF-AB94-4640-98A6-98B670EED473}"/>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8DF739CC-9544-4CFB-A1D8-61E72830D24C}"/>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2476845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603F63-2015-4B1D-931D-A71926AA453C}"/>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14F20755-7C71-46FF-AFE6-124DD9AC562C}"/>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0271A3D6-4250-40AB-ADF1-787EE5DD9465}"/>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5" name="Fußzeilenplatzhalter 4">
            <a:extLst>
              <a:ext uri="{FF2B5EF4-FFF2-40B4-BE49-F238E27FC236}">
                <a16:creationId xmlns:a16="http://schemas.microsoft.com/office/drawing/2014/main" id="{29D5ECFD-8599-40EE-8EEB-CC88DDE04439}"/>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E30F3947-1274-4501-9235-61D85E818B5A}"/>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3238427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B3F926-C8A4-4D85-9559-5B845C14817E}"/>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DF76495D-1B31-48AB-AB44-FF4B5B5461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E419BCA-E0F3-4E24-88B0-A8F4D30B0BDD}"/>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5" name="Fußzeilenplatzhalter 4">
            <a:extLst>
              <a:ext uri="{FF2B5EF4-FFF2-40B4-BE49-F238E27FC236}">
                <a16:creationId xmlns:a16="http://schemas.microsoft.com/office/drawing/2014/main" id="{596921E9-8BF8-4146-8850-0492EAC57E3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9C7EBC06-76BA-4454-BD76-191A39CCB027}"/>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4106225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AEAF0D-C466-4DBA-BF4F-66C36AD46CAE}"/>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7AF692F2-FF00-49F8-AE56-48FD9BD0F736}"/>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C702B3E6-E20D-416C-B818-B6010CD1AF6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65BCAD19-5B12-472B-8862-28B54B5BCFC4}"/>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6" name="Fußzeilenplatzhalter 5">
            <a:extLst>
              <a:ext uri="{FF2B5EF4-FFF2-40B4-BE49-F238E27FC236}">
                <a16:creationId xmlns:a16="http://schemas.microsoft.com/office/drawing/2014/main" id="{734A03A0-1A9D-4AA6-B260-5EF5AAD0E6B5}"/>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022179B8-6638-467B-9375-EE637498A35F}"/>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362599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DDFAA7-84C9-4136-ADFF-E22EE70285D9}"/>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EC5C984A-7E3D-42B9-BF05-33F75AFF85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D910DD3-A6AD-44E1-92A8-924592C514AC}"/>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E567D74C-DF95-4FD3-AE44-872C0EDCAE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EC567209-2A20-4D1D-8C57-386608970A3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C7C52A66-5172-434C-98E0-63B93DFE550D}"/>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8" name="Fußzeilenplatzhalter 7">
            <a:extLst>
              <a:ext uri="{FF2B5EF4-FFF2-40B4-BE49-F238E27FC236}">
                <a16:creationId xmlns:a16="http://schemas.microsoft.com/office/drawing/2014/main" id="{573DFAF0-8D37-464D-9306-0A525375728C}"/>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CEBDD807-D02A-402B-967B-73A12C5B816F}"/>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728589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2F81CC-2272-4807-8709-1B2E9F775599}"/>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B72C9792-00D4-4751-AED0-E4BB69ACA6D7}"/>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4" name="Fußzeilenplatzhalter 3">
            <a:extLst>
              <a:ext uri="{FF2B5EF4-FFF2-40B4-BE49-F238E27FC236}">
                <a16:creationId xmlns:a16="http://schemas.microsoft.com/office/drawing/2014/main" id="{67B7C9BA-1944-43EB-BEE6-A06C216977C4}"/>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8C99F0BF-53ED-46A9-992B-47F65B4E73C8}"/>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1409497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567DBD58-6127-46E4-B3A3-FD86CF7C4B93}"/>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3" name="Fußzeilenplatzhalter 2">
            <a:extLst>
              <a:ext uri="{FF2B5EF4-FFF2-40B4-BE49-F238E27FC236}">
                <a16:creationId xmlns:a16="http://schemas.microsoft.com/office/drawing/2014/main" id="{4170B930-1AF2-42FF-AF37-428452B0C31D}"/>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36D8F935-15BF-4460-854F-83B7F40D1E9A}"/>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3622605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1A2D28-CC13-4EAC-90F4-AFC4F5227116}"/>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3E7A5B8D-0CC3-4C4E-A644-6D58A6E6AA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FC5379AA-97BA-4FCE-A188-BB3DCF2C07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8F0615B-4CEA-4EFE-9AD1-2859556E72E1}"/>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6" name="Fußzeilenplatzhalter 5">
            <a:extLst>
              <a:ext uri="{FF2B5EF4-FFF2-40B4-BE49-F238E27FC236}">
                <a16:creationId xmlns:a16="http://schemas.microsoft.com/office/drawing/2014/main" id="{10D0DEE0-1A1C-4A58-AEEB-11DF45689068}"/>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B8732525-2014-4C7B-ADCC-F7A9F2D92628}"/>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1553058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CBFF67-80FA-4EDA-8518-7B063397F0F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8BE15667-FA5D-4813-89D4-1BC36C9005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9E7BB9E8-228B-4116-A561-6E102B428E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34918EF-E7E1-44A3-8142-F378CFAD56A8}"/>
              </a:ext>
            </a:extLst>
          </p:cNvPr>
          <p:cNvSpPr>
            <a:spLocks noGrp="1"/>
          </p:cNvSpPr>
          <p:nvPr>
            <p:ph type="dt" sz="half" idx="10"/>
          </p:nvPr>
        </p:nvSpPr>
        <p:spPr/>
        <p:txBody>
          <a:bodyPr/>
          <a:lstStyle/>
          <a:p>
            <a:fld id="{22A44F23-FAEF-4975-A20E-BA47A7A9A558}" type="datetimeFigureOut">
              <a:rPr lang="de-CH" smtClean="0"/>
              <a:t>15.05.2023</a:t>
            </a:fld>
            <a:endParaRPr lang="de-CH"/>
          </a:p>
        </p:txBody>
      </p:sp>
      <p:sp>
        <p:nvSpPr>
          <p:cNvPr id="6" name="Fußzeilenplatzhalter 5">
            <a:extLst>
              <a:ext uri="{FF2B5EF4-FFF2-40B4-BE49-F238E27FC236}">
                <a16:creationId xmlns:a16="http://schemas.microsoft.com/office/drawing/2014/main" id="{B80B9096-6DC8-48B5-B870-460EE982EA91}"/>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DEB57356-D931-474F-AB56-4C9B4A541418}"/>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2590752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0F2A5B0-18E7-4765-BF59-D31B9FD670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F4A48769-5FB0-4F4D-A2B1-9A0DCD09CD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2CFDC27F-141F-4616-B59A-96A97B157B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A44F23-FAEF-4975-A20E-BA47A7A9A558}" type="datetimeFigureOut">
              <a:rPr lang="de-CH" smtClean="0"/>
              <a:t>15.05.2023</a:t>
            </a:fld>
            <a:endParaRPr lang="de-CH"/>
          </a:p>
        </p:txBody>
      </p:sp>
      <p:sp>
        <p:nvSpPr>
          <p:cNvPr id="5" name="Fußzeilenplatzhalter 4">
            <a:extLst>
              <a:ext uri="{FF2B5EF4-FFF2-40B4-BE49-F238E27FC236}">
                <a16:creationId xmlns:a16="http://schemas.microsoft.com/office/drawing/2014/main" id="{DECA84DA-3E39-4160-B377-A78AD4C1E3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id="{91DE905C-AC84-4B0E-8E0B-C89A151289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B3014B-96CE-4378-91AE-FAED6AC06FD0}" type="slidenum">
              <a:rPr lang="de-CH" smtClean="0"/>
              <a:t>‹Nr.›</a:t>
            </a:fld>
            <a:endParaRPr lang="de-CH"/>
          </a:p>
        </p:txBody>
      </p:sp>
    </p:spTree>
    <p:extLst>
      <p:ext uri="{BB962C8B-B14F-4D97-AF65-F5344CB8AC3E}">
        <p14:creationId xmlns:p14="http://schemas.microsoft.com/office/powerpoint/2010/main" val="1394166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fik 8" descr="Ein Bild, das Im Haus, Trainingsgerät enthält.&#10;&#10;Beschreibung automatisch generiert.">
            <a:extLst>
              <a:ext uri="{FF2B5EF4-FFF2-40B4-BE49-F238E27FC236}">
                <a16:creationId xmlns:a16="http://schemas.microsoft.com/office/drawing/2014/main" id="{5264E329-6B61-A4B6-65E9-265D32FF34C2}"/>
              </a:ext>
            </a:extLst>
          </p:cNvPr>
          <p:cNvPicPr>
            <a:picLocks noChangeAspect="1"/>
          </p:cNvPicPr>
          <p:nvPr/>
        </p:nvPicPr>
        <p:blipFill>
          <a:blip r:embed="rId2"/>
          <a:stretch>
            <a:fillRect/>
          </a:stretch>
        </p:blipFill>
        <p:spPr>
          <a:xfrm>
            <a:off x="-658906" y="0"/>
            <a:ext cx="12207051" cy="6895863"/>
          </a:xfrm>
          <a:prstGeom prst="rect">
            <a:avLst/>
          </a:prstGeom>
        </p:spPr>
      </p:pic>
      <p:sp>
        <p:nvSpPr>
          <p:cNvPr id="11" name="Titel 1">
            <a:extLst>
              <a:ext uri="{FF2B5EF4-FFF2-40B4-BE49-F238E27FC236}">
                <a16:creationId xmlns:a16="http://schemas.microsoft.com/office/drawing/2014/main" id="{A5EAAABC-AC63-0729-5500-FB560847E2EC}"/>
              </a:ext>
            </a:extLst>
          </p:cNvPr>
          <p:cNvSpPr>
            <a:spLocks noGrp="1"/>
          </p:cNvSpPr>
          <p:nvPr/>
        </p:nvSpPr>
        <p:spPr>
          <a:xfrm>
            <a:off x="1524000" y="3429000"/>
            <a:ext cx="9144000" cy="2387600"/>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r>
              <a:rPr lang="de-CH" i="0" dirty="0" err="1">
                <a:effectLst/>
                <a:latin typeface="Arial" panose="020B0604020202020204" pitchFamily="34" charset="0"/>
              </a:rPr>
              <a:t>Transfert</a:t>
            </a:r>
            <a:r>
              <a:rPr lang="de-CH" i="0" dirty="0">
                <a:effectLst/>
                <a:latin typeface="Arial" panose="020B0604020202020204" pitchFamily="34" charset="0"/>
              </a:rPr>
              <a:t> intelligent:  </a:t>
            </a:r>
            <a:r>
              <a:rPr lang="de-CH" i="0" dirty="0" err="1">
                <a:effectLst/>
                <a:latin typeface="Arial" panose="020B0604020202020204" pitchFamily="34" charset="0"/>
              </a:rPr>
              <a:t>surmontez</a:t>
            </a:r>
            <a:r>
              <a:rPr lang="de-CH" i="0" dirty="0">
                <a:effectLst/>
                <a:latin typeface="Arial" panose="020B0604020202020204" pitchFamily="34" charset="0"/>
              </a:rPr>
              <a:t> </a:t>
            </a:r>
            <a:r>
              <a:rPr lang="de-CH" i="0" dirty="0" err="1">
                <a:effectLst/>
                <a:latin typeface="Arial" panose="020B0604020202020204" pitchFamily="34" charset="0"/>
              </a:rPr>
              <a:t>les</a:t>
            </a:r>
            <a:r>
              <a:rPr lang="de-CH" i="0" dirty="0">
                <a:effectLst/>
                <a:latin typeface="Arial" panose="020B0604020202020204" pitchFamily="34" charset="0"/>
              </a:rPr>
              <a:t> </a:t>
            </a:r>
            <a:r>
              <a:rPr lang="de-CH" i="0" dirty="0" err="1">
                <a:effectLst/>
                <a:latin typeface="Arial" panose="020B0604020202020204" pitchFamily="34" charset="0"/>
              </a:rPr>
              <a:t>obstacles</a:t>
            </a:r>
            <a:r>
              <a:rPr lang="de-CH" b="0" i="0" dirty="0">
                <a:effectLst/>
                <a:latin typeface="Arial" panose="020B0604020202020204" pitchFamily="34" charset="0"/>
              </a:rPr>
              <a:t>!</a:t>
            </a:r>
            <a:endParaRPr lang="de-CH" dirty="0"/>
          </a:p>
        </p:txBody>
      </p:sp>
      <p:sp>
        <p:nvSpPr>
          <p:cNvPr id="14" name="Untertitel 2">
            <a:extLst>
              <a:ext uri="{FF2B5EF4-FFF2-40B4-BE49-F238E27FC236}">
                <a16:creationId xmlns:a16="http://schemas.microsoft.com/office/drawing/2014/main" id="{D7CBE934-8464-269A-C99B-97354BEC3A3E}"/>
              </a:ext>
            </a:extLst>
          </p:cNvPr>
          <p:cNvSpPr>
            <a:spLocks noGrp="1"/>
          </p:cNvSpPr>
          <p:nvPr/>
        </p:nvSpPr>
        <p:spPr>
          <a:xfrm>
            <a:off x="1419247" y="5724929"/>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de-CH" sz="2200" dirty="0">
                <a:solidFill>
                  <a:schemeClr val="accent5"/>
                </a:solidFill>
              </a:rPr>
              <a:t>Arguments</a:t>
            </a:r>
            <a:r>
              <a:rPr lang="de-CH" sz="1600" b="0" i="0" dirty="0">
                <a:effectLst/>
                <a:latin typeface="Arial" panose="020B0604020202020204" pitchFamily="34" charset="0"/>
              </a:rPr>
              <a:t> </a:t>
            </a:r>
            <a:r>
              <a:rPr lang="de-CH" sz="2200" dirty="0" err="1">
                <a:solidFill>
                  <a:schemeClr val="accent5"/>
                </a:solidFill>
              </a:rPr>
              <a:t>pour</a:t>
            </a:r>
            <a:r>
              <a:rPr lang="de-CH" sz="1600" b="0" i="0" dirty="0">
                <a:effectLst/>
                <a:latin typeface="Arial" panose="020B0604020202020204" pitchFamily="34" charset="0"/>
              </a:rPr>
              <a:t> </a:t>
            </a:r>
            <a:r>
              <a:rPr lang="de-CH" sz="2200" dirty="0" err="1">
                <a:solidFill>
                  <a:schemeClr val="accent5"/>
                </a:solidFill>
              </a:rPr>
              <a:t>les</a:t>
            </a:r>
            <a:r>
              <a:rPr lang="de-CH" sz="1600" b="0" i="0" dirty="0">
                <a:effectLst/>
                <a:latin typeface="Arial" panose="020B0604020202020204" pitchFamily="34" charset="0"/>
              </a:rPr>
              <a:t> </a:t>
            </a:r>
            <a:r>
              <a:rPr lang="de-CH" sz="2200" dirty="0" err="1">
                <a:solidFill>
                  <a:schemeClr val="accent5"/>
                </a:solidFill>
              </a:rPr>
              <a:t>coaches</a:t>
            </a:r>
            <a:r>
              <a:rPr lang="de-CH" sz="1600" b="0" i="0" dirty="0">
                <a:effectLst/>
                <a:latin typeface="Arial" panose="020B0604020202020204" pitchFamily="34" charset="0"/>
              </a:rPr>
              <a:t> </a:t>
            </a:r>
            <a:r>
              <a:rPr lang="de-CH" sz="2200" dirty="0">
                <a:solidFill>
                  <a:schemeClr val="accent5"/>
                </a:solidFill>
              </a:rPr>
              <a:t>de</a:t>
            </a:r>
            <a:r>
              <a:rPr lang="de-CH" b="0" i="0" dirty="0">
                <a:effectLst/>
                <a:latin typeface="Arial" panose="020B0604020202020204" pitchFamily="34" charset="0"/>
              </a:rPr>
              <a:t> </a:t>
            </a:r>
            <a:r>
              <a:rPr lang="de-CH" sz="2200" dirty="0" err="1">
                <a:solidFill>
                  <a:schemeClr val="accent5"/>
                </a:solidFill>
              </a:rPr>
              <a:t>transfert</a:t>
            </a:r>
            <a:endParaRPr lang="de-CH" sz="2200" dirty="0">
              <a:solidFill>
                <a:schemeClr val="accent5"/>
              </a:solidFill>
            </a:endParaRPr>
          </a:p>
        </p:txBody>
      </p:sp>
    </p:spTree>
    <p:extLst>
      <p:ext uri="{BB962C8B-B14F-4D97-AF65-F5344CB8AC3E}">
        <p14:creationId xmlns:p14="http://schemas.microsoft.com/office/powerpoint/2010/main" val="1337395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D9CEF4-494A-48E3-BA96-DC7EBDFA87F1}"/>
              </a:ext>
            </a:extLst>
          </p:cNvPr>
          <p:cNvSpPr>
            <a:spLocks noGrp="1"/>
          </p:cNvSpPr>
          <p:nvPr>
            <p:ph type="title"/>
          </p:nvPr>
        </p:nvSpPr>
        <p:spPr>
          <a:xfrm>
            <a:off x="958013" y="346953"/>
            <a:ext cx="10515600" cy="1325563"/>
          </a:xfrm>
        </p:spPr>
        <p:txBody>
          <a:bodyPr>
            <a:normAutofit fontScale="90000"/>
          </a:bodyPr>
          <a:lstStyle/>
          <a:p>
            <a:r>
              <a:rPr lang="fr-CH" dirty="0"/>
              <a:t>Transfert intelligent: les principaux obstacles ...</a:t>
            </a:r>
            <a:br>
              <a:rPr lang="de-CH" dirty="0"/>
            </a:br>
            <a:r>
              <a:rPr lang="fr-CH" sz="1200" dirty="0"/>
              <a:t> </a:t>
            </a:r>
            <a:br>
              <a:rPr lang="de-CH" dirty="0"/>
            </a:br>
            <a:r>
              <a:rPr lang="fr-CH" sz="2200" dirty="0">
                <a:solidFill>
                  <a:schemeClr val="accent5"/>
                </a:solidFill>
              </a:rPr>
              <a:t>… et comment les surmonter</a:t>
            </a:r>
            <a:endParaRPr lang="de-CH" sz="2200" dirty="0">
              <a:solidFill>
                <a:schemeClr val="accent5"/>
              </a:solidFill>
              <a:latin typeface="+mn-lt"/>
              <a:ea typeface="+mn-ea"/>
              <a:cs typeface="+mn-cs"/>
            </a:endParaRPr>
          </a:p>
        </p:txBody>
      </p:sp>
      <p:sp>
        <p:nvSpPr>
          <p:cNvPr id="3" name="Inhaltsplatzhalter 2">
            <a:extLst>
              <a:ext uri="{FF2B5EF4-FFF2-40B4-BE49-F238E27FC236}">
                <a16:creationId xmlns:a16="http://schemas.microsoft.com/office/drawing/2014/main" id="{3B6F47E3-96A5-46F8-9C07-ACB39F055654}"/>
              </a:ext>
            </a:extLst>
          </p:cNvPr>
          <p:cNvSpPr>
            <a:spLocks noGrp="1"/>
          </p:cNvSpPr>
          <p:nvPr>
            <p:ph idx="1"/>
          </p:nvPr>
        </p:nvSpPr>
        <p:spPr/>
        <p:txBody>
          <a:bodyPr>
            <a:normAutofit/>
          </a:bodyPr>
          <a:lstStyle/>
          <a:p>
            <a:endParaRPr lang="fr-FR" sz="2000" dirty="0"/>
          </a:p>
          <a:p>
            <a:r>
              <a:rPr lang="fr-FR" sz="2000" dirty="0"/>
              <a:t>Des études internationales ont mis en évidence des facteurs critiques pour la réussite des projets de prévention des troubles musculosquelettiques. Tenez-en compte dans le cadre du projet «Transfert intelligent». </a:t>
            </a:r>
          </a:p>
          <a:p>
            <a:endParaRPr lang="fr-FR" sz="2000" dirty="0"/>
          </a:p>
          <a:p>
            <a:r>
              <a:rPr lang="fr-FR" sz="2000" dirty="0"/>
              <a:t>Parmi les principaux obstacles ou facteurs critiques, il y a le manque de temps et de ressources, un soutien insuffisant de la part de la direction, une faible participation et la résistance au changement.</a:t>
            </a:r>
          </a:p>
          <a:p>
            <a:endParaRPr lang="fr-FR" sz="2000" dirty="0"/>
          </a:p>
          <a:p>
            <a:r>
              <a:rPr lang="fr-FR" sz="2000" dirty="0"/>
              <a:t>Cette présentation fournit des arguments pour surmonter ces obstacles.</a:t>
            </a:r>
          </a:p>
        </p:txBody>
      </p:sp>
    </p:spTree>
    <p:extLst>
      <p:ext uri="{BB962C8B-B14F-4D97-AF65-F5344CB8AC3E}">
        <p14:creationId xmlns:p14="http://schemas.microsoft.com/office/powerpoint/2010/main" val="3596540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453B1A-5840-430B-9665-BE77C6BF30D1}"/>
              </a:ext>
            </a:extLst>
          </p:cNvPr>
          <p:cNvSpPr>
            <a:spLocks noGrp="1"/>
          </p:cNvSpPr>
          <p:nvPr>
            <p:ph type="title"/>
          </p:nvPr>
        </p:nvSpPr>
        <p:spPr/>
        <p:txBody>
          <a:bodyPr>
            <a:normAutofit/>
          </a:bodyPr>
          <a:lstStyle/>
          <a:p>
            <a:r>
              <a:rPr lang="fr-CH" dirty="0"/>
              <a:t>Zoom sur les obstacles</a:t>
            </a:r>
            <a:br>
              <a:rPr lang="de-CH" sz="4400" dirty="0"/>
            </a:br>
            <a:r>
              <a:rPr lang="fr-CH" sz="2000" dirty="0">
                <a:solidFill>
                  <a:schemeClr val="accent5"/>
                </a:solidFill>
              </a:rPr>
              <a:t>Problèmes, solutions et arguments</a:t>
            </a:r>
            <a:endParaRPr lang="de-CH" sz="2200" dirty="0">
              <a:solidFill>
                <a:schemeClr val="accent5"/>
              </a:solidFill>
              <a:latin typeface="+mn-lt"/>
              <a:ea typeface="+mn-ea"/>
              <a:cs typeface="+mn-cs"/>
            </a:endParaRPr>
          </a:p>
        </p:txBody>
      </p:sp>
      <p:pic>
        <p:nvPicPr>
          <p:cNvPr id="7" name="Inhaltsplatzhalter 6">
            <a:extLst>
              <a:ext uri="{FF2B5EF4-FFF2-40B4-BE49-F238E27FC236}">
                <a16:creationId xmlns:a16="http://schemas.microsoft.com/office/drawing/2014/main" id="{DE986BDC-79EB-407A-A639-3DAC45F9C7B8}"/>
              </a:ext>
            </a:extLst>
          </p:cNvPr>
          <p:cNvPicPr>
            <a:picLocks noGrp="1" noChangeAspect="1"/>
          </p:cNvPicPr>
          <p:nvPr>
            <p:ph idx="1"/>
          </p:nvPr>
        </p:nvPicPr>
        <p:blipFill>
          <a:blip r:embed="rId2"/>
          <a:stretch>
            <a:fillRect/>
          </a:stretch>
        </p:blipFill>
        <p:spPr>
          <a:xfrm>
            <a:off x="3604392" y="1825625"/>
            <a:ext cx="4983215" cy="4351338"/>
          </a:xfrm>
        </p:spPr>
      </p:pic>
    </p:spTree>
    <p:extLst>
      <p:ext uri="{BB962C8B-B14F-4D97-AF65-F5344CB8AC3E}">
        <p14:creationId xmlns:p14="http://schemas.microsoft.com/office/powerpoint/2010/main" val="166130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4F7D51-C8D0-453A-90F2-76F323902C80}"/>
              </a:ext>
            </a:extLst>
          </p:cNvPr>
          <p:cNvSpPr>
            <a:spLocks noGrp="1"/>
          </p:cNvSpPr>
          <p:nvPr>
            <p:ph type="title"/>
          </p:nvPr>
        </p:nvSpPr>
        <p:spPr/>
        <p:txBody>
          <a:bodyPr>
            <a:normAutofit/>
          </a:bodyPr>
          <a:lstStyle/>
          <a:p>
            <a:r>
              <a:rPr lang="fr-CH" dirty="0"/>
              <a:t>Pression temporelle</a:t>
            </a:r>
            <a:br>
              <a:rPr lang="de-CH" sz="1800" dirty="0"/>
            </a:br>
            <a:r>
              <a:rPr lang="fr-CH" sz="2000" dirty="0">
                <a:solidFill>
                  <a:schemeClr val="accent5"/>
                </a:solidFill>
              </a:rPr>
              <a:t>Avec un peu d’entraînement, on gagne du temps!</a:t>
            </a:r>
            <a:endParaRPr lang="de-CH" sz="2200" dirty="0">
              <a:solidFill>
                <a:schemeClr val="accent5"/>
              </a:solidFill>
              <a:latin typeface="+mn-lt"/>
              <a:ea typeface="+mn-ea"/>
              <a:cs typeface="+mn-cs"/>
            </a:endParaRPr>
          </a:p>
        </p:txBody>
      </p:sp>
      <p:graphicFrame>
        <p:nvGraphicFramePr>
          <p:cNvPr id="4" name="Tabelle 4">
            <a:extLst>
              <a:ext uri="{FF2B5EF4-FFF2-40B4-BE49-F238E27FC236}">
                <a16:creationId xmlns:a16="http://schemas.microsoft.com/office/drawing/2014/main" id="{F27C9B91-B400-485A-94D9-F0EC267C280E}"/>
              </a:ext>
            </a:extLst>
          </p:cNvPr>
          <p:cNvGraphicFramePr>
            <a:graphicFrameLocks noGrp="1"/>
          </p:cNvGraphicFramePr>
          <p:nvPr>
            <p:ph idx="1"/>
            <p:extLst>
              <p:ext uri="{D42A27DB-BD31-4B8C-83A1-F6EECF244321}">
                <p14:modId xmlns:p14="http://schemas.microsoft.com/office/powerpoint/2010/main" val="4210532822"/>
              </p:ext>
            </p:extLst>
          </p:nvPr>
        </p:nvGraphicFramePr>
        <p:xfrm>
          <a:off x="838200" y="1825625"/>
          <a:ext cx="10515600" cy="3840480"/>
        </p:xfrm>
        <a:graphic>
          <a:graphicData uri="http://schemas.openxmlformats.org/drawingml/2006/table">
            <a:tbl>
              <a:tblPr firstRow="1" bandRow="1">
                <a:tableStyleId>{5C22544A-7EE6-4342-B048-85BDC9FD1C3A}</a:tableStyleId>
              </a:tblPr>
              <a:tblGrid>
                <a:gridCol w="2489886">
                  <a:extLst>
                    <a:ext uri="{9D8B030D-6E8A-4147-A177-3AD203B41FA5}">
                      <a16:colId xmlns:a16="http://schemas.microsoft.com/office/drawing/2014/main" val="1693754263"/>
                    </a:ext>
                  </a:extLst>
                </a:gridCol>
                <a:gridCol w="8025714">
                  <a:extLst>
                    <a:ext uri="{9D8B030D-6E8A-4147-A177-3AD203B41FA5}">
                      <a16:colId xmlns:a16="http://schemas.microsoft.com/office/drawing/2014/main" val="420400055"/>
                    </a:ext>
                  </a:extLst>
                </a:gridCol>
              </a:tblGrid>
              <a:tr h="370840">
                <a:tc>
                  <a:txBody>
                    <a:bodyPr/>
                    <a:lstStyle/>
                    <a:p>
                      <a:pPr algn="ctr"/>
                      <a:r>
                        <a:rPr lang="fr-CH" dirty="0">
                          <a:solidFill>
                            <a:schemeClr val="tx1"/>
                          </a:solidFill>
                        </a:rPr>
                        <a:t>Obstacles</a:t>
                      </a:r>
                    </a:p>
                  </a:txBody>
                  <a:tcPr anchor="ctr"/>
                </a:tc>
                <a:tc>
                  <a:txBody>
                    <a:bodyPr/>
                    <a:lstStyle/>
                    <a:p>
                      <a:r>
                        <a:rPr lang="fr-CH" dirty="0">
                          <a:solidFill>
                            <a:schemeClr val="tx1"/>
                          </a:solidFill>
                        </a:rPr>
                        <a:t>Le personnel aidant et soignant est soumis à une forte pression temporelle. </a:t>
                      </a:r>
                      <a:br>
                        <a:rPr lang="de-CH" dirty="0">
                          <a:solidFill>
                            <a:schemeClr val="tx1"/>
                          </a:solidFill>
                        </a:rPr>
                      </a:br>
                      <a:r>
                        <a:rPr lang="fr-CH" dirty="0">
                          <a:solidFill>
                            <a:schemeClr val="tx1"/>
                          </a:solidFill>
                        </a:rPr>
                        <a:t>Il n’utilise pas les moyens auxiliaires à disposition dans le cadre des situations de transfert et n’applique pas un mode de travail axé sur la prévention et les ressources.</a:t>
                      </a:r>
                    </a:p>
                    <a:p>
                      <a:r>
                        <a:rPr lang="fr-CH" dirty="0">
                          <a:solidFill>
                            <a:schemeClr val="tx1"/>
                          </a:solidFill>
                        </a:rPr>
                        <a:t>Il n’a pas le temps de mettre en œuvre le principe du transfert intelligent.</a:t>
                      </a:r>
                    </a:p>
                  </a:txBody>
                  <a:tcPr anchor="ctr"/>
                </a:tc>
                <a:extLst>
                  <a:ext uri="{0D108BD9-81ED-4DB2-BD59-A6C34878D82A}">
                    <a16:rowId xmlns:a16="http://schemas.microsoft.com/office/drawing/2014/main" val="1967023362"/>
                  </a:ext>
                </a:extLst>
              </a:tr>
              <a:tr h="370840">
                <a:tc>
                  <a:txBody>
                    <a:bodyPr/>
                    <a:lstStyle/>
                    <a:p>
                      <a:pPr algn="ctr"/>
                      <a:r>
                        <a:rPr lang="fr-CH">
                          <a:solidFill>
                            <a:schemeClr val="tx1"/>
                          </a:solidFill>
                        </a:rPr>
                        <a:t>Solutions</a:t>
                      </a:r>
                    </a:p>
                  </a:txBody>
                  <a:tcPr anchor="ctr"/>
                </a:tc>
                <a:tc>
                  <a:txBody>
                    <a:bodyPr/>
                    <a:lstStyle/>
                    <a:p>
                      <a:r>
                        <a:rPr lang="fr-CH" dirty="0">
                          <a:solidFill>
                            <a:schemeClr val="tx1"/>
                          </a:solidFill>
                        </a:rPr>
                        <a:t>Le transfert intelligent ne demande pas plus de temps, mais de l’entraînement. Un entraînement ciblé au transfert intelligent permet de préserver la santé, mais apporte également, à plus long terme, un gain de temps pour les collaborateurs et l’entreprise.</a:t>
                      </a:r>
                    </a:p>
                    <a:p>
                      <a:r>
                        <a:rPr lang="fr-CH" dirty="0">
                          <a:solidFill>
                            <a:schemeClr val="tx1"/>
                          </a:solidFill>
                        </a:rPr>
                        <a:t>Il est donc important de s’entraîner et de se focaliser sur les bénéfices à long terme. </a:t>
                      </a:r>
                    </a:p>
                  </a:txBody>
                  <a:tcPr anchor="ctr"/>
                </a:tc>
                <a:extLst>
                  <a:ext uri="{0D108BD9-81ED-4DB2-BD59-A6C34878D82A}">
                    <a16:rowId xmlns:a16="http://schemas.microsoft.com/office/drawing/2014/main" val="2512545143"/>
                  </a:ext>
                </a:extLst>
              </a:tr>
              <a:tr h="370840">
                <a:tc>
                  <a:txBody>
                    <a:bodyPr/>
                    <a:lstStyle/>
                    <a:p>
                      <a:pPr algn="ctr"/>
                      <a:r>
                        <a:rPr lang="fr-CH" dirty="0">
                          <a:solidFill>
                            <a:schemeClr val="tx1"/>
                          </a:solidFill>
                        </a:rPr>
                        <a:t>Arguments</a:t>
                      </a:r>
                    </a:p>
                  </a:txBody>
                  <a:tcPr anchor="ctr"/>
                </a:tc>
                <a:tc>
                  <a:txBody>
                    <a:bodyPr/>
                    <a:lstStyle/>
                    <a:p>
                      <a:r>
                        <a:rPr lang="fr-CH" dirty="0">
                          <a:solidFill>
                            <a:schemeClr val="tx1"/>
                          </a:solidFill>
                        </a:rPr>
                        <a:t>Collaborateur: «Je n’ai pas le temps d’appliquer ce mode de travail au quotidien.»</a:t>
                      </a:r>
                    </a:p>
                    <a:p>
                      <a:r>
                        <a:rPr lang="fr-CH" dirty="0">
                          <a:solidFill>
                            <a:schemeClr val="tx1"/>
                          </a:solidFill>
                        </a:rPr>
                        <a:t>Responsable: «Avec un peu d’entraînement, ce mode de travail te fera gagner du temps. Prends ton temps.»</a:t>
                      </a:r>
                    </a:p>
                  </a:txBody>
                  <a:tcPr anchor="ctr"/>
                </a:tc>
                <a:extLst>
                  <a:ext uri="{0D108BD9-81ED-4DB2-BD59-A6C34878D82A}">
                    <a16:rowId xmlns:a16="http://schemas.microsoft.com/office/drawing/2014/main" val="590437341"/>
                  </a:ext>
                </a:extLst>
              </a:tr>
            </a:tbl>
          </a:graphicData>
        </a:graphic>
      </p:graphicFrame>
    </p:spTree>
    <p:extLst>
      <p:ext uri="{BB962C8B-B14F-4D97-AF65-F5344CB8AC3E}">
        <p14:creationId xmlns:p14="http://schemas.microsoft.com/office/powerpoint/2010/main" val="3167149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766F78-6802-4F1B-A9D3-ED9EEECBAD4D}"/>
              </a:ext>
            </a:extLst>
          </p:cNvPr>
          <p:cNvSpPr>
            <a:spLocks noGrp="1"/>
          </p:cNvSpPr>
          <p:nvPr>
            <p:ph type="title"/>
          </p:nvPr>
        </p:nvSpPr>
        <p:spPr/>
        <p:txBody>
          <a:bodyPr>
            <a:normAutofit/>
          </a:bodyPr>
          <a:lstStyle/>
          <a:p>
            <a:r>
              <a:rPr lang="fr-CH" dirty="0"/>
              <a:t>Manque de ressources</a:t>
            </a:r>
            <a:br>
              <a:rPr lang="de-CH" sz="1800" dirty="0"/>
            </a:br>
            <a:r>
              <a:rPr lang="fr-CH" sz="2000" dirty="0">
                <a:solidFill>
                  <a:schemeClr val="accent5"/>
                </a:solidFill>
              </a:rPr>
              <a:t>Exploiter les ressources des personnes à mobilité réduite dans les situations de transfert</a:t>
            </a:r>
            <a:endParaRPr lang="de-CH" sz="2400" dirty="0">
              <a:solidFill>
                <a:schemeClr val="accent5"/>
              </a:solidFill>
              <a:latin typeface="+mn-lt"/>
              <a:ea typeface="+mn-ea"/>
              <a:cs typeface="+mn-cs"/>
            </a:endParaRPr>
          </a:p>
        </p:txBody>
      </p:sp>
      <p:graphicFrame>
        <p:nvGraphicFramePr>
          <p:cNvPr id="4" name="Tabelle 4">
            <a:extLst>
              <a:ext uri="{FF2B5EF4-FFF2-40B4-BE49-F238E27FC236}">
                <a16:creationId xmlns:a16="http://schemas.microsoft.com/office/drawing/2014/main" id="{1A43F5BC-FA93-4722-A729-1BF7418DD15D}"/>
              </a:ext>
            </a:extLst>
          </p:cNvPr>
          <p:cNvGraphicFramePr>
            <a:graphicFrameLocks noGrp="1"/>
          </p:cNvGraphicFramePr>
          <p:nvPr>
            <p:ph idx="1"/>
            <p:extLst>
              <p:ext uri="{D42A27DB-BD31-4B8C-83A1-F6EECF244321}">
                <p14:modId xmlns:p14="http://schemas.microsoft.com/office/powerpoint/2010/main" val="2397448242"/>
              </p:ext>
            </p:extLst>
          </p:nvPr>
        </p:nvGraphicFramePr>
        <p:xfrm>
          <a:off x="838200" y="1825625"/>
          <a:ext cx="10515600" cy="3291840"/>
        </p:xfrm>
        <a:graphic>
          <a:graphicData uri="http://schemas.openxmlformats.org/drawingml/2006/table">
            <a:tbl>
              <a:tblPr firstRow="1" bandRow="1">
                <a:tableStyleId>{5C22544A-7EE6-4342-B048-85BDC9FD1C3A}</a:tableStyleId>
              </a:tblPr>
              <a:tblGrid>
                <a:gridCol w="2209800">
                  <a:extLst>
                    <a:ext uri="{9D8B030D-6E8A-4147-A177-3AD203B41FA5}">
                      <a16:colId xmlns:a16="http://schemas.microsoft.com/office/drawing/2014/main" val="2034874967"/>
                    </a:ext>
                  </a:extLst>
                </a:gridCol>
                <a:gridCol w="8305800">
                  <a:extLst>
                    <a:ext uri="{9D8B030D-6E8A-4147-A177-3AD203B41FA5}">
                      <a16:colId xmlns:a16="http://schemas.microsoft.com/office/drawing/2014/main" val="264244194"/>
                    </a:ext>
                  </a:extLst>
                </a:gridCol>
              </a:tblGrid>
              <a:tr h="370840">
                <a:tc>
                  <a:txBody>
                    <a:bodyPr/>
                    <a:lstStyle/>
                    <a:p>
                      <a:pPr algn="ctr"/>
                      <a:r>
                        <a:rPr lang="fr-CH" dirty="0">
                          <a:solidFill>
                            <a:schemeClr val="tx1"/>
                          </a:solidFill>
                        </a:rPr>
                        <a:t>Obstacles</a:t>
                      </a:r>
                    </a:p>
                  </a:txBody>
                  <a:tcPr anchor="ctr"/>
                </a:tc>
                <a:tc>
                  <a:txBody>
                    <a:bodyPr/>
                    <a:lstStyle/>
                    <a:p>
                      <a:r>
                        <a:rPr lang="fr-CH" dirty="0">
                          <a:solidFill>
                            <a:schemeClr val="tx1"/>
                          </a:solidFill>
                        </a:rPr>
                        <a:t>Le personnel aidant et soignant est soumis à une forte pression temporelle. </a:t>
                      </a:r>
                      <a:br>
                        <a:rPr lang="de-CH" dirty="0">
                          <a:solidFill>
                            <a:schemeClr val="tx1"/>
                          </a:solidFill>
                        </a:rPr>
                      </a:br>
                      <a:r>
                        <a:rPr lang="fr-CH" dirty="0">
                          <a:solidFill>
                            <a:schemeClr val="tx1"/>
                          </a:solidFill>
                        </a:rPr>
                        <a:t>Il n’utilise pas les moyens auxiliaires à disposition dans le cadre des situations de transfert et n’applique pas un mode de travail axé sur la prévention et les ressources.</a:t>
                      </a:r>
                    </a:p>
                    <a:p>
                      <a:r>
                        <a:rPr lang="fr-CH" dirty="0">
                          <a:solidFill>
                            <a:schemeClr val="tx1"/>
                          </a:solidFill>
                        </a:rPr>
                        <a:t>Il n’a pas le temps de mettre en œuvre le principe du transfert intelligent.</a:t>
                      </a:r>
                    </a:p>
                  </a:txBody>
                  <a:tcPr anchor="ctr"/>
                </a:tc>
                <a:extLst>
                  <a:ext uri="{0D108BD9-81ED-4DB2-BD59-A6C34878D82A}">
                    <a16:rowId xmlns:a16="http://schemas.microsoft.com/office/drawing/2014/main" val="1165074309"/>
                  </a:ext>
                </a:extLst>
              </a:tr>
              <a:tr h="370840">
                <a:tc>
                  <a:txBody>
                    <a:bodyPr/>
                    <a:lstStyle/>
                    <a:p>
                      <a:pPr algn="ctr"/>
                      <a:r>
                        <a:rPr lang="fr-CH">
                          <a:solidFill>
                            <a:schemeClr val="tx1"/>
                          </a:solidFill>
                        </a:rPr>
                        <a:t>Solutions</a:t>
                      </a:r>
                    </a:p>
                  </a:txBody>
                  <a:tcPr anchor="ctr"/>
                </a:tc>
                <a:tc>
                  <a:txBody>
                    <a:bodyPr/>
                    <a:lstStyle/>
                    <a:p>
                      <a:r>
                        <a:rPr lang="fr-CH" dirty="0">
                          <a:solidFill>
                            <a:schemeClr val="tx1"/>
                          </a:solidFill>
                        </a:rPr>
                        <a:t>Le transfert intelligent ne demande pas plus de temps, mais de l’entraînement. Un entraînement ciblé au transfert intelligent permet de préserver la santé, mais apporte également, à plus long terme, un gain de temps pour les collaborateurs et l’entreprise.</a:t>
                      </a:r>
                    </a:p>
                    <a:p>
                      <a:r>
                        <a:rPr lang="fr-CH" dirty="0">
                          <a:solidFill>
                            <a:schemeClr val="tx1"/>
                          </a:solidFill>
                        </a:rPr>
                        <a:t>Il est donc important de s’entraîner et de se focaliser sur les bénéfices à long terme. </a:t>
                      </a:r>
                    </a:p>
                  </a:txBody>
                  <a:tcPr anchor="ctr"/>
                </a:tc>
                <a:extLst>
                  <a:ext uri="{0D108BD9-81ED-4DB2-BD59-A6C34878D82A}">
                    <a16:rowId xmlns:a16="http://schemas.microsoft.com/office/drawing/2014/main" val="3459186744"/>
                  </a:ext>
                </a:extLst>
              </a:tr>
              <a:tr h="370840">
                <a:tc>
                  <a:txBody>
                    <a:bodyPr/>
                    <a:lstStyle/>
                    <a:p>
                      <a:pPr algn="ctr"/>
                      <a:r>
                        <a:rPr lang="fr-CH" dirty="0">
                          <a:solidFill>
                            <a:schemeClr val="tx1"/>
                          </a:solidFill>
                        </a:rPr>
                        <a:t>Arguments</a:t>
                      </a:r>
                    </a:p>
                  </a:txBody>
                  <a:tcPr anchor="ctr"/>
                </a:tc>
                <a:tc>
                  <a:txBody>
                    <a:bodyPr/>
                    <a:lstStyle/>
                    <a:p>
                      <a:r>
                        <a:rPr lang="fr-CH" dirty="0">
                          <a:solidFill>
                            <a:schemeClr val="tx1"/>
                          </a:solidFill>
                        </a:rPr>
                        <a:t>Collaborateur: «Je n’ai pas le temps d’appliquer ce mode de travail au quotidien.»</a:t>
                      </a:r>
                    </a:p>
                    <a:p>
                      <a:r>
                        <a:rPr lang="fr-CH" dirty="0">
                          <a:solidFill>
                            <a:schemeClr val="tx1"/>
                          </a:solidFill>
                        </a:rPr>
                        <a:t>Responsable: «Avec un peu d’entraînement, ce mode de travail te fera gagner du temps. Prends ton temps.»</a:t>
                      </a:r>
                    </a:p>
                  </a:txBody>
                  <a:tcPr anchor="ctr"/>
                </a:tc>
                <a:extLst>
                  <a:ext uri="{0D108BD9-81ED-4DB2-BD59-A6C34878D82A}">
                    <a16:rowId xmlns:a16="http://schemas.microsoft.com/office/drawing/2014/main" val="1927786482"/>
                  </a:ext>
                </a:extLst>
              </a:tr>
            </a:tbl>
          </a:graphicData>
        </a:graphic>
      </p:graphicFrame>
    </p:spTree>
    <p:extLst>
      <p:ext uri="{BB962C8B-B14F-4D97-AF65-F5344CB8AC3E}">
        <p14:creationId xmlns:p14="http://schemas.microsoft.com/office/powerpoint/2010/main" val="2884794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664C95-AEE4-496A-8061-D2882CEEF951}"/>
              </a:ext>
            </a:extLst>
          </p:cNvPr>
          <p:cNvSpPr>
            <a:spLocks noGrp="1"/>
          </p:cNvSpPr>
          <p:nvPr>
            <p:ph type="title"/>
          </p:nvPr>
        </p:nvSpPr>
        <p:spPr/>
        <p:txBody>
          <a:bodyPr>
            <a:normAutofit/>
          </a:bodyPr>
          <a:lstStyle/>
          <a:p>
            <a:r>
              <a:rPr lang="fr-CH" dirty="0"/>
              <a:t>Participation</a:t>
            </a:r>
            <a:br>
              <a:rPr lang="de-CH" sz="1800" dirty="0"/>
            </a:br>
            <a:r>
              <a:rPr lang="fr-CH" sz="2000" dirty="0">
                <a:solidFill>
                  <a:schemeClr val="accent5"/>
                </a:solidFill>
              </a:rPr>
              <a:t>Prendre des décisions ensemble et accepter le changement</a:t>
            </a:r>
            <a:endParaRPr lang="de-CH" sz="2400" dirty="0">
              <a:solidFill>
                <a:schemeClr val="accent5"/>
              </a:solidFill>
              <a:latin typeface="+mn-lt"/>
              <a:ea typeface="+mn-ea"/>
              <a:cs typeface="+mn-cs"/>
            </a:endParaRPr>
          </a:p>
        </p:txBody>
      </p:sp>
      <p:graphicFrame>
        <p:nvGraphicFramePr>
          <p:cNvPr id="4" name="Tabelle 4">
            <a:extLst>
              <a:ext uri="{FF2B5EF4-FFF2-40B4-BE49-F238E27FC236}">
                <a16:creationId xmlns:a16="http://schemas.microsoft.com/office/drawing/2014/main" id="{18F73F71-3368-42A3-A28B-8A1D2CB17C4A}"/>
              </a:ext>
            </a:extLst>
          </p:cNvPr>
          <p:cNvGraphicFramePr>
            <a:graphicFrameLocks noGrp="1"/>
          </p:cNvGraphicFramePr>
          <p:nvPr>
            <p:ph idx="1"/>
            <p:extLst>
              <p:ext uri="{D42A27DB-BD31-4B8C-83A1-F6EECF244321}">
                <p14:modId xmlns:p14="http://schemas.microsoft.com/office/powerpoint/2010/main" val="751686545"/>
              </p:ext>
            </p:extLst>
          </p:nvPr>
        </p:nvGraphicFramePr>
        <p:xfrm>
          <a:off x="838200" y="1825625"/>
          <a:ext cx="10515600" cy="3840480"/>
        </p:xfrm>
        <a:graphic>
          <a:graphicData uri="http://schemas.openxmlformats.org/drawingml/2006/table">
            <a:tbl>
              <a:tblPr firstRow="1" bandRow="1">
                <a:tableStyleId>{5C22544A-7EE6-4342-B048-85BDC9FD1C3A}</a:tableStyleId>
              </a:tblPr>
              <a:tblGrid>
                <a:gridCol w="2036805">
                  <a:extLst>
                    <a:ext uri="{9D8B030D-6E8A-4147-A177-3AD203B41FA5}">
                      <a16:colId xmlns:a16="http://schemas.microsoft.com/office/drawing/2014/main" val="947319839"/>
                    </a:ext>
                  </a:extLst>
                </a:gridCol>
                <a:gridCol w="8478795">
                  <a:extLst>
                    <a:ext uri="{9D8B030D-6E8A-4147-A177-3AD203B41FA5}">
                      <a16:colId xmlns:a16="http://schemas.microsoft.com/office/drawing/2014/main" val="2241437170"/>
                    </a:ext>
                  </a:extLst>
                </a:gridCol>
              </a:tblGrid>
              <a:tr h="370840">
                <a:tc>
                  <a:txBody>
                    <a:bodyPr/>
                    <a:lstStyle/>
                    <a:p>
                      <a:pPr algn="ctr"/>
                      <a:r>
                        <a:rPr lang="fr-CH" dirty="0"/>
                        <a:t>Obstacles</a:t>
                      </a:r>
                    </a:p>
                  </a:txBody>
                  <a:tcPr anchor="ctr"/>
                </a:tc>
                <a:tc>
                  <a:txBody>
                    <a:bodyPr/>
                    <a:lstStyle/>
                    <a:p>
                      <a:r>
                        <a:rPr lang="fr-CH" dirty="0"/>
                        <a:t>Le transfert intelligent transforme radicalement et durablement le mode de travail des collaborateurs. Le changement provoque souvent des réticences, car les personnes concernées n’ont pas encore conscience des effets positifs qu’il apportera. L’être humain a tendance à vouloir conserver ses habitudes et à refuser la nouveauté. </a:t>
                      </a:r>
                    </a:p>
                  </a:txBody>
                  <a:tcPr anchor="ctr"/>
                </a:tc>
                <a:extLst>
                  <a:ext uri="{0D108BD9-81ED-4DB2-BD59-A6C34878D82A}">
                    <a16:rowId xmlns:a16="http://schemas.microsoft.com/office/drawing/2014/main" val="560422359"/>
                  </a:ext>
                </a:extLst>
              </a:tr>
              <a:tr h="370840">
                <a:tc>
                  <a:txBody>
                    <a:bodyPr/>
                    <a:lstStyle/>
                    <a:p>
                      <a:pPr algn="ctr"/>
                      <a:r>
                        <a:rPr lang="fr-CH"/>
                        <a:t>Solutions</a:t>
                      </a:r>
                    </a:p>
                  </a:txBody>
                  <a:tcPr anchor="ctr"/>
                </a:tc>
                <a:tc>
                  <a:txBody>
                    <a:bodyPr/>
                    <a:lstStyle/>
                    <a:p>
                      <a:r>
                        <a:rPr lang="fr-CH" dirty="0"/>
                        <a:t>Pour que les collaborateurs acceptent la nouveauté, il est important de les impliquer dans les processus de décision et de changement. Du choix des moyens auxiliaires aux dates des cours de formation, les possibilités de les faire participer et de les impliquer dans les changements sont nombreuses. Saisissez ces chances.</a:t>
                      </a:r>
                    </a:p>
                  </a:txBody>
                  <a:tcPr anchor="ctr"/>
                </a:tc>
                <a:extLst>
                  <a:ext uri="{0D108BD9-81ED-4DB2-BD59-A6C34878D82A}">
                    <a16:rowId xmlns:a16="http://schemas.microsoft.com/office/drawing/2014/main" val="3855247316"/>
                  </a:ext>
                </a:extLst>
              </a:tr>
              <a:tr h="370840">
                <a:tc>
                  <a:txBody>
                    <a:bodyPr/>
                    <a:lstStyle/>
                    <a:p>
                      <a:pPr algn="ctr"/>
                      <a:r>
                        <a:rPr lang="fr-CH"/>
                        <a:t>Exemples</a:t>
                      </a:r>
                    </a:p>
                  </a:txBody>
                  <a:tcPr anchor="ctr"/>
                </a:tc>
                <a:tc>
                  <a:txBody>
                    <a:bodyPr/>
                    <a:lstStyle/>
                    <a:p>
                      <a:pPr marL="285750" indent="-285750">
                        <a:buFontTx/>
                        <a:buChar char="-"/>
                      </a:pPr>
                      <a:r>
                        <a:rPr lang="fr-CH" dirty="0"/>
                        <a:t>Choix des moyens auxiliaires</a:t>
                      </a:r>
                    </a:p>
                    <a:p>
                      <a:pPr marL="285750" indent="-285750">
                        <a:buFontTx/>
                        <a:buChar char="-"/>
                      </a:pPr>
                      <a:r>
                        <a:rPr lang="fr-CH" dirty="0"/>
                        <a:t>Formation de coach de transfert possible pour tous</a:t>
                      </a:r>
                    </a:p>
                    <a:p>
                      <a:pPr marL="285750" indent="-285750">
                        <a:buFontTx/>
                        <a:buChar char="-"/>
                      </a:pPr>
                      <a:r>
                        <a:rPr lang="fr-CH" dirty="0"/>
                        <a:t>Choix des situations de transfert</a:t>
                      </a:r>
                    </a:p>
                    <a:p>
                      <a:pPr marL="285750" indent="-285750">
                        <a:buFontTx/>
                        <a:buChar char="-"/>
                      </a:pPr>
                      <a:r>
                        <a:rPr lang="fr-CH" dirty="0"/>
                        <a:t>Feed-back au responsable des soins infirmiers </a:t>
                      </a:r>
                    </a:p>
                    <a:p>
                      <a:pPr marL="285750" indent="-285750">
                        <a:buFontTx/>
                        <a:buChar char="-"/>
                      </a:pPr>
                      <a:r>
                        <a:rPr lang="fr-CH" dirty="0"/>
                        <a:t>Coaching réciproque</a:t>
                      </a:r>
                    </a:p>
                  </a:txBody>
                  <a:tcPr anchor="ctr"/>
                </a:tc>
                <a:extLst>
                  <a:ext uri="{0D108BD9-81ED-4DB2-BD59-A6C34878D82A}">
                    <a16:rowId xmlns:a16="http://schemas.microsoft.com/office/drawing/2014/main" val="3323773200"/>
                  </a:ext>
                </a:extLst>
              </a:tr>
            </a:tbl>
          </a:graphicData>
        </a:graphic>
      </p:graphicFrame>
    </p:spTree>
    <p:extLst>
      <p:ext uri="{BB962C8B-B14F-4D97-AF65-F5344CB8AC3E}">
        <p14:creationId xmlns:p14="http://schemas.microsoft.com/office/powerpoint/2010/main" val="4113528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B45381-EBE8-4F11-8719-D3D050EC7521}"/>
              </a:ext>
            </a:extLst>
          </p:cNvPr>
          <p:cNvSpPr>
            <a:spLocks noGrp="1"/>
          </p:cNvSpPr>
          <p:nvPr>
            <p:ph type="title"/>
          </p:nvPr>
        </p:nvSpPr>
        <p:spPr/>
        <p:txBody>
          <a:bodyPr>
            <a:normAutofit/>
          </a:bodyPr>
          <a:lstStyle/>
          <a:p>
            <a:r>
              <a:rPr lang="fr-CH" dirty="0"/>
              <a:t>Champ d’application</a:t>
            </a:r>
            <a:br>
              <a:rPr lang="de-CH" sz="1800" dirty="0"/>
            </a:br>
            <a:r>
              <a:rPr lang="fr-CH" sz="2000" dirty="0">
                <a:solidFill>
                  <a:schemeClr val="accent5"/>
                </a:solidFill>
              </a:rPr>
              <a:t>Appliquer la stratégie des petits pas </a:t>
            </a:r>
            <a:endParaRPr lang="de-CH" sz="2400" dirty="0">
              <a:solidFill>
                <a:schemeClr val="accent5"/>
              </a:solidFill>
              <a:latin typeface="+mn-lt"/>
              <a:ea typeface="+mn-ea"/>
              <a:cs typeface="+mn-cs"/>
            </a:endParaRPr>
          </a:p>
        </p:txBody>
      </p:sp>
      <p:graphicFrame>
        <p:nvGraphicFramePr>
          <p:cNvPr id="4" name="Tabelle 4">
            <a:extLst>
              <a:ext uri="{FF2B5EF4-FFF2-40B4-BE49-F238E27FC236}">
                <a16:creationId xmlns:a16="http://schemas.microsoft.com/office/drawing/2014/main" id="{2C77D286-1B95-458A-BA48-88E340F9BD9C}"/>
              </a:ext>
            </a:extLst>
          </p:cNvPr>
          <p:cNvGraphicFramePr>
            <a:graphicFrameLocks noGrp="1"/>
          </p:cNvGraphicFramePr>
          <p:nvPr>
            <p:ph idx="1"/>
            <p:extLst>
              <p:ext uri="{D42A27DB-BD31-4B8C-83A1-F6EECF244321}">
                <p14:modId xmlns:p14="http://schemas.microsoft.com/office/powerpoint/2010/main" val="4195073271"/>
              </p:ext>
            </p:extLst>
          </p:nvPr>
        </p:nvGraphicFramePr>
        <p:xfrm>
          <a:off x="838200" y="1825625"/>
          <a:ext cx="10515600" cy="3017520"/>
        </p:xfrm>
        <a:graphic>
          <a:graphicData uri="http://schemas.openxmlformats.org/drawingml/2006/table">
            <a:tbl>
              <a:tblPr firstRow="1" bandRow="1">
                <a:tableStyleId>{5C22544A-7EE6-4342-B048-85BDC9FD1C3A}</a:tableStyleId>
              </a:tblPr>
              <a:tblGrid>
                <a:gridCol w="2226276">
                  <a:extLst>
                    <a:ext uri="{9D8B030D-6E8A-4147-A177-3AD203B41FA5}">
                      <a16:colId xmlns:a16="http://schemas.microsoft.com/office/drawing/2014/main" val="2002193791"/>
                    </a:ext>
                  </a:extLst>
                </a:gridCol>
                <a:gridCol w="8289324">
                  <a:extLst>
                    <a:ext uri="{9D8B030D-6E8A-4147-A177-3AD203B41FA5}">
                      <a16:colId xmlns:a16="http://schemas.microsoft.com/office/drawing/2014/main" val="37607336"/>
                    </a:ext>
                  </a:extLst>
                </a:gridCol>
              </a:tblGrid>
              <a:tr h="370840">
                <a:tc>
                  <a:txBody>
                    <a:bodyPr/>
                    <a:lstStyle/>
                    <a:p>
                      <a:pPr algn="ctr"/>
                      <a:r>
                        <a:rPr lang="fr-CH" dirty="0"/>
                        <a:t>Obstacles</a:t>
                      </a:r>
                    </a:p>
                  </a:txBody>
                  <a:tcPr anchor="ctr"/>
                </a:tc>
                <a:tc>
                  <a:txBody>
                    <a:bodyPr/>
                    <a:lstStyle/>
                    <a:p>
                      <a:r>
                        <a:rPr lang="fr-CH" dirty="0"/>
                        <a:t>Le personnel aidant et soignant est confronté à de nombreuses situations de transfert. Un changement de mode de travail dans toutes les situations de transfert en même temps constitue un facteur de stress excessif.</a:t>
                      </a:r>
                    </a:p>
                  </a:txBody>
                  <a:tcPr anchor="ctr"/>
                </a:tc>
                <a:extLst>
                  <a:ext uri="{0D108BD9-81ED-4DB2-BD59-A6C34878D82A}">
                    <a16:rowId xmlns:a16="http://schemas.microsoft.com/office/drawing/2014/main" val="428244495"/>
                  </a:ext>
                </a:extLst>
              </a:tr>
              <a:tr h="370840">
                <a:tc>
                  <a:txBody>
                    <a:bodyPr/>
                    <a:lstStyle/>
                    <a:p>
                      <a:pPr algn="ctr"/>
                      <a:r>
                        <a:rPr lang="fr-CH"/>
                        <a:t>Solutions</a:t>
                      </a:r>
                    </a:p>
                  </a:txBody>
                  <a:tcPr anchor="ctr"/>
                </a:tc>
                <a:tc>
                  <a:txBody>
                    <a:bodyPr/>
                    <a:lstStyle/>
                    <a:p>
                      <a:r>
                        <a:rPr lang="fr-CH" dirty="0"/>
                        <a:t>La première année, le champ d’application se limite à trois situations de transfert. Chacune des trois doit être gérée en respectant strictement le principe du transfert intelligent. Durant cette phase, les transferts sont accompagnés et contrôlés. Une fois que les collaborateurs ont assimilé le mode de travail prévu, d’autres situations de transfert peuvent être ajoutées aux trois premières.</a:t>
                      </a:r>
                    </a:p>
                  </a:txBody>
                  <a:tcPr anchor="ctr"/>
                </a:tc>
                <a:extLst>
                  <a:ext uri="{0D108BD9-81ED-4DB2-BD59-A6C34878D82A}">
                    <a16:rowId xmlns:a16="http://schemas.microsoft.com/office/drawing/2014/main" val="1967582570"/>
                  </a:ext>
                </a:extLst>
              </a:tr>
              <a:tr h="370840">
                <a:tc>
                  <a:txBody>
                    <a:bodyPr/>
                    <a:lstStyle/>
                    <a:p>
                      <a:pPr algn="ctr"/>
                      <a:r>
                        <a:rPr lang="fr-CH" dirty="0"/>
                        <a:t>Arguments</a:t>
                      </a:r>
                    </a:p>
                  </a:txBody>
                  <a:tcPr anchor="ctr"/>
                </a:tc>
                <a:tc>
                  <a:txBody>
                    <a:bodyPr/>
                    <a:lstStyle/>
                    <a:p>
                      <a:r>
                        <a:rPr lang="fr-CH" dirty="0"/>
                        <a:t>Collaborateur: «Il y a beaucoup d’autres situations contraignantes.»</a:t>
                      </a:r>
                    </a:p>
                    <a:p>
                      <a:r>
                        <a:rPr lang="fr-CH" dirty="0"/>
                        <a:t>Responsable: «On commence avec trois situations et on ajoutera les autres après.»</a:t>
                      </a:r>
                    </a:p>
                  </a:txBody>
                  <a:tcPr anchor="ctr"/>
                </a:tc>
                <a:extLst>
                  <a:ext uri="{0D108BD9-81ED-4DB2-BD59-A6C34878D82A}">
                    <a16:rowId xmlns:a16="http://schemas.microsoft.com/office/drawing/2014/main" val="3929290366"/>
                  </a:ext>
                </a:extLst>
              </a:tr>
            </a:tbl>
          </a:graphicData>
        </a:graphic>
      </p:graphicFrame>
    </p:spTree>
    <p:extLst>
      <p:ext uri="{BB962C8B-B14F-4D97-AF65-F5344CB8AC3E}">
        <p14:creationId xmlns:p14="http://schemas.microsoft.com/office/powerpoint/2010/main" val="3714613728"/>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E91947-ECBC-49AF-B119-733CD0E300E6}"/>
              </a:ext>
            </a:extLst>
          </p:cNvPr>
          <p:cNvSpPr>
            <a:spLocks noGrp="1"/>
          </p:cNvSpPr>
          <p:nvPr>
            <p:ph type="title"/>
          </p:nvPr>
        </p:nvSpPr>
        <p:spPr/>
        <p:txBody>
          <a:bodyPr>
            <a:normAutofit/>
          </a:bodyPr>
          <a:lstStyle/>
          <a:p>
            <a:r>
              <a:rPr lang="fr-CH" dirty="0"/>
              <a:t>Engagement de la direction</a:t>
            </a:r>
            <a:br>
              <a:rPr lang="de-CH" dirty="0"/>
            </a:br>
            <a:r>
              <a:rPr lang="fr-CH" sz="2000" dirty="0">
                <a:solidFill>
                  <a:schemeClr val="accent5"/>
                </a:solidFill>
              </a:rPr>
              <a:t>La direction soutient le transfert intelligent</a:t>
            </a:r>
            <a:endParaRPr lang="de-CH" sz="2400" dirty="0">
              <a:solidFill>
                <a:schemeClr val="accent5"/>
              </a:solidFill>
              <a:latin typeface="+mn-lt"/>
              <a:ea typeface="+mn-ea"/>
              <a:cs typeface="+mn-cs"/>
            </a:endParaRPr>
          </a:p>
        </p:txBody>
      </p:sp>
      <p:graphicFrame>
        <p:nvGraphicFramePr>
          <p:cNvPr id="4" name="Tabelle 4">
            <a:extLst>
              <a:ext uri="{FF2B5EF4-FFF2-40B4-BE49-F238E27FC236}">
                <a16:creationId xmlns:a16="http://schemas.microsoft.com/office/drawing/2014/main" id="{AEE989E1-CF4B-4C18-923F-F27466C3BF37}"/>
              </a:ext>
            </a:extLst>
          </p:cNvPr>
          <p:cNvGraphicFramePr>
            <a:graphicFrameLocks noGrp="1"/>
          </p:cNvGraphicFramePr>
          <p:nvPr>
            <p:ph idx="1"/>
            <p:extLst>
              <p:ext uri="{D42A27DB-BD31-4B8C-83A1-F6EECF244321}">
                <p14:modId xmlns:p14="http://schemas.microsoft.com/office/powerpoint/2010/main" val="4250192335"/>
              </p:ext>
            </p:extLst>
          </p:nvPr>
        </p:nvGraphicFramePr>
        <p:xfrm>
          <a:off x="838200" y="1825625"/>
          <a:ext cx="10515600" cy="3291840"/>
        </p:xfrm>
        <a:graphic>
          <a:graphicData uri="http://schemas.openxmlformats.org/drawingml/2006/table">
            <a:tbl>
              <a:tblPr firstRow="1" bandRow="1">
                <a:tableStyleId>{5C22544A-7EE6-4342-B048-85BDC9FD1C3A}</a:tableStyleId>
              </a:tblPr>
              <a:tblGrid>
                <a:gridCol w="3021982">
                  <a:extLst>
                    <a:ext uri="{9D8B030D-6E8A-4147-A177-3AD203B41FA5}">
                      <a16:colId xmlns:a16="http://schemas.microsoft.com/office/drawing/2014/main" val="3501448896"/>
                    </a:ext>
                  </a:extLst>
                </a:gridCol>
                <a:gridCol w="7493618">
                  <a:extLst>
                    <a:ext uri="{9D8B030D-6E8A-4147-A177-3AD203B41FA5}">
                      <a16:colId xmlns:a16="http://schemas.microsoft.com/office/drawing/2014/main" val="552181877"/>
                    </a:ext>
                  </a:extLst>
                </a:gridCol>
              </a:tblGrid>
              <a:tr h="370840">
                <a:tc>
                  <a:txBody>
                    <a:bodyPr/>
                    <a:lstStyle/>
                    <a:p>
                      <a:pPr algn="ctr"/>
                      <a:r>
                        <a:rPr lang="fr-CH" dirty="0"/>
                        <a:t>Obstacles</a:t>
                      </a:r>
                    </a:p>
                  </a:txBody>
                  <a:tcPr anchor="ctr"/>
                </a:tc>
                <a:tc>
                  <a:txBody>
                    <a:bodyPr/>
                    <a:lstStyle/>
                    <a:p>
                      <a:r>
                        <a:rPr lang="fr-CH" dirty="0"/>
                        <a:t>Un engagement insuffisant de la part de la direction peut amener les collaborateurs à faire passer le transfert intelligent au second plan. Si les responsables ne s’impliquent pas dans le projet, les collaborateurs ne le font pas non plus. </a:t>
                      </a:r>
                    </a:p>
                  </a:txBody>
                  <a:tcPr anchor="ctr"/>
                </a:tc>
                <a:extLst>
                  <a:ext uri="{0D108BD9-81ED-4DB2-BD59-A6C34878D82A}">
                    <a16:rowId xmlns:a16="http://schemas.microsoft.com/office/drawing/2014/main" val="4181154019"/>
                  </a:ext>
                </a:extLst>
              </a:tr>
              <a:tr h="370840">
                <a:tc>
                  <a:txBody>
                    <a:bodyPr/>
                    <a:lstStyle/>
                    <a:p>
                      <a:pPr algn="ctr"/>
                      <a:r>
                        <a:rPr lang="fr-CH"/>
                        <a:t>Solutions</a:t>
                      </a:r>
                    </a:p>
                  </a:txBody>
                  <a:tcPr anchor="ctr"/>
                </a:tc>
                <a:tc>
                  <a:txBody>
                    <a:bodyPr/>
                    <a:lstStyle/>
                    <a:p>
                      <a:r>
                        <a:rPr lang="fr-CH" dirty="0"/>
                        <a:t>La direction de l’établissement et le service des soins infirmiers soulignent l’importance du projet dans le cadre des formations et des contacts avec les collaborateurs. La communication souligne l’importance du projet et en explique clairement les objectifs. </a:t>
                      </a:r>
                    </a:p>
                  </a:txBody>
                  <a:tcPr anchor="ctr"/>
                </a:tc>
                <a:extLst>
                  <a:ext uri="{0D108BD9-81ED-4DB2-BD59-A6C34878D82A}">
                    <a16:rowId xmlns:a16="http://schemas.microsoft.com/office/drawing/2014/main" val="693587888"/>
                  </a:ext>
                </a:extLst>
              </a:tr>
              <a:tr h="370840">
                <a:tc>
                  <a:txBody>
                    <a:bodyPr/>
                    <a:lstStyle/>
                    <a:p>
                      <a:pPr algn="ctr"/>
                      <a:r>
                        <a:rPr lang="fr-CH"/>
                        <a:t>Exemples</a:t>
                      </a:r>
                    </a:p>
                  </a:txBody>
                  <a:tcPr anchor="ctr"/>
                </a:tc>
                <a:tc>
                  <a:txBody>
                    <a:bodyPr/>
                    <a:lstStyle/>
                    <a:p>
                      <a:pPr marL="285750" indent="-285750">
                        <a:buFontTx/>
                        <a:buChar char="-"/>
                      </a:pPr>
                      <a:r>
                        <a:rPr lang="fr-CH" dirty="0"/>
                        <a:t>Mailing de la direction aux collaborateurs pour le coup d’envoi du projet</a:t>
                      </a:r>
                    </a:p>
                    <a:p>
                      <a:pPr marL="285750" indent="-285750">
                        <a:buFontTx/>
                        <a:buChar char="-"/>
                      </a:pPr>
                      <a:r>
                        <a:rPr lang="fr-CH" dirty="0"/>
                        <a:t>Intervention ou présence de la direction pendant les cours de formation</a:t>
                      </a:r>
                    </a:p>
                    <a:p>
                      <a:pPr marL="285750" indent="-285750">
                        <a:buFontTx/>
                        <a:buChar char="-"/>
                      </a:pPr>
                      <a:r>
                        <a:rPr lang="fr-CH" dirty="0"/>
                        <a:t>Intégration des objectifs du projet dans les objectifs individuels annuels</a:t>
                      </a:r>
                    </a:p>
                  </a:txBody>
                  <a:tcPr anchor="ctr"/>
                </a:tc>
                <a:extLst>
                  <a:ext uri="{0D108BD9-81ED-4DB2-BD59-A6C34878D82A}">
                    <a16:rowId xmlns:a16="http://schemas.microsoft.com/office/drawing/2014/main" val="3665868002"/>
                  </a:ext>
                </a:extLst>
              </a:tr>
            </a:tbl>
          </a:graphicData>
        </a:graphic>
      </p:graphicFrame>
    </p:spTree>
    <p:extLst>
      <p:ext uri="{BB962C8B-B14F-4D97-AF65-F5344CB8AC3E}">
        <p14:creationId xmlns:p14="http://schemas.microsoft.com/office/powerpoint/2010/main" val="2410346918"/>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A4EC45-022A-4EEF-B15C-D11BBF85A31D}"/>
              </a:ext>
            </a:extLst>
          </p:cNvPr>
          <p:cNvSpPr>
            <a:spLocks noGrp="1"/>
          </p:cNvSpPr>
          <p:nvPr>
            <p:ph type="title"/>
          </p:nvPr>
        </p:nvSpPr>
        <p:spPr>
          <a:xfrm>
            <a:off x="838200" y="266272"/>
            <a:ext cx="10515600" cy="1325563"/>
          </a:xfrm>
        </p:spPr>
        <p:txBody>
          <a:bodyPr>
            <a:normAutofit/>
          </a:bodyPr>
          <a:lstStyle/>
          <a:p>
            <a:r>
              <a:rPr lang="fr-CH" dirty="0"/>
              <a:t>Conscience et connaissances</a:t>
            </a:r>
            <a:br>
              <a:rPr lang="de-CH" sz="1800" dirty="0"/>
            </a:br>
            <a:r>
              <a:rPr lang="fr-CH" sz="2000" dirty="0">
                <a:solidFill>
                  <a:schemeClr val="accent5"/>
                </a:solidFill>
              </a:rPr>
              <a:t>Transformer progressivement les connaissances en routine</a:t>
            </a:r>
            <a:endParaRPr lang="de-CH" sz="2400" dirty="0">
              <a:solidFill>
                <a:schemeClr val="accent5"/>
              </a:solidFill>
              <a:latin typeface="+mn-lt"/>
              <a:ea typeface="+mn-ea"/>
              <a:cs typeface="+mn-cs"/>
            </a:endParaRPr>
          </a:p>
        </p:txBody>
      </p:sp>
      <p:graphicFrame>
        <p:nvGraphicFramePr>
          <p:cNvPr id="7" name="Tabelle 7">
            <a:extLst>
              <a:ext uri="{FF2B5EF4-FFF2-40B4-BE49-F238E27FC236}">
                <a16:creationId xmlns:a16="http://schemas.microsoft.com/office/drawing/2014/main" id="{640EE173-D191-491B-8C2E-34B9E6C43292}"/>
              </a:ext>
            </a:extLst>
          </p:cNvPr>
          <p:cNvGraphicFramePr>
            <a:graphicFrameLocks noGrp="1"/>
          </p:cNvGraphicFramePr>
          <p:nvPr>
            <p:ph idx="1"/>
            <p:extLst>
              <p:ext uri="{D42A27DB-BD31-4B8C-83A1-F6EECF244321}">
                <p14:modId xmlns:p14="http://schemas.microsoft.com/office/powerpoint/2010/main" val="3809283674"/>
              </p:ext>
            </p:extLst>
          </p:nvPr>
        </p:nvGraphicFramePr>
        <p:xfrm>
          <a:off x="838200" y="1825625"/>
          <a:ext cx="10455876" cy="4114800"/>
        </p:xfrm>
        <a:graphic>
          <a:graphicData uri="http://schemas.openxmlformats.org/drawingml/2006/table">
            <a:tbl>
              <a:tblPr firstRow="1" bandRow="1">
                <a:tableStyleId>{5C22544A-7EE6-4342-B048-85BDC9FD1C3A}</a:tableStyleId>
              </a:tblPr>
              <a:tblGrid>
                <a:gridCol w="3093147">
                  <a:extLst>
                    <a:ext uri="{9D8B030D-6E8A-4147-A177-3AD203B41FA5}">
                      <a16:colId xmlns:a16="http://schemas.microsoft.com/office/drawing/2014/main" val="1779274202"/>
                    </a:ext>
                  </a:extLst>
                </a:gridCol>
                <a:gridCol w="7362729">
                  <a:extLst>
                    <a:ext uri="{9D8B030D-6E8A-4147-A177-3AD203B41FA5}">
                      <a16:colId xmlns:a16="http://schemas.microsoft.com/office/drawing/2014/main" val="3629480810"/>
                    </a:ext>
                  </a:extLst>
                </a:gridCol>
              </a:tblGrid>
              <a:tr h="370840">
                <a:tc>
                  <a:txBody>
                    <a:bodyPr/>
                    <a:lstStyle/>
                    <a:p>
                      <a:pPr algn="ctr"/>
                      <a:r>
                        <a:rPr lang="fr-CH"/>
                        <a:t>Obstacles</a:t>
                      </a:r>
                    </a:p>
                  </a:txBody>
                  <a:tcPr anchor="ctr"/>
                </a:tc>
                <a:tc>
                  <a:txBody>
                    <a:bodyPr/>
                    <a:lstStyle/>
                    <a:p>
                      <a:r>
                        <a:rPr lang="fr-CH" dirty="0"/>
                        <a:t>Le personnel aidant et soignant est bien conscient des risques pour la santé liés au transfert, mais il manque de connaissances pour gérer correctement les différentes situations de transfert.</a:t>
                      </a:r>
                    </a:p>
                  </a:txBody>
                  <a:tcPr anchor="ctr"/>
                </a:tc>
                <a:extLst>
                  <a:ext uri="{0D108BD9-81ED-4DB2-BD59-A6C34878D82A}">
                    <a16:rowId xmlns:a16="http://schemas.microsoft.com/office/drawing/2014/main" val="8298627"/>
                  </a:ext>
                </a:extLst>
              </a:tr>
              <a:tr h="370840">
                <a:tc>
                  <a:txBody>
                    <a:bodyPr/>
                    <a:lstStyle/>
                    <a:p>
                      <a:pPr algn="ctr"/>
                      <a:r>
                        <a:rPr lang="fr-CH"/>
                        <a:t>Solutions</a:t>
                      </a:r>
                    </a:p>
                  </a:txBody>
                  <a:tcPr anchor="ctr"/>
                </a:tc>
                <a:tc>
                  <a:txBody>
                    <a:bodyPr/>
                    <a:lstStyle/>
                    <a:p>
                      <a:r>
                        <a:rPr lang="fr-CH" dirty="0"/>
                        <a:t>Le groupe de projet fournit les connaissances nécessaires et enseigne les principes du transfert intelligent à travers une formation ciblée sur les situations de transfert comportant le plus de risques. Ces connaissances sont peu à peu élargies à l’ensemble des situations de transfert.</a:t>
                      </a:r>
                    </a:p>
                  </a:txBody>
                  <a:tcPr anchor="ctr"/>
                </a:tc>
                <a:extLst>
                  <a:ext uri="{0D108BD9-81ED-4DB2-BD59-A6C34878D82A}">
                    <a16:rowId xmlns:a16="http://schemas.microsoft.com/office/drawing/2014/main" val="2100110539"/>
                  </a:ext>
                </a:extLst>
              </a:tr>
              <a:tr h="370840">
                <a:tc>
                  <a:txBody>
                    <a:bodyPr/>
                    <a:lstStyle/>
                    <a:p>
                      <a:pPr algn="ctr"/>
                      <a:r>
                        <a:rPr lang="fr-CH" dirty="0"/>
                        <a:t>Arguments</a:t>
                      </a:r>
                    </a:p>
                  </a:txBody>
                  <a:tcPr anchor="ctr"/>
                </a:tc>
                <a:tc>
                  <a:txBody>
                    <a:bodyPr/>
                    <a:lstStyle/>
                    <a:p>
                      <a:r>
                        <a:rPr lang="fr-CH" dirty="0"/>
                        <a:t>Collaborateur: «Je n’ai pas de douleurs, je continue comme d’habitude.»</a:t>
                      </a:r>
                    </a:p>
                    <a:p>
                      <a:r>
                        <a:rPr lang="fr-CH" dirty="0"/>
                        <a:t>Responsable: «Quand tu auras mal, il sera trop tard. Ces douleurs se développent sans que tu t’en aperçoives. En utilisant des moyens auxiliaires, on peut les éviter.»</a:t>
                      </a:r>
                    </a:p>
                    <a:p>
                      <a:r>
                        <a:rPr lang="fr-CH" dirty="0"/>
                        <a:t>Collaborateur: «Le transfert intelligent ne réduit pas les contraintes.»</a:t>
                      </a:r>
                    </a:p>
                    <a:p>
                      <a:r>
                        <a:rPr lang="fr-CH" dirty="0"/>
                        <a:t>Responsable: «Mais est-ce qu’il les augmente? Je te propose de t’entraîner à ce mode de travail en utilisant des moyens auxiliaires: il s’agit de ta santé.»</a:t>
                      </a:r>
                    </a:p>
                  </a:txBody>
                  <a:tcPr anchor="ctr"/>
                </a:tc>
                <a:extLst>
                  <a:ext uri="{0D108BD9-81ED-4DB2-BD59-A6C34878D82A}">
                    <a16:rowId xmlns:a16="http://schemas.microsoft.com/office/drawing/2014/main" val="2054414110"/>
                  </a:ext>
                </a:extLst>
              </a:tr>
            </a:tbl>
          </a:graphicData>
        </a:graphic>
      </p:graphicFrame>
    </p:spTree>
    <p:extLst>
      <p:ext uri="{BB962C8B-B14F-4D97-AF65-F5344CB8AC3E}">
        <p14:creationId xmlns:p14="http://schemas.microsoft.com/office/powerpoint/2010/main" val="56652636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b12257e-2545-4492-bf00-85ffc4a643eb">
      <Terms xmlns="http://schemas.microsoft.com/office/infopath/2007/PartnerControls"/>
    </lcf76f155ced4ddcb4097134ff3c332f>
    <TaxCatchAll xmlns="7b6fca0e-0371-4bb1-9f44-ec1d7e80c19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FEE48E0CB41C7E4A8A0CA9109C1A6C13" ma:contentTypeVersion="13" ma:contentTypeDescription="Ein neues Dokument erstellen." ma:contentTypeScope="" ma:versionID="877a9ab8cb064c743de1e999042a7ef4">
  <xsd:schema xmlns:xsd="http://www.w3.org/2001/XMLSchema" xmlns:xs="http://www.w3.org/2001/XMLSchema" xmlns:p="http://schemas.microsoft.com/office/2006/metadata/properties" xmlns:ns2="fb12257e-2545-4492-bf00-85ffc4a643eb" xmlns:ns3="7b6fca0e-0371-4bb1-9f44-ec1d7e80c190" targetNamespace="http://schemas.microsoft.com/office/2006/metadata/properties" ma:root="true" ma:fieldsID="a480f04aa66d2f6d8f7deb4287764e1a" ns2:_="" ns3:_="">
    <xsd:import namespace="fb12257e-2545-4492-bf00-85ffc4a643eb"/>
    <xsd:import namespace="7b6fca0e-0371-4bb1-9f44-ec1d7e80c190"/>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12257e-2545-4492-bf00-85ffc4a643e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Bildmarkierungen" ma:readOnly="false" ma:fieldId="{5cf76f15-5ced-4ddc-b409-7134ff3c332f}" ma:taxonomyMulti="true" ma:sspId="5398598b-1692-41ba-b181-08e92b7f9036"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6fca0e-0371-4bb1-9f44-ec1d7e80c190"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3a414847-5bf0-44d6-8f82-f13dc4ccbe00}" ma:internalName="TaxCatchAll" ma:showField="CatchAllData" ma:web="7b6fca0e-0371-4bb1-9f44-ec1d7e80c190">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C0561C-0A5F-4C69-9E4E-021A2396F071}">
  <ds:schemaRefs>
    <ds:schemaRef ds:uri="http://schemas.microsoft.com/sharepoint/v3/contenttype/forms"/>
  </ds:schemaRefs>
</ds:datastoreItem>
</file>

<file path=customXml/itemProps2.xml><?xml version="1.0" encoding="utf-8"?>
<ds:datastoreItem xmlns:ds="http://schemas.openxmlformats.org/officeDocument/2006/customXml" ds:itemID="{58399793-45D3-4D14-A72B-6E159B381017}">
  <ds:schemaRefs>
    <ds:schemaRef ds:uri="http://schemas.microsoft.com/office/2006/metadata/properties"/>
    <ds:schemaRef ds:uri="http://schemas.microsoft.com/office/infopath/2007/PartnerControls"/>
    <ds:schemaRef ds:uri="fb12257e-2545-4492-bf00-85ffc4a643eb"/>
    <ds:schemaRef ds:uri="7b6fca0e-0371-4bb1-9f44-ec1d7e80c190"/>
  </ds:schemaRefs>
</ds:datastoreItem>
</file>

<file path=customXml/itemProps3.xml><?xml version="1.0" encoding="utf-8"?>
<ds:datastoreItem xmlns:ds="http://schemas.openxmlformats.org/officeDocument/2006/customXml" ds:itemID="{52EA1D06-B2BC-4D46-A4D7-9E9C24B989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12257e-2545-4492-bf00-85ffc4a643eb"/>
    <ds:schemaRef ds:uri="7b6fca0e-0371-4bb1-9f44-ec1d7e80c1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1062</Words>
  <Application>Microsoft Office PowerPoint</Application>
  <PresentationFormat>Breitbild</PresentationFormat>
  <Paragraphs>68</Paragraphs>
  <Slides>9</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9</vt:i4>
      </vt:variant>
    </vt:vector>
  </HeadingPairs>
  <TitlesOfParts>
    <vt:vector size="13" baseType="lpstr">
      <vt:lpstr>Arial</vt:lpstr>
      <vt:lpstr>Calibri</vt:lpstr>
      <vt:lpstr>Calibri Light</vt:lpstr>
      <vt:lpstr>Office</vt:lpstr>
      <vt:lpstr>PowerPoint-Präsentation</vt:lpstr>
      <vt:lpstr>Transfert intelligent: les principaux obstacles ...   … et comment les surmonter</vt:lpstr>
      <vt:lpstr>Zoom sur les obstacles Problèmes, solutions et arguments</vt:lpstr>
      <vt:lpstr>Pression temporelle Avec un peu d’entraînement, on gagne du temps!</vt:lpstr>
      <vt:lpstr>Manque de ressources Exploiter les ressources des personnes à mobilité réduite dans les situations de transfert</vt:lpstr>
      <vt:lpstr>Participation Prendre des décisions ensemble et accepter le changement</vt:lpstr>
      <vt:lpstr>Champ d’application Appliquer la stratégie des petits pas </vt:lpstr>
      <vt:lpstr>Engagement de la direction La direction soutient le transfert intelligent</vt:lpstr>
      <vt:lpstr>Conscience et connaissances Transformer progressivement les connaissances en routine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Cleverer Transfer: Mit Stolpersteinen richtig umgehen!</dc:title>
  <dc:creator>Almer Mario (A4M)</dc:creator>
  <cp:lastModifiedBy>Besic Alma (AB8)</cp:lastModifiedBy>
  <cp:revision>26</cp:revision>
  <dcterms:created xsi:type="dcterms:W3CDTF">2023-04-19T08:24:11Z</dcterms:created>
  <dcterms:modified xsi:type="dcterms:W3CDTF">2023-05-15T11:31:56Z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0x010100FEE48E0CB41C7E4A8A0CA9109C1A6C13</vt:lpwstr>
  </property>
  <property fmtid="{D5CDD505-2E9C-101B-9397-08002B2CF9AE}" pid="3" name="MSIP_Label_40f20d95-30f1-4757-92d7-5495691a0c29_Enabled">
    <vt:lpwstr>true</vt:lpwstr>
  </property>
  <property fmtid="{D5CDD505-2E9C-101B-9397-08002B2CF9AE}" pid="4" name="MSIP_Label_40f20d95-30f1-4757-92d7-5495691a0c29_SetDate">
    <vt:lpwstr>2023-05-15T07:41:01Z</vt:lpwstr>
  </property>
  <property fmtid="{D5CDD505-2E9C-101B-9397-08002B2CF9AE}" pid="5" name="MSIP_Label_40f20d95-30f1-4757-92d7-5495691a0c29_Method">
    <vt:lpwstr>Privileged</vt:lpwstr>
  </property>
  <property fmtid="{D5CDD505-2E9C-101B-9397-08002B2CF9AE}" pid="6" name="MSIP_Label_40f20d95-30f1-4757-92d7-5495691a0c29_Name">
    <vt:lpwstr>Intern</vt:lpwstr>
  </property>
  <property fmtid="{D5CDD505-2E9C-101B-9397-08002B2CF9AE}" pid="7" name="MSIP_Label_40f20d95-30f1-4757-92d7-5495691a0c29_SiteId">
    <vt:lpwstr>98616167-5668-4e66-acbf-925e81df8b00</vt:lpwstr>
  </property>
  <property fmtid="{D5CDD505-2E9C-101B-9397-08002B2CF9AE}" pid="8" name="MSIP_Label_40f20d95-30f1-4757-92d7-5495691a0c29_ActionId">
    <vt:lpwstr>9cad7a27-3a78-473a-b19b-f6b37dcceaf2</vt:lpwstr>
  </property>
  <property fmtid="{D5CDD505-2E9C-101B-9397-08002B2CF9AE}" pid="9" name="MSIP_Label_40f20d95-30f1-4757-92d7-5495691a0c29_ContentBits">
    <vt:lpwstr>0</vt:lpwstr>
  </property>
  <property fmtid="{D5CDD505-2E9C-101B-9397-08002B2CF9AE}" pid="10" name="MediaServiceImageTags">
    <vt:lpwstr/>
  </property>
</Properties>
</file>