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301" r:id="rId4"/>
    <p:sldId id="262" r:id="rId5"/>
    <p:sldId id="305" r:id="rId6"/>
    <p:sldId id="303" r:id="rId7"/>
    <p:sldId id="304" r:id="rId8"/>
    <p:sldId id="311" r:id="rId9"/>
    <p:sldId id="310" r:id="rId10"/>
    <p:sldId id="309" r:id="rId11"/>
    <p:sldId id="312" r:id="rId12"/>
  </p:sldIdLst>
  <p:sldSz cx="12192000" cy="6858000"/>
  <p:notesSz cx="6858000" cy="9144000"/>
  <p:custDataLst>
    <p:tags r:id="rId1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fluh Fabia (RF5)" initials="rf5" lastIdx="8" clrIdx="0">
    <p:extLst>
      <p:ext uri="{19B8F6BF-5375-455C-9EA6-DF929625EA0E}">
        <p15:presenceInfo xmlns:p15="http://schemas.microsoft.com/office/powerpoint/2012/main" userId="Rothenfluh Fabia (RF5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80"/>
    <a:srgbClr val="B3B3B3"/>
    <a:srgbClr val="80DCE7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361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666" y="96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Das</a:t>
            </a:r>
            <a:r>
              <a:rPr lang="de-CH" baseline="0" dirty="0"/>
              <a:t> Zahlenziel (letzter Punkt) ist mit dem Kunden im </a:t>
            </a:r>
            <a:r>
              <a:rPr lang="de-CH" baseline="0"/>
              <a:t>Vorfeld zu definieren.</a:t>
            </a:r>
            <a:endParaRPr lang="de-CH" dirty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Mitarbeitende nach persönlichen Erfahrungen fragen.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2km3H52uU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W9SXQeLhU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8BE3B3F-273F-4FB5-B32B-E0DD8F27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3" t="-1" r="18249" b="6803"/>
          <a:stretch/>
        </p:blipFill>
        <p:spPr>
          <a:xfrm>
            <a:off x="0" y="549275"/>
            <a:ext cx="11641138" cy="3887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11089754" cy="1152128"/>
          </a:xfrm>
        </p:spPr>
        <p:txBody>
          <a:bodyPr/>
          <a:lstStyle/>
          <a:p>
            <a:r>
              <a:rPr lang="de-DE" dirty="0"/>
              <a:t>Herzlich Willkommen zur Präventionsschulung</a:t>
            </a:r>
            <a:br>
              <a:rPr lang="de-DE" dirty="0"/>
            </a:br>
            <a:r>
              <a:rPr lang="de-DE" dirty="0"/>
              <a:t>«Gehör schützen wie ein Profi»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477F45E-6BA4-44ED-B11C-2DE26F2E8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Erfolg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Posten</a:t>
            </a:r>
            <a:r>
              <a:rPr lang="en-US" dirty="0"/>
              <a:t>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2808" b="22808"/>
          <a:stretch/>
        </p:blipFill>
        <p:spPr/>
      </p:pic>
    </p:spTree>
    <p:extLst>
      <p:ext uri="{BB962C8B-B14F-4D97-AF65-F5344CB8AC3E}">
        <p14:creationId xmlns:p14="http://schemas.microsoft.com/office/powerpoint/2010/main" val="181772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4DC69CD-17BE-4F90-8B1C-51FB0D13C7C1}"/>
              </a:ext>
            </a:extLst>
          </p:cNvPr>
          <p:cNvGrpSpPr/>
          <p:nvPr/>
        </p:nvGrpSpPr>
        <p:grpSpPr>
          <a:xfrm>
            <a:off x="551384" y="1161510"/>
            <a:ext cx="11089232" cy="4966727"/>
            <a:chOff x="551384" y="1161510"/>
            <a:chExt cx="11089232" cy="4966727"/>
          </a:xfrm>
        </p:grpSpPr>
        <p:pic>
          <p:nvPicPr>
            <p:cNvPr id="9" name="Grafik 8">
              <a:hlinkClick r:id="rId3"/>
              <a:extLst>
                <a:ext uri="{FF2B5EF4-FFF2-40B4-BE49-F238E27FC236}">
                  <a16:creationId xmlns:a16="http://schemas.microsoft.com/office/drawing/2014/main" id="{3D6B5BD7-6847-4B6C-9F63-855140554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02" r="88395"/>
            <a:stretch/>
          </p:blipFill>
          <p:spPr>
            <a:xfrm>
              <a:off x="551384" y="1161510"/>
              <a:ext cx="11089232" cy="4966727"/>
            </a:xfrm>
            <a:prstGeom prst="rect">
              <a:avLst/>
            </a:prstGeom>
          </p:spPr>
        </p:pic>
        <p:pic>
          <p:nvPicPr>
            <p:cNvPr id="10" name="Grafik 9">
              <a:hlinkClick r:id="rId3"/>
              <a:extLst>
                <a:ext uri="{FF2B5EF4-FFF2-40B4-BE49-F238E27FC236}">
                  <a16:creationId xmlns:a16="http://schemas.microsoft.com/office/drawing/2014/main" id="{652AB1F0-419D-48CF-9D6E-BDE711216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56"/>
            <a:stretch/>
          </p:blipFill>
          <p:spPr>
            <a:xfrm>
              <a:off x="2292262" y="1161510"/>
              <a:ext cx="7475992" cy="4966727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DB7C561-E0E2-44F4-BCE6-5427CD2B3F51}"/>
              </a:ext>
            </a:extLst>
          </p:cNvPr>
          <p:cNvSpPr txBox="1">
            <a:spLocks/>
          </p:cNvSpPr>
          <p:nvPr/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Napo</a:t>
            </a:r>
            <a:r>
              <a:rPr lang="de-DE" dirty="0"/>
              <a:t> in: Schluss mit Lärm. So wird das Gehör geschützt.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AA91778-E6A8-4F1B-AF72-79417329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691"/>
            <a:ext cx="1080121" cy="180000"/>
          </a:xfrm>
        </p:spPr>
        <p:txBody>
          <a:bodyPr/>
          <a:lstStyle/>
          <a:p>
            <a:r>
              <a:rPr lang="de-CH" dirty="0"/>
              <a:t>Quelle: Youtube</a:t>
            </a:r>
          </a:p>
        </p:txBody>
      </p:sp>
    </p:spTree>
    <p:extLst>
      <p:ext uri="{BB962C8B-B14F-4D97-AF65-F5344CB8AC3E}">
        <p14:creationId xmlns:p14="http://schemas.microsoft.com/office/powerpoint/2010/main" val="903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der nächsten 50 Minuten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Einführung ins Thema (10')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Posten A - E absolvieren (25')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Abschluss (15')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C8A8E52-E1B6-4086-9F48-06845F32DB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 der heutigen Veranstaltung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Sie kennen die Ursachen, welche während </a:t>
            </a:r>
            <a:br>
              <a:rPr lang="de-DE" dirty="0"/>
            </a:br>
            <a:r>
              <a:rPr lang="de-DE" dirty="0"/>
              <a:t>der Arbeit und in der Freizeit zu Hörschäden führen.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/>
              <a:t>Sie wissen, wie diese Ereignisse zu verhindern sind und wo Sie Gehörschütze tragen müssen.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r>
              <a:rPr lang="de-DE" dirty="0"/>
              <a:t>Sie leisten als Mitarbeiter ihren Beitrag, </a:t>
            </a:r>
            <a:br>
              <a:rPr lang="de-DE" dirty="0"/>
            </a:br>
            <a:r>
              <a:rPr lang="de-DE" dirty="0"/>
              <a:t>damit die Hörschäden reduziert werden können. 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Ab 85 dB(A) schützen Sie in Zukunft ihr Gehör konsequent.</a:t>
            </a:r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/>
        </p:blipFill>
        <p:spPr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Erfahrungen mit Gehörschäden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Kann jemand persönlich von einem Gehörschaden erzählen?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haben Sie bisher unternommen?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Wo lauern überall die Risiken?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gut kennen Sie sich mit Gehörschutz aus?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Welche Informationen fehlen Ihnen?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C04E4A9-6C15-4323-BDE4-C90CCB1083D2}"/>
              </a:ext>
            </a:extLst>
          </p:cNvPr>
          <p:cNvGrpSpPr/>
          <p:nvPr/>
        </p:nvGrpSpPr>
        <p:grpSpPr>
          <a:xfrm>
            <a:off x="551384" y="1161510"/>
            <a:ext cx="11089232" cy="4966727"/>
            <a:chOff x="551384" y="1161510"/>
            <a:chExt cx="11089232" cy="4966727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3451C82A-09CE-4D0C-B857-49E0A81F0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02" r="88395"/>
            <a:stretch/>
          </p:blipFill>
          <p:spPr>
            <a:xfrm>
              <a:off x="551384" y="1161510"/>
              <a:ext cx="11089232" cy="4966727"/>
            </a:xfrm>
            <a:prstGeom prst="rect">
              <a:avLst/>
            </a:prstGeom>
          </p:spPr>
        </p:pic>
        <p:pic>
          <p:nvPicPr>
            <p:cNvPr id="4" name="Grafik 3">
              <a:hlinkClick r:id="rId3"/>
              <a:extLst>
                <a:ext uri="{FF2B5EF4-FFF2-40B4-BE49-F238E27FC236}">
                  <a16:creationId xmlns:a16="http://schemas.microsoft.com/office/drawing/2014/main" id="{F6C9516F-13C4-4E13-8748-5D5B1AE67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56"/>
            <a:stretch/>
          </p:blipFill>
          <p:spPr>
            <a:xfrm>
              <a:off x="2292262" y="1161510"/>
              <a:ext cx="7475992" cy="49667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Prozess des Hörens und wie Hören funktioniert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691"/>
            <a:ext cx="1080121" cy="180000"/>
          </a:xfrm>
        </p:spPr>
        <p:txBody>
          <a:bodyPr/>
          <a:lstStyle/>
          <a:p>
            <a:r>
              <a:rPr lang="de-CH" dirty="0"/>
              <a:t>Quelle: Youtube</a:t>
            </a:r>
          </a:p>
        </p:txBody>
      </p:sp>
    </p:spTree>
    <p:extLst>
      <p:ext uri="{BB962C8B-B14F-4D97-AF65-F5344CB8AC3E}">
        <p14:creationId xmlns:p14="http://schemas.microsoft.com/office/powerpoint/2010/main" val="349387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6ABCD2D-6853-443E-8D76-2D002584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27" y="1665412"/>
            <a:ext cx="5760673" cy="432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Ohr- und Gehörschäden Unfallstatistik Schweiz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Mit 39 Prozent sind Gehörschäden die am häufigsten anerkannten Berufskrankheiten.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Jedes Jahr erleiden ca. weitere 800 Personen eine Hörschädigung durch Berufslärm!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CH" dirty="0"/>
              <a:t>Eine Lärmschwerhörigkeit tritt ein, ohne dass man einen warnenden Schmerz spürt. Der Hörverlust ist nicht heilbar. Oftmals wird die Schwerhörigkeit erst nach Jahrzehnten bemerkt.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Wer einer dauerhaften Schwerhörigkeit oder einem Tinnitus vorbeugen will, trägt konsequent einen Gehörschutz bei der Arbeit.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438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Betriebseigene Unfallzahlen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256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3DE5ECD-C15C-42B4-BEE2-0EA818F036BC}"/>
              </a:ext>
            </a:extLst>
          </p:cNvPr>
          <p:cNvSpPr/>
          <p:nvPr/>
        </p:nvSpPr>
        <p:spPr>
          <a:xfrm>
            <a:off x="8639871" y="4523708"/>
            <a:ext cx="2516406" cy="18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CH" sz="1400" b="1" dirty="0" err="1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Posten A -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818E3C-8D67-4F59-B028-50D6F6C29838}"/>
              </a:ext>
            </a:extLst>
          </p:cNvPr>
          <p:cNvSpPr/>
          <p:nvPr/>
        </p:nvSpPr>
        <p:spPr>
          <a:xfrm>
            <a:off x="457848" y="3648995"/>
            <a:ext cx="25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Posten D: </a:t>
            </a:r>
          </a:p>
          <a:p>
            <a:r>
              <a:rPr lang="de-CH" dirty="0"/>
              <a:t>«Gehörschutz richtig tragen»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DD7373F-3827-4A0C-A2BB-2A5848B0D50D}"/>
              </a:ext>
            </a:extLst>
          </p:cNvPr>
          <p:cNvGrpSpPr/>
          <p:nvPr/>
        </p:nvGrpSpPr>
        <p:grpSpPr>
          <a:xfrm>
            <a:off x="457848" y="932173"/>
            <a:ext cx="11020979" cy="923330"/>
            <a:chOff x="457848" y="932173"/>
            <a:chExt cx="11020979" cy="92333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74C4334-C57F-43E7-845A-843F17BBF525}"/>
                </a:ext>
              </a:extLst>
            </p:cNvPr>
            <p:cNvSpPr/>
            <p:nvPr/>
          </p:nvSpPr>
          <p:spPr>
            <a:xfrm>
              <a:off x="457848" y="958764"/>
              <a:ext cx="2973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A: </a:t>
              </a:r>
            </a:p>
            <a:p>
              <a:r>
                <a:rPr lang="de-CH" dirty="0"/>
                <a:t>«Lautstärken schätzen»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419D3A-842C-4608-BE8F-81DDAC93618F}"/>
                </a:ext>
              </a:extLst>
            </p:cNvPr>
            <p:cNvSpPr/>
            <p:nvPr/>
          </p:nvSpPr>
          <p:spPr>
            <a:xfrm>
              <a:off x="4402268" y="932173"/>
              <a:ext cx="27928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B: </a:t>
              </a:r>
            </a:p>
            <a:p>
              <a:r>
                <a:rPr lang="de-CH" dirty="0"/>
                <a:t>«So fühlt sich ein Gehörschaden an»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A14DA2D-79EE-405D-9C8E-664EA44BC867}"/>
                </a:ext>
              </a:extLst>
            </p:cNvPr>
            <p:cNvSpPr/>
            <p:nvPr/>
          </p:nvSpPr>
          <p:spPr>
            <a:xfrm>
              <a:off x="8571548" y="941292"/>
              <a:ext cx="29072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CH" b="1" dirty="0"/>
                <a:t>Posten C: </a:t>
              </a:r>
              <a:r>
                <a:rPr lang="de-CH" dirty="0"/>
                <a:t>«Musikhören ohne Folgen»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34BD10C-2DAE-45EF-B9B7-BD7FAE8E1962}"/>
              </a:ext>
            </a:extLst>
          </p:cNvPr>
          <p:cNvSpPr/>
          <p:nvPr/>
        </p:nvSpPr>
        <p:spPr>
          <a:xfrm>
            <a:off x="4442010" y="3687729"/>
            <a:ext cx="275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Posten E: </a:t>
            </a:r>
            <a:r>
              <a:rPr lang="de-CH" dirty="0"/>
              <a:t>«Gehörschutz tragen oder nicht»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62A40B-0E9D-4E27-8F4B-50DB5EA2E7B5}"/>
              </a:ext>
            </a:extLst>
          </p:cNvPr>
          <p:cNvSpPr txBox="1"/>
          <p:nvPr/>
        </p:nvSpPr>
        <p:spPr>
          <a:xfrm>
            <a:off x="8897327" y="4608100"/>
            <a:ext cx="2516407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b="1" dirty="0"/>
              <a:t>Ablauf</a:t>
            </a:r>
          </a:p>
          <a:p>
            <a:pPr algn="l"/>
            <a:endParaRPr lang="de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5’ pro Posten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/>
              <a:t>Anschliessend </a:t>
            </a:r>
            <a:br>
              <a:rPr lang="de-CH" dirty="0"/>
            </a:br>
            <a:r>
              <a:rPr lang="de-CH" dirty="0"/>
              <a:t>zum nächsten </a:t>
            </a:r>
            <a:br>
              <a:rPr lang="de-CH" dirty="0"/>
            </a:br>
            <a:r>
              <a:rPr lang="de-CH" dirty="0"/>
              <a:t>Posten gehen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746686-185E-4BFF-A81D-2150F086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4" y="1796269"/>
            <a:ext cx="2510768" cy="18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C70986-3521-47F6-AD08-9D991E5D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269" y="1843627"/>
            <a:ext cx="2496741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66D9BB-5F32-4BF7-9755-B3A4F575B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2" y="1855386"/>
            <a:ext cx="251784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58FDB5-A89A-4FBE-9229-23AC01DF4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4581607"/>
            <a:ext cx="2533214" cy="180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7176A61-7FF2-4CAC-BAB0-638039FAC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312" y="4523708"/>
            <a:ext cx="24560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Gruppeneinteilung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31.08.2020</a:t>
            </a:fld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9</a:t>
            </a:fld>
            <a:endParaRPr lang="de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17865-17E8-4034-B0FF-15A93416FAA8}"/>
              </a:ext>
            </a:extLst>
          </p:cNvPr>
          <p:cNvSpPr txBox="1">
            <a:spLocks/>
          </p:cNvSpPr>
          <p:nvPr/>
        </p:nvSpPr>
        <p:spPr>
          <a:xfrm>
            <a:off x="550862" y="1557339"/>
            <a:ext cx="11089754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Maximal 4 Personen pro Gruppe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Gruppenmitglied 1 = Gruppenführer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Liest den Posten vor und schaut für die korrekte Durchführung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sym typeface="Wingdings" panose="05000000000000000000" pitchFamily="2" charset="2"/>
              </a:rPr>
              <a:t> Bitte das Material immer wieder in die Ausgangslage zurücklegen.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471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303</Words>
  <Application>Microsoft Office PowerPoint</Application>
  <PresentationFormat>Breitbild</PresentationFormat>
  <Paragraphs>88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 Praesentation neu 16x9_Muster</vt:lpstr>
      <vt:lpstr>Herzlich Willkommen zur Präventionsschulung «Gehör schützen wie ein Profi»</vt:lpstr>
      <vt:lpstr>Ablauf der nächsten 50 Minuten</vt:lpstr>
      <vt:lpstr>Ziel der heutigen Veranstaltung</vt:lpstr>
      <vt:lpstr>Ihre Erfahrungen mit Gehörschäden</vt:lpstr>
      <vt:lpstr>Der Prozess des Hörens und wie Hören funktioniert</vt:lpstr>
      <vt:lpstr>Ohr- und Gehörschäden Unfallstatistik Schweiz</vt:lpstr>
      <vt:lpstr>Betriebseigene Unfallzahlen</vt:lpstr>
      <vt:lpstr>Posten A - E</vt:lpstr>
      <vt:lpstr>Gruppeneinteilung</vt:lpstr>
      <vt:lpstr>Viel Erfolg bei den Posten!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Lötscher Corinne (LCC)</cp:lastModifiedBy>
  <cp:revision>90</cp:revision>
  <dcterms:created xsi:type="dcterms:W3CDTF">2018-01-15T09:56:44Z</dcterms:created>
  <dcterms:modified xsi:type="dcterms:W3CDTF">2020-08-31T13:32:29Z</dcterms:modified>
</cp:coreProperties>
</file>