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6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7A44733-608B-BAF1-169D-CCA4460DE2E9}" name="Straub Yvonne (SYB)" initials="SY(" userId="Straub Yvonne (SYB)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>
        <p:scale>
          <a:sx n="66" d="100"/>
          <a:sy n="66" d="100"/>
        </p:scale>
        <p:origin x="558" y="27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microsoft.com/office/2018/10/relationships/authors" Target="author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CD7920-EC21-4A5D-B34B-65B1C9BDF2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BEE8C0E-171F-4F30-B9D4-BC3769CE04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1E92B59-304F-4499-97E0-26E764D6A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30B60-3714-467F-AEDF-1DDF751A0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B9226BC-B201-4562-BD94-C46FDA206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10649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BCD150-7573-483E-8795-6C1EC8DBD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1A7712F-A603-4465-BC9C-C6BE4CEE80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2D8F5F3-A384-4E09-B6CF-6152C42DB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9D0E387-3C06-496A-BFD3-1C77E915B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3E41201-B7BB-4FB9-B97B-D9B094B59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2500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908442D-6C94-45DE-A636-30EA3D7017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28B19F4-DC66-4072-8549-B0D0EB4FBB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F023807-C49A-455E-8852-7E7AF98AA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5064F6F-8521-4D84-AE63-A915A9CB4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8CF8D26-068B-46BB-9D23-ECA1C0001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65699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D45756-9D8A-4501-AFF5-2690CE401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29A89C-C298-41F7-BE90-FA1B90D92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CB0397-5252-4052-A75A-8333C53EA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AB435B5-1493-404E-996A-18706E0DB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9E1E935-C0BB-4260-86A2-292B11EBA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83957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668CB7-990C-45CD-9162-96469C809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2B18B80-C69C-4E16-8DAB-1C38961F90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08520F8-B1B0-4EA2-9ADF-450DAF523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95EC4B5-85B9-47E5-AEDB-BADD7441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3D0254-64D9-4A2E-A698-7FF4113D0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73753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E38FAF-7133-45A6-9310-143E3ED6B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AF2D2A-9424-4516-9290-DA3F3E47E2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3D6F588-934C-4891-86A5-843E819D7B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CBC82D8-3CB5-46BE-B087-BE051E0E3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EB1CEA0-834D-4D5D-AACD-3CD2302D6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31C6F49-97BA-4B9A-9E89-F872F1BF6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945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DC2937-97C4-48B6-AA17-923E64FF3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287C7B8-0FE9-4226-8E90-3490147363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E7AF898-C90B-4592-A6A8-80F5D9F9CC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A8DADA2-41FC-40A7-8020-92BC1A75BD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C9E81BB-E9EA-4F60-BD65-52522B888D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7991746-D4A5-477D-B2FD-1FA77DF6E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D7B1549-59C9-41AD-87DD-09B60BFAA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E45F752-ECBA-4896-8467-B5A925F6C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9900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B4091D-F5CC-4C78-924A-A69AB8B42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4250557-F45B-449B-916B-08196A39B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AA45CFC-1223-4CEA-803E-14489C372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ACFD56B-8C28-415D-AB05-488C3DB8C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43969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3830A00-F174-49D0-A5A5-EB8520A93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72C41D7-571D-45FF-B060-4E10891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7155E8-EDDE-4158-97D8-9ED079AE4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092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960543-9E3F-4B86-B707-BA297ABDA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FD73BA0-A3FD-4719-830A-4C95EBE2B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861C63D-91ED-484C-834A-FC77BBDF62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C7602C2-6169-4588-94F0-586D34DBE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899C1B-343E-40F6-8AEC-2D021029C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DC9364D-FEB9-4F31-97B4-4AABF4EA8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70093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22033D-37D2-4C50-BBFD-CAE520104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ABC1562-FBBD-4F2A-BDC6-55DDD5B2AA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FB971F2-BABD-470D-A565-245B79E099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BA650CD-A73E-4EB3-A459-4C1D34889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8E8C2DB-8512-45A5-AA0C-2599860AD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EAC5693-6A03-4E39-87AB-4F9E1334F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76130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4165758-6890-416E-B05C-CEA808E20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C0B93D4-A7AA-4E56-AB36-C122C2513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90B753-E691-46E6-9AC7-6BCEA64027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C4497D-45B3-4520-B530-18F665C532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E8A3523-9446-4B31-82C8-3E8140688C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73058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suva.ch/de-ch/praevention/sachthemen/cleverer-transfer-suva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Ein Bild, das Im Haus, Trainingsgerät enthält.&#10;&#10;Beschreibung automatisch generiert.">
            <a:extLst>
              <a:ext uri="{FF2B5EF4-FFF2-40B4-BE49-F238E27FC236}">
                <a16:creationId xmlns:a16="http://schemas.microsoft.com/office/drawing/2014/main" id="{D7A7FE74-ED3B-47CD-A705-9E62A38C0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051" y="-37863"/>
            <a:ext cx="12207051" cy="6895863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7231D4F8-66D4-4E39-9175-455AA62898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92035"/>
            <a:ext cx="9144000" cy="2387600"/>
          </a:xfrm>
        </p:spPr>
        <p:txBody>
          <a:bodyPr/>
          <a:lstStyle/>
          <a:p>
            <a:r>
              <a:rPr lang="de-CH" dirty="0"/>
              <a:t>Cleverer Transfer</a:t>
            </a:r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0B696898-113C-4DBE-9E0B-6A15ED3F63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8140" y="4907756"/>
            <a:ext cx="9144000" cy="1655762"/>
          </a:xfrm>
        </p:spPr>
        <p:txBody>
          <a:bodyPr/>
          <a:lstStyle/>
          <a:p>
            <a:r>
              <a:rPr lang="de-CH" sz="1600" dirty="0"/>
              <a:t> </a:t>
            </a:r>
            <a:r>
              <a:rPr lang="de-CH" dirty="0">
                <a:solidFill>
                  <a:schemeClr val="accent5"/>
                </a:solidFill>
              </a:rPr>
              <a:t>Antrag</a:t>
            </a:r>
            <a:r>
              <a:rPr lang="de-CH" sz="2400" dirty="0">
                <a:solidFill>
                  <a:schemeClr val="accent5"/>
                </a:solidFill>
              </a:rPr>
              <a:t> an die Geschäftsleitung</a:t>
            </a:r>
            <a:endParaRPr lang="de-CH" dirty="0"/>
          </a:p>
          <a:p>
            <a:endParaRPr lang="de-CH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00EAF3A-0CC8-864E-D163-3324D5004C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04"/>
          <a:stretch/>
        </p:blipFill>
        <p:spPr>
          <a:xfrm>
            <a:off x="-29028" y="-37864"/>
            <a:ext cx="12259312" cy="4164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2588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49CCC8-9325-438E-BA6B-C211967F4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Antrag an die Geschäftsleitung</a:t>
            </a:r>
            <a:br>
              <a:rPr lang="de-CH" dirty="0"/>
            </a:br>
            <a:r>
              <a:rPr lang="de-CH" sz="2200" dirty="0">
                <a:solidFill>
                  <a:schemeClr val="accent5"/>
                </a:solidFill>
              </a:rPr>
              <a:t>Die Projektfreigabe wird empfohlen!</a:t>
            </a:r>
            <a:endParaRPr lang="de-CH" sz="22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20B54BB-A679-439D-BBC9-CCDC0EAB2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sz="2800" dirty="0">
                <a:solidFill>
                  <a:schemeClr val="accent5"/>
                </a:solidFill>
              </a:rPr>
              <a:t>Die Geschäftsleitung genehmigt mit diesem Antrag das Projekt und gibt die benötigten Mittel frei. 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368208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419050-64D6-4128-B25F-5E167E41C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/>
              <a:t>Management Summary</a:t>
            </a:r>
            <a:br>
              <a:rPr lang="de-CH" dirty="0"/>
            </a:br>
            <a:r>
              <a:rPr lang="de-CH" sz="2400" dirty="0"/>
              <a:t> </a:t>
            </a:r>
            <a:br>
              <a:rPr lang="de-CH" dirty="0"/>
            </a:b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563FDC-113F-443A-B999-C6E1418BB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/>
            <a:r>
              <a:rPr lang="de-CH" sz="2800" dirty="0">
                <a:solidFill>
                  <a:schemeClr val="accent5"/>
                </a:solidFill>
              </a:rPr>
              <a:t>Muskuloskelettale Erkrankungen (MSE) sind ein grosses Problem für den Betrieb.</a:t>
            </a:r>
          </a:p>
          <a:p>
            <a:pPr marL="457200" indent="-457200"/>
            <a:endParaRPr lang="de-CH" sz="2800" dirty="0">
              <a:solidFill>
                <a:schemeClr val="accent5"/>
              </a:solidFill>
            </a:endParaRPr>
          </a:p>
          <a:p>
            <a:pPr marL="457200" indent="-457200"/>
            <a:endParaRPr lang="de-CH" sz="2800" dirty="0">
              <a:solidFill>
                <a:schemeClr val="accent5"/>
              </a:solidFill>
            </a:endParaRPr>
          </a:p>
          <a:p>
            <a:pPr marL="457200" indent="-457200"/>
            <a:r>
              <a:rPr lang="de-CH" sz="2800" dirty="0">
                <a:solidFill>
                  <a:schemeClr val="accent5"/>
                </a:solidFill>
              </a:rPr>
              <a:t>Der Clevere Transfer steigert die Qualität der Pflege und Betreuung und senkt die Kosten.</a:t>
            </a:r>
          </a:p>
          <a:p>
            <a:pPr marL="457200" indent="-457200"/>
            <a:endParaRPr lang="de-CH" sz="2800" dirty="0">
              <a:solidFill>
                <a:schemeClr val="accent5"/>
              </a:solidFill>
            </a:endParaRPr>
          </a:p>
          <a:p>
            <a:pPr marL="457200" indent="-457200"/>
            <a:endParaRPr lang="de-CH" sz="2800" dirty="0">
              <a:solidFill>
                <a:schemeClr val="accent5"/>
              </a:solidFill>
            </a:endParaRPr>
          </a:p>
          <a:p>
            <a:pPr marL="457200" indent="-457200"/>
            <a:r>
              <a:rPr lang="de-CH" sz="2800" dirty="0">
                <a:solidFill>
                  <a:schemeClr val="accent5"/>
                </a:solidFill>
              </a:rPr>
              <a:t>Ab dem Jahr …. spart der Betrieb CHF … .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93864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D3F8D3-359A-4878-8589-247260ADD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dirty="0"/>
              <a:t>Zahlen und Fakten</a:t>
            </a:r>
            <a:br>
              <a:rPr lang="de-CH" dirty="0"/>
            </a:br>
            <a:r>
              <a:rPr lang="de-CH" sz="2200" dirty="0">
                <a:solidFill>
                  <a:schemeClr val="accent5"/>
                </a:solidFill>
              </a:rPr>
              <a:t>Muskuloskelettale Erkrankungen (MSE) sind ein grosses Problem – auch für uns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860B33F-077D-4A0A-A373-FEE9E794E5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46088" indent="-446088"/>
            <a:r>
              <a:rPr lang="de-CH" sz="2800" dirty="0">
                <a:solidFill>
                  <a:schemeClr val="accent5"/>
                </a:solidFill>
              </a:rPr>
              <a:t>71 % der Mitarbeitenden in der Pflege und Betreuung leiden unter Rückenschmerzen.</a:t>
            </a:r>
          </a:p>
          <a:p>
            <a:pPr marL="446088" indent="-446088"/>
            <a:endParaRPr lang="de-CH" sz="2800" dirty="0">
              <a:solidFill>
                <a:schemeClr val="accent5"/>
              </a:solidFill>
            </a:endParaRPr>
          </a:p>
          <a:p>
            <a:pPr marL="446088" indent="-446088"/>
            <a:endParaRPr lang="de-CH" sz="2800" dirty="0">
              <a:solidFill>
                <a:schemeClr val="accent5"/>
              </a:solidFill>
            </a:endParaRPr>
          </a:p>
          <a:p>
            <a:pPr marL="446088" indent="-446088"/>
            <a:r>
              <a:rPr lang="de-CH" sz="2800" dirty="0">
                <a:solidFill>
                  <a:schemeClr val="accent5"/>
                </a:solidFill>
              </a:rPr>
              <a:t>30 % der Ausfalltage in der Pflege und Betreuung sind durch MSE verursacht.</a:t>
            </a:r>
          </a:p>
          <a:p>
            <a:pPr marL="446088" indent="-446088"/>
            <a:endParaRPr lang="de-CH" sz="2800" dirty="0">
              <a:solidFill>
                <a:schemeClr val="accent5"/>
              </a:solidFill>
            </a:endParaRPr>
          </a:p>
          <a:p>
            <a:pPr marL="446088" indent="-446088"/>
            <a:endParaRPr lang="de-CH" sz="2800" dirty="0">
              <a:solidFill>
                <a:schemeClr val="accent5"/>
              </a:solidFill>
            </a:endParaRPr>
          </a:p>
          <a:p>
            <a:pPr marL="446088" indent="-446088"/>
            <a:r>
              <a:rPr lang="de-CH" sz="2800" dirty="0">
                <a:solidFill>
                  <a:schemeClr val="accent5"/>
                </a:solidFill>
              </a:rPr>
              <a:t>Im Durchschnitt kostet ein Ausfalltag pro Person den Betrieb CHF 1000.--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705741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EB3357-F860-480B-A9CD-06E092702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dirty="0"/>
              <a:t>MSE in unserem Betrieb</a:t>
            </a:r>
            <a:br>
              <a:rPr lang="de-CH" dirty="0"/>
            </a:br>
            <a:r>
              <a:rPr lang="de-CH" sz="2200" dirty="0">
                <a:solidFill>
                  <a:schemeClr val="accent5"/>
                </a:solidFill>
              </a:rPr>
              <a:t>Im Betrieb entstehen hohe Kosten und viele Ausfalltage durch MSE!</a:t>
            </a:r>
            <a:endParaRPr lang="de-CH" sz="22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462217-86BA-47F7-ACB9-1495905E5C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/>
            <a:r>
              <a:rPr lang="de-CH" sz="2800" dirty="0">
                <a:solidFill>
                  <a:schemeClr val="accent5"/>
                </a:solidFill>
              </a:rPr>
              <a:t>Im Betrieb verursachten MSE letztes Jahr ... Ausfalltage. </a:t>
            </a:r>
          </a:p>
          <a:p>
            <a:pPr marL="457200" indent="-457200"/>
            <a:endParaRPr lang="de-CH" sz="2800" dirty="0">
              <a:solidFill>
                <a:schemeClr val="accent5"/>
              </a:solidFill>
            </a:endParaRPr>
          </a:p>
          <a:p>
            <a:pPr marL="457200" indent="-457200"/>
            <a:endParaRPr lang="de-CH" sz="2800" dirty="0">
              <a:solidFill>
                <a:schemeClr val="accent5"/>
              </a:solidFill>
            </a:endParaRPr>
          </a:p>
          <a:p>
            <a:pPr marL="457200" indent="-457200"/>
            <a:endParaRPr lang="de-CH" sz="2800" dirty="0">
              <a:solidFill>
                <a:schemeClr val="accent5"/>
              </a:solidFill>
            </a:endParaRPr>
          </a:p>
          <a:p>
            <a:pPr marL="457200" indent="-457200"/>
            <a:r>
              <a:rPr lang="de-CH" sz="2800" dirty="0">
                <a:solidFill>
                  <a:schemeClr val="accent5"/>
                </a:solidFill>
              </a:rPr>
              <a:t>Im Betrieb entstanden letztes Jahr Kosten von CHF … durch MSE.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18363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495884-63FE-4D69-A53E-D0E7CB140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/>
              <a:t>Cleverer Transfer – ein Prinzip mit drei Elementen</a:t>
            </a:r>
            <a:br>
              <a:rPr lang="de-CH" dirty="0"/>
            </a:br>
            <a:r>
              <a:rPr lang="de-CH" sz="2400" dirty="0">
                <a:solidFill>
                  <a:schemeClr val="accent5"/>
                </a:solidFill>
              </a:rPr>
              <a:t>Die Kombination der Elemente führt zum Erfolg</a:t>
            </a:r>
            <a:endParaRPr lang="de-CH" sz="2400" dirty="0"/>
          </a:p>
        </p:txBody>
      </p:sp>
      <p:pic>
        <p:nvPicPr>
          <p:cNvPr id="4" name="Grafik 3">
            <a:hlinkClick r:id="rId2"/>
            <a:extLst>
              <a:ext uri="{FF2B5EF4-FFF2-40B4-BE49-F238E27FC236}">
                <a16:creationId xmlns:a16="http://schemas.microsoft.com/office/drawing/2014/main" id="{8248937C-B45B-49F1-B4EB-B0BBB2A83B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55" t="2908" r="10318" b="6410"/>
          <a:stretch/>
        </p:blipFill>
        <p:spPr>
          <a:xfrm>
            <a:off x="3698473" y="1754659"/>
            <a:ext cx="4315591" cy="4315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358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E1D159-B6FE-4EAA-9DEC-8AB3285F6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Strategische Ziele</a:t>
            </a:r>
            <a:br>
              <a:rPr lang="de-CH" dirty="0"/>
            </a:br>
            <a:r>
              <a:rPr lang="de-CH" sz="2000" dirty="0">
                <a:solidFill>
                  <a:schemeClr val="accent5"/>
                </a:solidFill>
              </a:rPr>
              <a:t>Cleverer Transfer hilft, die Ziele zu erreichen!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C62E11C-F8A6-4314-831D-9BC2510B5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None/>
            </a:pPr>
            <a:r>
              <a:rPr lang="de-CH" sz="2800" dirty="0">
                <a:solidFill>
                  <a:schemeClr val="accent5"/>
                </a:solidFill>
              </a:rPr>
              <a:t>Qualität der Pflege und Betreuung steigern durch: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2800" dirty="0">
                <a:solidFill>
                  <a:schemeClr val="accent5"/>
                </a:solidFill>
              </a:rPr>
              <a:t>sicheren Transfer des Menschen mit Unterstützungsbedarf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2800" dirty="0">
                <a:solidFill>
                  <a:schemeClr val="accent5"/>
                </a:solidFill>
              </a:rPr>
              <a:t>rechtlich vorgeschriebenen Gesundheitsschutz Ihrer Mitarbeitenden </a:t>
            </a:r>
          </a:p>
          <a:p>
            <a:pPr marL="285750" indent="-285750">
              <a:buNone/>
            </a:pPr>
            <a:endParaRPr lang="de-CH" sz="2800" dirty="0">
              <a:solidFill>
                <a:schemeClr val="accent5"/>
              </a:solidFill>
            </a:endParaRPr>
          </a:p>
          <a:p>
            <a:pPr marL="285750" indent="-285750">
              <a:buNone/>
            </a:pPr>
            <a:r>
              <a:rPr lang="de-CH" sz="2800" dirty="0">
                <a:solidFill>
                  <a:schemeClr val="accent5"/>
                </a:solidFill>
              </a:rPr>
              <a:t>Kosten sparen durch: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2800" dirty="0">
                <a:solidFill>
                  <a:schemeClr val="accent5"/>
                </a:solidFill>
              </a:rPr>
              <a:t>Reduktion von Ausfalltagen wegen MSE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2800" dirty="0">
                <a:solidFill>
                  <a:schemeClr val="accent5"/>
                </a:solidFill>
              </a:rPr>
              <a:t>Verringerung der Fluktuation (Erhalt des Know-hows)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41800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6A6751-B9D6-4894-AE06-0011B0ADA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Operative Ziele  </a:t>
            </a:r>
            <a:br>
              <a:rPr lang="de-CH" dirty="0"/>
            </a:br>
            <a:r>
              <a:rPr lang="de-CH" sz="2200" dirty="0">
                <a:solidFill>
                  <a:schemeClr val="accent5"/>
                </a:solidFill>
              </a:rPr>
              <a:t>Folgende Ziele erreichen wir bis 20xx</a:t>
            </a:r>
            <a:endParaRPr lang="de-CH" sz="22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721B002-55BD-46B8-8C88-3BA8DA43BD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sz="2800" dirty="0">
                <a:solidFill>
                  <a:schemeClr val="accent5"/>
                </a:solidFill>
              </a:rPr>
              <a:t>Bis 20xx reduzieren wir die Ausfalltage wegen MSE um 20 Prozent.</a:t>
            </a:r>
          </a:p>
          <a:p>
            <a:pPr marL="0" indent="0">
              <a:buNone/>
            </a:pPr>
            <a:r>
              <a:rPr lang="de-CH" sz="2800" dirty="0">
                <a:solidFill>
                  <a:schemeClr val="accent5"/>
                </a:solidFill>
              </a:rPr>
              <a:t>Im Vergleich zu 20xx werden die Kosten durch MSE 20xx um CHF … reduziert.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066864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2F3821-4308-48F4-9774-66D5D3BE3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Investitionen</a:t>
            </a:r>
            <a:br>
              <a:rPr lang="de-CH" dirty="0"/>
            </a:br>
            <a:r>
              <a:rPr lang="de-CH" sz="2200" dirty="0">
                <a:solidFill>
                  <a:schemeClr val="accent5"/>
                </a:solidFill>
              </a:rPr>
              <a:t>Schrittweise Investitionen führen uns zum Ziel</a:t>
            </a:r>
            <a:endParaRPr lang="de-CH" sz="22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E24FB3-6843-4189-9683-A1391E07EF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CH" sz="2800" dirty="0">
                <a:solidFill>
                  <a:schemeClr val="accent5"/>
                </a:solidFill>
              </a:rPr>
              <a:t>20xx investieren wir CHF … in Hilfsmittel und … Std. in die Ausbildung.</a:t>
            </a:r>
          </a:p>
          <a:p>
            <a:pPr marL="0" indent="0">
              <a:buNone/>
            </a:pPr>
            <a:r>
              <a:rPr lang="de-CH" sz="2800" dirty="0">
                <a:solidFill>
                  <a:schemeClr val="accent5"/>
                </a:solidFill>
              </a:rPr>
              <a:t>20xx investieren wir CHF … in Hilfsmittel und … Std. in die Ausbildung.</a:t>
            </a:r>
          </a:p>
          <a:p>
            <a:pPr marL="0" indent="0">
              <a:buNone/>
            </a:pPr>
            <a:r>
              <a:rPr lang="de-CH" sz="2800" dirty="0">
                <a:solidFill>
                  <a:schemeClr val="accent5"/>
                </a:solidFill>
              </a:rPr>
              <a:t>20xx investieren wir CHF … in Hilfsmittel und … Std. in die Ausbildung.</a:t>
            </a:r>
          </a:p>
          <a:p>
            <a:pPr marL="0" indent="0">
              <a:buNone/>
            </a:pPr>
            <a:r>
              <a:rPr lang="de-CH" sz="2800" dirty="0">
                <a:solidFill>
                  <a:schemeClr val="accent5"/>
                </a:solidFill>
              </a:rPr>
              <a:t>20xx investieren wir CHF … in Hilfsmittel und … Std. in die Ausbildung.</a:t>
            </a:r>
          </a:p>
          <a:p>
            <a:pPr marL="0" indent="0">
              <a:buNone/>
            </a:pPr>
            <a:endParaRPr lang="de-CH" sz="2800" dirty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de-CH" sz="2800" dirty="0">
                <a:solidFill>
                  <a:schemeClr val="accent5"/>
                </a:solidFill>
              </a:rPr>
              <a:t>Insgesamt investieren wir CHF ... in Hilfsmittel und … Std. in die Ausbildung.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96250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DB1B4E-9E60-4944-933B-C9E950C47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Business Case</a:t>
            </a:r>
            <a:br>
              <a:rPr lang="de-CH" dirty="0"/>
            </a:br>
            <a:r>
              <a:rPr lang="de-CH" sz="2200" dirty="0">
                <a:solidFill>
                  <a:schemeClr val="accent5"/>
                </a:solidFill>
              </a:rPr>
              <a:t>Im Jahr … rentiert der Clevere Transfer. </a:t>
            </a:r>
            <a:endParaRPr lang="de-CH" sz="22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824AC0F-B1C2-4BDD-93AF-B232BD0BB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sz="2800" dirty="0">
                <a:solidFill>
                  <a:schemeClr val="accent5"/>
                </a:solidFill>
              </a:rPr>
              <a:t>Bis 20xx investieren wir CHF … (inkl. Personalressourcen).</a:t>
            </a:r>
          </a:p>
          <a:p>
            <a:pPr marL="0" indent="0">
              <a:buNone/>
            </a:pPr>
            <a:endParaRPr lang="de-CH" sz="2800" dirty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de-CH" sz="2800" dirty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de-CH" sz="2800" dirty="0">
                <a:solidFill>
                  <a:schemeClr val="accent5"/>
                </a:solidFill>
              </a:rPr>
              <a:t>Ab 20xx sparen wir jährlich CHF … .</a:t>
            </a:r>
          </a:p>
          <a:p>
            <a:pPr marL="0" indent="0">
              <a:buNone/>
            </a:pPr>
            <a:endParaRPr lang="de-CH" sz="2800" dirty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de-CH" sz="2800" dirty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de-CH" sz="2800" dirty="0">
                <a:solidFill>
                  <a:schemeClr val="accent5"/>
                </a:solidFill>
              </a:rPr>
              <a:t>Im Jahr …. erreichen wir den Break-even und eine jährliche Rendite von CHF … .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679317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EE48E0CB41C7E4A8A0CA9109C1A6C13" ma:contentTypeVersion="13" ma:contentTypeDescription="Ein neues Dokument erstellen." ma:contentTypeScope="" ma:versionID="877a9ab8cb064c743de1e999042a7ef4">
  <xsd:schema xmlns:xsd="http://www.w3.org/2001/XMLSchema" xmlns:xs="http://www.w3.org/2001/XMLSchema" xmlns:p="http://schemas.microsoft.com/office/2006/metadata/properties" xmlns:ns2="fb12257e-2545-4492-bf00-85ffc4a643eb" xmlns:ns3="7b6fca0e-0371-4bb1-9f44-ec1d7e80c190" targetNamespace="http://schemas.microsoft.com/office/2006/metadata/properties" ma:root="true" ma:fieldsID="a480f04aa66d2f6d8f7deb4287764e1a" ns2:_="" ns3:_="">
    <xsd:import namespace="fb12257e-2545-4492-bf00-85ffc4a643eb"/>
    <xsd:import namespace="7b6fca0e-0371-4bb1-9f44-ec1d7e80c1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12257e-2545-4492-bf00-85ffc4a643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dmarkierungen" ma:readOnly="false" ma:fieldId="{5cf76f15-5ced-4ddc-b409-7134ff3c332f}" ma:taxonomyMulti="true" ma:sspId="5398598b-1692-41ba-b181-08e92b7f9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6fca0e-0371-4bb1-9f44-ec1d7e80c190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3a414847-5bf0-44d6-8f82-f13dc4ccbe00}" ma:internalName="TaxCatchAll" ma:showField="CatchAllData" ma:web="7b6fca0e-0371-4bb1-9f44-ec1d7e80c1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617821B-100C-4096-8493-BB564D56453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343DF1D-2958-4A9E-B739-B9B55D2228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b12257e-2545-4492-bf00-85ffc4a643eb"/>
    <ds:schemaRef ds:uri="7b6fca0e-0371-4bb1-9f44-ec1d7e80c1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40f20d95-30f1-4757-92d7-5495691a0c29}" enabled="1" method="Privileged" siteId="{98616167-5668-4e66-acbf-925e81df8b00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396</Words>
  <Application>Microsoft Office PowerPoint</Application>
  <PresentationFormat>Breitbild</PresentationFormat>
  <Paragraphs>53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</vt:lpstr>
      <vt:lpstr>Cleverer Transfer</vt:lpstr>
      <vt:lpstr>Management Summary   </vt:lpstr>
      <vt:lpstr>Zahlen und Fakten Muskuloskelettale Erkrankungen (MSE) sind ein grosses Problem – auch für uns</vt:lpstr>
      <vt:lpstr>MSE in unserem Betrieb Im Betrieb entstehen hohe Kosten und viele Ausfalltage durch MSE!</vt:lpstr>
      <vt:lpstr>Cleverer Transfer – ein Prinzip mit drei Elementen Die Kombination der Elemente führt zum Erfolg</vt:lpstr>
      <vt:lpstr>Strategische Ziele Cleverer Transfer hilft, die Ziele zu erreichen!</vt:lpstr>
      <vt:lpstr>Operative Ziele   Folgende Ziele erreichen wir bis 20xx</vt:lpstr>
      <vt:lpstr>Investitionen Schrittweise Investitionen führen uns zum Ziel</vt:lpstr>
      <vt:lpstr>Business Case Im Jahr … rentiert der Clevere Transfer. </vt:lpstr>
      <vt:lpstr>Antrag an die Geschäftsleitung Die Projektfreigabe wird empfohlen!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Cleverer Transfer</dc:title>
  <dc:creator>Almer Mario (A4M)</dc:creator>
  <cp:lastModifiedBy>Müller Laurin (LAM)</cp:lastModifiedBy>
  <cp:revision>4</cp:revision>
  <dcterms:created xsi:type="dcterms:W3CDTF">2023-04-19T08:01:55Z</dcterms:created>
  <dcterms:modified xsi:type="dcterms:W3CDTF">2024-09-25T11:55:09Z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f20d95-30f1-4757-92d7-5495691a0c29_Enabled">
    <vt:lpwstr>true</vt:lpwstr>
  </property>
  <property fmtid="{D5CDD505-2E9C-101B-9397-08002B2CF9AE}" pid="3" name="MSIP_Label_40f20d95-30f1-4757-92d7-5495691a0c29_SetDate">
    <vt:lpwstr>2023-05-15T07:41:01Z</vt:lpwstr>
  </property>
  <property fmtid="{D5CDD505-2E9C-101B-9397-08002B2CF9AE}" pid="4" name="MSIP_Label_40f20d95-30f1-4757-92d7-5495691a0c29_Method">
    <vt:lpwstr>Privileged</vt:lpwstr>
  </property>
  <property fmtid="{D5CDD505-2E9C-101B-9397-08002B2CF9AE}" pid="5" name="MSIP_Label_40f20d95-30f1-4757-92d7-5495691a0c29_Name">
    <vt:lpwstr>Intern</vt:lpwstr>
  </property>
  <property fmtid="{D5CDD505-2E9C-101B-9397-08002B2CF9AE}" pid="6" name="MSIP_Label_40f20d95-30f1-4757-92d7-5495691a0c29_SiteId">
    <vt:lpwstr>98616167-5668-4e66-acbf-925e81df8b00</vt:lpwstr>
  </property>
  <property fmtid="{D5CDD505-2E9C-101B-9397-08002B2CF9AE}" pid="7" name="MSIP_Label_40f20d95-30f1-4757-92d7-5495691a0c29_ActionId">
    <vt:lpwstr>91cdb5c7-ca91-4d7b-87fd-8e8cfc48e19c</vt:lpwstr>
  </property>
  <property fmtid="{D5CDD505-2E9C-101B-9397-08002B2CF9AE}" pid="8" name="MSIP_Label_40f20d95-30f1-4757-92d7-5495691a0c29_ContentBits">
    <vt:lpwstr>0</vt:lpwstr>
  </property>
</Properties>
</file>