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4681" r:id="rId4"/>
    <p:sldId id="4682" r:id="rId5"/>
    <p:sldId id="4707" r:id="rId6"/>
    <p:sldId id="4708" r:id="rId7"/>
    <p:sldId id="4688" r:id="rId8"/>
    <p:sldId id="4709" r:id="rId9"/>
    <p:sldId id="4698" r:id="rId10"/>
    <p:sldId id="4689" r:id="rId11"/>
    <p:sldId id="4690" r:id="rId12"/>
    <p:sldId id="4691" r:id="rId13"/>
    <p:sldId id="4692" r:id="rId14"/>
    <p:sldId id="4693" r:id="rId15"/>
    <p:sldId id="4704" r:id="rId16"/>
    <p:sldId id="4696" r:id="rId17"/>
    <p:sldId id="4706" r:id="rId18"/>
    <p:sldId id="4697" r:id="rId19"/>
  </p:sldIdLst>
  <p:sldSz cx="12192000" cy="6858000"/>
  <p:notesSz cx="6858000" cy="9144000"/>
  <p:custDataLst>
    <p:tags r:id="rId22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orient="horz" pos="1684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1389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919F35-F2FB-F3C9-5AD1-EDAC7742826C}" name="Metz Dennis (DM7)" initials="MD" userId="Metz Dennis (DM7)" providerId="None"/>
  <p188:author id="{9159274C-A365-26A1-9E47-8F79803E6330}" name="Felber Alois (AFE)" initials="FA(" userId="Felber Alois (AFE)" providerId="None"/>
  <p188:author id="{9C0B7987-90C4-B9F8-ABF9-6F9DE3DE6E6B}" name="Lötscher Corinne (LCC)" initials="LC(" userId="Lötscher Corinne (LCC)" providerId="None"/>
  <p188:author id="{6A4FEC93-0AA7-FCE4-A954-E20FFCFF56E8}" name="Bilotta Daniela (B5D)" initials="BD(" userId="Bilotta Daniela (B5D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0"/>
    <a:srgbClr val="00B8CF"/>
    <a:srgbClr val="FFC180"/>
    <a:srgbClr val="80DCE7"/>
    <a:srgbClr val="F0F0F0"/>
    <a:srgbClr val="B3B3B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440" autoAdjust="0"/>
  </p:normalViewPr>
  <p:slideViewPr>
    <p:cSldViewPr snapToGrid="0">
      <p:cViewPr varScale="1">
        <p:scale>
          <a:sx n="138" d="100"/>
          <a:sy n="138" d="100"/>
        </p:scale>
        <p:origin x="150" y="492"/>
      </p:cViewPr>
      <p:guideLst>
        <p:guide pos="3840"/>
        <p:guide orient="horz" pos="845"/>
        <p:guide orient="horz" pos="1684"/>
        <p:guide orient="horz" pos="2137"/>
        <p:guide orient="horz" pos="1911"/>
        <p:guide orient="horz" pos="138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4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4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Untertitel</a:t>
            </a:r>
          </a:p>
          <a:p>
            <a:pPr lvl="0"/>
            <a:r>
              <a:rPr lang="de-CH" noProof="0" dirty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err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01.02.2024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player?videoId=900154742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player?videoId=900776748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E77CB6-F9C7-D970-8AD9-751A4C906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Indossare le cinture di sicurezza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B109C9E-ABB2-52BD-E264-BFCDCD838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Si fa più in fretta ad allacciarsi le cinture che a trovare scuse per non farlo</a:t>
            </a:r>
          </a:p>
        </p:txBody>
      </p:sp>
      <p:pic>
        <p:nvPicPr>
          <p:cNvPr id="5" name="Picture Placeholder 19">
            <a:extLst>
              <a:ext uri="{FF2B5EF4-FFF2-40B4-BE49-F238E27FC236}">
                <a16:creationId xmlns:a16="http://schemas.microsoft.com/office/drawing/2014/main" id="{B8076145-3858-418D-AFCF-7B80957629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0" r="-4" b="24125"/>
          <a:stretch/>
        </p:blipFill>
        <p:spPr>
          <a:xfrm>
            <a:off x="0" y="549275"/>
            <a:ext cx="11641138" cy="3887788"/>
          </a:xfrm>
        </p:spPr>
      </p:pic>
    </p:spTree>
    <p:extLst>
      <p:ext uri="{BB962C8B-B14F-4D97-AF65-F5344CB8AC3E}">
        <p14:creationId xmlns:p14="http://schemas.microsoft.com/office/powerpoint/2010/main" val="366190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platzhalter 21">
            <a:extLst>
              <a:ext uri="{FF2B5EF4-FFF2-40B4-BE49-F238E27FC236}">
                <a16:creationId xmlns:a16="http://schemas.microsoft.com/office/drawing/2014/main" id="{0A049CD3-1113-DFB5-E2B2-CCE3CFC667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r="24583"/>
          <a:stretch/>
        </p:blipFill>
        <p:spPr>
          <a:xfrm>
            <a:off x="6094413" y="2489200"/>
            <a:ext cx="3051175" cy="3754438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C49FE77-5D1B-2823-E117-DEFB6701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Allacciarsi o no la cintura?</a:t>
            </a:r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6C48A0-25AC-BF8C-647D-EDBD5D49C9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33" y="6414661"/>
            <a:ext cx="3016780" cy="333805"/>
          </a:xfrm>
        </p:spPr>
        <p:txBody>
          <a:bodyPr/>
          <a:lstStyle/>
          <a:p>
            <a:r>
              <a:rPr lang="de-CH" b="1" dirty="0"/>
              <a:t>Arrampicata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463618-17D9-4F56-B205-BD931D5337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46414" y="6414661"/>
            <a:ext cx="3048000" cy="333805"/>
          </a:xfrm>
        </p:spPr>
        <p:txBody>
          <a:bodyPr/>
          <a:lstStyle/>
          <a:p>
            <a:r>
              <a:rPr lang="de-CH" b="1" dirty="0"/>
              <a:t>Auto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7C181E-B6D3-7039-5C00-347BD5369D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4413" y="6414661"/>
            <a:ext cx="3046412" cy="333805"/>
          </a:xfrm>
        </p:spPr>
        <p:txBody>
          <a:bodyPr/>
          <a:lstStyle/>
          <a:p>
            <a:r>
              <a:rPr lang="de-CH" b="1" dirty="0"/>
              <a:t>Lavori forestali in altezza</a:t>
            </a:r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A413DC93-CF75-33F3-F49E-CB5E8F386998}"/>
              </a:ext>
            </a:extLst>
          </p:cNvPr>
          <p:cNvSpPr txBox="1">
            <a:spLocks/>
          </p:cNvSpPr>
          <p:nvPr/>
        </p:nvSpPr>
        <p:spPr>
          <a:xfrm>
            <a:off x="9140825" y="6410429"/>
            <a:ext cx="3046412" cy="333805"/>
          </a:xfrm>
          <a:prstGeom prst="rect">
            <a:avLst/>
          </a:prstGeom>
        </p:spPr>
        <p:txBody>
          <a:bodyPr vert="horz" lIns="0" tIns="0" rIns="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Montagne russe</a:t>
            </a:r>
          </a:p>
        </p:txBody>
      </p:sp>
      <p:pic>
        <p:nvPicPr>
          <p:cNvPr id="10" name="Bildplatzhalter 19">
            <a:extLst>
              <a:ext uri="{FF2B5EF4-FFF2-40B4-BE49-F238E27FC236}">
                <a16:creationId xmlns:a16="http://schemas.microsoft.com/office/drawing/2014/main" id="{914554EE-A55C-225A-F352-A05E9C4AC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r="22915"/>
          <a:stretch/>
        </p:blipFill>
        <p:spPr>
          <a:xfrm>
            <a:off x="3046413" y="2489200"/>
            <a:ext cx="3051175" cy="3754438"/>
          </a:xfrm>
          <a:prstGeom prst="rect">
            <a:avLst/>
          </a:prstGeom>
        </p:spPr>
      </p:pic>
      <p:pic>
        <p:nvPicPr>
          <p:cNvPr id="11" name="Bildplatzhalter 17">
            <a:extLst>
              <a:ext uri="{FF2B5EF4-FFF2-40B4-BE49-F238E27FC236}">
                <a16:creationId xmlns:a16="http://schemas.microsoft.com/office/drawing/2014/main" id="{AF30108E-0454-6E54-070E-E653F5A7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r="32148"/>
          <a:stretch/>
        </p:blipFill>
        <p:spPr>
          <a:xfrm>
            <a:off x="0" y="2489200"/>
            <a:ext cx="3051175" cy="3754438"/>
          </a:xfrm>
          <a:prstGeom prst="rect">
            <a:avLst/>
          </a:prstGeom>
        </p:spPr>
      </p:pic>
      <p:pic>
        <p:nvPicPr>
          <p:cNvPr id="12" name="Bildplatzhalter 23">
            <a:extLst>
              <a:ext uri="{FF2B5EF4-FFF2-40B4-BE49-F238E27FC236}">
                <a16:creationId xmlns:a16="http://schemas.microsoft.com/office/drawing/2014/main" id="{756D9A05-D3AF-37B4-0718-CECAB5299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8" r="7200"/>
          <a:stretch/>
        </p:blipFill>
        <p:spPr>
          <a:xfrm>
            <a:off x="9140825" y="2489200"/>
            <a:ext cx="3051175" cy="37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692BD29-DA9F-E469-9779-846F06B25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43806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E3D3A7-F643-599D-61DC-7389EB2FE2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de-CH" dirty="0"/>
              <a:t>Riferimenti </a:t>
            </a:r>
            <a:br>
              <a:rPr lang="de-CH" dirty="0"/>
            </a:br>
            <a:r>
              <a:rPr lang="de-CH" dirty="0"/>
              <a:t>di legge</a:t>
            </a:r>
          </a:p>
        </p:txBody>
      </p:sp>
    </p:spTree>
    <p:extLst>
      <p:ext uri="{BB962C8B-B14F-4D97-AF65-F5344CB8AC3E}">
        <p14:creationId xmlns:p14="http://schemas.microsoft.com/office/powerpoint/2010/main" val="210044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90FF9D-7C89-F4EB-A6F1-E6E0054F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27" y="0"/>
            <a:ext cx="3079297" cy="6858000"/>
          </a:xfrm>
        </p:spPr>
        <p:txBody>
          <a:bodyPr anchor="ctr"/>
          <a:lstStyle/>
          <a:p>
            <a:r>
              <a:rPr lang="de-CH" dirty="0"/>
              <a:t>Riferimenti di legge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AE65CE1-E892-C393-0862-93F8FB73C717}"/>
              </a:ext>
            </a:extLst>
          </p:cNvPr>
          <p:cNvSpPr txBox="1">
            <a:spLocks/>
          </p:cNvSpPr>
          <p:nvPr/>
        </p:nvSpPr>
        <p:spPr>
          <a:xfrm>
            <a:off x="4917360" y="1461899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latin typeface="Arial"/>
                <a:cs typeface="Arial"/>
              </a:rPr>
              <a:t>Il datore di lavoro deve fornire informazioni sui pericoli inerenti alle macchine edili e assicurarsi che le cinture di sicurezza vengano usate.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773A0D9-45E9-A1CA-9823-BF95A095378F}"/>
              </a:ext>
            </a:extLst>
          </p:cNvPr>
          <p:cNvSpPr txBox="1">
            <a:spLocks/>
          </p:cNvSpPr>
          <p:nvPr/>
        </p:nvSpPr>
        <p:spPr>
          <a:xfrm>
            <a:off x="4917359" y="1940883"/>
            <a:ext cx="6794581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latin typeface="Arial" panose="020B0604020202020204" pitchFamily="34" charset="0"/>
              </a:rPr>
              <a:t>Vedi OPI, art. 6 cpv. 1: </a:t>
            </a:r>
            <a:br>
              <a:rPr lang="de-CH" sz="1400" dirty="0">
                <a:latin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</a:rPr>
              <a:t>«Il datore di lavoro provvede affinché tutti i lavoratori occupati nella sua azienda, inclusi quelli di altre aziende operanti presso di lui, siano informati e istruiti in modo sufficiente e adeguato circa i pericoli connessi alla loro attività e i provvedimenti </a:t>
            </a:r>
            <a:br>
              <a:rPr lang="it-IT" sz="1400" dirty="0">
                <a:latin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</a:rPr>
              <a:t>di sicurezza sul lavoro. Tale informazione e tale istruzione devono essere fornite al momento dell’assunzione e ogniqualvolta subentri una modifica essenziale delle condizioni di lavoro; se necessario, esse devono essere ripetute».</a:t>
            </a:r>
            <a:endParaRPr lang="de-CH" sz="1400" dirty="0">
              <a:latin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2D39AF2-DD4C-48EB-D4CA-052FFF0FEA4D}"/>
              </a:ext>
            </a:extLst>
          </p:cNvPr>
          <p:cNvSpPr txBox="1"/>
          <p:nvPr/>
        </p:nvSpPr>
        <p:spPr>
          <a:xfrm>
            <a:off x="3975105" y="1177482"/>
            <a:ext cx="452603" cy="453007"/>
          </a:xfrm>
          <a:prstGeom prst="rect">
            <a:avLst/>
          </a:prstGeom>
          <a:noFill/>
        </p:spPr>
        <p:txBody>
          <a:bodyPr wrap="square" lIns="0" tIns="0" rIns="0" bIns="54000" rtlCol="0" anchor="ctr" anchorCtr="0">
            <a:noAutofit/>
          </a:bodyPr>
          <a:lstStyle/>
          <a:p>
            <a:pPr algn="ctr"/>
            <a:r>
              <a:rPr lang="de-CH" sz="3800" dirty="0">
                <a:solidFill>
                  <a:schemeClr val="accent2"/>
                </a:solidFill>
                <a:latin typeface="Montserrat Alternates ExLight" panose="00000300000000000000" pitchFamily="50" charset="0"/>
              </a:rPr>
              <a:t>§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44AECAA-52A6-D142-831B-61228FE655B8}"/>
              </a:ext>
            </a:extLst>
          </p:cNvPr>
          <p:cNvGrpSpPr/>
          <p:nvPr/>
        </p:nvGrpSpPr>
        <p:grpSpPr>
          <a:xfrm>
            <a:off x="4925467" y="4132299"/>
            <a:ext cx="6727703" cy="780662"/>
            <a:chOff x="4925467" y="3506249"/>
            <a:chExt cx="6727703" cy="780662"/>
          </a:xfrm>
        </p:grpSpPr>
        <p:sp>
          <p:nvSpPr>
            <p:cNvPr id="12" name="Textplatzhalter 9">
              <a:extLst>
                <a:ext uri="{FF2B5EF4-FFF2-40B4-BE49-F238E27FC236}">
                  <a16:creationId xmlns:a16="http://schemas.microsoft.com/office/drawing/2014/main" id="{D7734C52-8892-14B5-EE05-84795037488A}"/>
                </a:ext>
              </a:extLst>
            </p:cNvPr>
            <p:cNvSpPr txBox="1">
              <a:spLocks/>
            </p:cNvSpPr>
            <p:nvPr/>
          </p:nvSpPr>
          <p:spPr>
            <a:xfrm>
              <a:off x="4925468" y="3506249"/>
              <a:ext cx="6727702" cy="483319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2682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2413" indent="-2651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92288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62163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04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ctr"/>
              <a:r>
                <a:rPr lang="it-IT" sz="1800" b="1" dirty="0">
                  <a:ea typeface="Calibri" panose="020F0502020204030204" pitchFamily="34" charset="0"/>
                  <a:cs typeface="Arial" panose="020B0604020202020204" pitchFamily="34" charset="0"/>
                </a:rPr>
                <a:t>I lavori con le macchine edili rientrano tra quelli connessi </a:t>
              </a:r>
              <a:br>
                <a:rPr lang="it-IT" sz="1800" b="1" dirty="0"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it-IT" sz="1800" b="1" dirty="0">
                  <a:ea typeface="Calibri" panose="020F0502020204030204" pitchFamily="34" charset="0"/>
                  <a:cs typeface="Arial" panose="020B0604020202020204" pitchFamily="34" charset="0"/>
                </a:rPr>
                <a:t>con pericoli particolari. Per questo occorre una formazione specifica per guidarle.</a:t>
              </a:r>
            </a:p>
          </p:txBody>
        </p:sp>
        <p:sp>
          <p:nvSpPr>
            <p:cNvPr id="13" name="Textplatzhalter 10">
              <a:extLst>
                <a:ext uri="{FF2B5EF4-FFF2-40B4-BE49-F238E27FC236}">
                  <a16:creationId xmlns:a16="http://schemas.microsoft.com/office/drawing/2014/main" id="{32A42498-D1E9-39B4-784D-22C733B6872A}"/>
                </a:ext>
              </a:extLst>
            </p:cNvPr>
            <p:cNvSpPr txBox="1">
              <a:spLocks/>
            </p:cNvSpPr>
            <p:nvPr/>
          </p:nvSpPr>
          <p:spPr>
            <a:xfrm>
              <a:off x="4925467" y="3985233"/>
              <a:ext cx="6727703" cy="301678"/>
            </a:xfrm>
            <a:prstGeom prst="rect">
              <a:avLst/>
            </a:prstGeom>
          </p:spPr>
          <p:txBody>
            <a:bodyPr lIns="0" tIns="0" rIns="0" bIns="0"/>
            <a:lstStyle>
              <a:lvl1pPr marL="179388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2682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2413" indent="-2651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92288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62163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04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fontAlgn="ctr">
                <a:buNone/>
              </a:pPr>
              <a:r>
                <a:rPr lang="it-IT" sz="1400" dirty="0"/>
                <a:t>Vedi OPI, art. 8 cpv. 1: </a:t>
              </a:r>
              <a:br>
                <a:rPr lang="de-CH" sz="1400" dirty="0"/>
              </a:br>
              <a:r>
                <a:rPr lang="it-IT" sz="1400" dirty="0"/>
                <a:t>«Il datore di lavoro può affidare lavori implicanti pericoli particolari soltanto a lavoratori adeguatamente formati al riguardo. Deve far sorvegliare ogni lavoratore che esegue da solo un lavoro pericoloso».</a:t>
              </a:r>
              <a:endParaRPr lang="de-CH" sz="1400" dirty="0"/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BA3D94F1-0A7E-B891-2914-90269FD4EC68}"/>
              </a:ext>
            </a:extLst>
          </p:cNvPr>
          <p:cNvSpPr txBox="1"/>
          <p:nvPr/>
        </p:nvSpPr>
        <p:spPr>
          <a:xfrm>
            <a:off x="3983213" y="3847882"/>
            <a:ext cx="452603" cy="453007"/>
          </a:xfrm>
          <a:prstGeom prst="rect">
            <a:avLst/>
          </a:prstGeom>
          <a:noFill/>
        </p:spPr>
        <p:txBody>
          <a:bodyPr wrap="square" lIns="0" tIns="0" rIns="0" bIns="54000" rtlCol="0" anchor="ctr" anchorCtr="0">
            <a:noAutofit/>
          </a:bodyPr>
          <a:lstStyle/>
          <a:p>
            <a:pPr algn="ctr"/>
            <a:r>
              <a:rPr lang="de-CH" sz="3800" dirty="0">
                <a:solidFill>
                  <a:schemeClr val="accent2"/>
                </a:solidFill>
                <a:latin typeface="Montserrat Alternates ExLight" panose="00000300000000000000" pitchFamily="50" charset="0"/>
              </a:rPr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9484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90FF9D-7C89-F4EB-A6F1-E6E0054F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27" y="0"/>
            <a:ext cx="3079297" cy="6858000"/>
          </a:xfrm>
        </p:spPr>
        <p:txBody>
          <a:bodyPr anchor="ctr"/>
          <a:lstStyle/>
          <a:p>
            <a:r>
              <a:rPr lang="de-CH" dirty="0"/>
              <a:t>Riferimenti di legge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AE65CE1-E892-C393-0862-93F8FB73C717}"/>
              </a:ext>
            </a:extLst>
          </p:cNvPr>
          <p:cNvSpPr txBox="1">
            <a:spLocks/>
          </p:cNvSpPr>
          <p:nvPr/>
        </p:nvSpPr>
        <p:spPr>
          <a:xfrm>
            <a:off x="4917360" y="1460472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i="0" dirty="0">
                <a:effectLst/>
                <a:latin typeface="Arial" panose="020B0604020202020204" pitchFamily="34" charset="0"/>
              </a:rPr>
              <a:t>I lavoratori devono osservare le istruzioni del datore </a:t>
            </a:r>
            <a:br>
              <a:rPr lang="it-IT" sz="1800" b="1" i="0" dirty="0">
                <a:effectLst/>
                <a:latin typeface="Arial" panose="020B0604020202020204" pitchFamily="34" charset="0"/>
              </a:rPr>
            </a:br>
            <a:r>
              <a:rPr lang="it-IT" sz="1800" b="1" i="0" dirty="0">
                <a:effectLst/>
                <a:latin typeface="Arial" panose="020B0604020202020204" pitchFamily="34" charset="0"/>
              </a:rPr>
              <a:t>di lavoro in materia di sicurezza sul lavoro.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773A0D9-45E9-A1CA-9823-BF95A095378F}"/>
              </a:ext>
            </a:extLst>
          </p:cNvPr>
          <p:cNvSpPr txBox="1">
            <a:spLocks/>
          </p:cNvSpPr>
          <p:nvPr/>
        </p:nvSpPr>
        <p:spPr>
          <a:xfrm>
            <a:off x="4917359" y="1939456"/>
            <a:ext cx="6794581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effectLst/>
                <a:latin typeface="Arial" panose="020B0604020202020204" pitchFamily="34" charset="0"/>
              </a:rPr>
              <a:t>Vedi OPI, art. 11 cpv. 1:</a:t>
            </a:r>
            <a:br>
              <a:rPr lang="de-CH" sz="1400" dirty="0">
                <a:effectLst/>
                <a:latin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</a:rPr>
              <a:t>«Il lavoratore deve osservare le istruzioni del datore di lavoro in materia di sicurezza sul lavoro e tener conto delle norme di sicurezza generalmente riconosciute. Deve segnatamente utilizzare i dispositivi di protezione individuale e non deve compromet-</a:t>
            </a:r>
            <a:br>
              <a:rPr lang="it-IT" sz="1400" dirty="0">
                <a:latin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</a:rPr>
              <a:t>tere l’efficacia delle installazioni di protezione.»</a:t>
            </a:r>
          </a:p>
          <a:p>
            <a:pPr marL="0" indent="0">
              <a:buNone/>
            </a:pPr>
            <a:endParaRPr lang="de-CH" sz="1400" dirty="0">
              <a:latin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2D39AF2-DD4C-48EB-D4CA-052FFF0FEA4D}"/>
              </a:ext>
            </a:extLst>
          </p:cNvPr>
          <p:cNvSpPr txBox="1"/>
          <p:nvPr/>
        </p:nvSpPr>
        <p:spPr>
          <a:xfrm>
            <a:off x="3975105" y="1427515"/>
            <a:ext cx="452603" cy="453007"/>
          </a:xfrm>
          <a:prstGeom prst="rect">
            <a:avLst/>
          </a:prstGeom>
          <a:noFill/>
        </p:spPr>
        <p:txBody>
          <a:bodyPr wrap="square" lIns="0" tIns="0" rIns="0" bIns="54000" rtlCol="0" anchor="ctr" anchorCtr="0">
            <a:noAutofit/>
          </a:bodyPr>
          <a:lstStyle/>
          <a:p>
            <a:pPr algn="ctr"/>
            <a:r>
              <a:rPr lang="de-CH" sz="3800" dirty="0">
                <a:solidFill>
                  <a:schemeClr val="accent2"/>
                </a:solidFill>
                <a:latin typeface="Montserrat Alternates ExLight" panose="00000300000000000000" pitchFamily="50" charset="0"/>
              </a:rPr>
              <a:t>§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D7734C52-8892-14B5-EE05-84795037488A}"/>
              </a:ext>
            </a:extLst>
          </p:cNvPr>
          <p:cNvSpPr txBox="1">
            <a:spLocks/>
          </p:cNvSpPr>
          <p:nvPr/>
        </p:nvSpPr>
        <p:spPr>
          <a:xfrm>
            <a:off x="4925468" y="3699130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i="0" dirty="0">
                <a:effectLst/>
                <a:latin typeface="Arial" panose="020B0604020202020204" pitchFamily="34" charset="0"/>
              </a:rPr>
              <a:t>Allacciare la cintura di sicurezza sulle macchine edili è </a:t>
            </a:r>
            <a:br>
              <a:rPr lang="it-IT" sz="1800" b="1" i="0" dirty="0">
                <a:effectLst/>
                <a:latin typeface="Arial" panose="020B0604020202020204" pitchFamily="34" charset="0"/>
              </a:rPr>
            </a:br>
            <a:r>
              <a:rPr lang="it-IT" sz="1800" b="1" i="0" dirty="0">
                <a:effectLst/>
                <a:latin typeface="Arial" panose="020B0604020202020204" pitchFamily="34" charset="0"/>
              </a:rPr>
              <a:t>un obbligo e permette di salvare vite umane. Proteggetevi allacciando sempre le cinture!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2A42498-D1E9-39B4-784D-22C733B6872A}"/>
              </a:ext>
            </a:extLst>
          </p:cNvPr>
          <p:cNvSpPr txBox="1">
            <a:spLocks/>
          </p:cNvSpPr>
          <p:nvPr/>
        </p:nvSpPr>
        <p:spPr>
          <a:xfrm>
            <a:off x="4925467" y="4178114"/>
            <a:ext cx="6755993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0" dirty="0">
                <a:effectLst/>
                <a:latin typeface="Arial" panose="020B0604020202020204" pitchFamily="34" charset="0"/>
              </a:rPr>
              <a:t>Vedi OPI, art. 32a cpv. 1:</a:t>
            </a:r>
            <a:br>
              <a:rPr lang="de-CH" sz="1400" b="0" dirty="0">
                <a:effectLst/>
                <a:latin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</a:rPr>
              <a:t>«Le attrezzature di lavoro devono essere impiegate solo secondo le condizioni d’uso previste. È consentito segnatamente usarle solo per i lavori e nei luoghi per i quali sono idonee. Devono essere osservate le indicazioni del fabbricante in merito al loro uso.»</a:t>
            </a:r>
          </a:p>
          <a:p>
            <a:pPr marL="0" indent="0">
              <a:buNone/>
            </a:pPr>
            <a:endParaRPr lang="de-CH" sz="1400" dirty="0">
              <a:latin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A3D94F1-0A7E-B891-2914-90269FD4EC68}"/>
              </a:ext>
            </a:extLst>
          </p:cNvPr>
          <p:cNvSpPr txBox="1"/>
          <p:nvPr/>
        </p:nvSpPr>
        <p:spPr>
          <a:xfrm>
            <a:off x="3983213" y="3414713"/>
            <a:ext cx="452603" cy="453007"/>
          </a:xfrm>
          <a:prstGeom prst="rect">
            <a:avLst/>
          </a:prstGeom>
          <a:noFill/>
        </p:spPr>
        <p:txBody>
          <a:bodyPr wrap="square" lIns="0" tIns="0" rIns="0" bIns="54000" rtlCol="0" anchor="ctr" anchorCtr="0">
            <a:noAutofit/>
          </a:bodyPr>
          <a:lstStyle/>
          <a:p>
            <a:pPr algn="ctr"/>
            <a:r>
              <a:rPr lang="de-CH" sz="3800" dirty="0">
                <a:solidFill>
                  <a:schemeClr val="accent2"/>
                </a:solidFill>
                <a:latin typeface="Montserrat Alternates ExLight" panose="00000300000000000000" pitchFamily="50" charset="0"/>
              </a:rPr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112452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8744430D-0757-CAFD-A8D4-CB081BCCA2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14089" r="31984" b="60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79236B-10AD-C8FF-7382-9EA7FBA38D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infortunato</a:t>
            </a:r>
            <a:r>
              <a:rPr lang="de-CH" dirty="0"/>
              <a:t> </a:t>
            </a:r>
            <a:r>
              <a:rPr lang="de-CH" dirty="0" err="1"/>
              <a:t>racconta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6879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0AE45F-E8CC-E816-CA0C-5F67E6A53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b="13268"/>
          <a:stretch/>
        </p:blipFill>
        <p:spPr>
          <a:xfrm>
            <a:off x="551385" y="1556793"/>
            <a:ext cx="11089232" cy="46085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1A17F0-BC0F-F4CD-55CF-7377CB7D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Testimonianze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3E020C-E45F-DB27-65D2-512662AC9A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 dirty="0"/>
              <a:t>13103.i – 02.24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CA4E18-041A-5A69-517C-9FF735C7C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Indossare le cinture di sicurezza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B12082-5137-6C73-BCA9-5B479921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10" name="Grafik 9">
            <a:hlinkClick r:id="rId3"/>
            <a:extLst>
              <a:ext uri="{FF2B5EF4-FFF2-40B4-BE49-F238E27FC236}">
                <a16:creationId xmlns:a16="http://schemas.microsoft.com/office/drawing/2014/main" id="{BB69EFC7-E54A-0EA1-D78B-6BFE5698C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0922" y="3429000"/>
            <a:ext cx="890155" cy="8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13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F791C488-0F74-9EB1-8783-EAA07F8BCA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6" r="37854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43F3FC-A614-23CE-99E4-9706D612C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de-CH" dirty="0"/>
              <a:t>Ribi on tour</a:t>
            </a:r>
          </a:p>
        </p:txBody>
      </p:sp>
    </p:spTree>
    <p:extLst>
      <p:ext uri="{BB962C8B-B14F-4D97-AF65-F5344CB8AC3E}">
        <p14:creationId xmlns:p14="http://schemas.microsoft.com/office/powerpoint/2010/main" val="2949660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0AE45F-E8CC-E816-CA0C-5F67E6A53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b="15728"/>
          <a:stretch/>
        </p:blipFill>
        <p:spPr>
          <a:xfrm>
            <a:off x="551385" y="1556793"/>
            <a:ext cx="11089232" cy="46085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1A17F0-BC0F-F4CD-55CF-7377CB7D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Ribi on tour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3E020C-E45F-DB27-65D2-512662AC9A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 dirty="0"/>
              <a:t>13103.i – 02.24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CA4E18-041A-5A69-517C-9FF735C7C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Indossare le cinture di sicurezza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B12082-5137-6C73-BCA9-5B479921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17</a:t>
            </a:fld>
            <a:endParaRPr lang="de-CH" dirty="0"/>
          </a:p>
        </p:txBody>
      </p:sp>
      <p:pic>
        <p:nvPicPr>
          <p:cNvPr id="10" name="Grafik 9">
            <a:hlinkClick r:id="rId3"/>
            <a:extLst>
              <a:ext uri="{FF2B5EF4-FFF2-40B4-BE49-F238E27FC236}">
                <a16:creationId xmlns:a16="http://schemas.microsoft.com/office/drawing/2014/main" id="{BB69EFC7-E54A-0EA1-D78B-6BFE5698C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0922" y="3429000"/>
            <a:ext cx="890155" cy="8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90FF9D-7C89-F4EB-A6F1-E6E0054F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27" y="0"/>
            <a:ext cx="3079297" cy="6858000"/>
          </a:xfrm>
        </p:spPr>
        <p:txBody>
          <a:bodyPr anchor="ctr"/>
          <a:lstStyle/>
          <a:p>
            <a:r>
              <a:rPr lang="de-CH" dirty="0"/>
              <a:t>Per maggiori informazioni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D7734C52-8892-14B5-EE05-84795037488A}"/>
              </a:ext>
            </a:extLst>
          </p:cNvPr>
          <p:cNvSpPr txBox="1">
            <a:spLocks/>
          </p:cNvSpPr>
          <p:nvPr/>
        </p:nvSpPr>
        <p:spPr>
          <a:xfrm>
            <a:off x="3983212" y="3414714"/>
            <a:ext cx="7669958" cy="3619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1800" b="1" i="0" dirty="0">
                <a:solidFill>
                  <a:srgbClr val="00B8CF"/>
                </a:solidFill>
                <a:effectLst/>
                <a:latin typeface="Arial" panose="020B0604020202020204" pitchFamily="34" charset="0"/>
              </a:rPr>
              <a:t>www.suva.ch/cintura-di-sicurezza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FDACA3-9C52-9278-8636-96049724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3211" y="990131"/>
            <a:ext cx="1979999" cy="19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3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 dirty="0"/>
              <a:t>13103.i – 02.24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Indossare le cinture di sicurezza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sz="2400" dirty="0">
                <a:solidFill>
                  <a:schemeClr val="bg1"/>
                </a:solidFill>
              </a:rPr>
              <a:t>L’obiettivo della Suva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3"/>
            <a:ext cx="11089232" cy="360575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it-IT" sz="2400" b="0" dirty="0">
                <a:solidFill>
                  <a:srgbClr val="FFFFFF"/>
                </a:solidFill>
              </a:rPr>
              <a:t>Ogni conducente di macchine edili deve essere a conoscenza dei pericoli </a:t>
            </a:r>
            <a:br>
              <a:rPr lang="it-IT" sz="2400" b="0" dirty="0">
                <a:solidFill>
                  <a:srgbClr val="FFFFFF"/>
                </a:solidFill>
              </a:rPr>
            </a:br>
            <a:r>
              <a:rPr lang="it-IT" sz="2400" b="0" dirty="0">
                <a:solidFill>
                  <a:srgbClr val="FFFFFF"/>
                </a:solidFill>
              </a:rPr>
              <a:t>e delle conseguenze del mancato utilizzo delle cinture di sicurezza e utilizzarle </a:t>
            </a:r>
            <a:br>
              <a:rPr lang="it-IT" sz="2400" b="0" dirty="0">
                <a:solidFill>
                  <a:srgbClr val="FFFFFF"/>
                </a:solidFill>
              </a:rPr>
            </a:br>
            <a:r>
              <a:rPr lang="it-IT" sz="2400" b="0" dirty="0">
                <a:solidFill>
                  <a:srgbClr val="FFFFFF"/>
                </a:solidFill>
              </a:rPr>
              <a:t>in modo responsabile e di sua spontanea volontà per proteggersi.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08FC6-3621-F872-A483-B38C9C41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Indice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D3AD10-FC8C-E442-32F0-B4A727B97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e-CH" sz="2000" b="1" dirty="0"/>
              <a:t>Infortuni e cause</a:t>
            </a:r>
          </a:p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it-IT" sz="2000" b="1" dirty="0"/>
              <a:t>Dispositivi di protezione e credenze errate</a:t>
            </a:r>
          </a:p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e-CH" sz="2000" b="1" dirty="0"/>
              <a:t>Riferimenti di legge</a:t>
            </a:r>
          </a:p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e-CH" sz="2000" b="1" dirty="0" err="1"/>
              <a:t>Un</a:t>
            </a:r>
            <a:r>
              <a:rPr lang="de-CH" sz="2000" b="1" dirty="0"/>
              <a:t> </a:t>
            </a:r>
            <a:r>
              <a:rPr lang="de-CH" sz="2000" b="1" dirty="0" err="1"/>
              <a:t>infortunato</a:t>
            </a:r>
            <a:r>
              <a:rPr lang="de-CH" sz="2000" b="1" dirty="0"/>
              <a:t> </a:t>
            </a:r>
            <a:r>
              <a:rPr lang="de-CH" sz="2000" b="1" dirty="0" err="1"/>
              <a:t>racconta</a:t>
            </a:r>
            <a:endParaRPr lang="de-CH" sz="2000" b="1" dirty="0"/>
          </a:p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e-CH" sz="2000" b="1" dirty="0"/>
              <a:t>Ribi on tour</a:t>
            </a:r>
          </a:p>
          <a:p>
            <a:pPr marL="0" indent="0">
              <a:buNone/>
            </a:pPr>
            <a:endParaRPr lang="de-CH" sz="2000" b="1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E9B18F-B25C-F865-08E1-202CEB17C1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 dirty="0"/>
              <a:t>13103.i – 02.24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B09BF6-043B-AC27-50A0-A69A88527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Indossare le cinture di sicurezza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D494F1-B8C3-C013-A902-86A7EF414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0517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B3820856-4580-6330-13AC-C33FA81AFD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5" t="43487" r="27579" b="16342"/>
          <a:stretch/>
        </p:blipFill>
        <p:spPr>
          <a:xfrm>
            <a:off x="7081838" y="-7938"/>
            <a:ext cx="5110162" cy="6865938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80D40D-1501-E915-994F-10BD90B30A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de-CH" dirty="0"/>
              <a:t>Infortuni e cause</a:t>
            </a:r>
          </a:p>
        </p:txBody>
      </p:sp>
    </p:spTree>
    <p:extLst>
      <p:ext uri="{BB962C8B-B14F-4D97-AF65-F5344CB8AC3E}">
        <p14:creationId xmlns:p14="http://schemas.microsoft.com/office/powerpoint/2010/main" val="145424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90FF9D-7C89-F4EB-A6F1-E6E0054F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28" y="0"/>
            <a:ext cx="2756629" cy="6858000"/>
          </a:xfrm>
        </p:spPr>
        <p:txBody>
          <a:bodyPr anchor="ctr"/>
          <a:lstStyle/>
          <a:p>
            <a:r>
              <a:rPr lang="it-CH" dirty="0"/>
              <a:t>Cause degli infortuni</a:t>
            </a:r>
          </a:p>
          <a:p>
            <a:endParaRPr lang="de-CH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79CC3BC7-71DA-536D-3DE8-5DB440D5579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75"/>
          <a:stretch>
            <a:fillRect/>
          </a:stretch>
        </p:blipFill>
        <p:spPr>
          <a:xfrm>
            <a:off x="3975106" y="1994981"/>
            <a:ext cx="452602" cy="453007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15F8FADD-2215-4ED3-E20A-BFACEA2EF68F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75"/>
          <a:stretch>
            <a:fillRect/>
          </a:stretch>
        </p:blipFill>
        <p:spPr>
          <a:xfrm>
            <a:off x="3975106" y="2839355"/>
            <a:ext cx="452602" cy="453007"/>
          </a:xfrm>
        </p:spPr>
      </p:pic>
      <p:pic>
        <p:nvPicPr>
          <p:cNvPr id="31" name="Bildplatzhalter 30">
            <a:extLst>
              <a:ext uri="{FF2B5EF4-FFF2-40B4-BE49-F238E27FC236}">
                <a16:creationId xmlns:a16="http://schemas.microsoft.com/office/drawing/2014/main" id="{3BB08963-E18D-1360-6CD0-F4957039734C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75"/>
          <a:stretch>
            <a:fillRect/>
          </a:stretch>
        </p:blipFill>
        <p:spPr>
          <a:xfrm>
            <a:off x="3975106" y="4556477"/>
            <a:ext cx="452602" cy="453006"/>
          </a:xfrm>
        </p:spPr>
      </p:pic>
      <p:pic>
        <p:nvPicPr>
          <p:cNvPr id="13" name="Bildplatzhalter 22">
            <a:extLst>
              <a:ext uri="{FF2B5EF4-FFF2-40B4-BE49-F238E27FC236}">
                <a16:creationId xmlns:a16="http://schemas.microsoft.com/office/drawing/2014/main" id="{88CAFA91-39A6-419D-EE7E-FD286EA4F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5106" y="823107"/>
            <a:ext cx="529068" cy="529542"/>
          </a:xfrm>
          <a:prstGeom prst="rect">
            <a:avLst/>
          </a:prstGeom>
        </p:spPr>
      </p:pic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AE65CE1-E892-C393-0862-93F8FB73C717}"/>
              </a:ext>
            </a:extLst>
          </p:cNvPr>
          <p:cNvSpPr txBox="1">
            <a:spLocks/>
          </p:cNvSpPr>
          <p:nvPr/>
        </p:nvSpPr>
        <p:spPr>
          <a:xfrm>
            <a:off x="4917360" y="630486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/>
              <a:t>Impiego non conforme alla destinazione d’uso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773A0D9-45E9-A1CA-9823-BF95A095378F}"/>
              </a:ext>
            </a:extLst>
          </p:cNvPr>
          <p:cNvSpPr txBox="1">
            <a:spLocks/>
          </p:cNvSpPr>
          <p:nvPr/>
        </p:nvSpPr>
        <p:spPr>
          <a:xfrm>
            <a:off x="4917359" y="1109470"/>
            <a:ext cx="6727703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della macchina in base alle indicazioni del fabbricante </a:t>
            </a:r>
            <a:br>
              <a:rPr lang="it-IT" sz="1400" dirty="0"/>
            </a:br>
            <a:r>
              <a:rPr lang="it-IT" sz="1400" dirty="0"/>
              <a:t>(ad es. inosservanza dell’obbligo della cintura)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3E2394A3-C49A-8B16-70D4-CA28FDC8BE62}"/>
              </a:ext>
            </a:extLst>
          </p:cNvPr>
          <p:cNvSpPr txBox="1">
            <a:spLocks/>
          </p:cNvSpPr>
          <p:nvPr/>
        </p:nvSpPr>
        <p:spPr>
          <a:xfrm>
            <a:off x="4917362" y="1762746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/>
              <a:t>Mancanza</a:t>
            </a:r>
            <a:r>
              <a:rPr lang="de-CH" sz="1800" b="1" dirty="0"/>
              <a:t> di formazione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1AA4B449-3179-F11F-B8E9-FEF00432BEA9}"/>
              </a:ext>
            </a:extLst>
          </p:cNvPr>
          <p:cNvSpPr txBox="1">
            <a:spLocks/>
          </p:cNvSpPr>
          <p:nvPr/>
        </p:nvSpPr>
        <p:spPr>
          <a:xfrm>
            <a:off x="4917361" y="2241730"/>
            <a:ext cx="6727703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/>
              <a:t>OPI art. 8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988EB405-C653-5C85-210F-5D9E2701A591}"/>
              </a:ext>
            </a:extLst>
          </p:cNvPr>
          <p:cNvSpPr txBox="1">
            <a:spLocks/>
          </p:cNvSpPr>
          <p:nvPr/>
        </p:nvSpPr>
        <p:spPr>
          <a:xfrm>
            <a:off x="4925212" y="2608208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1800" b="1" dirty="0"/>
              <a:t>Istruzione assente/insufficiente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BD15D9F-26D4-1E70-5A56-907C66AB11B4}"/>
              </a:ext>
            </a:extLst>
          </p:cNvPr>
          <p:cNvSpPr txBox="1">
            <a:spLocks/>
          </p:cNvSpPr>
          <p:nvPr/>
        </p:nvSpPr>
        <p:spPr>
          <a:xfrm>
            <a:off x="4925211" y="3087192"/>
            <a:ext cx="6727703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dirty="0"/>
              <a:t>OPI art. 6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FC0F702B-7A86-FE32-56BC-903B495616DE}"/>
              </a:ext>
            </a:extLst>
          </p:cNvPr>
          <p:cNvSpPr txBox="1">
            <a:spLocks/>
          </p:cNvSpPr>
          <p:nvPr/>
        </p:nvSpPr>
        <p:spPr>
          <a:xfrm>
            <a:off x="4924819" y="3458759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/>
              <a:t>Mancata padronanza della macchina edile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E8711C64-ACBE-EF5B-A2A6-347D0F1B7EC4}"/>
              </a:ext>
            </a:extLst>
          </p:cNvPr>
          <p:cNvSpPr txBox="1">
            <a:spLocks/>
          </p:cNvSpPr>
          <p:nvPr/>
        </p:nvSpPr>
        <p:spPr>
          <a:xfrm>
            <a:off x="4924818" y="3937743"/>
            <a:ext cx="6727703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CH" sz="1400" dirty="0"/>
              <a:t>o dell’apparecchio</a:t>
            </a: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E57E58F0-BEC7-ACC3-B994-99641E35B0FD}"/>
              </a:ext>
            </a:extLst>
          </p:cNvPr>
          <p:cNvSpPr txBox="1">
            <a:spLocks/>
          </p:cNvSpPr>
          <p:nvPr/>
        </p:nvSpPr>
        <p:spPr>
          <a:xfrm>
            <a:off x="4924819" y="4309185"/>
            <a:ext cx="6727702" cy="483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CH" sz="1800" b="1" dirty="0"/>
              <a:t>Cinture difettose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2CB638C1-B5E8-8EF8-79C9-AD96DA5475CA}"/>
              </a:ext>
            </a:extLst>
          </p:cNvPr>
          <p:cNvSpPr txBox="1">
            <a:spLocks/>
          </p:cNvSpPr>
          <p:nvPr/>
        </p:nvSpPr>
        <p:spPr>
          <a:xfrm>
            <a:off x="4924818" y="4788169"/>
            <a:ext cx="6727703" cy="30167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/>
              <a:t>o manipolazione dei dispositivi di protezione </a:t>
            </a:r>
            <a:br>
              <a:rPr lang="it-IT" sz="1400" dirty="0"/>
            </a:br>
            <a:r>
              <a:rPr lang="it-IT" sz="1400" dirty="0"/>
              <a:t>(smontati/ripiegati o non in posizione di protezione)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07C34D-350A-6CB2-572E-333627D74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9729" y="3734022"/>
            <a:ext cx="423356" cy="29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7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90FF9D-7C89-F4EB-A6F1-E6E0054F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27" y="0"/>
            <a:ext cx="3278549" cy="6857999"/>
          </a:xfrm>
        </p:spPr>
        <p:txBody>
          <a:bodyPr anchor="ctr"/>
          <a:lstStyle/>
          <a:p>
            <a:r>
              <a:rPr lang="it-IT" dirty="0"/>
              <a:t>Infortuni con mac-</a:t>
            </a:r>
            <a:br>
              <a:rPr lang="it-IT" dirty="0"/>
            </a:br>
            <a:r>
              <a:rPr lang="it-IT" dirty="0"/>
              <a:t>chine edili senza operatore a terra</a:t>
            </a:r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79CC3BC7-71DA-536D-3DE8-5DB440D5579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5"/>
          <a:stretch/>
        </p:blipFill>
        <p:spPr>
          <a:xfrm>
            <a:off x="3975106" y="1177328"/>
            <a:ext cx="452602" cy="453007"/>
          </a:xfrm>
        </p:spPr>
      </p:pic>
      <p:pic>
        <p:nvPicPr>
          <p:cNvPr id="27" name="Bildplatzhalter 26">
            <a:extLst>
              <a:ext uri="{FF2B5EF4-FFF2-40B4-BE49-F238E27FC236}">
                <a16:creationId xmlns:a16="http://schemas.microsoft.com/office/drawing/2014/main" id="{9EF790C0-947C-E8FC-B6A4-CE229D1DD6DA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/>
        </p:blipFill>
        <p:spPr>
          <a:xfrm>
            <a:off x="3975106" y="2535743"/>
            <a:ext cx="452602" cy="453006"/>
          </a:xfr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D0FEA36-521A-9F3E-0F43-5DAC163AA514}"/>
              </a:ext>
            </a:extLst>
          </p:cNvPr>
          <p:cNvGrpSpPr/>
          <p:nvPr/>
        </p:nvGrpSpPr>
        <p:grpSpPr>
          <a:xfrm>
            <a:off x="4917359" y="1461745"/>
            <a:ext cx="6727703" cy="780662"/>
            <a:chOff x="4917359" y="2183576"/>
            <a:chExt cx="6727703" cy="780662"/>
          </a:xfrm>
        </p:grpSpPr>
        <p:sp>
          <p:nvSpPr>
            <p:cNvPr id="14" name="Textplatzhalter 9">
              <a:extLst>
                <a:ext uri="{FF2B5EF4-FFF2-40B4-BE49-F238E27FC236}">
                  <a16:creationId xmlns:a16="http://schemas.microsoft.com/office/drawing/2014/main" id="{7AE65CE1-E892-C393-0862-93F8FB73C717}"/>
                </a:ext>
              </a:extLst>
            </p:cNvPr>
            <p:cNvSpPr txBox="1">
              <a:spLocks/>
            </p:cNvSpPr>
            <p:nvPr/>
          </p:nvSpPr>
          <p:spPr>
            <a:xfrm>
              <a:off x="4917360" y="2183576"/>
              <a:ext cx="6727702" cy="483319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2682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2413" indent="-2651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92288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62163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04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it-IT" sz="1800" b="1" dirty="0"/>
                <a:t>In Svizzera continuano a verificarsi infortuni con </a:t>
              </a:r>
              <a:br>
                <a:rPr lang="it-IT" sz="1800" b="1" dirty="0"/>
              </a:br>
              <a:r>
                <a:rPr lang="it-IT" sz="1800" b="1" dirty="0"/>
                <a:t>macchine edili senza operatore a terra che spesso hanno conseguenze molto gravi o mortali.</a:t>
              </a:r>
            </a:p>
          </p:txBody>
        </p:sp>
        <p:sp>
          <p:nvSpPr>
            <p:cNvPr id="15" name="Textplatzhalter 10">
              <a:extLst>
                <a:ext uri="{FF2B5EF4-FFF2-40B4-BE49-F238E27FC236}">
                  <a16:creationId xmlns:a16="http://schemas.microsoft.com/office/drawing/2014/main" id="{6773A0D9-45E9-A1CA-9823-BF95A095378F}"/>
                </a:ext>
              </a:extLst>
            </p:cNvPr>
            <p:cNvSpPr txBox="1">
              <a:spLocks/>
            </p:cNvSpPr>
            <p:nvPr/>
          </p:nvSpPr>
          <p:spPr>
            <a:xfrm>
              <a:off x="4917359" y="2662560"/>
              <a:ext cx="6727703" cy="301678"/>
            </a:xfrm>
            <a:prstGeom prst="rect">
              <a:avLst/>
            </a:prstGeom>
          </p:spPr>
          <p:txBody>
            <a:bodyPr lIns="0" tIns="0" rIns="0" bIns="0"/>
            <a:lstStyle>
              <a:lvl1pPr marL="179388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2682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2413" indent="-2651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92288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62163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04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400" dirty="0"/>
                <a:t>In media, a causa di questi incidenti, perdono la vita due persone ogni anno.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9929C5D-C9A3-A3B8-40E5-BAD8A2A8E68D}"/>
              </a:ext>
            </a:extLst>
          </p:cNvPr>
          <p:cNvGrpSpPr/>
          <p:nvPr/>
        </p:nvGrpSpPr>
        <p:grpSpPr>
          <a:xfrm>
            <a:off x="4917437" y="2574199"/>
            <a:ext cx="6727703" cy="780662"/>
            <a:chOff x="4917437" y="2955205"/>
            <a:chExt cx="6727703" cy="780662"/>
          </a:xfrm>
        </p:grpSpPr>
        <p:sp>
          <p:nvSpPr>
            <p:cNvPr id="16" name="Textplatzhalter 9">
              <a:extLst>
                <a:ext uri="{FF2B5EF4-FFF2-40B4-BE49-F238E27FC236}">
                  <a16:creationId xmlns:a16="http://schemas.microsoft.com/office/drawing/2014/main" id="{3E2394A3-C49A-8B16-70D4-CA28FDC8BE62}"/>
                </a:ext>
              </a:extLst>
            </p:cNvPr>
            <p:cNvSpPr txBox="1">
              <a:spLocks/>
            </p:cNvSpPr>
            <p:nvPr/>
          </p:nvSpPr>
          <p:spPr>
            <a:xfrm>
              <a:off x="4917438" y="2955205"/>
              <a:ext cx="6727702" cy="483319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2682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2413" indent="-2651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92288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62163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04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it-IT" sz="1800" b="1" dirty="0"/>
                <a:t>Cause principali di decesso negli incidenti con le macchine edili:</a:t>
              </a:r>
            </a:p>
          </p:txBody>
        </p:sp>
        <p:sp>
          <p:nvSpPr>
            <p:cNvPr id="17" name="Textplatzhalter 10">
              <a:extLst>
                <a:ext uri="{FF2B5EF4-FFF2-40B4-BE49-F238E27FC236}">
                  <a16:creationId xmlns:a16="http://schemas.microsoft.com/office/drawing/2014/main" id="{1AA4B449-3179-F11F-B8E9-FEF00432BEA9}"/>
                </a:ext>
              </a:extLst>
            </p:cNvPr>
            <p:cNvSpPr txBox="1">
              <a:spLocks/>
            </p:cNvSpPr>
            <p:nvPr/>
          </p:nvSpPr>
          <p:spPr>
            <a:xfrm>
              <a:off x="4917437" y="3434189"/>
              <a:ext cx="6727703" cy="301678"/>
            </a:xfrm>
            <a:prstGeom prst="rect">
              <a:avLst/>
            </a:prstGeom>
          </p:spPr>
          <p:txBody>
            <a:bodyPr lIns="0" tIns="0" rIns="0" bIns="0"/>
            <a:lstStyle>
              <a:lvl1pPr marL="179388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9138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87425" indent="-2682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698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‒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2413" indent="-2651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92288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62163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04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9070"/>
              <a:r>
                <a:rPr lang="it-IT" sz="1400" dirty="0"/>
                <a:t>I conducenti non utilizzano le </a:t>
              </a:r>
              <a:r>
                <a:rPr lang="it-IT" sz="1400" b="1" dirty="0"/>
                <a:t>cinture di sicurezza</a:t>
              </a:r>
              <a:r>
                <a:rPr lang="it-IT" sz="1400" dirty="0"/>
                <a:t> e, se la macchina si ribalta, vengono proiettati al di fuori della cabina o del posto di guida della macchina e ne vengono travolti.</a:t>
              </a:r>
            </a:p>
            <a:p>
              <a:pPr marL="179070"/>
              <a:r>
                <a:rPr lang="it-IT" sz="1400" dirty="0"/>
                <a:t>Durante il ribaltamento cercano di saltare dalla macchina (errore fatale).</a:t>
              </a:r>
            </a:p>
            <a:p>
              <a:pPr marL="179070"/>
              <a:r>
                <a:rPr lang="it-IT" sz="1400" dirty="0"/>
                <a:t>Talvolta viene manipolato anche il dispositivo di protezione </a:t>
              </a:r>
              <a:br>
                <a:rPr lang="it-IT" sz="1400" dirty="0"/>
              </a:br>
              <a:r>
                <a:rPr lang="it-IT" sz="1400" dirty="0"/>
                <a:t>(ad es. dispositivo antiribaltamento o cabina di guida).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01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878C4140-2A75-79C7-5661-BD3D9F5FC6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21698" r="30225" b="25958"/>
          <a:stretch/>
        </p:blipFill>
        <p:spPr>
          <a:xfrm>
            <a:off x="6051917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FD9687-8F80-C2E4-4FB3-B8854D36A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it-IT" dirty="0"/>
              <a:t>Dispositivi di protezione e credenze errate</a:t>
            </a:r>
          </a:p>
        </p:txBody>
      </p:sp>
    </p:spTree>
    <p:extLst>
      <p:ext uri="{BB962C8B-B14F-4D97-AF65-F5344CB8AC3E}">
        <p14:creationId xmlns:p14="http://schemas.microsoft.com/office/powerpoint/2010/main" val="257708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4ED8-CD5E-AE03-C0DF-03B7BC3B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Obiezioni e realtà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0A4A0C-E9EC-9D9E-EC9C-0179047B9B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CH" dirty="0"/>
              <a:t>13103.i – 02.24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8116DC-D43A-E49D-FF8B-E9FDB03E7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Indossare le cinture di sicurezza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7278F6-C1A0-AD85-145D-780815608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de-CH" dirty="0"/>
          </a:p>
        </p:txBody>
      </p:sp>
      <p:grpSp>
        <p:nvGrpSpPr>
          <p:cNvPr id="41" name="Grafik 30">
            <a:extLst>
              <a:ext uri="{FF2B5EF4-FFF2-40B4-BE49-F238E27FC236}">
                <a16:creationId xmlns:a16="http://schemas.microsoft.com/office/drawing/2014/main" id="{DF4C8B51-81B3-364D-40E3-954DA98A80D9}"/>
              </a:ext>
            </a:extLst>
          </p:cNvPr>
          <p:cNvGrpSpPr/>
          <p:nvPr/>
        </p:nvGrpSpPr>
        <p:grpSpPr>
          <a:xfrm>
            <a:off x="594648" y="1625852"/>
            <a:ext cx="3357582" cy="3998622"/>
            <a:chOff x="594648" y="1625852"/>
            <a:chExt cx="3357582" cy="3998622"/>
          </a:xfrm>
          <a:solidFill>
            <a:srgbClr val="FFFFFF"/>
          </a:solidFill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25EC1CFA-BA79-53F1-08E6-274BF2EDEBD1}"/>
                </a:ext>
              </a:extLst>
            </p:cNvPr>
            <p:cNvSpPr/>
            <p:nvPr/>
          </p:nvSpPr>
          <p:spPr>
            <a:xfrm>
              <a:off x="594648" y="1625852"/>
              <a:ext cx="2314964" cy="2249463"/>
            </a:xfrm>
            <a:custGeom>
              <a:avLst/>
              <a:gdLst>
                <a:gd name="connsiteX0" fmla="*/ 2314965 w 2314964"/>
                <a:gd name="connsiteY0" fmla="*/ 0 h 2169327"/>
                <a:gd name="connsiteX1" fmla="*/ 0 w 2314964"/>
                <a:gd name="connsiteY1" fmla="*/ 0 h 2169327"/>
                <a:gd name="connsiteX2" fmla="*/ 0 w 2314964"/>
                <a:gd name="connsiteY2" fmla="*/ 1588606 h 2169327"/>
                <a:gd name="connsiteX3" fmla="*/ 373539 w 2314964"/>
                <a:gd name="connsiteY3" fmla="*/ 1588606 h 2169327"/>
                <a:gd name="connsiteX4" fmla="*/ 358914 w 2314964"/>
                <a:gd name="connsiteY4" fmla="*/ 2169328 h 2169327"/>
                <a:gd name="connsiteX5" fmla="*/ 1018243 w 2314964"/>
                <a:gd name="connsiteY5" fmla="*/ 1588606 h 2169327"/>
                <a:gd name="connsiteX6" fmla="*/ 2314965 w 2314964"/>
                <a:gd name="connsiteY6" fmla="*/ 1588606 h 2169327"/>
                <a:gd name="connsiteX7" fmla="*/ 2314965 w 2314964"/>
                <a:gd name="connsiteY7" fmla="*/ 0 h 21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964" h="2169327">
                  <a:moveTo>
                    <a:pt x="2314965" y="0"/>
                  </a:moveTo>
                  <a:lnTo>
                    <a:pt x="0" y="0"/>
                  </a:lnTo>
                  <a:lnTo>
                    <a:pt x="0" y="1588606"/>
                  </a:lnTo>
                  <a:lnTo>
                    <a:pt x="373539" y="1588606"/>
                  </a:lnTo>
                  <a:lnTo>
                    <a:pt x="358914" y="2169328"/>
                  </a:lnTo>
                  <a:lnTo>
                    <a:pt x="1018243" y="1588606"/>
                  </a:lnTo>
                  <a:lnTo>
                    <a:pt x="2314965" y="1588606"/>
                  </a:lnTo>
                  <a:lnTo>
                    <a:pt x="2314965" y="0"/>
                  </a:lnTo>
                  <a:close/>
                </a:path>
              </a:pathLst>
            </a:custGeom>
            <a:solidFill>
              <a:srgbClr val="FFFFFF"/>
            </a:solidFill>
            <a:ln w="86373" cap="rnd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FD48FC21-B3FF-A0E8-6F6A-CE6B6DE3C0ED}"/>
                </a:ext>
              </a:extLst>
            </p:cNvPr>
            <p:cNvSpPr/>
            <p:nvPr/>
          </p:nvSpPr>
          <p:spPr>
            <a:xfrm>
              <a:off x="1637266" y="3618129"/>
              <a:ext cx="2314964" cy="2006345"/>
            </a:xfrm>
            <a:custGeom>
              <a:avLst/>
              <a:gdLst>
                <a:gd name="connsiteX0" fmla="*/ 0 w 2314964"/>
                <a:gd name="connsiteY0" fmla="*/ 0 h 2169936"/>
                <a:gd name="connsiteX1" fmla="*/ 2314965 w 2314964"/>
                <a:gd name="connsiteY1" fmla="*/ 0 h 2169936"/>
                <a:gd name="connsiteX2" fmla="*/ 2314965 w 2314964"/>
                <a:gd name="connsiteY2" fmla="*/ 1589215 h 2169936"/>
                <a:gd name="connsiteX3" fmla="*/ 1941426 w 2314964"/>
                <a:gd name="connsiteY3" fmla="*/ 1589215 h 2169936"/>
                <a:gd name="connsiteX4" fmla="*/ 1956051 w 2314964"/>
                <a:gd name="connsiteY4" fmla="*/ 2169937 h 2169936"/>
                <a:gd name="connsiteX5" fmla="*/ 1241879 w 2314964"/>
                <a:gd name="connsiteY5" fmla="*/ 1589215 h 2169936"/>
                <a:gd name="connsiteX6" fmla="*/ 0 w 2314964"/>
                <a:gd name="connsiteY6" fmla="*/ 1589215 h 2169936"/>
                <a:gd name="connsiteX7" fmla="*/ 0 w 2314964"/>
                <a:gd name="connsiteY7" fmla="*/ 0 h 216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964" h="2169936">
                  <a:moveTo>
                    <a:pt x="0" y="0"/>
                  </a:moveTo>
                  <a:lnTo>
                    <a:pt x="2314965" y="0"/>
                  </a:lnTo>
                  <a:lnTo>
                    <a:pt x="2314965" y="1589215"/>
                  </a:lnTo>
                  <a:lnTo>
                    <a:pt x="1941426" y="1589215"/>
                  </a:lnTo>
                  <a:lnTo>
                    <a:pt x="1956051" y="2169937"/>
                  </a:lnTo>
                  <a:lnTo>
                    <a:pt x="1241879" y="1589215"/>
                  </a:lnTo>
                  <a:lnTo>
                    <a:pt x="0" y="1589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6373" cap="rnd">
              <a:solidFill>
                <a:srgbClr val="FF82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grpSp>
        <p:nvGrpSpPr>
          <p:cNvPr id="47" name="Grafik 31">
            <a:extLst>
              <a:ext uri="{FF2B5EF4-FFF2-40B4-BE49-F238E27FC236}">
                <a16:creationId xmlns:a16="http://schemas.microsoft.com/office/drawing/2014/main" id="{DA5A3C14-4D29-6EB4-A4AA-65F14AB020A7}"/>
              </a:ext>
            </a:extLst>
          </p:cNvPr>
          <p:cNvGrpSpPr/>
          <p:nvPr/>
        </p:nvGrpSpPr>
        <p:grpSpPr>
          <a:xfrm>
            <a:off x="8210519" y="1625853"/>
            <a:ext cx="3357581" cy="3978662"/>
            <a:chOff x="8210519" y="1625853"/>
            <a:chExt cx="3357581" cy="3978662"/>
          </a:xfrm>
          <a:solidFill>
            <a:srgbClr val="FFFFFF"/>
          </a:solidFill>
        </p:grpSpPr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E122756-4878-4321-2B61-E4DA11B631D8}"/>
                </a:ext>
              </a:extLst>
            </p:cNvPr>
            <p:cNvSpPr/>
            <p:nvPr/>
          </p:nvSpPr>
          <p:spPr>
            <a:xfrm>
              <a:off x="8210519" y="1625853"/>
              <a:ext cx="2314964" cy="2249462"/>
            </a:xfrm>
            <a:custGeom>
              <a:avLst/>
              <a:gdLst>
                <a:gd name="connsiteX0" fmla="*/ 2314965 w 2314964"/>
                <a:gd name="connsiteY0" fmla="*/ 0 h 2169327"/>
                <a:gd name="connsiteX1" fmla="*/ 0 w 2314964"/>
                <a:gd name="connsiteY1" fmla="*/ 0 h 2169327"/>
                <a:gd name="connsiteX2" fmla="*/ 0 w 2314964"/>
                <a:gd name="connsiteY2" fmla="*/ 1588606 h 2169327"/>
                <a:gd name="connsiteX3" fmla="*/ 373539 w 2314964"/>
                <a:gd name="connsiteY3" fmla="*/ 1588606 h 2169327"/>
                <a:gd name="connsiteX4" fmla="*/ 358914 w 2314964"/>
                <a:gd name="connsiteY4" fmla="*/ 2169328 h 2169327"/>
                <a:gd name="connsiteX5" fmla="*/ 1018243 w 2314964"/>
                <a:gd name="connsiteY5" fmla="*/ 1588606 h 2169327"/>
                <a:gd name="connsiteX6" fmla="*/ 2314965 w 2314964"/>
                <a:gd name="connsiteY6" fmla="*/ 1588606 h 2169327"/>
                <a:gd name="connsiteX7" fmla="*/ 2314965 w 2314964"/>
                <a:gd name="connsiteY7" fmla="*/ 0 h 21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964" h="2169327">
                  <a:moveTo>
                    <a:pt x="2314965" y="0"/>
                  </a:moveTo>
                  <a:lnTo>
                    <a:pt x="0" y="0"/>
                  </a:lnTo>
                  <a:lnTo>
                    <a:pt x="0" y="1588606"/>
                  </a:lnTo>
                  <a:lnTo>
                    <a:pt x="373539" y="1588606"/>
                  </a:lnTo>
                  <a:lnTo>
                    <a:pt x="358914" y="2169328"/>
                  </a:lnTo>
                  <a:lnTo>
                    <a:pt x="1018243" y="1588606"/>
                  </a:lnTo>
                  <a:lnTo>
                    <a:pt x="2314965" y="1588606"/>
                  </a:lnTo>
                  <a:lnTo>
                    <a:pt x="2314965" y="0"/>
                  </a:lnTo>
                  <a:close/>
                </a:path>
              </a:pathLst>
            </a:custGeom>
            <a:solidFill>
              <a:srgbClr val="FFFFFF"/>
            </a:solidFill>
            <a:ln w="86373" cap="rnd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63DD30FB-456A-572F-C92B-5BAFA724630A}"/>
                </a:ext>
              </a:extLst>
            </p:cNvPr>
            <p:cNvSpPr/>
            <p:nvPr/>
          </p:nvSpPr>
          <p:spPr>
            <a:xfrm>
              <a:off x="9253136" y="3598169"/>
              <a:ext cx="2314964" cy="2006346"/>
            </a:xfrm>
            <a:custGeom>
              <a:avLst/>
              <a:gdLst>
                <a:gd name="connsiteX0" fmla="*/ 0 w 2314964"/>
                <a:gd name="connsiteY0" fmla="*/ 0 h 2169936"/>
                <a:gd name="connsiteX1" fmla="*/ 2314965 w 2314964"/>
                <a:gd name="connsiteY1" fmla="*/ 0 h 2169936"/>
                <a:gd name="connsiteX2" fmla="*/ 2314965 w 2314964"/>
                <a:gd name="connsiteY2" fmla="*/ 1589215 h 2169936"/>
                <a:gd name="connsiteX3" fmla="*/ 1941426 w 2314964"/>
                <a:gd name="connsiteY3" fmla="*/ 1589215 h 2169936"/>
                <a:gd name="connsiteX4" fmla="*/ 1956051 w 2314964"/>
                <a:gd name="connsiteY4" fmla="*/ 2169937 h 2169936"/>
                <a:gd name="connsiteX5" fmla="*/ 1241879 w 2314964"/>
                <a:gd name="connsiteY5" fmla="*/ 1589215 h 2169936"/>
                <a:gd name="connsiteX6" fmla="*/ 0 w 2314964"/>
                <a:gd name="connsiteY6" fmla="*/ 1589215 h 2169936"/>
                <a:gd name="connsiteX7" fmla="*/ 0 w 2314964"/>
                <a:gd name="connsiteY7" fmla="*/ 0 h 216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964" h="2169936">
                  <a:moveTo>
                    <a:pt x="0" y="0"/>
                  </a:moveTo>
                  <a:lnTo>
                    <a:pt x="2314965" y="0"/>
                  </a:lnTo>
                  <a:lnTo>
                    <a:pt x="2314965" y="1589215"/>
                  </a:lnTo>
                  <a:lnTo>
                    <a:pt x="1941426" y="1589215"/>
                  </a:lnTo>
                  <a:lnTo>
                    <a:pt x="1956051" y="2169937"/>
                  </a:lnTo>
                  <a:lnTo>
                    <a:pt x="1241879" y="1589215"/>
                  </a:lnTo>
                  <a:lnTo>
                    <a:pt x="0" y="1589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6373" cap="rnd">
              <a:solidFill>
                <a:srgbClr val="FF82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grpSp>
        <p:nvGrpSpPr>
          <p:cNvPr id="44" name="Grafik 32">
            <a:extLst>
              <a:ext uri="{FF2B5EF4-FFF2-40B4-BE49-F238E27FC236}">
                <a16:creationId xmlns:a16="http://schemas.microsoft.com/office/drawing/2014/main" id="{18F0BD4E-DF3B-8103-5746-96BBB6AAF35E}"/>
              </a:ext>
            </a:extLst>
          </p:cNvPr>
          <p:cNvGrpSpPr/>
          <p:nvPr/>
        </p:nvGrpSpPr>
        <p:grpSpPr>
          <a:xfrm>
            <a:off x="4402583" y="1632071"/>
            <a:ext cx="3357582" cy="3972444"/>
            <a:chOff x="4402583" y="1625851"/>
            <a:chExt cx="3357582" cy="3972444"/>
          </a:xfrm>
          <a:solidFill>
            <a:srgbClr val="FFFFFF"/>
          </a:solidFill>
        </p:grpSpPr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982BF570-1632-E4E1-BCF6-3C06AC0D0E56}"/>
                </a:ext>
              </a:extLst>
            </p:cNvPr>
            <p:cNvSpPr/>
            <p:nvPr/>
          </p:nvSpPr>
          <p:spPr>
            <a:xfrm>
              <a:off x="4402583" y="1625851"/>
              <a:ext cx="2314964" cy="2249463"/>
            </a:xfrm>
            <a:custGeom>
              <a:avLst/>
              <a:gdLst>
                <a:gd name="connsiteX0" fmla="*/ 2314965 w 2314964"/>
                <a:gd name="connsiteY0" fmla="*/ 0 h 2169327"/>
                <a:gd name="connsiteX1" fmla="*/ 0 w 2314964"/>
                <a:gd name="connsiteY1" fmla="*/ 0 h 2169327"/>
                <a:gd name="connsiteX2" fmla="*/ 0 w 2314964"/>
                <a:gd name="connsiteY2" fmla="*/ 1588606 h 2169327"/>
                <a:gd name="connsiteX3" fmla="*/ 373539 w 2314964"/>
                <a:gd name="connsiteY3" fmla="*/ 1588606 h 2169327"/>
                <a:gd name="connsiteX4" fmla="*/ 358914 w 2314964"/>
                <a:gd name="connsiteY4" fmla="*/ 2169328 h 2169327"/>
                <a:gd name="connsiteX5" fmla="*/ 1018243 w 2314964"/>
                <a:gd name="connsiteY5" fmla="*/ 1588606 h 2169327"/>
                <a:gd name="connsiteX6" fmla="*/ 2314965 w 2314964"/>
                <a:gd name="connsiteY6" fmla="*/ 1588606 h 2169327"/>
                <a:gd name="connsiteX7" fmla="*/ 2314965 w 2314964"/>
                <a:gd name="connsiteY7" fmla="*/ 0 h 21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964" h="2169327">
                  <a:moveTo>
                    <a:pt x="2314965" y="0"/>
                  </a:moveTo>
                  <a:lnTo>
                    <a:pt x="0" y="0"/>
                  </a:lnTo>
                  <a:lnTo>
                    <a:pt x="0" y="1588606"/>
                  </a:lnTo>
                  <a:lnTo>
                    <a:pt x="373539" y="1588606"/>
                  </a:lnTo>
                  <a:lnTo>
                    <a:pt x="358914" y="2169328"/>
                  </a:lnTo>
                  <a:lnTo>
                    <a:pt x="1018243" y="1588606"/>
                  </a:lnTo>
                  <a:lnTo>
                    <a:pt x="2314965" y="1588606"/>
                  </a:lnTo>
                  <a:lnTo>
                    <a:pt x="2314965" y="0"/>
                  </a:lnTo>
                  <a:close/>
                </a:path>
              </a:pathLst>
            </a:custGeom>
            <a:solidFill>
              <a:srgbClr val="FFFFFF"/>
            </a:solidFill>
            <a:ln w="86373" cap="rnd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C76F38C3-C706-2744-584F-C54303D3D57E}"/>
                </a:ext>
              </a:extLst>
            </p:cNvPr>
            <p:cNvSpPr/>
            <p:nvPr/>
          </p:nvSpPr>
          <p:spPr>
            <a:xfrm>
              <a:off x="5445201" y="3591949"/>
              <a:ext cx="2314964" cy="2006346"/>
            </a:xfrm>
            <a:custGeom>
              <a:avLst/>
              <a:gdLst>
                <a:gd name="connsiteX0" fmla="*/ 0 w 2314964"/>
                <a:gd name="connsiteY0" fmla="*/ 0 h 2169936"/>
                <a:gd name="connsiteX1" fmla="*/ 2314965 w 2314964"/>
                <a:gd name="connsiteY1" fmla="*/ 0 h 2169936"/>
                <a:gd name="connsiteX2" fmla="*/ 2314965 w 2314964"/>
                <a:gd name="connsiteY2" fmla="*/ 1589215 h 2169936"/>
                <a:gd name="connsiteX3" fmla="*/ 1941426 w 2314964"/>
                <a:gd name="connsiteY3" fmla="*/ 1589215 h 2169936"/>
                <a:gd name="connsiteX4" fmla="*/ 1956051 w 2314964"/>
                <a:gd name="connsiteY4" fmla="*/ 2169937 h 2169936"/>
                <a:gd name="connsiteX5" fmla="*/ 1241879 w 2314964"/>
                <a:gd name="connsiteY5" fmla="*/ 1589215 h 2169936"/>
                <a:gd name="connsiteX6" fmla="*/ 0 w 2314964"/>
                <a:gd name="connsiteY6" fmla="*/ 1589215 h 2169936"/>
                <a:gd name="connsiteX7" fmla="*/ 0 w 2314964"/>
                <a:gd name="connsiteY7" fmla="*/ 0 h 216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964" h="2169936">
                  <a:moveTo>
                    <a:pt x="0" y="0"/>
                  </a:moveTo>
                  <a:lnTo>
                    <a:pt x="2314965" y="0"/>
                  </a:lnTo>
                  <a:lnTo>
                    <a:pt x="2314965" y="1589215"/>
                  </a:lnTo>
                  <a:lnTo>
                    <a:pt x="1941426" y="1589215"/>
                  </a:lnTo>
                  <a:lnTo>
                    <a:pt x="1956051" y="2169937"/>
                  </a:lnTo>
                  <a:lnTo>
                    <a:pt x="1241879" y="1589215"/>
                  </a:lnTo>
                  <a:lnTo>
                    <a:pt x="0" y="1589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6373" cap="rnd">
              <a:solidFill>
                <a:srgbClr val="FF82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 dirty="0"/>
            </a:p>
          </p:txBody>
        </p:sp>
      </p:grp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497E39F3-FE74-55B6-58BF-F3A51412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" y="1758950"/>
            <a:ext cx="2244725" cy="1416050"/>
          </a:xfrm>
        </p:spPr>
        <p:txBody>
          <a:bodyPr/>
          <a:lstStyle/>
          <a:p>
            <a:pPr marL="0" indent="0">
              <a:lnSpc>
                <a:spcPts val="2000"/>
              </a:lnSpc>
              <a:buNone/>
            </a:pPr>
            <a:r>
              <a:rPr lang="de-CH" sz="1400" b="1" dirty="0">
                <a:solidFill>
                  <a:schemeClr val="accent1"/>
                </a:solidFill>
                <a:latin typeface="+mj-lt"/>
              </a:rPr>
              <a:t>  Obiezione</a:t>
            </a:r>
          </a:p>
          <a:p>
            <a:pPr marL="0" indent="0">
              <a:buNone/>
            </a:pPr>
            <a:r>
              <a:rPr lang="it-IT" sz="1200" dirty="0">
                <a:latin typeface="+mj-lt"/>
              </a:rPr>
              <a:t>  Se devo salire e scendere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frequentemente dal mezzo,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impiego troppo tempo ad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allacciare e slacciare la cintura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in continuazione.</a:t>
            </a:r>
          </a:p>
          <a:p>
            <a:pPr marL="0" indent="0">
              <a:buNone/>
            </a:pPr>
            <a:endParaRPr lang="it-IT" sz="1200" dirty="0">
              <a:latin typeface="+mj-lt"/>
            </a:endParaRPr>
          </a:p>
        </p:txBody>
      </p:sp>
      <p:sp>
        <p:nvSpPr>
          <p:cNvPr id="35" name="Inhaltsplatzhalter 2">
            <a:extLst>
              <a:ext uri="{FF2B5EF4-FFF2-40B4-BE49-F238E27FC236}">
                <a16:creationId xmlns:a16="http://schemas.microsoft.com/office/drawing/2014/main" id="{53606BB8-AD1D-77A7-5A01-637FEE681128}"/>
              </a:ext>
            </a:extLst>
          </p:cNvPr>
          <p:cNvSpPr txBox="1">
            <a:spLocks/>
          </p:cNvSpPr>
          <p:nvPr/>
        </p:nvSpPr>
        <p:spPr>
          <a:xfrm>
            <a:off x="4452382" y="1758950"/>
            <a:ext cx="2244725" cy="1416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de-CH" sz="1400" b="1" dirty="0">
                <a:solidFill>
                  <a:schemeClr val="accent1"/>
                </a:solidFill>
                <a:latin typeface="+mj-lt"/>
              </a:rPr>
              <a:t>  Obiezione</a:t>
            </a:r>
          </a:p>
          <a:p>
            <a:pPr marL="0" indent="0">
              <a:buNone/>
            </a:pPr>
            <a:r>
              <a:rPr lang="it-IT" sz="1200" i="0" dirty="0">
                <a:effectLst/>
                <a:latin typeface="+mj-lt"/>
              </a:rPr>
              <a:t>  Se la macchina dovesse</a:t>
            </a:r>
            <a:r>
              <a:rPr lang="it-IT" sz="1200" dirty="0">
                <a:latin typeface="+mj-lt"/>
              </a:rPr>
              <a:t> </a:t>
            </a:r>
            <a:r>
              <a:rPr lang="it-IT" sz="1200" i="0" dirty="0">
                <a:effectLst/>
                <a:latin typeface="+mj-lt"/>
              </a:rPr>
              <a:t>ribal-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tarsi, la cintura rappresenta  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solamente un ulteriore pericolo.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Se non si indossa la cintura, è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possibile saltare in tempo 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fuori dal mezzo.</a:t>
            </a: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850A05D3-5656-66D9-FC9B-FDF05A873A2C}"/>
              </a:ext>
            </a:extLst>
          </p:cNvPr>
          <p:cNvSpPr txBox="1">
            <a:spLocks/>
          </p:cNvSpPr>
          <p:nvPr/>
        </p:nvSpPr>
        <p:spPr>
          <a:xfrm>
            <a:off x="8256032" y="1758950"/>
            <a:ext cx="2244725" cy="1416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de-CH" sz="1400" b="1" dirty="0">
                <a:solidFill>
                  <a:schemeClr val="accent1"/>
                </a:solidFill>
                <a:latin typeface="+mj-lt"/>
              </a:rPr>
              <a:t>  Obiezione</a:t>
            </a:r>
          </a:p>
          <a:p>
            <a:pPr marL="0" indent="0">
              <a:buNone/>
            </a:pPr>
            <a:r>
              <a:rPr lang="it-IT" sz="1200" i="0" dirty="0">
                <a:effectLst/>
                <a:latin typeface="+mj-lt"/>
              </a:rPr>
              <a:t>  Se lavoro su di un terreno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pianeggiante non può</a:t>
            </a:r>
            <a:r>
              <a:rPr lang="it-IT" sz="1200" dirty="0">
                <a:latin typeface="+mj-lt"/>
              </a:rPr>
              <a:t> </a:t>
            </a:r>
            <a:r>
              <a:rPr lang="it-IT" sz="1200" i="0" dirty="0">
                <a:effectLst/>
                <a:latin typeface="+mj-lt"/>
              </a:rPr>
              <a:t>succe-</a:t>
            </a:r>
            <a:br>
              <a:rPr lang="it-IT" sz="1200" i="0" dirty="0">
                <a:effectLst/>
                <a:latin typeface="+mj-lt"/>
              </a:rPr>
            </a:br>
            <a:r>
              <a:rPr lang="it-IT" sz="1200" i="0" dirty="0">
                <a:effectLst/>
                <a:latin typeface="+mj-lt"/>
              </a:rPr>
              <a:t>  dere niente.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4F335234-AC6C-C79C-C60A-4C48BCA58556}"/>
              </a:ext>
            </a:extLst>
          </p:cNvPr>
          <p:cNvSpPr txBox="1">
            <a:spLocks/>
          </p:cNvSpPr>
          <p:nvPr/>
        </p:nvSpPr>
        <p:spPr>
          <a:xfrm>
            <a:off x="1672385" y="3751227"/>
            <a:ext cx="2244726" cy="1416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de-CH" sz="1400" b="1" dirty="0">
                <a:solidFill>
                  <a:schemeClr val="accent2"/>
                </a:solidFill>
                <a:latin typeface="+mj-lt"/>
              </a:rPr>
              <a:t>  </a:t>
            </a:r>
            <a:r>
              <a:rPr lang="it-CH" sz="1400" b="1" dirty="0">
                <a:solidFill>
                  <a:schemeClr val="accent2"/>
                </a:solidFill>
              </a:rPr>
              <a:t>Realtà</a:t>
            </a:r>
            <a:endParaRPr lang="de-CH" sz="1400" b="1" dirty="0">
              <a:solidFill>
                <a:schemeClr val="accent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200" dirty="0">
                <a:latin typeface="+mj-lt"/>
              </a:rPr>
              <a:t>  </a:t>
            </a:r>
            <a:r>
              <a:rPr lang="it-IT" sz="1200" dirty="0">
                <a:latin typeface="+mj-lt"/>
              </a:rPr>
              <a:t>Per allacciare e slacciare la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cintura bastano tre secondi.</a:t>
            </a:r>
          </a:p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de-CH" sz="1600" dirty="0">
              <a:latin typeface="+mj-lt"/>
            </a:endParaRPr>
          </a:p>
        </p:txBody>
      </p: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F75747BB-03E3-A3CA-C99C-C09CCA4E5B05}"/>
              </a:ext>
            </a:extLst>
          </p:cNvPr>
          <p:cNvSpPr txBox="1">
            <a:spLocks/>
          </p:cNvSpPr>
          <p:nvPr/>
        </p:nvSpPr>
        <p:spPr>
          <a:xfrm>
            <a:off x="5480320" y="3725048"/>
            <a:ext cx="2244726" cy="1416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de-CH" sz="1400" b="1" dirty="0">
                <a:solidFill>
                  <a:schemeClr val="accent2"/>
                </a:solidFill>
                <a:latin typeface="+mj-lt"/>
              </a:rPr>
              <a:t>  </a:t>
            </a:r>
            <a:r>
              <a:rPr lang="it-CH" sz="1400" b="1" dirty="0">
                <a:solidFill>
                  <a:schemeClr val="accent2"/>
                </a:solidFill>
              </a:rPr>
              <a:t>Realtà</a:t>
            </a:r>
            <a:endParaRPr lang="de-CH" sz="1400" b="1" dirty="0">
              <a:solidFill>
                <a:schemeClr val="accent2"/>
              </a:solidFill>
              <a:latin typeface="+mj-lt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fr-FR" sz="1200" dirty="0">
                <a:latin typeface="+mj-lt"/>
              </a:rPr>
              <a:t>  </a:t>
            </a:r>
            <a:r>
              <a:rPr lang="it-IT" sz="1200" dirty="0">
                <a:latin typeface="+mj-lt"/>
              </a:rPr>
              <a:t>Saltare fuori in tempo è pra-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ticamente impossibile e si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rischia di essere travolti dalla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macchina.</a:t>
            </a:r>
          </a:p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de-CH" sz="1600" dirty="0">
              <a:latin typeface="+mj-lt"/>
            </a:endParaRPr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8FA7E3BE-975F-7B70-F9B6-28136048FE74}"/>
              </a:ext>
            </a:extLst>
          </p:cNvPr>
          <p:cNvSpPr txBox="1">
            <a:spLocks/>
          </p:cNvSpPr>
          <p:nvPr/>
        </p:nvSpPr>
        <p:spPr>
          <a:xfrm>
            <a:off x="9304747" y="3751227"/>
            <a:ext cx="2244726" cy="1236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de-CH" sz="1400" b="1" dirty="0">
                <a:solidFill>
                  <a:schemeClr val="accent2"/>
                </a:solidFill>
                <a:latin typeface="+mj-lt"/>
              </a:rPr>
              <a:t>  </a:t>
            </a:r>
            <a:r>
              <a:rPr lang="it-CH" sz="1400" b="1" dirty="0">
                <a:solidFill>
                  <a:schemeClr val="accent2"/>
                </a:solidFill>
              </a:rPr>
              <a:t>Realtà</a:t>
            </a:r>
            <a:endParaRPr lang="de-CH" sz="1400" b="1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fr-FR" sz="1200" dirty="0">
                <a:latin typeface="+mj-lt"/>
              </a:rPr>
              <a:t>  </a:t>
            </a:r>
            <a:r>
              <a:rPr lang="it-IT" sz="1200" dirty="0">
                <a:latin typeface="+mj-lt"/>
              </a:rPr>
              <a:t>Anche su terreni apparente-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mente piani, un piccolo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dislivello o un ostacolo sul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percorso può far ribaltare </a:t>
            </a:r>
            <a:br>
              <a:rPr lang="it-IT" sz="1200" dirty="0">
                <a:latin typeface="+mj-lt"/>
              </a:rPr>
            </a:br>
            <a:r>
              <a:rPr lang="it-IT" sz="1200" dirty="0">
                <a:latin typeface="+mj-lt"/>
              </a:rPr>
              <a:t>  la macchina. </a:t>
            </a:r>
          </a:p>
        </p:txBody>
      </p:sp>
    </p:spTree>
    <p:extLst>
      <p:ext uri="{BB962C8B-B14F-4D97-AF65-F5344CB8AC3E}">
        <p14:creationId xmlns:p14="http://schemas.microsoft.com/office/powerpoint/2010/main" val="31313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A95DE95-FC41-21CA-42F5-930A9A71CE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828" y="0"/>
            <a:ext cx="3142471" cy="6857999"/>
          </a:xfrm>
        </p:spPr>
        <p:txBody>
          <a:bodyPr/>
          <a:lstStyle/>
          <a:p>
            <a:r>
              <a:rPr lang="it-IT" dirty="0"/>
              <a:t>Il dispositivo antiri-</a:t>
            </a:r>
            <a:br>
              <a:rPr lang="it-IT" dirty="0"/>
            </a:br>
            <a:r>
              <a:rPr lang="it-IT" dirty="0"/>
              <a:t>baltamento o la cabina di guida pro-</a:t>
            </a:r>
            <a:br>
              <a:rPr lang="it-IT" dirty="0"/>
            </a:br>
            <a:r>
              <a:rPr lang="it-IT" dirty="0"/>
              <a:t>teggono solo se </a:t>
            </a:r>
            <a:br>
              <a:rPr lang="it-IT" dirty="0"/>
            </a:br>
            <a:r>
              <a:rPr lang="it-IT" dirty="0"/>
              <a:t>si indossa la cintura di sicurezza.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375730-B1D9-F72E-242E-28FF0F1D1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20" y="3427196"/>
            <a:ext cx="2953512" cy="1072800"/>
          </a:xfrm>
        </p:spPr>
        <p:txBody>
          <a:bodyPr/>
          <a:lstStyle/>
          <a:p>
            <a:r>
              <a:rPr lang="it-IT" dirty="0"/>
              <a:t>Cintura di sicurezza</a:t>
            </a:r>
          </a:p>
          <a:p>
            <a:r>
              <a:rPr lang="it-IT" dirty="0"/>
              <a:t>(sistema di ritenuta)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C564AA1-20D0-F229-2C35-A179617E33A6}"/>
              </a:ext>
            </a:extLst>
          </p:cNvPr>
          <p:cNvSpPr txBox="1">
            <a:spLocks/>
          </p:cNvSpPr>
          <p:nvPr/>
        </p:nvSpPr>
        <p:spPr>
          <a:xfrm>
            <a:off x="8681461" y="2354396"/>
            <a:ext cx="2953512" cy="10728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ROPS</a:t>
            </a:r>
          </a:p>
          <a:p>
            <a:r>
              <a:rPr lang="de-CH" dirty="0"/>
              <a:t>(Roll Over Protective Structure, </a:t>
            </a:r>
            <a:br>
              <a:rPr lang="de-CH" dirty="0"/>
            </a:br>
            <a:r>
              <a:rPr lang="de-CH" dirty="0"/>
              <a:t>dispositivo antiribaltamento)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7C8D5CF-1CBA-4164-DC98-BA09EFDDA9EB}"/>
              </a:ext>
            </a:extLst>
          </p:cNvPr>
          <p:cNvSpPr txBox="1">
            <a:spLocks/>
          </p:cNvSpPr>
          <p:nvPr/>
        </p:nvSpPr>
        <p:spPr>
          <a:xfrm>
            <a:off x="8693163" y="5785199"/>
            <a:ext cx="2953512" cy="10728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FOPS </a:t>
            </a:r>
            <a:br>
              <a:rPr lang="de-CH" dirty="0"/>
            </a:br>
            <a:r>
              <a:rPr lang="de-CH" dirty="0"/>
              <a:t>(Falling Objects Protective </a:t>
            </a:r>
            <a:br>
              <a:rPr lang="de-CH" dirty="0"/>
            </a:br>
            <a:r>
              <a:rPr lang="de-CH" dirty="0"/>
              <a:t>Structure, struttura di protezione contro la caduta di oggetti) con ROPS integrato</a:t>
            </a:r>
          </a:p>
        </p:txBody>
      </p:sp>
      <p:sp>
        <p:nvSpPr>
          <p:cNvPr id="51" name="Gleichschenkliges Dreieck 50">
            <a:extLst>
              <a:ext uri="{FF2B5EF4-FFF2-40B4-BE49-F238E27FC236}">
                <a16:creationId xmlns:a16="http://schemas.microsoft.com/office/drawing/2014/main" id="{079838CE-F1EF-1E33-9123-DABC3FFFA5B0}"/>
              </a:ext>
            </a:extLst>
          </p:cNvPr>
          <p:cNvSpPr/>
          <p:nvPr/>
        </p:nvSpPr>
        <p:spPr>
          <a:xfrm rot="16200000">
            <a:off x="6450498" y="2518508"/>
            <a:ext cx="2098296" cy="1822450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1060704 w 1152144"/>
              <a:gd name="connsiteY0" fmla="*/ 914400 h 1005840"/>
              <a:gd name="connsiteX1" fmla="*/ 0 w 1152144"/>
              <a:gd name="connsiteY1" fmla="*/ 914400 h 1005840"/>
              <a:gd name="connsiteX2" fmla="*/ 530352 w 1152144"/>
              <a:gd name="connsiteY2" fmla="*/ 0 h 1005840"/>
              <a:gd name="connsiteX3" fmla="*/ 1152144 w 1152144"/>
              <a:gd name="connsiteY3" fmla="*/ 1005840 h 1005840"/>
              <a:gd name="connsiteX0" fmla="*/ 0 w 1713865"/>
              <a:gd name="connsiteY0" fmla="*/ 1330325 h 1330325"/>
              <a:gd name="connsiteX1" fmla="*/ 561721 w 1713865"/>
              <a:gd name="connsiteY1" fmla="*/ 914400 h 1330325"/>
              <a:gd name="connsiteX2" fmla="*/ 1092073 w 1713865"/>
              <a:gd name="connsiteY2" fmla="*/ 0 h 1330325"/>
              <a:gd name="connsiteX3" fmla="*/ 1713865 w 1713865"/>
              <a:gd name="connsiteY3" fmla="*/ 1005840 h 1330325"/>
              <a:gd name="connsiteX0" fmla="*/ 0 w 1152144"/>
              <a:gd name="connsiteY0" fmla="*/ 914400 h 1005840"/>
              <a:gd name="connsiteX1" fmla="*/ 530352 w 1152144"/>
              <a:gd name="connsiteY1" fmla="*/ 0 h 1005840"/>
              <a:gd name="connsiteX2" fmla="*/ 1152144 w 1152144"/>
              <a:gd name="connsiteY2" fmla="*/ 1005840 h 1005840"/>
              <a:gd name="connsiteX0" fmla="*/ 0 w 1669669"/>
              <a:gd name="connsiteY0" fmla="*/ 1822450 h 1822450"/>
              <a:gd name="connsiteX1" fmla="*/ 1047877 w 1669669"/>
              <a:gd name="connsiteY1" fmla="*/ 0 h 1822450"/>
              <a:gd name="connsiteX2" fmla="*/ 1669669 w 1669669"/>
              <a:gd name="connsiteY2" fmla="*/ 1005840 h 1822450"/>
              <a:gd name="connsiteX0" fmla="*/ 0 w 2098296"/>
              <a:gd name="connsiteY0" fmla="*/ 1822450 h 1822450"/>
              <a:gd name="connsiteX1" fmla="*/ 1047877 w 2098296"/>
              <a:gd name="connsiteY1" fmla="*/ 0 h 1822450"/>
              <a:gd name="connsiteX2" fmla="*/ 2098296 w 2098296"/>
              <a:gd name="connsiteY2" fmla="*/ 1815468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8296" h="1822450">
                <a:moveTo>
                  <a:pt x="0" y="1822450"/>
                </a:moveTo>
                <a:lnTo>
                  <a:pt x="1047877" y="0"/>
                </a:lnTo>
                <a:lnTo>
                  <a:pt x="2098296" y="1815468"/>
                </a:lnTo>
              </a:path>
            </a:pathLst>
          </a:custGeom>
          <a:noFill/>
          <a:ln w="76200" cap="flat">
            <a:solidFill>
              <a:schemeClr val="accent2"/>
            </a:solidFill>
            <a:miter lim="800000"/>
            <a:headEnd type="triangle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54" name="Additionszeichen 53">
            <a:extLst>
              <a:ext uri="{FF2B5EF4-FFF2-40B4-BE49-F238E27FC236}">
                <a16:creationId xmlns:a16="http://schemas.microsoft.com/office/drawing/2014/main" id="{D9DA2026-84F1-6F8D-53AE-9F2D0543087D}"/>
              </a:ext>
            </a:extLst>
          </p:cNvPr>
          <p:cNvSpPr/>
          <p:nvPr/>
        </p:nvSpPr>
        <p:spPr>
          <a:xfrm>
            <a:off x="7496471" y="2969996"/>
            <a:ext cx="914400" cy="914400"/>
          </a:xfrm>
          <a:prstGeom prst="mathPlus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4CE6E8-75E6-0F1C-2246-D17303108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0" r="1067" b="31820"/>
          <a:stretch/>
        </p:blipFill>
        <p:spPr>
          <a:xfrm>
            <a:off x="3360020" y="2354392"/>
            <a:ext cx="2946110" cy="1072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CB0A03-E6EC-4B25-C45F-FB1223238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17815" r="1" b="3871"/>
          <a:stretch/>
        </p:blipFill>
        <p:spPr>
          <a:xfrm>
            <a:off x="8693162" y="3427199"/>
            <a:ext cx="2953512" cy="23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4362E9-41EB-707A-F10C-452B1027F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" b="13339"/>
          <a:stretch/>
        </p:blipFill>
        <p:spPr>
          <a:xfrm>
            <a:off x="8681461" y="-3607"/>
            <a:ext cx="2953512" cy="23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075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962</Words>
  <Application>Microsoft Office PowerPoint</Application>
  <PresentationFormat>Breitbild</PresentationFormat>
  <Paragraphs>91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Arial Nova Light</vt:lpstr>
      <vt:lpstr>Calibri</vt:lpstr>
      <vt:lpstr>Montserrat Alternates ExLight</vt:lpstr>
      <vt:lpstr>Premier League Light</vt:lpstr>
      <vt:lpstr>SBB</vt:lpstr>
      <vt:lpstr>Ubuntu Light</vt:lpstr>
      <vt:lpstr>Office</vt:lpstr>
      <vt:lpstr>Indossare le cinture di sicurezza</vt:lpstr>
      <vt:lpstr>L’obiettivo della Suva</vt:lpstr>
      <vt:lpstr>Indice</vt:lpstr>
      <vt:lpstr>PowerPoint-Präsentation</vt:lpstr>
      <vt:lpstr>PowerPoint-Präsentation</vt:lpstr>
      <vt:lpstr>PowerPoint-Präsentation</vt:lpstr>
      <vt:lpstr>PowerPoint-Präsentation</vt:lpstr>
      <vt:lpstr>Obiezioni e realtà</vt:lpstr>
      <vt:lpstr>PowerPoint-Präsentation</vt:lpstr>
      <vt:lpstr>Allacciarsi o no la cintura?</vt:lpstr>
      <vt:lpstr>PowerPoint-Präsentation</vt:lpstr>
      <vt:lpstr>PowerPoint-Präsentation</vt:lpstr>
      <vt:lpstr>PowerPoint-Präsentation</vt:lpstr>
      <vt:lpstr>PowerPoint-Präsentation</vt:lpstr>
      <vt:lpstr>Testimonianze</vt:lpstr>
      <vt:lpstr>PowerPoint-Präsentation</vt:lpstr>
      <vt:lpstr>Ribi on tour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Tragen von Sicherheitsgurten</dc:title>
  <dc:creator>Metz Dennis (DM7)</dc:creator>
  <cp:lastModifiedBy>Metz Dennis (DM7)</cp:lastModifiedBy>
  <cp:revision>54</cp:revision>
  <dcterms:created xsi:type="dcterms:W3CDTF">2023-12-13T08:33:57Z</dcterms:created>
  <dcterms:modified xsi:type="dcterms:W3CDTF">2024-02-01T14:23:39Z</dcterms:modified>
</cp:coreProperties>
</file>