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7A44733-608B-BAF1-169D-CCA4460DE2E9}" name="Straub Yvonne (SYB)" initials="SY(" userId="Straub Yvonne (SYB)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150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microsoft.com/office/2018/10/relationships/authors" Target="author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CD7920-EC21-4A5D-B34B-65B1C9BDF2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BEE8C0E-171F-4F30-B9D4-BC3769CE04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1E92B59-304F-4499-97E0-26E764D6A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638CC-BC14-4186-A414-2D828761148F}" type="datetimeFigureOut">
              <a:rPr lang="de-CH" smtClean="0"/>
              <a:t>25.09.2024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30B60-3714-467F-AEDF-1DDF751A0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B9226BC-B201-4562-BD94-C46FDA206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C4E3-ECF6-4B86-9B0D-FC314BD160C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10649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BCD150-7573-483E-8795-6C1EC8DBD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1A7712F-A603-4465-BC9C-C6BE4CEE80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2D8F5F3-A384-4E09-B6CF-6152C42DB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638CC-BC14-4186-A414-2D828761148F}" type="datetimeFigureOut">
              <a:rPr lang="de-CH" smtClean="0"/>
              <a:t>25.09.2024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9D0E387-3C06-496A-BFD3-1C77E915B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3E41201-B7BB-4FB9-B97B-D9B094B59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C4E3-ECF6-4B86-9B0D-FC314BD160C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2500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908442D-6C94-45DE-A636-30EA3D7017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28B19F4-DC66-4072-8549-B0D0EB4FBB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F023807-C49A-455E-8852-7E7AF98AA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638CC-BC14-4186-A414-2D828761148F}" type="datetimeFigureOut">
              <a:rPr lang="de-CH" smtClean="0"/>
              <a:t>25.09.2024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5064F6F-8521-4D84-AE63-A915A9CB4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8CF8D26-068B-46BB-9D23-ECA1C0001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C4E3-ECF6-4B86-9B0D-FC314BD160C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65699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D45756-9D8A-4501-AFF5-2690CE401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29A89C-C298-41F7-BE90-FA1B90D92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8CB0397-5252-4052-A75A-8333C53EA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638CC-BC14-4186-A414-2D828761148F}" type="datetimeFigureOut">
              <a:rPr lang="de-CH" smtClean="0"/>
              <a:t>25.09.2024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AB435B5-1493-404E-996A-18706E0DB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9E1E935-C0BB-4260-86A2-292B11EBA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C4E3-ECF6-4B86-9B0D-FC314BD160C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83957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668CB7-990C-45CD-9162-96469C809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B18B80-C69C-4E16-8DAB-1C38961F9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8520F8-B1B0-4EA2-9ADF-450DAF523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638CC-BC14-4186-A414-2D828761148F}" type="datetimeFigureOut">
              <a:rPr lang="de-CH" smtClean="0"/>
              <a:t>25.09.2024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95EC4B5-85B9-47E5-AEDB-BADD7441A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13D0254-64D9-4A2E-A698-7FF4113D0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C4E3-ECF6-4B86-9B0D-FC314BD160C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73753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E38FAF-7133-45A6-9310-143E3ED6B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3AF2D2A-9424-4516-9290-DA3F3E47E2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3D6F588-934C-4891-86A5-843E819D7B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CBC82D8-3CB5-46BE-B087-BE051E0E3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638CC-BC14-4186-A414-2D828761148F}" type="datetimeFigureOut">
              <a:rPr lang="de-CH" smtClean="0"/>
              <a:t>25.09.2024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EB1CEA0-834D-4D5D-AACD-3CD2302D6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31C6F49-97BA-4B9A-9E89-F872F1BF6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C4E3-ECF6-4B86-9B0D-FC314BD160C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9454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DC2937-97C4-48B6-AA17-923E64FF3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287C7B8-0FE9-4226-8E90-3490147363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E7AF898-C90B-4592-A6A8-80F5D9F9CC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A8DADA2-41FC-40A7-8020-92BC1A75BD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C9E81BB-E9EA-4F60-BD65-52522B888D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7991746-D4A5-477D-B2FD-1FA77DF6E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638CC-BC14-4186-A414-2D828761148F}" type="datetimeFigureOut">
              <a:rPr lang="de-CH" smtClean="0"/>
              <a:t>25.09.2024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D7B1549-59C9-41AD-87DD-09B60BFAA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E45F752-ECBA-4896-8467-B5A925F6C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C4E3-ECF6-4B86-9B0D-FC314BD160C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9900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B4091D-F5CC-4C78-924A-A69AB8B42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4250557-F45B-449B-916B-08196A39B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638CC-BC14-4186-A414-2D828761148F}" type="datetimeFigureOut">
              <a:rPr lang="de-CH" smtClean="0"/>
              <a:t>25.09.2024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AA45CFC-1223-4CEA-803E-14489C372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ACFD56B-8C28-415D-AB05-488C3DB8C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C4E3-ECF6-4B86-9B0D-FC314BD160C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43969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3830A00-F174-49D0-A5A5-EB8520A93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638CC-BC14-4186-A414-2D828761148F}" type="datetimeFigureOut">
              <a:rPr lang="de-CH" smtClean="0"/>
              <a:t>25.09.2024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72C41D7-571D-45FF-B060-4E108911A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57155E8-EDDE-4158-97D8-9ED079AE4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C4E3-ECF6-4B86-9B0D-FC314BD160C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092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960543-9E3F-4B86-B707-BA297ABDA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FD73BA0-A3FD-4719-830A-4C95EBE2B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861C63D-91ED-484C-834A-FC77BBDF62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C7602C2-6169-4588-94F0-586D34DBE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638CC-BC14-4186-A414-2D828761148F}" type="datetimeFigureOut">
              <a:rPr lang="de-CH" smtClean="0"/>
              <a:t>25.09.2024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5899C1B-343E-40F6-8AEC-2D021029C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DC9364D-FEB9-4F31-97B4-4AABF4EA8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C4E3-ECF6-4B86-9B0D-FC314BD160C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70093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22033D-37D2-4C50-BBFD-CAE520104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ABC1562-FBBD-4F2A-BDC6-55DDD5B2AA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FB971F2-BABD-470D-A565-245B79E099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BA650CD-A73E-4EB3-A459-4C1D34889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638CC-BC14-4186-A414-2D828761148F}" type="datetimeFigureOut">
              <a:rPr lang="de-CH" smtClean="0"/>
              <a:t>25.09.2024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8E8C2DB-8512-45A5-AA0C-2599860AD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EAC5693-6A03-4E39-87AB-4F9E1334F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C4E3-ECF6-4B86-9B0D-FC314BD160C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76130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4165758-6890-416E-B05C-CEA808E20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C0B93D4-A7AA-4E56-AB36-C122C2513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090B753-E691-46E6-9AC7-6BCEA64027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638CC-BC14-4186-A414-2D828761148F}" type="datetimeFigureOut">
              <a:rPr lang="de-CH" smtClean="0"/>
              <a:t>25.09.2024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C4497D-45B3-4520-B530-18F665C532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8A3523-9446-4B31-82C8-3E8140688C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4C4E3-ECF6-4B86-9B0D-FC314BD160C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73058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A1A00A3D-E7F4-4E5F-BF6B-B02740005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6"/>
            <a:ext cx="12192000" cy="6858000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A20A2CF2-DB1E-49D4-8978-552DD56CF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39263"/>
            <a:ext cx="9144000" cy="1019324"/>
          </a:xfrm>
        </p:spPr>
        <p:txBody>
          <a:bodyPr/>
          <a:lstStyle/>
          <a:p>
            <a:r>
              <a:rPr lang="it-CH" dirty="0"/>
              <a:t>Movimentazione intelligente</a:t>
            </a:r>
            <a:endParaRPr lang="de-CH" dirty="0"/>
          </a:p>
        </p:txBody>
      </p:sp>
      <p:sp>
        <p:nvSpPr>
          <p:cNvPr id="14" name="Untertitel 2">
            <a:extLst>
              <a:ext uri="{FF2B5EF4-FFF2-40B4-BE49-F238E27FC236}">
                <a16:creationId xmlns:a16="http://schemas.microsoft.com/office/drawing/2014/main" id="{39D620CF-351B-43CE-8163-3A36E6755F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89013"/>
            <a:ext cx="9144000" cy="1655762"/>
          </a:xfrm>
        </p:spPr>
        <p:txBody>
          <a:bodyPr/>
          <a:lstStyle/>
          <a:p>
            <a:r>
              <a:rPr lang="it-CH" sz="3200" dirty="0">
                <a:solidFill>
                  <a:schemeClr val="accent5"/>
                </a:solidFill>
              </a:rPr>
              <a:t>Proposta alla Direzione</a:t>
            </a:r>
            <a:endParaRPr lang="de-CH" sz="1800" dirty="0"/>
          </a:p>
          <a:p>
            <a:endParaRPr lang="de-CH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FDC1E98-08EB-50A9-E6D0-D08CECE879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04"/>
          <a:stretch/>
        </p:blipFill>
        <p:spPr>
          <a:xfrm>
            <a:off x="-29028" y="-37864"/>
            <a:ext cx="12259312" cy="416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39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49CCC8-9325-438E-BA6B-C211967F4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Proposta alla Direzione</a:t>
            </a:r>
            <a:br>
              <a:rPr lang="de-CH" dirty="0"/>
            </a:br>
            <a:r>
              <a:rPr lang="it-CH" sz="1800" dirty="0">
                <a:solidFill>
                  <a:schemeClr val="accent5"/>
                </a:solidFill>
              </a:rPr>
              <a:t>Si consiglia di autorizzare il progetto!</a:t>
            </a:r>
            <a:endParaRPr lang="de-CH" sz="22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0B54BB-A679-439D-BBC9-CCDC0EAB2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CH" sz="2800" dirty="0">
                <a:solidFill>
                  <a:schemeClr val="accent5"/>
                </a:solidFill>
              </a:rPr>
              <a:t>Sulla base di questa proposta, la Direzione approva il progetto e stanzia i mezzi necessari. </a:t>
            </a:r>
          </a:p>
        </p:txBody>
      </p:sp>
    </p:spTree>
    <p:extLst>
      <p:ext uri="{BB962C8B-B14F-4D97-AF65-F5344CB8AC3E}">
        <p14:creationId xmlns:p14="http://schemas.microsoft.com/office/powerpoint/2010/main" val="2368208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419050-64D6-4128-B25F-5E167E41C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Management Summary</a:t>
            </a:r>
            <a:br>
              <a:rPr lang="de-CH" dirty="0"/>
            </a:br>
            <a:r>
              <a:rPr lang="de-CH" sz="2400" dirty="0"/>
              <a:t> </a:t>
            </a:r>
            <a:br>
              <a:rPr lang="de-CH" dirty="0"/>
            </a:b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4563FDC-113F-443A-B999-C6E1418BB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CH" sz="2800" dirty="0">
                <a:solidFill>
                  <a:schemeClr val="accent5"/>
                </a:solidFill>
              </a:rPr>
              <a:t>Le malattie muscolo-scheletriche (MMS) rappresentano un grave problema per l'azienda</a:t>
            </a:r>
          </a:p>
          <a:p>
            <a:endParaRPr lang="it-CH" sz="2800" dirty="0">
              <a:solidFill>
                <a:schemeClr val="accent5"/>
              </a:solidFill>
            </a:endParaRPr>
          </a:p>
          <a:p>
            <a:endParaRPr lang="it-CH" sz="2800" dirty="0">
              <a:solidFill>
                <a:schemeClr val="accent5"/>
              </a:solidFill>
            </a:endParaRPr>
          </a:p>
          <a:p>
            <a:r>
              <a:rPr lang="it-CH" sz="2800" dirty="0">
                <a:solidFill>
                  <a:schemeClr val="accent5"/>
                </a:solidFill>
              </a:rPr>
              <a:t>La movimentazione intelligente aumenta la qualità della cura e dell'assistenza, riducendo i costi.</a:t>
            </a:r>
          </a:p>
          <a:p>
            <a:endParaRPr lang="it-CH" sz="2800" dirty="0">
              <a:solidFill>
                <a:schemeClr val="accent5"/>
              </a:solidFill>
            </a:endParaRPr>
          </a:p>
          <a:p>
            <a:endParaRPr lang="it-CH" sz="2800" dirty="0">
              <a:solidFill>
                <a:schemeClr val="accent5"/>
              </a:solidFill>
            </a:endParaRPr>
          </a:p>
          <a:p>
            <a:r>
              <a:rPr lang="it-CH" sz="2800" dirty="0">
                <a:solidFill>
                  <a:schemeClr val="accent5"/>
                </a:solidFill>
              </a:rPr>
              <a:t>A partire dal …. l'azienda risparmierà … franchi.</a:t>
            </a:r>
          </a:p>
          <a:p>
            <a:pPr marL="0" indent="0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93864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D3F8D3-359A-4878-8589-247260ADD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CH" dirty="0"/>
              <a:t>Fatti e cifre</a:t>
            </a:r>
            <a:br>
              <a:rPr lang="de-CH" dirty="0"/>
            </a:br>
            <a:r>
              <a:rPr lang="it-CH" sz="2000" dirty="0">
                <a:solidFill>
                  <a:schemeClr val="accent5"/>
                </a:solidFill>
              </a:rPr>
              <a:t>Le malattie muscolo-scheletriche (MMS) rappresentano un grave problema anche per noi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860B33F-077D-4A0A-A373-FEE9E794E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/>
            <a:r>
              <a:rPr lang="it-CH" sz="2800" dirty="0">
                <a:solidFill>
                  <a:schemeClr val="accent5"/>
                </a:solidFill>
              </a:rPr>
              <a:t>Il 71 per cento del personale di cura e assistenza soffre di mal di schiena.</a:t>
            </a:r>
          </a:p>
          <a:p>
            <a:pPr marL="457200" indent="-457200"/>
            <a:endParaRPr lang="it-CH" sz="2800" dirty="0">
              <a:solidFill>
                <a:schemeClr val="accent5"/>
              </a:solidFill>
            </a:endParaRPr>
          </a:p>
          <a:p>
            <a:pPr marL="457200" indent="-457200"/>
            <a:endParaRPr lang="it-CH" sz="2800" dirty="0">
              <a:solidFill>
                <a:schemeClr val="accent5"/>
              </a:solidFill>
            </a:endParaRPr>
          </a:p>
          <a:p>
            <a:pPr marL="457200" indent="-457200"/>
            <a:r>
              <a:rPr lang="it-CH" sz="2800" dirty="0">
                <a:solidFill>
                  <a:schemeClr val="accent5"/>
                </a:solidFill>
              </a:rPr>
              <a:t>Il 30 per cento dei giorni di assenza del personale di cura e assistenza è dovuto a MMS.</a:t>
            </a:r>
          </a:p>
          <a:p>
            <a:pPr marL="457200" indent="-457200"/>
            <a:endParaRPr lang="it-CH" sz="2800" dirty="0">
              <a:solidFill>
                <a:schemeClr val="accent5"/>
              </a:solidFill>
            </a:endParaRPr>
          </a:p>
          <a:p>
            <a:pPr marL="457200" indent="-457200"/>
            <a:endParaRPr lang="it-CH" sz="2800" dirty="0">
              <a:solidFill>
                <a:schemeClr val="accent5"/>
              </a:solidFill>
            </a:endParaRPr>
          </a:p>
          <a:p>
            <a:pPr marL="457200" indent="-457200"/>
            <a:r>
              <a:rPr lang="it-CH" sz="2800" dirty="0">
                <a:solidFill>
                  <a:schemeClr val="accent5"/>
                </a:solidFill>
              </a:rPr>
              <a:t>Un giorno di assenza, in media, costa all'azienda 1000 franchi per persona.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05741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EB3357-F860-480B-A9CD-06E092702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37099"/>
            <a:ext cx="11130481" cy="1325563"/>
          </a:xfrm>
        </p:spPr>
        <p:txBody>
          <a:bodyPr>
            <a:normAutofit fontScale="90000"/>
          </a:bodyPr>
          <a:lstStyle/>
          <a:p>
            <a:r>
              <a:rPr lang="it-CH" dirty="0"/>
              <a:t>Le malattie muscolo-scheletriche (MMS) nella nostra azienda</a:t>
            </a:r>
            <a:br>
              <a:rPr lang="it-CH" dirty="0"/>
            </a:br>
            <a:r>
              <a:rPr lang="it-CH" sz="3100" dirty="0">
                <a:solidFill>
                  <a:schemeClr val="accent5"/>
                </a:solidFill>
              </a:rPr>
              <a:t>In azienda, le MMS causano costi elevati e numerosi giorni di assenza.</a:t>
            </a:r>
            <a:br>
              <a:rPr lang="de-CH" sz="3600" dirty="0"/>
            </a:br>
            <a:endParaRPr lang="de-CH" sz="22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3462217-86BA-47F7-ACB9-1495905E5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715963" algn="l"/>
                <a:tab pos="896938" algn="l"/>
                <a:tab pos="1258888" algn="l"/>
              </a:tabLst>
            </a:pPr>
            <a:r>
              <a:rPr lang="it-CH" sz="2800" dirty="0">
                <a:solidFill>
                  <a:schemeClr val="accent5"/>
                </a:solidFill>
              </a:rPr>
              <a:t>L'anno scorso l'azienda ha registrato ... giorni di assenza dovuti a MMS. </a:t>
            </a:r>
          </a:p>
          <a:p>
            <a:pPr>
              <a:tabLst>
                <a:tab pos="715963" algn="l"/>
                <a:tab pos="896938" algn="l"/>
                <a:tab pos="1258888" algn="l"/>
              </a:tabLst>
            </a:pPr>
            <a:endParaRPr lang="it-CH" sz="2800" dirty="0">
              <a:solidFill>
                <a:schemeClr val="accent5"/>
              </a:solidFill>
            </a:endParaRPr>
          </a:p>
          <a:p>
            <a:pPr>
              <a:tabLst>
                <a:tab pos="715963" algn="l"/>
                <a:tab pos="896938" algn="l"/>
                <a:tab pos="1258888" algn="l"/>
              </a:tabLst>
            </a:pPr>
            <a:endParaRPr lang="it-CH" sz="2800" dirty="0">
              <a:solidFill>
                <a:schemeClr val="accent5"/>
              </a:solidFill>
            </a:endParaRPr>
          </a:p>
          <a:p>
            <a:pPr>
              <a:tabLst>
                <a:tab pos="715963" algn="l"/>
                <a:tab pos="896938" algn="l"/>
                <a:tab pos="1258888" algn="l"/>
              </a:tabLst>
            </a:pPr>
            <a:endParaRPr lang="it-CH" sz="2800" dirty="0">
              <a:solidFill>
                <a:schemeClr val="accent5"/>
              </a:solidFill>
            </a:endParaRPr>
          </a:p>
          <a:p>
            <a:pPr>
              <a:tabLst>
                <a:tab pos="715963" algn="l"/>
                <a:tab pos="896938" algn="l"/>
                <a:tab pos="1258888" algn="l"/>
              </a:tabLst>
            </a:pPr>
            <a:r>
              <a:rPr lang="it-CH" sz="2800" dirty="0">
                <a:solidFill>
                  <a:schemeClr val="accent5"/>
                </a:solidFill>
              </a:rPr>
              <a:t>L'anno scorso le MMS hanno generato costi pari a ... franchi a carico dell'azienda.</a:t>
            </a:r>
          </a:p>
          <a:p>
            <a:pPr>
              <a:tabLst>
                <a:tab pos="715963" algn="l"/>
                <a:tab pos="896938" algn="l"/>
                <a:tab pos="1258888" algn="l"/>
              </a:tabLst>
            </a:pPr>
            <a:endParaRPr lang="it-CH" sz="2800" dirty="0">
              <a:solidFill>
                <a:schemeClr val="accent5"/>
              </a:solidFill>
            </a:endParaRPr>
          </a:p>
          <a:p>
            <a:pPr>
              <a:tabLst>
                <a:tab pos="715963" algn="l"/>
                <a:tab pos="896938" algn="l"/>
                <a:tab pos="1258888" algn="l"/>
              </a:tabLst>
            </a:pPr>
            <a:endParaRPr lang="it-CH" sz="2800" dirty="0">
              <a:solidFill>
                <a:schemeClr val="accent5"/>
              </a:solidFill>
            </a:endParaRPr>
          </a:p>
          <a:p>
            <a:pPr marL="0" indent="0">
              <a:tabLst>
                <a:tab pos="715963" algn="l"/>
                <a:tab pos="896938" algn="l"/>
                <a:tab pos="1258888" algn="l"/>
              </a:tabLst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18363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495884-63FE-4D69-A53E-D0E7CB140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CH" dirty="0"/>
              <a:t>La movimentazione intelligente,</a:t>
            </a:r>
            <a:r>
              <a:rPr lang="it-CH" dirty="0">
                <a:solidFill>
                  <a:srgbClr val="FF8200"/>
                </a:solidFill>
              </a:rPr>
              <a:t> </a:t>
            </a:r>
            <a:r>
              <a:rPr lang="it-CH" dirty="0"/>
              <a:t>un</a:t>
            </a:r>
            <a:r>
              <a:rPr lang="it-CH" dirty="0">
                <a:solidFill>
                  <a:srgbClr val="FF8200"/>
                </a:solidFill>
              </a:rPr>
              <a:t> </a:t>
            </a:r>
            <a:r>
              <a:rPr lang="it-CH" dirty="0"/>
              <a:t>principio formato da tre elementi</a:t>
            </a:r>
            <a:br>
              <a:rPr lang="de-CH" dirty="0"/>
            </a:br>
            <a:r>
              <a:rPr lang="it-CH" sz="2200" dirty="0">
                <a:solidFill>
                  <a:schemeClr val="accent5"/>
                </a:solidFill>
              </a:rPr>
              <a:t>La combinazione di questi elementi fa la differenza:</a:t>
            </a:r>
            <a:endParaRPr lang="de-CH" sz="24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38CB39F-12AC-4897-9A5F-10EA68A530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0" t="18060" r="17538" b="17637"/>
          <a:stretch/>
        </p:blipFill>
        <p:spPr>
          <a:xfrm>
            <a:off x="4472412" y="2239789"/>
            <a:ext cx="3907878" cy="388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358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E1D159-B6FE-4EAA-9DEC-8AB3285F6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3644"/>
            <a:ext cx="10515600" cy="1325563"/>
          </a:xfrm>
        </p:spPr>
        <p:txBody>
          <a:bodyPr>
            <a:normAutofit/>
          </a:bodyPr>
          <a:lstStyle/>
          <a:p>
            <a:r>
              <a:rPr lang="it-CH" dirty="0"/>
              <a:t>Obiettivi strategici</a:t>
            </a:r>
            <a:br>
              <a:rPr lang="de-CH" dirty="0"/>
            </a:br>
            <a:r>
              <a:rPr lang="it-CH" sz="2000" dirty="0">
                <a:solidFill>
                  <a:schemeClr val="accent5"/>
                </a:solidFill>
              </a:rPr>
              <a:t>La movimentazione intelligente aiuta a raggiungere gli obiettivi!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62E11C-F8A6-4314-831D-9BC2510B5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None/>
            </a:pPr>
            <a:r>
              <a:rPr lang="it-CH" sz="2800" dirty="0">
                <a:solidFill>
                  <a:schemeClr val="accent5"/>
                </a:solidFill>
              </a:rPr>
              <a:t>Aumentare la qualità della cura e dell'assistenza grazie 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CH" sz="2800" dirty="0">
                <a:solidFill>
                  <a:schemeClr val="accent5"/>
                </a:solidFill>
              </a:rPr>
              <a:t>movimentazione sicura delle persone a mobilità ridotta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CH" sz="2800" dirty="0">
                <a:solidFill>
                  <a:schemeClr val="accent5"/>
                </a:solidFill>
              </a:rPr>
              <a:t>tutela della salute del personale prescritta dalla legge </a:t>
            </a:r>
          </a:p>
          <a:p>
            <a:pPr marL="285750" indent="-285750">
              <a:buNone/>
            </a:pPr>
            <a:endParaRPr lang="it-CH" sz="2800" dirty="0">
              <a:solidFill>
                <a:schemeClr val="accent5"/>
              </a:solidFill>
            </a:endParaRPr>
          </a:p>
          <a:p>
            <a:pPr marL="285750" indent="-285750">
              <a:buNone/>
            </a:pPr>
            <a:r>
              <a:rPr lang="it-CH" sz="2800" dirty="0">
                <a:solidFill>
                  <a:schemeClr val="accent5"/>
                </a:solidFill>
              </a:rPr>
              <a:t>Risparmiare sui costi grazie 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CH" sz="2800" dirty="0">
                <a:solidFill>
                  <a:schemeClr val="accent5"/>
                </a:solidFill>
              </a:rPr>
              <a:t>riduzione dei giorni di assenza dovuti a MMS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CH" sz="2800" dirty="0">
                <a:solidFill>
                  <a:schemeClr val="accent5"/>
                </a:solidFill>
              </a:rPr>
              <a:t>riduzione del turnover del personale (conservazione del know-how)</a:t>
            </a:r>
          </a:p>
        </p:txBody>
      </p:sp>
    </p:spTree>
    <p:extLst>
      <p:ext uri="{BB962C8B-B14F-4D97-AF65-F5344CB8AC3E}">
        <p14:creationId xmlns:p14="http://schemas.microsoft.com/office/powerpoint/2010/main" val="1641800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6A6751-B9D6-4894-AE06-0011B0ADA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Obiettivi operativi  </a:t>
            </a:r>
            <a:br>
              <a:rPr lang="de-CH" dirty="0"/>
            </a:br>
            <a:r>
              <a:rPr lang="it-CH" sz="2000" dirty="0">
                <a:solidFill>
                  <a:schemeClr val="accent5"/>
                </a:solidFill>
              </a:rPr>
              <a:t>Obiettivi da raggiungere entro il 20xx</a:t>
            </a:r>
            <a:endParaRPr lang="de-CH" sz="20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721B002-55BD-46B8-8C88-3BA8DA43B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CH" sz="2800" dirty="0"/>
          </a:p>
          <a:p>
            <a:pPr marL="0" indent="0">
              <a:buNone/>
            </a:pPr>
            <a:endParaRPr lang="it-CH" sz="28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it-CH" sz="2800" dirty="0">
                <a:solidFill>
                  <a:schemeClr val="accent5"/>
                </a:solidFill>
              </a:rPr>
              <a:t>Ridurre del 20 per cento i giorni di assenza dovuti a MMS.</a:t>
            </a:r>
          </a:p>
          <a:p>
            <a:pPr marL="0" indent="0">
              <a:buNone/>
            </a:pPr>
            <a:r>
              <a:rPr lang="it-CH" sz="2800" dirty="0">
                <a:solidFill>
                  <a:schemeClr val="accent5"/>
                </a:solidFill>
              </a:rPr>
              <a:t>Ridurre i costi imputabili alle MMS di ... franchi rispetto al 20xx.</a:t>
            </a:r>
          </a:p>
          <a:p>
            <a:pPr marL="0" indent="0">
              <a:buNone/>
            </a:pPr>
            <a:endParaRPr lang="it-CH" sz="28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it-CH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864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2F3821-4308-48F4-9774-66D5D3BE3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CH" dirty="0"/>
              <a:t>Investimenti</a:t>
            </a:r>
            <a:br>
              <a:rPr lang="de-CH" dirty="0"/>
            </a:br>
            <a:r>
              <a:rPr lang="it-CH" sz="2000" dirty="0">
                <a:solidFill>
                  <a:schemeClr val="accent5"/>
                </a:solidFill>
              </a:rPr>
              <a:t>Investimenti graduali per raggiungere l'obiettivo</a:t>
            </a:r>
            <a:endParaRPr lang="de-CH" sz="22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1E24FB3-6843-4189-9683-A1391E07EF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CH" sz="2800" dirty="0">
                <a:solidFill>
                  <a:schemeClr val="accent5"/>
                </a:solidFill>
              </a:rPr>
              <a:t>Nel 20xx investiremo ... franchi in ausili e ... ore nella formazione.</a:t>
            </a:r>
          </a:p>
          <a:p>
            <a:pPr marL="0" indent="0">
              <a:buNone/>
            </a:pPr>
            <a:r>
              <a:rPr lang="it-CH" sz="2800" dirty="0">
                <a:solidFill>
                  <a:schemeClr val="accent5"/>
                </a:solidFill>
              </a:rPr>
              <a:t>Nel 20xxinvestiremo ... franchi in ausili e ... ore nella formazione.</a:t>
            </a:r>
          </a:p>
          <a:p>
            <a:pPr marL="0" indent="0">
              <a:buNone/>
            </a:pPr>
            <a:r>
              <a:rPr lang="it-CH" sz="2800" dirty="0">
                <a:solidFill>
                  <a:schemeClr val="accent5"/>
                </a:solidFill>
              </a:rPr>
              <a:t>Nel 20xxinvestiremo ... franchi in ausili e ... ore nella formazione.</a:t>
            </a:r>
          </a:p>
          <a:p>
            <a:pPr marL="0" indent="0">
              <a:buNone/>
            </a:pPr>
            <a:r>
              <a:rPr lang="it-CH" sz="2800" dirty="0">
                <a:solidFill>
                  <a:schemeClr val="accent5"/>
                </a:solidFill>
              </a:rPr>
              <a:t>Nel 20xxinvestiremo ... franchi in ausili e ... ore nella formazione.</a:t>
            </a:r>
          </a:p>
          <a:p>
            <a:pPr marL="0" indent="0">
              <a:buNone/>
            </a:pPr>
            <a:endParaRPr lang="it-CH" sz="2800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it-CH" sz="2800" dirty="0">
                <a:solidFill>
                  <a:schemeClr val="accent5"/>
                </a:solidFill>
              </a:rPr>
              <a:t>In totale investiremo ... franchi in ausili e ... ore nella formazione.</a:t>
            </a:r>
          </a:p>
        </p:txBody>
      </p:sp>
    </p:spTree>
    <p:extLst>
      <p:ext uri="{BB962C8B-B14F-4D97-AF65-F5344CB8AC3E}">
        <p14:creationId xmlns:p14="http://schemas.microsoft.com/office/powerpoint/2010/main" val="696250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DB1B4E-9E60-4944-933B-C9E950C47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CH" dirty="0"/>
              <a:t>Business case</a:t>
            </a:r>
            <a:br>
              <a:rPr lang="de-CH" dirty="0"/>
            </a:br>
            <a:r>
              <a:rPr lang="it-CH" sz="2800" dirty="0"/>
              <a:t> </a:t>
            </a:r>
            <a:br>
              <a:rPr lang="de-CH" dirty="0"/>
            </a:br>
            <a:r>
              <a:rPr lang="it-CH" sz="2200" dirty="0">
                <a:solidFill>
                  <a:schemeClr val="accent5"/>
                </a:solidFill>
              </a:rPr>
              <a:t>Nel .... la movimentazione intelligente risulterà redditizia. </a:t>
            </a:r>
            <a:endParaRPr lang="de-CH" sz="22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824AC0F-B1C2-4BDD-93AF-B232BD0BB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it-CH" sz="2800" dirty="0">
                <a:solidFill>
                  <a:schemeClr val="accent5"/>
                </a:solidFill>
              </a:rPr>
              <a:t>Fino al 20xx investiremo ... franchi (</a:t>
            </a:r>
            <a:r>
              <a:rPr lang="it-CH" sz="2800" dirty="0" err="1">
                <a:solidFill>
                  <a:schemeClr val="accent5"/>
                </a:solidFill>
              </a:rPr>
              <a:t>incl</a:t>
            </a:r>
            <a:r>
              <a:rPr lang="it-CH" sz="2800" dirty="0">
                <a:solidFill>
                  <a:schemeClr val="accent5"/>
                </a:solidFill>
              </a:rPr>
              <a:t>. risorse di personale).</a:t>
            </a:r>
          </a:p>
          <a:p>
            <a:pPr marL="0" indent="0">
              <a:buNone/>
            </a:pPr>
            <a:endParaRPr lang="it-CH" sz="2800" dirty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it-CH" sz="2800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it-CH" sz="2800" dirty="0">
                <a:solidFill>
                  <a:schemeClr val="accent5"/>
                </a:solidFill>
              </a:rPr>
              <a:t>Dal 20xx risparmieremo ... franchi all'anno.</a:t>
            </a:r>
          </a:p>
          <a:p>
            <a:pPr marL="0" indent="0">
              <a:buNone/>
            </a:pPr>
            <a:endParaRPr lang="it-CH" sz="2800" dirty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it-CH" sz="2800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it-CH" sz="2800" dirty="0">
                <a:solidFill>
                  <a:schemeClr val="accent5"/>
                </a:solidFill>
              </a:rPr>
              <a:t>Nel ... raggiungeremo il punto di pareggio e conseguiremo un rendimento annuo di ... franchi.</a:t>
            </a:r>
          </a:p>
        </p:txBody>
      </p:sp>
    </p:spTree>
    <p:extLst>
      <p:ext uri="{BB962C8B-B14F-4D97-AF65-F5344CB8AC3E}">
        <p14:creationId xmlns:p14="http://schemas.microsoft.com/office/powerpoint/2010/main" val="2679317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EE48E0CB41C7E4A8A0CA9109C1A6C13" ma:contentTypeVersion="13" ma:contentTypeDescription="Ein neues Dokument erstellen." ma:contentTypeScope="" ma:versionID="877a9ab8cb064c743de1e999042a7ef4">
  <xsd:schema xmlns:xsd="http://www.w3.org/2001/XMLSchema" xmlns:xs="http://www.w3.org/2001/XMLSchema" xmlns:p="http://schemas.microsoft.com/office/2006/metadata/properties" xmlns:ns2="fb12257e-2545-4492-bf00-85ffc4a643eb" xmlns:ns3="7b6fca0e-0371-4bb1-9f44-ec1d7e80c190" targetNamespace="http://schemas.microsoft.com/office/2006/metadata/properties" ma:root="true" ma:fieldsID="a480f04aa66d2f6d8f7deb4287764e1a" ns2:_="" ns3:_="">
    <xsd:import namespace="fb12257e-2545-4492-bf00-85ffc4a643eb"/>
    <xsd:import namespace="7b6fca0e-0371-4bb1-9f44-ec1d7e80c1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12257e-2545-4492-bf00-85ffc4a643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ildmarkierungen" ma:readOnly="false" ma:fieldId="{5cf76f15-5ced-4ddc-b409-7134ff3c332f}" ma:taxonomyMulti="true" ma:sspId="5398598b-1692-41ba-b181-08e92b7f90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6fca0e-0371-4bb1-9f44-ec1d7e80c190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3a414847-5bf0-44d6-8f82-f13dc4ccbe00}" ma:internalName="TaxCatchAll" ma:showField="CatchAllData" ma:web="7b6fca0e-0371-4bb1-9f44-ec1d7e80c1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17821B-100C-4096-8493-BB564D56453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43DF1D-2958-4A9E-B739-B9B55D2228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12257e-2545-4492-bf00-85ffc4a643eb"/>
    <ds:schemaRef ds:uri="7b6fca0e-0371-4bb1-9f44-ec1d7e80c1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40f20d95-30f1-4757-92d7-5495691a0c29}" enabled="1" method="Privileged" siteId="{98616167-5668-4e66-acbf-925e81df8b00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428</Words>
  <Application>Microsoft Office PowerPoint</Application>
  <PresentationFormat>Breitbild</PresentationFormat>
  <Paragraphs>56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</vt:lpstr>
      <vt:lpstr>Movimentazione intelligente</vt:lpstr>
      <vt:lpstr>Management Summary   </vt:lpstr>
      <vt:lpstr>Fatti e cifre Le malattie muscolo-scheletriche (MMS) rappresentano un grave problema anche per noi</vt:lpstr>
      <vt:lpstr>Le malattie muscolo-scheletriche (MMS) nella nostra azienda In azienda, le MMS causano costi elevati e numerosi giorni di assenza. </vt:lpstr>
      <vt:lpstr>La movimentazione intelligente, un principio formato da tre elementi La combinazione di questi elementi fa la differenza:</vt:lpstr>
      <vt:lpstr>Obiettivi strategici La movimentazione intelligente aiuta a raggiungere gli obiettivi!</vt:lpstr>
      <vt:lpstr>Obiettivi operativi   Obiettivi da raggiungere entro il 20xx</vt:lpstr>
      <vt:lpstr>Investimenti Investimenti graduali per raggiungere l'obiettivo</vt:lpstr>
      <vt:lpstr>Business case   Nel .... la movimentazione intelligente risulterà redditizia. </vt:lpstr>
      <vt:lpstr>Proposta alla Direzione Si consiglia di autorizzare il progetto!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Cleverer Transfer</dc:title>
  <dc:creator>Almer Mario (A4M)</dc:creator>
  <cp:lastModifiedBy>Müller Laurin (LAM)</cp:lastModifiedBy>
  <cp:revision>12</cp:revision>
  <dcterms:created xsi:type="dcterms:W3CDTF">2023-04-19T08:01:55Z</dcterms:created>
  <dcterms:modified xsi:type="dcterms:W3CDTF">2024-09-25T11:56:38Z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f20d95-30f1-4757-92d7-5495691a0c29_Enabled">
    <vt:lpwstr>true</vt:lpwstr>
  </property>
  <property fmtid="{D5CDD505-2E9C-101B-9397-08002B2CF9AE}" pid="3" name="MSIP_Label_40f20d95-30f1-4757-92d7-5495691a0c29_SetDate">
    <vt:lpwstr>2023-05-15T07:41:01Z</vt:lpwstr>
  </property>
  <property fmtid="{D5CDD505-2E9C-101B-9397-08002B2CF9AE}" pid="4" name="MSIP_Label_40f20d95-30f1-4757-92d7-5495691a0c29_Method">
    <vt:lpwstr>Privileged</vt:lpwstr>
  </property>
  <property fmtid="{D5CDD505-2E9C-101B-9397-08002B2CF9AE}" pid="5" name="MSIP_Label_40f20d95-30f1-4757-92d7-5495691a0c29_Name">
    <vt:lpwstr>Intern</vt:lpwstr>
  </property>
  <property fmtid="{D5CDD505-2E9C-101B-9397-08002B2CF9AE}" pid="6" name="MSIP_Label_40f20d95-30f1-4757-92d7-5495691a0c29_SiteId">
    <vt:lpwstr>98616167-5668-4e66-acbf-925e81df8b00</vt:lpwstr>
  </property>
  <property fmtid="{D5CDD505-2E9C-101B-9397-08002B2CF9AE}" pid="7" name="MSIP_Label_40f20d95-30f1-4757-92d7-5495691a0c29_ActionId">
    <vt:lpwstr>91cdb5c7-ca91-4d7b-87fd-8e8cfc48e19c</vt:lpwstr>
  </property>
  <property fmtid="{D5CDD505-2E9C-101B-9397-08002B2CF9AE}" pid="8" name="MSIP_Label_40f20d95-30f1-4757-92d7-5495691a0c29_ContentBits">
    <vt:lpwstr>0</vt:lpwstr>
  </property>
</Properties>
</file>