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71" r:id="rId5"/>
    <p:sldId id="260" r:id="rId6"/>
    <p:sldId id="261" r:id="rId7"/>
    <p:sldId id="9404" r:id="rId8"/>
    <p:sldId id="300" r:id="rId9"/>
    <p:sldId id="272" r:id="rId10"/>
    <p:sldId id="273" r:id="rId11"/>
    <p:sldId id="274" r:id="rId12"/>
    <p:sldId id="269" r:id="rId13"/>
    <p:sldId id="281" r:id="rId14"/>
    <p:sldId id="278" r:id="rId15"/>
    <p:sldId id="264" r:id="rId16"/>
    <p:sldId id="270" r:id="rId17"/>
    <p:sldId id="325" r:id="rId18"/>
    <p:sldId id="327" r:id="rId19"/>
    <p:sldId id="279" r:id="rId20"/>
    <p:sldId id="280" r:id="rId21"/>
    <p:sldId id="302" r:id="rId22"/>
    <p:sldId id="282" r:id="rId23"/>
    <p:sldId id="329" r:id="rId24"/>
    <p:sldId id="283" r:id="rId25"/>
    <p:sldId id="284" r:id="rId26"/>
    <p:sldId id="326" r:id="rId27"/>
    <p:sldId id="268" r:id="rId28"/>
  </p:sldIdLst>
  <p:sldSz cx="12192000" cy="6858000"/>
  <p:notesSz cx="6858000" cy="9144000"/>
  <p:custDataLst>
    <p:tags r:id="rId31"/>
  </p:custDataLst>
  <p:defaultText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er Nadja (M1N)" initials="m1n" lastIdx="41" clrIdx="0">
    <p:extLst>
      <p:ext uri="{19B8F6BF-5375-455C-9EA6-DF929625EA0E}">
        <p15:presenceInfo xmlns:p15="http://schemas.microsoft.com/office/powerpoint/2012/main" userId="Murer Nadja (M1N)" providerId="None"/>
      </p:ext>
    </p:extLst>
  </p:cmAuthor>
  <p:cmAuthor id="2" name="Müller Christian (M2C)" initials="m2c" lastIdx="7" clrIdx="1">
    <p:extLst>
      <p:ext uri="{19B8F6BF-5375-455C-9EA6-DF929625EA0E}">
        <p15:presenceInfo xmlns:p15="http://schemas.microsoft.com/office/powerpoint/2012/main" userId="Müller Christian (M2C)" providerId="None"/>
      </p:ext>
    </p:extLst>
  </p:cmAuthor>
  <p:cmAuthor id="3" name="Stocker Andrea (SA8)" initials="sa8" lastIdx="14" clrIdx="2">
    <p:extLst>
      <p:ext uri="{19B8F6BF-5375-455C-9EA6-DF929625EA0E}">
        <p15:presenceInfo xmlns:p15="http://schemas.microsoft.com/office/powerpoint/2012/main" userId="Stocker Andrea (SA8)" providerId="None"/>
      </p:ext>
    </p:extLst>
  </p:cmAuthor>
  <p:cmAuthor id="4" name="Decurtins Corinne (D1C)" initials="d1c" lastIdx="30" clrIdx="3">
    <p:extLst>
      <p:ext uri="{19B8F6BF-5375-455C-9EA6-DF929625EA0E}">
        <p15:presenceInfo xmlns:p15="http://schemas.microsoft.com/office/powerpoint/2012/main" userId="Decurtins Corinne (D1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69489" autoAdjust="0"/>
  </p:normalViewPr>
  <p:slideViewPr>
    <p:cSldViewPr showGuides="1">
      <p:cViewPr varScale="1">
        <p:scale>
          <a:sx n="75" d="100"/>
          <a:sy n="75" d="100"/>
        </p:scale>
        <p:origin x="1872" y="72"/>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p:scale>
        <a:sx n="100" d="100"/>
        <a:sy n="100" d="100"/>
      </p:scale>
      <p:origin x="0" y="-7431"/>
    </p:cViewPr>
  </p:sorterViewPr>
  <p:notesViewPr>
    <p:cSldViewPr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6/10/2024</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layer.vimeo.com/external/488039229.sd.mp4?s=3cc067c42fe1f6bfc762257a5bd5a64dcb77d854&amp;profile_id=139&amp;oauth2_token_id=8866490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uva.ch/de-CH/material/Filme/lasten-clever-anpacken-vide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Présentation relative au module de prévention «</a:t>
            </a:r>
            <a:r>
              <a:rPr lang="it-IT" dirty="0" err="1"/>
              <a:t>Portez</a:t>
            </a:r>
            <a:r>
              <a:rPr lang="it-IT" dirty="0"/>
              <a:t> </a:t>
            </a:r>
            <a:r>
              <a:rPr lang="it-IT" dirty="0" err="1"/>
              <a:t>futé</a:t>
            </a:r>
            <a:r>
              <a:rPr lang="it-IT" dirty="0"/>
              <a:t> ! </a:t>
            </a:r>
            <a:r>
              <a:rPr lang="fr-CH" b="1" dirty="0"/>
              <a:t>»</a:t>
            </a:r>
          </a:p>
          <a:p>
            <a:r>
              <a:rPr lang="fr-CH" dirty="0"/>
              <a:t>Ce module d’une demi-journée comprend trois leçons. Leur planification se décompose en trois étapes:</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Sensibilisation et définition de la situation initiale en ce qui concerne la manutention de charges dans l’entreprise</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Connaissances de base en matière d’anatomie et de physiologie; exercices d’assouplissement et de relaxation simples</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Conseils pratiques relatifs à la brève instruction </a:t>
            </a:r>
            <a:r>
              <a:rPr lang="fr-CH" sz="1200" dirty="0"/>
              <a:t>«Alléger la charge»</a:t>
            </a:r>
          </a:p>
          <a:p>
            <a:pPr marL="457200" lvl="1" indent="0">
              <a:buFont typeface="Arial" panose="020B0604020202020204" pitchFamily="34" charset="0"/>
              <a:buNone/>
            </a:pPr>
            <a:endParaRPr lang="fr-CH" dirty="0"/>
          </a:p>
          <a:p>
            <a:pPr lvl="0"/>
            <a:r>
              <a:rPr lang="fr-CH" b="1" dirty="0"/>
              <a:t>Contenu et mise en œuvre</a:t>
            </a:r>
            <a:endParaRPr lang="fr-CH" dirty="0"/>
          </a:p>
          <a:p>
            <a:r>
              <a:rPr lang="fr-CH" dirty="0"/>
              <a:t>Les diapositives s’accompagnent de brefs commentaires résumant les informations les plus importantes. La présentation inclut par ailleurs des consignes relatives à des exercices et mandats. </a:t>
            </a:r>
          </a:p>
          <a:p>
            <a:endParaRPr lang="fr-CH" dirty="0"/>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8481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0" i="0" kern="1200" dirty="0">
                <a:solidFill>
                  <a:schemeClr val="tx1"/>
                </a:solidFill>
                <a:effectLst/>
                <a:latin typeface="+mn-lt"/>
                <a:ea typeface="+mn-ea"/>
                <a:cs typeface="+mn-cs"/>
              </a:rPr>
              <a:t>Le principe STOP décrit l’ordre dans lequel on doit prendre des mesures de protection des collaborateurs. </a:t>
            </a:r>
          </a:p>
          <a:p>
            <a:endParaRPr lang="fr-CH" b="1" baseline="0" dirty="0"/>
          </a:p>
          <a:p>
            <a:r>
              <a:rPr lang="fr-CH" b="1" baseline="0" dirty="0"/>
              <a:t>Mandat: </a:t>
            </a:r>
            <a:r>
              <a:rPr lang="fr-CH" b="0" baseline="0" dirty="0"/>
              <a:t>discuter du principe STOP au sein de l’équipe.</a:t>
            </a:r>
          </a:p>
          <a:p>
            <a:endParaRPr lang="fr-CH" b="0" baseline="0" dirty="0"/>
          </a:p>
          <a:p>
            <a:pPr marL="0" indent="0">
              <a:buFont typeface="+mj-lt"/>
              <a:buNone/>
            </a:pPr>
            <a:r>
              <a:rPr lang="fr-CH" b="1" dirty="0"/>
              <a:t>S </a:t>
            </a:r>
            <a:r>
              <a:rPr lang="fr-CH" dirty="0"/>
              <a:t>(substitution)		Dois-je vraiment porter cet objet ou puis-je utiliser des équipements spéciaux (pont roulant, palonnier à ventouses, etc.)? Puis-je remplacer quelque chose?</a:t>
            </a:r>
          </a:p>
          <a:p>
            <a:pPr marL="0" indent="0">
              <a:buFont typeface="+mj-lt"/>
              <a:buNone/>
            </a:pPr>
            <a:endParaRPr lang="fr-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sz="1200" b="1" dirty="0"/>
              <a:t>T</a:t>
            </a:r>
            <a:r>
              <a:rPr lang="fr-CH" sz="1200" dirty="0"/>
              <a:t> (mesures techniques)		Quels sont les équipements techniques dont dispose l’entreprise? </a:t>
            </a:r>
            <a:r>
              <a:rPr lang="fr-CH" dirty="0"/>
              <a:t>Diable, chariot, ventouses, sangles, etc.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dirty="0">
                <a:sym typeface="Wingdings" panose="05000000000000000000" pitchFamily="2" charset="2"/>
              </a:rPr>
              <a:t>			 </a:t>
            </a:r>
            <a:r>
              <a:rPr lang="fr-CH" sz="1200" dirty="0"/>
              <a:t>Sont-ils régulièrement entretenus?</a:t>
            </a:r>
          </a:p>
          <a:p>
            <a:pPr defTabSz="908091">
              <a:defRPr/>
            </a:pPr>
            <a:r>
              <a:rPr lang="fr-CH" sz="1200" dirty="0"/>
              <a:t>			</a:t>
            </a:r>
            <a:r>
              <a:rPr lang="fr-CH" sz="1200" dirty="0">
                <a:sym typeface="Wingdings" panose="05000000000000000000" pitchFamily="2" charset="2"/>
              </a:rPr>
              <a:t> </a:t>
            </a:r>
            <a:r>
              <a:rPr lang="fr-CH" sz="1200" dirty="0"/>
              <a:t>Les utilisez-vous correctement (avez-vous été formés à leur utilisation)?</a:t>
            </a:r>
          </a:p>
          <a:p>
            <a:pPr defTabSz="908091">
              <a:defRPr/>
            </a:pPr>
            <a:r>
              <a:rPr lang="fr-CH" sz="1200" dirty="0"/>
              <a:t>			</a:t>
            </a:r>
            <a:r>
              <a:rPr lang="fr-CH" sz="1200" dirty="0">
                <a:sym typeface="Wingdings" panose="05000000000000000000" pitchFamily="2" charset="2"/>
              </a:rPr>
              <a:t> </a:t>
            </a:r>
            <a:r>
              <a:rPr lang="fr-CH" sz="1200" dirty="0"/>
              <a:t>Quels sont les avantages et inconvénients des équipements à disposition? </a:t>
            </a:r>
          </a:p>
          <a:p>
            <a:pPr defTabSz="908091">
              <a:defRPr/>
            </a:pPr>
            <a:r>
              <a:rPr lang="fr-CH" sz="1200" dirty="0"/>
              <a:t>			</a:t>
            </a:r>
            <a:r>
              <a:rPr lang="fr-CH" sz="1200" dirty="0">
                <a:sym typeface="Wingdings" panose="05000000000000000000" pitchFamily="2" charset="2"/>
              </a:rPr>
              <a:t> </a:t>
            </a:r>
            <a:r>
              <a:rPr lang="fr-CH" sz="1200" dirty="0"/>
              <a:t>Pourquoi ne sont-ils pas utilisés? </a:t>
            </a:r>
          </a:p>
          <a:p>
            <a:pPr defTabSz="908091">
              <a:defRPr/>
            </a:pPr>
            <a:r>
              <a:rPr lang="fr-CH" sz="1200" dirty="0"/>
              <a:t>			</a:t>
            </a:r>
            <a:r>
              <a:rPr lang="fr-CH" sz="1200" dirty="0">
                <a:sym typeface="Wingdings" panose="05000000000000000000" pitchFamily="2" charset="2"/>
              </a:rPr>
              <a:t> </a:t>
            </a:r>
            <a:r>
              <a:rPr lang="fr-CH" sz="1200" dirty="0"/>
              <a:t>Lesquels peuvent être utilisés de façon efficace et judicieuse? </a:t>
            </a:r>
          </a:p>
          <a:p>
            <a:pPr defTabSz="908091">
              <a:defRPr/>
            </a:pPr>
            <a:r>
              <a:rPr lang="fr-CH" sz="1200" dirty="0"/>
              <a:t>			</a:t>
            </a:r>
            <a:r>
              <a:rPr lang="fr-CH" sz="1200" dirty="0">
                <a:sym typeface="Wingdings" panose="05000000000000000000" pitchFamily="2" charset="2"/>
              </a:rPr>
              <a:t> </a:t>
            </a:r>
            <a:r>
              <a:rPr lang="fr-CH" sz="1200" dirty="0"/>
              <a:t>En faut-il d’autres?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CH" sz="1200"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sz="1200" b="1" dirty="0"/>
              <a:t>O </a:t>
            </a:r>
            <a:r>
              <a:rPr lang="fr-CH" sz="1200" dirty="0"/>
              <a:t>(mesures organisationnelles)	S’il n’est pas possible d’utiliser des équipements techniques: peut-on porter la charge à deux ou à trois? Quels sont les</a:t>
            </a:r>
            <a:r>
              <a:rPr lang="fr-CH" dirty="0"/>
              <a:t> processus que vous pouvez optimiser (soulever moins souvent et porter moins loin)?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CH" dirty="0"/>
          </a:p>
          <a:p>
            <a:pPr marL="0" indent="0">
              <a:buFont typeface="+mj-lt"/>
              <a:buNone/>
            </a:pPr>
            <a:r>
              <a:rPr lang="fr-CH" b="1" dirty="0"/>
              <a:t>P</a:t>
            </a:r>
            <a:r>
              <a:rPr lang="fr-CH" dirty="0"/>
              <a:t> (mesures personnelles)		Quels équipements de protection individuelle portez-vous (p. ex. chaussures de protection, gants)? Qu’en est-il de la culture du feed-back? Parlez-vous des comportements adéquats et inadéquats?</a:t>
            </a:r>
          </a:p>
          <a:p>
            <a:endParaRPr lang="fr-CH" dirty="0"/>
          </a:p>
          <a:p>
            <a:pPr defTabSz="908091">
              <a:defRPr/>
            </a:pPr>
            <a:r>
              <a:rPr lang="fr-CH" sz="1200" dirty="0"/>
              <a:t>Exercice: étudier les mesures à prendre conformément au principe STOP puis les mettre en œuvre.</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7954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L’intervenant fait une nouvelle fois référence à l’image du corps humain et aux douleurs, puis montre ce schéma comparant la Suisse et l’Europe.</a:t>
            </a:r>
          </a:p>
          <a:p>
            <a:endParaRPr lang="fr-CH" baseline="0" dirty="0"/>
          </a:p>
          <a:p>
            <a:r>
              <a:rPr lang="fr-CH" b="1" dirty="0"/>
              <a:t>Mandat: </a:t>
            </a:r>
            <a:r>
              <a:rPr lang="fr-CH" dirty="0"/>
              <a:t>discuter en binôme des questions suivantes; aucun échange n’a ensuite lieu en plénum.</a:t>
            </a:r>
          </a:p>
          <a:p>
            <a:pPr marL="342900" indent="-342900" algn="l">
              <a:buFont typeface="Arial" panose="020B0604020202020204" pitchFamily="34" charset="0"/>
              <a:buChar char="•"/>
            </a:pPr>
            <a:r>
              <a:rPr lang="fr-CH" sz="1200" dirty="0"/>
              <a:t>Ces douleurs n’apparaissent-elles qu’au travail ou me gênent-elles également dans le cadre de ma vie privée?</a:t>
            </a:r>
          </a:p>
          <a:p>
            <a:pPr marL="342900" indent="-342900">
              <a:buFont typeface="Arial" panose="020B0604020202020204" pitchFamily="34" charset="0"/>
              <a:buChar char="•"/>
            </a:pPr>
            <a:r>
              <a:rPr lang="fr-CH" sz="1200" dirty="0"/>
              <a:t>Quels sont les loisirs et activités que je ne peux plus exercer correctement durant mon temps libre lorsque je ressens des douleurs? </a:t>
            </a:r>
          </a:p>
          <a:p>
            <a:pPr marL="342900" indent="-342900">
              <a:buFont typeface="Arial" panose="020B0604020202020204" pitchFamily="34" charset="0"/>
              <a:buChar char="•"/>
            </a:pPr>
            <a:r>
              <a:rPr lang="fr-CH" sz="1200" dirty="0"/>
              <a:t>Que cela me fait-il de savoir que je vivrai moins longtemps à cause de mon comportement?</a:t>
            </a:r>
          </a:p>
          <a:p>
            <a:endParaRPr lang="fr-CH" baseline="0" dirty="0"/>
          </a:p>
          <a:p>
            <a:r>
              <a:rPr lang="fr-CH" b="1" baseline="0" dirty="0"/>
              <a:t>Exercice en plénum: </a:t>
            </a:r>
            <a:r>
              <a:rPr lang="fr-CH" b="0" baseline="0" dirty="0"/>
              <a:t>discuter des questions suivantes:</a:t>
            </a:r>
          </a:p>
          <a:p>
            <a:pPr marL="171450" indent="-171450">
              <a:buFont typeface="Arial" panose="020B0604020202020204" pitchFamily="34" charset="0"/>
              <a:buChar char="•"/>
            </a:pPr>
            <a:r>
              <a:rPr lang="fr-CH" baseline="0" dirty="0"/>
              <a:t>Y a-t-il des raisons (posture inadéquate, charges trop lourdes, etc.) qui expliquent ces douleurs?</a:t>
            </a:r>
          </a:p>
          <a:p>
            <a:pPr marL="171450" indent="-171450">
              <a:buFont typeface="Arial" panose="020B0604020202020204" pitchFamily="34" charset="0"/>
              <a:buChar char="•"/>
            </a:pPr>
            <a:r>
              <a:rPr lang="fr-CH" b="0" baseline="0" dirty="0"/>
              <a:t>Existe-t-il déjà des pistes de solution pour réduire ces contraintes?</a:t>
            </a:r>
            <a:endParaRPr lang="fr-CH" b="0" dirty="0"/>
          </a:p>
          <a:p>
            <a:pPr marL="171450" indent="-171450">
              <a:buFont typeface="Arial" panose="020B0604020202020204" pitchFamily="34" charset="0"/>
              <a:buChar char="•"/>
            </a:pPr>
            <a:r>
              <a:rPr lang="fr-CH" dirty="0"/>
              <a:t>Que font les participants pour préserver leur condition physique et «recharger leurs batteries» durant leur temps libre?</a:t>
            </a:r>
          </a:p>
        </p:txBody>
      </p:sp>
      <p:sp>
        <p:nvSpPr>
          <p:cNvPr id="4" name="Foliennummernplatzhalt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4165552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Ces extraits de vidéos montrent de façon détaillée les liens entre efforts, contraintes excessives et troubles de l’appareil locomoteur. </a:t>
            </a:r>
          </a:p>
          <a:p>
            <a:r>
              <a:rPr lang="fr-CH" dirty="0"/>
              <a:t>Ils expliquent pourquoi des douleurs peuvent apparaître et à quoi elles sont liées.</a:t>
            </a:r>
          </a:p>
          <a:p>
            <a:endParaRPr lang="fr-CH" dirty="0"/>
          </a:p>
          <a:p>
            <a:r>
              <a:rPr lang="fr-CH" b="1" dirty="0"/>
              <a:t>Facultatif: </a:t>
            </a:r>
            <a:r>
              <a:rPr lang="fr-CH" dirty="0"/>
              <a:t>discuter en binôme, avec son voisin de table, de la bonne posture à adopter lorsque l’on est assis ou debout. Qu’entend-on par le fait d’avoir le dos droit ou courbé? Sentez-vous la différence?</a:t>
            </a:r>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Vidéo: </a:t>
            </a:r>
            <a:r>
              <a:rPr lang="de-CH" sz="1200" u="sng" kern="1200" dirty="0">
                <a:solidFill>
                  <a:schemeClr val="tx1"/>
                </a:solidFill>
                <a:effectLst/>
                <a:latin typeface="+mn-lt"/>
                <a:ea typeface="+mn-ea"/>
                <a:cs typeface="+mn-cs"/>
                <a:hlinkClick r:id="rId3"/>
              </a:rPr>
              <a:t>http://player.vimeo.com/external/488039229.sd.mp4?s=3cc067c42fe1f6bfc762257a5bd5a64dcb77d854&amp;profile_id=139&amp;oauth2_token_id=886649066</a:t>
            </a:r>
            <a:endParaRPr lang="de-CH" sz="1200" kern="1200" dirty="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298107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Dans le cas de la grue, le rapport entre la charge et le contrepoids est de 1:3. En d’autres termes, le contrepoids doit être trois fois plus lourd que la charge soulevée. Chez l’être humain, ce rapport est de 1:8 </a:t>
            </a:r>
            <a:endParaRPr lang="fr-CH" sz="1200" i="1" kern="1200" dirty="0">
              <a:solidFill>
                <a:schemeClr val="tx1"/>
              </a:solidFill>
              <a:effectLst/>
              <a:latin typeface="+mn-lt"/>
              <a:ea typeface="+mn-ea"/>
              <a:cs typeface="+mn-cs"/>
            </a:endParaRPr>
          </a:p>
          <a:p>
            <a:r>
              <a:rPr lang="fr-CH" dirty="0"/>
              <a:t>lorsque l’on tend les bras. Cela signifie que la musculature dorsale doit exercer une force huit fois supérieure au poids de la charge. </a:t>
            </a:r>
          </a:p>
          <a:p>
            <a:r>
              <a:rPr lang="fr-CH" dirty="0"/>
              <a:t>La colonne vertébrale doit donc résister à neuf fois le poids de la charge.</a:t>
            </a:r>
          </a:p>
          <a:p>
            <a:endParaRPr lang="fr-CH" dirty="0"/>
          </a:p>
          <a:p>
            <a:r>
              <a:rPr lang="fr-CH" sz="1200" kern="1200" dirty="0">
                <a:solidFill>
                  <a:schemeClr val="tx1"/>
                </a:solidFill>
                <a:effectLst/>
                <a:latin typeface="+mn-lt"/>
                <a:ea typeface="+mn-ea"/>
                <a:cs typeface="+mn-cs"/>
              </a:rPr>
              <a:t>Exemple de calcul: Lorsqu’on soulève un poids de 20 kg, notre musculature dorsale doit supporter 160 kg. La charge exercée sur le bas de notre colonne vertébrale est donc de 180 kg plus le poids du haut du corps, soit plus de 200 kg.</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Pourquoi ce rapport est-il moins favorable chez l’être humain?</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latin typeface="+mn-lt"/>
                <a:ea typeface="+mn-ea"/>
                <a:cs typeface="+mn-cs"/>
              </a:rPr>
              <a:t>Dans notre cas, c’est la musculature qui fait office de contrepoids. Or elle ne se trouve qu’à quelques centimètres de la colonne vertébrale (base). À titre de comparaison, le contrepoids ne serait pas sur la flèche de la grue, mais directement au pied de celle-ci. </a:t>
            </a:r>
            <a:r>
              <a:rPr lang="fr-CH" sz="1200" i="0" kern="1200" dirty="0">
                <a:solidFill>
                  <a:schemeClr val="tx1"/>
                </a:solidFill>
                <a:latin typeface="+mn-lt"/>
                <a:ea typeface="+mn-ea"/>
                <a:cs typeface="+mn-cs"/>
              </a:rPr>
              <a:t>Il en résulte donc un </a:t>
            </a:r>
            <a:r>
              <a:rPr lang="fr-CH" sz="1200" kern="1200" dirty="0">
                <a:solidFill>
                  <a:schemeClr val="tx1"/>
                </a:solidFill>
                <a:latin typeface="+mn-lt"/>
                <a:ea typeface="+mn-ea"/>
                <a:cs typeface="+mn-cs"/>
              </a:rPr>
              <a:t>rapport défavorable, en particulier lorsque l’on a les bras tendus.</a:t>
            </a:r>
          </a:p>
          <a:p>
            <a:endParaRPr lang="fr-CH" sz="1200" kern="1200" dirty="0">
              <a:solidFill>
                <a:schemeClr val="tx1"/>
              </a:solidFill>
              <a:effectLst/>
              <a:latin typeface="+mn-lt"/>
              <a:ea typeface="+mn-ea"/>
              <a:cs typeface="+mn-cs"/>
            </a:endParaRP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74905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Exercice: </a:t>
            </a:r>
            <a:r>
              <a:rPr lang="fr-CH" dirty="0"/>
              <a:t>adopter les différentes positions afin de constater les différences. Dans quels cas sentez-vous les contraintes dans les articulations et muscles? Classez ces positions de la plus favorable à la plus contraignante.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Solution: 3 – 1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Conclusion: </a:t>
            </a:r>
            <a:r>
              <a:rPr lang="fr-CH" b="0" dirty="0"/>
              <a:t>toujours soulever la charge près du corps et avec les genoux fléchis.</a:t>
            </a:r>
          </a:p>
        </p:txBody>
      </p:sp>
      <p:sp>
        <p:nvSpPr>
          <p:cNvPr id="4" name="Foliennummernplatzhalt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383223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Il est important d’échauffer ses muscles et articulations avant de procéder à la manutention de charges. Durant le travail, les muscles doivent en outre être régulièrement décontractés afin de prévenir les tensions.</a:t>
            </a:r>
          </a:p>
          <a:p>
            <a:r>
              <a:rPr lang="fr-CH" dirty="0"/>
              <a:t>Faites référence au programme de fitness de la Suva, disponible à l’adresse suva.ch/mouvement. </a:t>
            </a:r>
          </a:p>
          <a:p>
            <a:pPr marL="171450" indent="-171450">
              <a:buFontTx/>
              <a:buChar char="-"/>
            </a:pPr>
            <a:r>
              <a:rPr lang="fr-CH" dirty="0"/>
              <a:t>Affiche 77742.f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H" dirty="0"/>
              <a:t>Exercices pour sportifs et sédentaires</a:t>
            </a:r>
          </a:p>
          <a:p>
            <a:pPr marL="171450" indent="-171450">
              <a:buFontTx/>
              <a:buChar char="-"/>
            </a:pPr>
            <a:endParaRPr lang="fr-CH" dirty="0"/>
          </a:p>
          <a:p>
            <a:r>
              <a:rPr lang="fr-CH" b="1" dirty="0"/>
              <a:t>Mandat:</a:t>
            </a:r>
            <a:r>
              <a:rPr lang="fr-CH" dirty="0"/>
              <a:t> </a:t>
            </a:r>
            <a:r>
              <a:rPr lang="fr-CH" i="0" dirty="0"/>
              <a:t>réaliser avec les participants deux ou trois exercices tirés du programme de fitness et réfléchir ensemble </a:t>
            </a:r>
            <a:r>
              <a:rPr lang="fr-CH" dirty="0"/>
              <a:t>à leur pertinence et à la façon dont on peut les intégrer à son quotidien professionnel.</a:t>
            </a: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8585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 </a:t>
            </a:r>
            <a:r>
              <a:rPr lang="fr-CH" b="0" dirty="0"/>
              <a:t>r</a:t>
            </a:r>
            <a:r>
              <a:rPr lang="fr-CH" dirty="0"/>
              <a:t>éaliser avec les participants la séquence «échauffement» afin que tous soient bien échauffés avant la partie pratique</a:t>
            </a: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4582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Mandat:</a:t>
            </a:r>
            <a:r>
              <a:rPr lang="fr-CH" dirty="0"/>
              <a:t> mener la brève instruction conformément au guide «Portez futé !» (brève instruction).</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76946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«Passer le bras par-dessous»</a:t>
            </a:r>
            <a:r>
              <a:rPr lang="fr-CH" baseline="0" dirty="0"/>
              <a:t> consiste à placer une main sous la charge et à soulever celle-ci.</a:t>
            </a:r>
            <a:endParaRPr lang="fr-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3901844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fr-CH" dirty="0"/>
              <a:t>Passer de nouveau en revue les objectifs consignés sur le flip-chart (diapo 2) </a:t>
            </a:r>
            <a:r>
              <a:rPr lang="fr-CH" dirty="0">
                <a:sym typeface="Wingdings" panose="05000000000000000000" pitchFamily="2" charset="2"/>
              </a:rPr>
              <a:t> </a:t>
            </a:r>
            <a:r>
              <a:rPr lang="fr-CH" dirty="0"/>
              <a:t> pérennisation des connaissances</a:t>
            </a:r>
          </a:p>
          <a:p>
            <a:pPr lvl="0"/>
            <a:endParaRPr lang="fr-CH" dirty="0"/>
          </a:p>
          <a:p>
            <a:pPr lvl="0"/>
            <a:r>
              <a:rPr lang="fr-CH" dirty="0"/>
              <a:t>Les participants ont à présent acquis de nouvelles connaissances au sujet de la manutention de charges. Il s’agit maintenant de les consolider en définissant quelques règles à respecter dans ce cadre.</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3147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objectifs de ces trois leçons peuvent également être notés séparément sur le flip-chart afin que les participants les gardent à l’esprit.</a:t>
            </a:r>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38494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Exercice</a:t>
            </a:r>
            <a:r>
              <a:rPr lang="fr-CH" dirty="0"/>
              <a:t>: photographier un participant conformément aux différentes illustrations et créer une </a:t>
            </a:r>
            <a:r>
              <a:rPr lang="fr-CH" i="0" dirty="0"/>
              <a:t>affiche A4 similaire au modèle. </a:t>
            </a:r>
          </a:p>
          <a:p>
            <a:r>
              <a:rPr lang="fr-CH" dirty="0"/>
              <a:t>Réfléchir en groupe aux règles applicables au transport </a:t>
            </a:r>
            <a:r>
              <a:rPr lang="fr-CH" i="0" dirty="0"/>
              <a:t>de charges</a:t>
            </a:r>
            <a:r>
              <a:rPr lang="fr-CH" dirty="0"/>
              <a:t>:</a:t>
            </a:r>
          </a:p>
          <a:p>
            <a:r>
              <a:rPr lang="fr-CH" dirty="0"/>
              <a:t>1. Comment se placer par rapport à la charge?</a:t>
            </a:r>
          </a:p>
          <a:p>
            <a:r>
              <a:rPr lang="fr-CH" dirty="0"/>
              <a:t>2. Comment la saisir?</a:t>
            </a:r>
          </a:p>
          <a:p>
            <a:r>
              <a:rPr lang="fr-CH" dirty="0"/>
              <a:t>3. Comment la porter?</a:t>
            </a:r>
          </a:p>
          <a:p>
            <a:endParaRPr lang="fr-CH" dirty="0"/>
          </a:p>
          <a:p>
            <a:r>
              <a:rPr lang="fr-CH" dirty="0"/>
              <a:t>Afin que les participants gardent à l’esprit ces règles, accrochez la feuille à un endroit de l’entreprise bien visible par tous.</a:t>
            </a:r>
          </a:p>
          <a:p>
            <a:r>
              <a:rPr lang="fr-CH" dirty="0"/>
              <a:t>Attribuez des mandats consécutifs à la formation </a:t>
            </a:r>
            <a:r>
              <a:rPr lang="fr-CH" i="1" dirty="0"/>
              <a:t>(</a:t>
            </a:r>
            <a:r>
              <a:rPr lang="fr-CH" i="0" dirty="0"/>
              <a:t>qui, quoi, d’ici à quelle date? – </a:t>
            </a:r>
            <a:r>
              <a:rPr lang="fr-CH" dirty="0"/>
              <a:t>voir diapo 11).</a:t>
            </a:r>
          </a:p>
          <a:p>
            <a:r>
              <a:rPr lang="fr-CH" dirty="0"/>
              <a:t>Informez les participants des futures mesures de formation prévues et de la façon dont vous souhaitez leur rappeler régulièrement le contenu de la formation.</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30685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 </a:t>
            </a:r>
            <a:r>
              <a:rPr lang="fr-CH" b="0" dirty="0"/>
              <a:t>afin d’améliorer constamment l’offre proposée à nos clients et d’évaluer son impact, nous avons besoin de votre feed-back. Merci de bien vouloir prendre 5 minutes </a:t>
            </a:r>
            <a:r>
              <a:rPr lang="fr-CH" b="0" i="0" dirty="0"/>
              <a:t>pour répondre à l’enquête</a:t>
            </a:r>
            <a:r>
              <a:rPr lang="fr-CH" b="0" dirty="0"/>
              <a:t>.  </a:t>
            </a:r>
          </a:p>
          <a:p>
            <a:endParaRPr lang="fr-CH" b="0" dirty="0"/>
          </a:p>
          <a:p>
            <a:r>
              <a:rPr lang="fr-CH" sz="1200" b="0" i="0" kern="1200" dirty="0">
                <a:solidFill>
                  <a:schemeClr val="tx1"/>
                </a:solidFill>
                <a:effectLst/>
                <a:latin typeface="+mn-lt"/>
                <a:ea typeface="+mn-ea"/>
                <a:cs typeface="+mn-cs"/>
              </a:rPr>
              <a:t>Enquête auprès des</a:t>
            </a:r>
            <a:r>
              <a:rPr lang="fr-CH" sz="1200" b="1" i="0" kern="1200" dirty="0">
                <a:solidFill>
                  <a:schemeClr val="tx1"/>
                </a:solidFill>
                <a:effectLst/>
                <a:latin typeface="+mn-lt"/>
                <a:ea typeface="+mn-ea"/>
                <a:cs typeface="+mn-cs"/>
              </a:rPr>
              <a:t> participants</a:t>
            </a:r>
            <a:r>
              <a:rPr lang="fr-CH" sz="1200" b="0" i="0" kern="1200" dirty="0">
                <a:solidFill>
                  <a:schemeClr val="tx1"/>
                </a:solidFill>
                <a:effectLst/>
                <a:latin typeface="+mn-lt"/>
                <a:ea typeface="+mn-ea"/>
                <a:cs typeface="+mn-cs"/>
              </a:rPr>
              <a:t>: </a:t>
            </a:r>
            <a:r>
              <a:rPr lang="fr-CH" sz="1200" b="0" i="0" u="none" strike="noStrike" kern="1200" dirty="0">
                <a:solidFill>
                  <a:schemeClr val="tx1"/>
                </a:solidFill>
                <a:effectLst/>
                <a:latin typeface="+mn-lt"/>
                <a:ea typeface="+mn-ea"/>
                <a:cs typeface="+mn-cs"/>
                <a:hlinkClick r:id="rId3"/>
              </a:rPr>
              <a:t>www.suva.ch/ev1</a:t>
            </a:r>
            <a:endParaRPr lang="fr-CH" sz="1200" b="0" i="0" kern="1200" dirty="0">
              <a:solidFill>
                <a:schemeClr val="tx1"/>
              </a:solidFill>
              <a:effectLst/>
              <a:latin typeface="+mn-lt"/>
              <a:ea typeface="+mn-ea"/>
              <a:cs typeface="+mn-cs"/>
            </a:endParaRPr>
          </a:p>
          <a:p>
            <a:r>
              <a:rPr lang="fr-CH" sz="1200" b="0" i="0" kern="1200" dirty="0">
                <a:solidFill>
                  <a:schemeClr val="tx1"/>
                </a:solidFill>
                <a:effectLst/>
                <a:latin typeface="+mn-lt"/>
                <a:ea typeface="+mn-ea"/>
                <a:cs typeface="+mn-cs"/>
              </a:rPr>
              <a:t>Enquête auprès des</a:t>
            </a:r>
            <a:r>
              <a:rPr lang="fr-CH" sz="1200" b="1" i="0" kern="1200" dirty="0">
                <a:solidFill>
                  <a:schemeClr val="tx1"/>
                </a:solidFill>
                <a:effectLst/>
                <a:latin typeface="+mn-lt"/>
                <a:ea typeface="+mn-ea"/>
                <a:cs typeface="+mn-cs"/>
              </a:rPr>
              <a:t> intervenants</a:t>
            </a:r>
            <a:r>
              <a:rPr lang="fr-CH" sz="1200" b="0" i="0" kern="1200" dirty="0">
                <a:solidFill>
                  <a:schemeClr val="tx1"/>
                </a:solidFill>
                <a:effectLst/>
                <a:latin typeface="+mn-lt"/>
                <a:ea typeface="+mn-ea"/>
                <a:cs typeface="+mn-cs"/>
              </a:rPr>
              <a:t>: </a:t>
            </a:r>
            <a:r>
              <a:rPr lang="fr-CH" sz="1200" b="0" i="0" u="none" strike="noStrike" kern="1200" dirty="0">
                <a:solidFill>
                  <a:schemeClr val="tx1"/>
                </a:solidFill>
                <a:effectLst/>
                <a:latin typeface="+mn-lt"/>
                <a:ea typeface="+mn-ea"/>
                <a:cs typeface="+mn-cs"/>
                <a:hlinkClick r:id="rId3"/>
              </a:rPr>
              <a:t>www.suva.ch/ev2</a:t>
            </a:r>
            <a:endParaRPr lang="fr-CH" sz="1200" b="0" i="0" kern="1200" dirty="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184845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Facultatif: </a:t>
            </a:r>
            <a:r>
              <a:rPr lang="fr-CH" b="0" dirty="0"/>
              <a:t>en guise de synthèse et de conclusion, montrer la vidéo «Portez futé!»: </a:t>
            </a:r>
            <a:r>
              <a:rPr lang="fr-CH" dirty="0">
                <a:hlinkClick r:id="rId3"/>
              </a:rPr>
              <a:t>https://www.suva.ch/fr-CH/materiel/Film/portez-fute-film</a:t>
            </a:r>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6980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Préparation</a:t>
            </a:r>
            <a:r>
              <a:rPr lang="fr-CH" dirty="0"/>
              <a:t>: imprimer et accrocher une feuille A4 sur laquelle est représenté le corps humain ou dessiner celui-ci sur le flip-chart</a:t>
            </a:r>
          </a:p>
          <a:p>
            <a:endParaRPr lang="fr-CH" b="1" dirty="0"/>
          </a:p>
          <a:p>
            <a:r>
              <a:rPr lang="fr-CH" b="1" dirty="0"/>
              <a:t>Exercice</a:t>
            </a:r>
            <a:r>
              <a:rPr lang="fr-CH" dirty="0"/>
              <a:t>: les participants doivent placer des points rouges (au feutre ou au moyen de pastilles autocollantes) aux endroits où ils ressentent le plus souvent des douleurs.</a:t>
            </a:r>
          </a:p>
          <a:p>
            <a:r>
              <a:rPr lang="fr-CH" dirty="0"/>
              <a:t>L’objectif est de déterminer où la plupart d’entre eux ont mal. Constate-t-on des points communs? </a:t>
            </a:r>
          </a:p>
          <a:p>
            <a:r>
              <a:rPr lang="fr-CH" dirty="0"/>
              <a:t>Il ne s’agit pas encore de discuter des raisons et liens; ce sera l’objet de la 2</a:t>
            </a:r>
            <a:r>
              <a:rPr lang="fr-CH" baseline="30000" dirty="0"/>
              <a:t>e</a:t>
            </a:r>
            <a:r>
              <a:rPr lang="fr-CH" dirty="0"/>
              <a:t> partie.</a:t>
            </a:r>
          </a:p>
          <a:p>
            <a:endParaRPr lang="fr-CH" dirty="0"/>
          </a:p>
          <a:p>
            <a:r>
              <a:rPr lang="fr-CH" b="1" dirty="0"/>
              <a:t>Conseil: </a:t>
            </a:r>
            <a:r>
              <a:rPr lang="fr-CH" dirty="0"/>
              <a:t>l’idéal est d’accrocher l’image de manière à ce qu’elle soit visible par tous pendant toute la durée de la formation. Il sera ainsi possible d’y faire référence à tout moment.</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3797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5325"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Objectif:</a:t>
            </a:r>
            <a:r>
              <a:rPr lang="fr-CH" dirty="0"/>
              <a:t> indiquer le nombre moyen de jours d’absence par collaborateur et par an (maladies et statistique des accidents au sein de l’entreprise)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Si l’intervenant ne connaît pas ces chiffres, il peut afficher la diapositive suivante.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Mandat:</a:t>
            </a:r>
            <a:r>
              <a:rPr lang="fr-CH" dirty="0"/>
              <a:t> adapter cette diapositive en fonction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b="1" i="1" dirty="0">
              <a:highlight>
                <a:srgbClr val="FFFF00"/>
              </a:highlight>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34352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sz="10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98EF2-3FE4-4244-93B5-BDDBC036C6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64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i="0" dirty="0">
                <a:highlight>
                  <a:srgbClr val="FFFF00"/>
                </a:highlight>
              </a:rPr>
              <a:t>Affirmation: </a:t>
            </a:r>
            <a:r>
              <a:rPr lang="fr-CH" b="0" i="0" dirty="0">
                <a:highlight>
                  <a:srgbClr val="FFFF00"/>
                </a:highlight>
              </a:rPr>
              <a:t>en moyenne, un jour d’absence coûte entre 600 et 1000 francs aux entreprises suisses. </a:t>
            </a:r>
            <a:r>
              <a:rPr lang="fr-CH" sz="1200" b="0" i="0" kern="1200" dirty="0">
                <a:solidFill>
                  <a:schemeClr val="tx1"/>
                </a:solidFill>
                <a:effectLst/>
                <a:highlight>
                  <a:srgbClr val="FFFF00"/>
                </a:highlight>
                <a:latin typeface="+mn-lt"/>
                <a:ea typeface="+mn-ea"/>
                <a:cs typeface="+mn-cs"/>
              </a:rPr>
              <a:t>Les travaux physiquement contraignants peuvent entraîner des absences et une augmentation du taux de rotation du personnel. En règle générale, un recrutement coûte autant qu’un salaire annuel. Il vaut la peine d’investir dans des équipements appropriés et une bonne préparation du travail. Ces deux éléments montrent également votre estime pour les collaborateurs qui s’investissent quotidiennement dans votre entreprise.</a:t>
            </a:r>
          </a:p>
          <a:p>
            <a:endParaRPr lang="fr-CH" i="0"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114248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Mandat:</a:t>
            </a:r>
            <a:r>
              <a:rPr lang="fr-CH" dirty="0"/>
              <a:t> adapter cette diapositive en fonction de l’entreprise </a:t>
            </a:r>
          </a:p>
          <a:p>
            <a:pPr>
              <a:defRPr/>
            </a:pPr>
            <a:r>
              <a:rPr lang="fr-CH" b="1" dirty="0"/>
              <a:t>Objectif:</a:t>
            </a:r>
            <a:r>
              <a:rPr lang="fr-CH" dirty="0"/>
              <a:t> montrer quelles sont dans l’entreprise les maladies et blessures les plus fréquentes en lien avec la manutention de charges (p. ex. écrasement des mains, coupures, blessures aux épaules ou aux genoux)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345453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Situation relative à la manutention de charges au sein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Préparation: </a:t>
            </a:r>
            <a:r>
              <a:rPr lang="fr-CH" sz="1200" kern="1200" dirty="0">
                <a:solidFill>
                  <a:schemeClr val="tx1"/>
                </a:solidFill>
                <a:effectLst/>
                <a:latin typeface="+mn-lt"/>
                <a:ea typeface="+mn-ea"/>
                <a:cs typeface="+mn-cs"/>
              </a:rPr>
              <a:t>les participants doivent apporter les résultats lors de la formation ou les avoir préalablement transmis à l’intervenant.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Mandat: </a:t>
            </a:r>
            <a:r>
              <a:rPr lang="fr-CH" sz="1200" kern="1200" dirty="0">
                <a:solidFill>
                  <a:schemeClr val="tx1"/>
                </a:solidFill>
                <a:effectLst/>
                <a:latin typeface="+mn-lt"/>
                <a:ea typeface="+mn-ea"/>
                <a:cs typeface="+mn-cs"/>
              </a:rPr>
              <a:t>présenter les résultats de la liste de contrôle 67199 (</a:t>
            </a:r>
            <a:r>
              <a:rPr lang="fr-CH" dirty="0"/>
              <a:t>www.suva.ch/67199.f)</a:t>
            </a:r>
            <a:r>
              <a:rPr lang="fr-CH" sz="1200" kern="1200" dirty="0">
                <a:solidFill>
                  <a:schemeClr val="tx1"/>
                </a:solidFill>
                <a:effectLst/>
                <a:latin typeface="+mn-lt"/>
                <a:ea typeface="+mn-ea"/>
                <a:cs typeface="+mn-cs"/>
              </a:rPr>
              <a:t> et en discuter L’intervenant note pour chaque question </a:t>
            </a:r>
            <a:r>
              <a:rPr lang="fr-CH" dirty="0"/>
              <a:t>le nombre de fois qu’une réponse est donnée (sur le flip-chart ou le chevalet de conférence).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Les thèmes pour lesquels </a:t>
            </a:r>
            <a:r>
              <a:rPr lang="fr-CH" sz="1200" i="0" kern="1200" dirty="0">
                <a:solidFill>
                  <a:srgbClr val="FF0000"/>
                </a:solidFill>
                <a:effectLst/>
                <a:latin typeface="+mn-lt"/>
                <a:ea typeface="+mn-ea"/>
                <a:cs typeface="+mn-cs"/>
              </a:rPr>
              <a:t>les participants ont le plus souvent répondu «non» ou «en partie» </a:t>
            </a:r>
            <a:r>
              <a:rPr lang="fr-CH" sz="1200" i="0" kern="1200" dirty="0">
                <a:solidFill>
                  <a:schemeClr val="tx1"/>
                </a:solidFill>
                <a:effectLst/>
                <a:latin typeface="+mn-lt"/>
                <a:ea typeface="+mn-ea"/>
                <a:cs typeface="+mn-cs"/>
              </a:rPr>
              <a:t>font l’objet d’une </a:t>
            </a:r>
            <a:r>
              <a:rPr lang="fr-CH" sz="1200" kern="1200" dirty="0">
                <a:solidFill>
                  <a:schemeClr val="tx1"/>
                </a:solidFill>
                <a:effectLst/>
                <a:latin typeface="+mn-lt"/>
                <a:ea typeface="+mn-ea"/>
                <a:cs typeface="+mn-cs"/>
              </a:rPr>
              <a:t>discussion. </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7966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a:t>
            </a:r>
            <a:r>
              <a:rPr lang="fr-CH" dirty="0"/>
              <a:t> discuter en groupe de pistes de solution, d’objectifs et de mesures pour les différents champs d’action. </a:t>
            </a:r>
            <a:endParaRPr lang="fr-CH" i="1" u="sng" dirty="0">
              <a:solidFill>
                <a:srgbClr val="FF0000"/>
              </a:solidFill>
              <a:highlight>
                <a:srgbClr val="FFFF00"/>
              </a:highlight>
            </a:endParaRPr>
          </a:p>
          <a:p>
            <a:r>
              <a:rPr lang="fr-CH" dirty="0"/>
              <a:t>L’intervenant note les résultats sur le flip-chart ou le chevalet de conférence.</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189599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9FB62C8-2EE0-4D1E-AA6D-7E8CE518B1C4}"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920F706-26B6-47BA-8A80-D8B0AD6615A9}"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A106533E-7196-4CFD-9CEF-464AE8528797}"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D1DE4E31-94ED-43F9-9BC0-7820C5D107AC}"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7FAC2BF6-3B1F-43C1-99CA-F4CF6DB7555A}"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511D59F-B4BF-425F-B6FC-DBF3F18D8382}"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C9864FA0-B7B4-4B02-82FF-7FCF93911F7E}"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AA10974F-8BE6-4CBA-BCA9-B2172517CC06}"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9BF5FEF8-E59C-4260-9E8B-E0AD3609E159}"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1423C600-8E92-4E0C-81E2-DE3B23E351CD}"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BDFBDC0-973D-4679-B573-7EC1DCFB7B22}"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Mastertitelformat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0A8CDDAB-7BD4-4941-83BA-B288724EC924}"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8D7C2569-BBB6-450C-8EE3-282949B1B8CE}"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C0C689A3-01E7-4156-B093-9D82182AC019}"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3C4177C7-5F89-47AD-8EC4-5D8229219035}"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EE2B8148-E0C3-4072-BA72-359F64CFE059}"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B4DD7A35-4F21-441C-82D3-9B3F4CB01723}"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3959F202-99A9-4DBB-AF08-A0C483B197CF}"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2863870-64DC-4C79-87C4-87F45DC0FE9D}"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2F83ADF9-214F-4AF7-93AA-063DEA66331E}"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74479F33-79C3-4EEC-BCB0-6F64BF01FE9B}"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BC3E70C-C14D-42A4-8862-EEDD4F2BCBD0}"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CDD3B6D0-AD82-4A0A-A260-3269146F54D1}" type="datetime1">
              <a:rPr lang="de-CH" smtClean="0"/>
              <a:t>10.06.2024</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www.suva.ch/bewegun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6.xml"/><Relationship Id="rId5" Type="http://schemas.openxmlformats.org/officeDocument/2006/relationships/slideLayout" Target="../slideLayouts/slideLayout8.xml"/><Relationship Id="rId4" Type="http://schemas.openxmlformats.org/officeDocument/2006/relationships/video" Target="../media/media3.mp4"/></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suva.ch/ev"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va.ch/fr-CH/materiel/Film/portez-fute-fil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suva.ch/potentie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p:txBody>
          <a:bodyPr/>
          <a:lstStyle/>
          <a:p>
            <a:r>
              <a:rPr lang="it-IT" dirty="0" err="1"/>
              <a:t>Portez</a:t>
            </a:r>
            <a:r>
              <a:rPr lang="it-IT" dirty="0"/>
              <a:t> </a:t>
            </a:r>
            <a:r>
              <a:rPr lang="it-IT" dirty="0" err="1"/>
              <a:t>futé</a:t>
            </a:r>
            <a:r>
              <a:rPr lang="it-IT" dirty="0"/>
              <a:t> ! </a:t>
            </a:r>
            <a:endParaRPr lang="fr-CH" noProof="0" dirty="0"/>
          </a:p>
        </p:txBody>
      </p:sp>
      <p:sp>
        <p:nvSpPr>
          <p:cNvPr id="3" name="Subtitle 2">
            <a:extLst>
              <a:ext uri="{FF2B5EF4-FFF2-40B4-BE49-F238E27FC236}">
                <a16:creationId xmlns:a16="http://schemas.microsoft.com/office/drawing/2014/main" id="{D1898D4D-5C94-4D58-BA8C-3586A40A30C4}"/>
              </a:ext>
            </a:extLst>
          </p:cNvPr>
          <p:cNvSpPr>
            <a:spLocks noGrp="1"/>
          </p:cNvSpPr>
          <p:nvPr>
            <p:ph type="subTitle" idx="1"/>
          </p:nvPr>
        </p:nvSpPr>
        <p:spPr/>
        <p:txBody>
          <a:bodyPr/>
          <a:lstStyle/>
          <a:p>
            <a:r>
              <a:rPr lang="fr-CH" noProof="0" dirty="0"/>
              <a:t>Sous-titre (Arial gras, 14 pt/interligne 18 pt)</a:t>
            </a:r>
          </a:p>
          <a:p>
            <a:r>
              <a:rPr lang="fr-CH" noProof="0" dirty="0"/>
              <a:t>Nom, lieu, date</a:t>
            </a:r>
          </a:p>
        </p:txBody>
      </p:sp>
      <p:sp>
        <p:nvSpPr>
          <p:cNvPr id="6" name="Bildplatzhalter 5">
            <a:extLst>
              <a:ext uri="{FF2B5EF4-FFF2-40B4-BE49-F238E27FC236}">
                <a16:creationId xmlns:a16="http://schemas.microsoft.com/office/drawing/2014/main" id="{D4B07230-6BF7-45E5-98DA-2121FDFB7E31}"/>
              </a:ext>
            </a:extLst>
          </p:cNvPr>
          <p:cNvSpPr>
            <a:spLocks noGrp="1"/>
          </p:cNvSpPr>
          <p:nvPr>
            <p:ph type="pic" sz="quarter" idx="10"/>
          </p:nvPr>
        </p:nvSpPr>
        <p:spPr>
          <a:xfrm>
            <a:off x="0" y="539761"/>
            <a:ext cx="11641138" cy="3887788"/>
          </a:xfrm>
        </p:spPr>
      </p:sp>
      <p:pic>
        <p:nvPicPr>
          <p:cNvPr id="5" name="Bildplatzhalter 4">
            <a:extLst>
              <a:ext uri="{FF2B5EF4-FFF2-40B4-BE49-F238E27FC236}">
                <a16:creationId xmlns:a16="http://schemas.microsoft.com/office/drawing/2014/main" id="{CCB4B618-80ED-4019-9410-3E88EB822BA9}"/>
              </a:ext>
            </a:extLst>
          </p:cNvPr>
          <p:cNvPicPr>
            <a:picLocks noChangeAspect="1"/>
          </p:cNvPicPr>
          <p:nvPr/>
        </p:nvPicPr>
        <p:blipFill>
          <a:blip r:embed="rId3">
            <a:extLst>
              <a:ext uri="{28A0092B-C50C-407E-A947-70E740481C1C}">
                <a14:useLocalDpi xmlns:a14="http://schemas.microsoft.com/office/drawing/2010/main" val="0"/>
              </a:ext>
            </a:extLst>
          </a:blip>
          <a:srcRect t="9" b="9"/>
          <a:stretch>
            <a:fillRect/>
          </a:stretch>
        </p:blipFill>
        <p:spPr>
          <a:xfrm>
            <a:off x="0" y="539750"/>
            <a:ext cx="11641138" cy="3887788"/>
          </a:xfrm>
          <a:prstGeom prst="rect">
            <a:avLst/>
          </a:prstGeom>
          <a:solidFill>
            <a:schemeClr val="accent6">
              <a:lumMod val="20000"/>
              <a:lumOff val="80000"/>
            </a:schemeClr>
          </a:solidFill>
        </p:spPr>
      </p:pic>
    </p:spTree>
    <p:extLst>
      <p:ext uri="{BB962C8B-B14F-4D97-AF65-F5344CB8AC3E}">
        <p14:creationId xmlns:p14="http://schemas.microsoft.com/office/powerpoint/2010/main" val="404187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D898-1DD2-477C-A24C-59D1C331E8B1}"/>
              </a:ext>
            </a:extLst>
          </p:cNvPr>
          <p:cNvSpPr>
            <a:spLocks noGrp="1"/>
          </p:cNvSpPr>
          <p:nvPr>
            <p:ph type="title"/>
          </p:nvPr>
        </p:nvSpPr>
        <p:spPr/>
        <p:txBody>
          <a:bodyPr/>
          <a:lstStyle/>
          <a:p>
            <a:r>
              <a:rPr lang="fr-CH" dirty="0"/>
              <a:t>Résultats de la liste de contrôle</a:t>
            </a:r>
          </a:p>
        </p:txBody>
      </p:sp>
      <p:sp>
        <p:nvSpPr>
          <p:cNvPr id="3" name="Inhaltsplatzhalter 2">
            <a:extLst>
              <a:ext uri="{FF2B5EF4-FFF2-40B4-BE49-F238E27FC236}">
                <a16:creationId xmlns:a16="http://schemas.microsoft.com/office/drawing/2014/main" id="{5883A1E0-B85E-4C7C-916A-CC6E1911242E}"/>
              </a:ext>
            </a:extLst>
          </p:cNvPr>
          <p:cNvSpPr>
            <a:spLocks noGrp="1"/>
          </p:cNvSpPr>
          <p:nvPr>
            <p:ph idx="1"/>
          </p:nvPr>
        </p:nvSpPr>
        <p:spPr/>
        <p:txBody>
          <a:bodyPr/>
          <a:lstStyle/>
          <a:p>
            <a:r>
              <a:rPr lang="fr-CH" dirty="0"/>
              <a:t>Moyens auxiliaires</a:t>
            </a:r>
          </a:p>
          <a:p>
            <a:endParaRPr lang="fr-CH" dirty="0"/>
          </a:p>
          <a:p>
            <a:r>
              <a:rPr lang="fr-CH" dirty="0"/>
              <a:t>Charges et récipients</a:t>
            </a:r>
          </a:p>
          <a:p>
            <a:endParaRPr lang="fr-CH" dirty="0"/>
          </a:p>
          <a:p>
            <a:r>
              <a:rPr lang="fr-CH" dirty="0"/>
              <a:t>Aménagement du poste de travail</a:t>
            </a:r>
          </a:p>
          <a:p>
            <a:endParaRPr lang="fr-CH" dirty="0"/>
          </a:p>
          <a:p>
            <a:r>
              <a:rPr lang="fr-CH" dirty="0"/>
              <a:t>Organisation du travail</a:t>
            </a:r>
          </a:p>
          <a:p>
            <a:endParaRPr lang="fr-CH" dirty="0"/>
          </a:p>
          <a:p>
            <a:r>
              <a:rPr lang="fr-CH" dirty="0"/>
              <a:t>Collaborateurs</a:t>
            </a:r>
          </a:p>
        </p:txBody>
      </p:sp>
      <p:sp>
        <p:nvSpPr>
          <p:cNvPr id="6" name="Foliennummernplatzhalter 5">
            <a:extLst>
              <a:ext uri="{FF2B5EF4-FFF2-40B4-BE49-F238E27FC236}">
                <a16:creationId xmlns:a16="http://schemas.microsoft.com/office/drawing/2014/main" id="{D862FE72-33FE-4195-8466-C7FD7A6155F1}"/>
              </a:ext>
            </a:extLst>
          </p:cNvPr>
          <p:cNvSpPr>
            <a:spLocks noGrp="1"/>
          </p:cNvSpPr>
          <p:nvPr>
            <p:ph type="sldNum" sz="quarter" idx="12"/>
          </p:nvPr>
        </p:nvSpPr>
        <p:spPr/>
        <p:txBody>
          <a:bodyPr/>
          <a:lstStyle/>
          <a:p>
            <a:fld id="{86FBE615-59AB-43FA-AD56-B2490B7B2CB2}" type="slidenum">
              <a:rPr lang="de-CH" smtClean="0"/>
              <a:pPr/>
              <a:t>10</a:t>
            </a:fld>
            <a:endParaRPr lang="fr-CH" dirty="0"/>
          </a:p>
        </p:txBody>
      </p:sp>
      <p:pic>
        <p:nvPicPr>
          <p:cNvPr id="5" name="Grafik 4">
            <a:extLst>
              <a:ext uri="{FF2B5EF4-FFF2-40B4-BE49-F238E27FC236}">
                <a16:creationId xmlns:a16="http://schemas.microsoft.com/office/drawing/2014/main" id="{E081D6F0-7A22-4E19-8706-DBECB15A89FA}"/>
              </a:ext>
            </a:extLst>
          </p:cNvPr>
          <p:cNvPicPr>
            <a:picLocks noChangeAspect="1"/>
          </p:cNvPicPr>
          <p:nvPr/>
        </p:nvPicPr>
        <p:blipFill>
          <a:blip r:embed="rId3"/>
          <a:stretch>
            <a:fillRect/>
          </a:stretch>
        </p:blipFill>
        <p:spPr>
          <a:xfrm>
            <a:off x="6816080" y="377442"/>
            <a:ext cx="3854037" cy="5787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2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0963-8C32-41CC-8BF1-7EC7FDC64D8D}"/>
              </a:ext>
            </a:extLst>
          </p:cNvPr>
          <p:cNvSpPr>
            <a:spLocks noGrp="1"/>
          </p:cNvSpPr>
          <p:nvPr>
            <p:ph type="title"/>
          </p:nvPr>
        </p:nvSpPr>
        <p:spPr/>
        <p:txBody>
          <a:bodyPr/>
          <a:lstStyle/>
          <a:p>
            <a:r>
              <a:rPr lang="fr-CH" dirty="0"/>
              <a:t>Bilan et champs d’action?</a:t>
            </a:r>
          </a:p>
        </p:txBody>
      </p:sp>
      <p:sp>
        <p:nvSpPr>
          <p:cNvPr id="6" name="Foliennummernplatzhalter 5">
            <a:extLst>
              <a:ext uri="{FF2B5EF4-FFF2-40B4-BE49-F238E27FC236}">
                <a16:creationId xmlns:a16="http://schemas.microsoft.com/office/drawing/2014/main" id="{C1783CEC-F496-43AA-88B2-4137F91266AF}"/>
              </a:ext>
            </a:extLst>
          </p:cNvPr>
          <p:cNvSpPr>
            <a:spLocks noGrp="1"/>
          </p:cNvSpPr>
          <p:nvPr>
            <p:ph type="sldNum" sz="quarter" idx="12"/>
          </p:nvPr>
        </p:nvSpPr>
        <p:spPr/>
        <p:txBody>
          <a:bodyPr/>
          <a:lstStyle/>
          <a:p>
            <a:fld id="{905133B1-196B-4806-87F8-E97E62673179}" type="slidenum">
              <a:rPr lang="de-CH" smtClean="0"/>
              <a:pPr/>
              <a:t>11</a:t>
            </a:fld>
            <a:endParaRPr lang="fr-CH" dirty="0"/>
          </a:p>
        </p:txBody>
      </p:sp>
      <p:pic>
        <p:nvPicPr>
          <p:cNvPr id="4" name="Grafik 3">
            <a:extLst>
              <a:ext uri="{FF2B5EF4-FFF2-40B4-BE49-F238E27FC236}">
                <a16:creationId xmlns:a16="http://schemas.microsoft.com/office/drawing/2014/main" id="{8E9B8AAF-5DCB-4892-9AEB-4F03D8D18AAD}"/>
              </a:ext>
            </a:extLst>
          </p:cNvPr>
          <p:cNvPicPr>
            <a:picLocks noChangeAspect="1"/>
          </p:cNvPicPr>
          <p:nvPr/>
        </p:nvPicPr>
        <p:blipFill>
          <a:blip r:embed="rId3"/>
          <a:stretch>
            <a:fillRect/>
          </a:stretch>
        </p:blipFill>
        <p:spPr>
          <a:xfrm>
            <a:off x="551384" y="1124744"/>
            <a:ext cx="7540239" cy="5166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5734A-18E0-4674-B5D2-80E55129A11E}"/>
              </a:ext>
            </a:extLst>
          </p:cNvPr>
          <p:cNvSpPr>
            <a:spLocks noGrp="1"/>
          </p:cNvSpPr>
          <p:nvPr>
            <p:ph type="title"/>
          </p:nvPr>
        </p:nvSpPr>
        <p:spPr/>
        <p:txBody>
          <a:bodyPr/>
          <a:lstStyle/>
          <a:p>
            <a:r>
              <a:rPr lang="fr-CH" dirty="0"/>
              <a:t>STOP: réfléchir avant d’agir</a:t>
            </a:r>
          </a:p>
        </p:txBody>
      </p:sp>
      <p:sp>
        <p:nvSpPr>
          <p:cNvPr id="6" name="Foliennummernplatzhalter 5">
            <a:extLst>
              <a:ext uri="{FF2B5EF4-FFF2-40B4-BE49-F238E27FC236}">
                <a16:creationId xmlns:a16="http://schemas.microsoft.com/office/drawing/2014/main" id="{37B3C651-0B9D-415B-B926-0812E1A06C54}"/>
              </a:ext>
            </a:extLst>
          </p:cNvPr>
          <p:cNvSpPr>
            <a:spLocks noGrp="1"/>
          </p:cNvSpPr>
          <p:nvPr>
            <p:ph type="sldNum" sz="quarter" idx="12"/>
          </p:nvPr>
        </p:nvSpPr>
        <p:spPr/>
        <p:txBody>
          <a:bodyPr/>
          <a:lstStyle/>
          <a:p>
            <a:fld id="{905133B1-196B-4806-87F8-E97E62673179}" type="slidenum">
              <a:rPr lang="de-CH" smtClean="0"/>
              <a:pPr/>
              <a:t>12</a:t>
            </a:fld>
            <a:endParaRPr lang="fr-CH" dirty="0"/>
          </a:p>
        </p:txBody>
      </p:sp>
      <p:sp>
        <p:nvSpPr>
          <p:cNvPr id="8" name="Content Placeholder 2">
            <a:extLst>
              <a:ext uri="{FF2B5EF4-FFF2-40B4-BE49-F238E27FC236}">
                <a16:creationId xmlns:a16="http://schemas.microsoft.com/office/drawing/2014/main" id="{7CAF0826-6C26-40A2-BADC-E6D41530F8F8}"/>
              </a:ext>
            </a:extLst>
          </p:cNvPr>
          <p:cNvSpPr txBox="1">
            <a:spLocks/>
          </p:cNvSpPr>
          <p:nvPr/>
        </p:nvSpPr>
        <p:spPr>
          <a:xfrm>
            <a:off x="2402995" y="1492841"/>
            <a:ext cx="5034411" cy="64483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a:t>Dois-je vraiment porter cet objet?</a:t>
            </a:r>
            <a:endParaRPr lang="fr-CH" dirty="0"/>
          </a:p>
        </p:txBody>
      </p:sp>
      <p:pic>
        <p:nvPicPr>
          <p:cNvPr id="9" name="Grafik 3">
            <a:extLst>
              <a:ext uri="{FF2B5EF4-FFF2-40B4-BE49-F238E27FC236}">
                <a16:creationId xmlns:a16="http://schemas.microsoft.com/office/drawing/2014/main" id="{AEFED178-65FB-406A-9CD8-0E67A951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738" y="1843336"/>
            <a:ext cx="2900503" cy="2900503"/>
          </a:xfrm>
          <a:prstGeom prst="rect">
            <a:avLst/>
          </a:prstGeom>
        </p:spPr>
      </p:pic>
      <p:pic>
        <p:nvPicPr>
          <p:cNvPr id="10" name="Grafik 5">
            <a:extLst>
              <a:ext uri="{FF2B5EF4-FFF2-40B4-BE49-F238E27FC236}">
                <a16:creationId xmlns:a16="http://schemas.microsoft.com/office/drawing/2014/main" id="{0099C821-ED1E-469F-98A1-75C6C517C34B}"/>
              </a:ext>
            </a:extLst>
          </p:cNvPr>
          <p:cNvPicPr>
            <a:picLocks noChangeAspect="1"/>
          </p:cNvPicPr>
          <p:nvPr/>
        </p:nvPicPr>
        <p:blipFill rotWithShape="1">
          <a:blip r:embed="rId4"/>
          <a:srcRect l="19072" t="1569" r="8544" b="1581"/>
          <a:stretch/>
        </p:blipFill>
        <p:spPr>
          <a:xfrm>
            <a:off x="567024" y="1260822"/>
            <a:ext cx="1126250" cy="1127313"/>
          </a:xfrm>
          <a:prstGeom prst="rect">
            <a:avLst/>
          </a:prstGeom>
        </p:spPr>
      </p:pic>
      <p:pic>
        <p:nvPicPr>
          <p:cNvPr id="11" name="Bild 1">
            <a:extLst>
              <a:ext uri="{FF2B5EF4-FFF2-40B4-BE49-F238E27FC236}">
                <a16:creationId xmlns:a16="http://schemas.microsoft.com/office/drawing/2014/main" id="{849025DC-BF3A-4B90-9A8C-E7BEE1872F91}"/>
              </a:ext>
            </a:extLst>
          </p:cNvPr>
          <p:cNvPicPr>
            <a:picLocks/>
          </p:cNvPicPr>
          <p:nvPr/>
        </p:nvPicPr>
        <p:blipFill rotWithShape="1">
          <a:blip r:embed="rId5" cstate="print">
            <a:extLst>
              <a:ext uri="{28A0092B-C50C-407E-A947-70E740481C1C}">
                <a14:useLocalDpi xmlns:a14="http://schemas.microsoft.com/office/drawing/2010/main" val="0"/>
              </a:ext>
            </a:extLst>
          </a:blip>
          <a:srcRect l="154" t="23431" r="65127" b="11815"/>
          <a:stretch/>
        </p:blipFill>
        <p:spPr>
          <a:xfrm>
            <a:off x="548315" y="3703739"/>
            <a:ext cx="1135822" cy="1144826"/>
          </a:xfrm>
          <a:prstGeom prst="rect">
            <a:avLst/>
          </a:prstGeom>
        </p:spPr>
      </p:pic>
      <p:pic>
        <p:nvPicPr>
          <p:cNvPr id="12" name="Grafik 8">
            <a:extLst>
              <a:ext uri="{FF2B5EF4-FFF2-40B4-BE49-F238E27FC236}">
                <a16:creationId xmlns:a16="http://schemas.microsoft.com/office/drawing/2014/main" id="{A86E4DB6-3BCE-4F94-9A3B-EDEFD74460B0}"/>
              </a:ext>
            </a:extLst>
          </p:cNvPr>
          <p:cNvPicPr>
            <a:picLocks noChangeAspect="1"/>
          </p:cNvPicPr>
          <p:nvPr/>
        </p:nvPicPr>
        <p:blipFill rotWithShape="1">
          <a:blip r:embed="rId6"/>
          <a:srcRect l="17337" t="1307" r="37964" b="23746"/>
          <a:stretch/>
        </p:blipFill>
        <p:spPr>
          <a:xfrm>
            <a:off x="557887" y="2468801"/>
            <a:ext cx="1141569" cy="1154272"/>
          </a:xfrm>
          <a:prstGeom prst="rect">
            <a:avLst/>
          </a:prstGeom>
        </p:spPr>
      </p:pic>
      <p:pic>
        <p:nvPicPr>
          <p:cNvPr id="13" name="Bildplatzhalter 4">
            <a:extLst>
              <a:ext uri="{FF2B5EF4-FFF2-40B4-BE49-F238E27FC236}">
                <a16:creationId xmlns:a16="http://schemas.microsoft.com/office/drawing/2014/main" id="{FF248E34-DBD5-45A4-B0A2-D0C772F7B9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60" t="3432" r="3891"/>
          <a:stretch/>
        </p:blipFill>
        <p:spPr>
          <a:xfrm>
            <a:off x="563605" y="4929231"/>
            <a:ext cx="1127730" cy="1310920"/>
          </a:xfrm>
          <a:prstGeom prst="rect">
            <a:avLst/>
          </a:prstGeom>
        </p:spPr>
      </p:pic>
      <p:sp>
        <p:nvSpPr>
          <p:cNvPr id="14" name="Rechteck 13">
            <a:extLst>
              <a:ext uri="{FF2B5EF4-FFF2-40B4-BE49-F238E27FC236}">
                <a16:creationId xmlns:a16="http://schemas.microsoft.com/office/drawing/2014/main" id="{A4790432-BD6C-42F3-ADA3-487A65844963}"/>
              </a:ext>
            </a:extLst>
          </p:cNvPr>
          <p:cNvSpPr/>
          <p:nvPr/>
        </p:nvSpPr>
        <p:spPr>
          <a:xfrm>
            <a:off x="1789524" y="1349324"/>
            <a:ext cx="441272" cy="553998"/>
          </a:xfrm>
          <a:prstGeom prst="rect">
            <a:avLst/>
          </a:prstGeom>
        </p:spPr>
        <p:txBody>
          <a:bodyPr wrap="none">
            <a:spAutoFit/>
          </a:bodyPr>
          <a:lstStyle/>
          <a:p>
            <a:pPr algn="ctr"/>
            <a:r>
              <a:rPr lang="fr-CH" sz="3000" b="1" dirty="0"/>
              <a:t>S</a:t>
            </a:r>
          </a:p>
        </p:txBody>
      </p:sp>
      <p:sp>
        <p:nvSpPr>
          <p:cNvPr id="15" name="Rechteck 14">
            <a:extLst>
              <a:ext uri="{FF2B5EF4-FFF2-40B4-BE49-F238E27FC236}">
                <a16:creationId xmlns:a16="http://schemas.microsoft.com/office/drawing/2014/main" id="{864DF7DA-9977-47DB-A590-47444CB5EE94}"/>
              </a:ext>
            </a:extLst>
          </p:cNvPr>
          <p:cNvSpPr/>
          <p:nvPr/>
        </p:nvSpPr>
        <p:spPr>
          <a:xfrm>
            <a:off x="1800325" y="2574680"/>
            <a:ext cx="419669" cy="553998"/>
          </a:xfrm>
          <a:prstGeom prst="rect">
            <a:avLst/>
          </a:prstGeom>
        </p:spPr>
        <p:txBody>
          <a:bodyPr wrap="none">
            <a:spAutoFit/>
          </a:bodyPr>
          <a:lstStyle/>
          <a:p>
            <a:pPr algn="ctr"/>
            <a:r>
              <a:rPr lang="fr-CH" sz="3000" b="1" dirty="0"/>
              <a:t>T</a:t>
            </a:r>
          </a:p>
        </p:txBody>
      </p:sp>
      <p:sp>
        <p:nvSpPr>
          <p:cNvPr id="16" name="Rechteck 15">
            <a:extLst>
              <a:ext uri="{FF2B5EF4-FFF2-40B4-BE49-F238E27FC236}">
                <a16:creationId xmlns:a16="http://schemas.microsoft.com/office/drawing/2014/main" id="{83B8BD8D-7629-4C78-87F9-C798862AEDF2}"/>
              </a:ext>
            </a:extLst>
          </p:cNvPr>
          <p:cNvSpPr/>
          <p:nvPr/>
        </p:nvSpPr>
        <p:spPr>
          <a:xfrm>
            <a:off x="1793000" y="5025393"/>
            <a:ext cx="434321" cy="553998"/>
          </a:xfrm>
          <a:prstGeom prst="rect">
            <a:avLst/>
          </a:prstGeom>
        </p:spPr>
        <p:txBody>
          <a:bodyPr wrap="none">
            <a:spAutoFit/>
          </a:bodyPr>
          <a:lstStyle/>
          <a:p>
            <a:pPr algn="ctr"/>
            <a:r>
              <a:rPr lang="fr-CH" sz="3000" b="1" dirty="0"/>
              <a:t>P</a:t>
            </a:r>
          </a:p>
        </p:txBody>
      </p:sp>
      <p:sp>
        <p:nvSpPr>
          <p:cNvPr id="17" name="Rechteck 16">
            <a:extLst>
              <a:ext uri="{FF2B5EF4-FFF2-40B4-BE49-F238E27FC236}">
                <a16:creationId xmlns:a16="http://schemas.microsoft.com/office/drawing/2014/main" id="{FB8DFA93-DE56-4369-8736-C5F94A17FC78}"/>
              </a:ext>
            </a:extLst>
          </p:cNvPr>
          <p:cNvSpPr/>
          <p:nvPr/>
        </p:nvSpPr>
        <p:spPr>
          <a:xfrm>
            <a:off x="1768202" y="3800036"/>
            <a:ext cx="483914" cy="553998"/>
          </a:xfrm>
          <a:prstGeom prst="rect">
            <a:avLst/>
          </a:prstGeom>
        </p:spPr>
        <p:txBody>
          <a:bodyPr wrap="none">
            <a:spAutoFit/>
          </a:bodyPr>
          <a:lstStyle/>
          <a:p>
            <a:pPr algn="ctr"/>
            <a:r>
              <a:rPr lang="fr-CH" sz="3000" b="1" dirty="0"/>
              <a:t>O</a:t>
            </a:r>
          </a:p>
        </p:txBody>
      </p:sp>
      <p:sp>
        <p:nvSpPr>
          <p:cNvPr id="18" name="Content Placeholder 2">
            <a:extLst>
              <a:ext uri="{FF2B5EF4-FFF2-40B4-BE49-F238E27FC236}">
                <a16:creationId xmlns:a16="http://schemas.microsoft.com/office/drawing/2014/main" id="{50495944-6EA1-4EA4-8636-2CCC0B2443AB}"/>
              </a:ext>
            </a:extLst>
          </p:cNvPr>
          <p:cNvSpPr txBox="1">
            <a:spLocks/>
          </p:cNvSpPr>
          <p:nvPr/>
        </p:nvSpPr>
        <p:spPr>
          <a:xfrm>
            <a:off x="2402995" y="270755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Équipements techniques: diable, chariot, ventouses, sangles, etc.</a:t>
            </a:r>
          </a:p>
        </p:txBody>
      </p:sp>
      <p:sp>
        <p:nvSpPr>
          <p:cNvPr id="19" name="Content Placeholder 2">
            <a:extLst>
              <a:ext uri="{FF2B5EF4-FFF2-40B4-BE49-F238E27FC236}">
                <a16:creationId xmlns:a16="http://schemas.microsoft.com/office/drawing/2014/main" id="{2FDFBB6C-695F-49ED-A2EC-51DF5541BD6B}"/>
              </a:ext>
            </a:extLst>
          </p:cNvPr>
          <p:cNvSpPr txBox="1">
            <a:spLocks/>
          </p:cNvSpPr>
          <p:nvPr/>
        </p:nvSpPr>
        <p:spPr>
          <a:xfrm>
            <a:off x="2402995" y="392411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Le faire à deux, optimiser les processus </a:t>
            </a:r>
            <a:br>
              <a:rPr lang="de-DE" dirty="0"/>
            </a:br>
            <a:r>
              <a:rPr lang="fr-CH" dirty="0"/>
              <a:t>(soulever moins souvent et porter moins loin)</a:t>
            </a:r>
          </a:p>
        </p:txBody>
      </p:sp>
      <p:sp>
        <p:nvSpPr>
          <p:cNvPr id="20" name="Content Placeholder 2">
            <a:extLst>
              <a:ext uri="{FF2B5EF4-FFF2-40B4-BE49-F238E27FC236}">
                <a16:creationId xmlns:a16="http://schemas.microsoft.com/office/drawing/2014/main" id="{B0D2204D-7C20-4324-B4EE-245A5BB124D5}"/>
              </a:ext>
            </a:extLst>
          </p:cNvPr>
          <p:cNvSpPr txBox="1">
            <a:spLocks/>
          </p:cNvSpPr>
          <p:nvPr/>
        </p:nvSpPr>
        <p:spPr>
          <a:xfrm>
            <a:off x="2402995" y="5139760"/>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Méthode de travail, retour d’informations aux collègues, équipements de protection individuelle (chaussures, gants, etc.)</a:t>
            </a:r>
          </a:p>
        </p:txBody>
      </p:sp>
    </p:spTree>
    <p:extLst>
      <p:ext uri="{BB962C8B-B14F-4D97-AF65-F5344CB8AC3E}">
        <p14:creationId xmlns:p14="http://schemas.microsoft.com/office/powerpoint/2010/main" val="34528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fr-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13</a:t>
            </a:fld>
            <a:endParaRPr lang="fr-CH" dirty="0"/>
          </a:p>
        </p:txBody>
      </p:sp>
    </p:spTree>
    <p:extLst>
      <p:ext uri="{BB962C8B-B14F-4D97-AF65-F5344CB8AC3E}">
        <p14:creationId xmlns:p14="http://schemas.microsoft.com/office/powerpoint/2010/main" val="299732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D23A-35FB-4336-B92F-DBD11F423A73}"/>
              </a:ext>
            </a:extLst>
          </p:cNvPr>
          <p:cNvSpPr>
            <a:spLocks noGrp="1"/>
          </p:cNvSpPr>
          <p:nvPr>
            <p:ph type="title"/>
          </p:nvPr>
        </p:nvSpPr>
        <p:spPr/>
        <p:txBody>
          <a:bodyPr/>
          <a:lstStyle/>
          <a:p>
            <a:r>
              <a:rPr lang="fr-CH" dirty="0"/>
              <a:t>2. Connaissances de base en matière d’anatomie et d’exercices d’assouplissement</a:t>
            </a:r>
            <a:br>
              <a:rPr lang="de-CH" dirty="0"/>
            </a:br>
            <a:endParaRPr lang="fr-CH" dirty="0"/>
          </a:p>
        </p:txBody>
      </p:sp>
      <p:sp>
        <p:nvSpPr>
          <p:cNvPr id="5" name="Foliennummernplatzhalter 4">
            <a:extLst>
              <a:ext uri="{FF2B5EF4-FFF2-40B4-BE49-F238E27FC236}">
                <a16:creationId xmlns:a16="http://schemas.microsoft.com/office/drawing/2014/main" id="{8733D7A1-A035-4C6E-8208-C72ED4D32624}"/>
              </a:ext>
            </a:extLst>
          </p:cNvPr>
          <p:cNvSpPr>
            <a:spLocks noGrp="1"/>
          </p:cNvSpPr>
          <p:nvPr>
            <p:ph type="sldNum" sz="quarter" idx="12"/>
          </p:nvPr>
        </p:nvSpPr>
        <p:spPr/>
        <p:txBody>
          <a:bodyPr/>
          <a:lstStyle/>
          <a:p>
            <a:fld id="{139F98D0-71E7-43F5-BAC0-8CEC7D1F1CAC}" type="slidenum">
              <a:rPr lang="de-CH" smtClean="0"/>
              <a:pPr/>
              <a:t>14</a:t>
            </a:fld>
            <a:endParaRPr lang="fr-CH" dirty="0"/>
          </a:p>
        </p:txBody>
      </p:sp>
    </p:spTree>
    <p:extLst>
      <p:ext uri="{BB962C8B-B14F-4D97-AF65-F5344CB8AC3E}">
        <p14:creationId xmlns:p14="http://schemas.microsoft.com/office/powerpoint/2010/main" val="196349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fr-CH"/>
              <a:t>Localisation des principales zones douloureuses</a:t>
            </a:r>
            <a:endParaRPr lang="fr-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15</a:t>
            </a:fld>
            <a:endParaRPr lang="fr-CH" dirty="0"/>
          </a:p>
        </p:txBody>
      </p:sp>
      <p:pic>
        <p:nvPicPr>
          <p:cNvPr id="12" name="Grafik 11">
            <a:extLst>
              <a:ext uri="{FF2B5EF4-FFF2-40B4-BE49-F238E27FC236}">
                <a16:creationId xmlns:a16="http://schemas.microsoft.com/office/drawing/2014/main" id="{793290B4-E0FD-47C2-8B28-984666B92CF6}"/>
              </a:ext>
            </a:extLst>
          </p:cNvPr>
          <p:cNvPicPr>
            <a:picLocks noChangeAspect="1"/>
          </p:cNvPicPr>
          <p:nvPr/>
        </p:nvPicPr>
        <p:blipFill>
          <a:blip r:embed="rId3"/>
          <a:stretch>
            <a:fillRect/>
          </a:stretch>
        </p:blipFill>
        <p:spPr>
          <a:xfrm>
            <a:off x="479375" y="1124744"/>
            <a:ext cx="5296300" cy="5256584"/>
          </a:xfrm>
          <a:prstGeom prst="rect">
            <a:avLst/>
          </a:prstGeom>
        </p:spPr>
      </p:pic>
      <p:pic>
        <p:nvPicPr>
          <p:cNvPr id="13" name="Grafik 12">
            <a:extLst>
              <a:ext uri="{FF2B5EF4-FFF2-40B4-BE49-F238E27FC236}">
                <a16:creationId xmlns:a16="http://schemas.microsoft.com/office/drawing/2014/main" id="{20C5C8A3-F613-42BC-8E2F-FA36CAEBCFA2}"/>
              </a:ext>
            </a:extLst>
          </p:cNvPr>
          <p:cNvPicPr>
            <a:picLocks noChangeAspect="1"/>
          </p:cNvPicPr>
          <p:nvPr/>
        </p:nvPicPr>
        <p:blipFill>
          <a:blip r:embed="rId4"/>
          <a:stretch>
            <a:fillRect/>
          </a:stretch>
        </p:blipFill>
        <p:spPr>
          <a:xfrm>
            <a:off x="6065076" y="987824"/>
            <a:ext cx="4754441" cy="5503947"/>
          </a:xfrm>
          <a:prstGeom prst="rect">
            <a:avLst/>
          </a:prstGeom>
        </p:spPr>
      </p:pic>
    </p:spTree>
    <p:extLst>
      <p:ext uri="{BB962C8B-B14F-4D97-AF65-F5344CB8AC3E}">
        <p14:creationId xmlns:p14="http://schemas.microsoft.com/office/powerpoint/2010/main" val="227592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C8B00-CEC6-45A6-862B-8F54A34F3EE8}"/>
              </a:ext>
            </a:extLst>
          </p:cNvPr>
          <p:cNvSpPr>
            <a:spLocks noGrp="1"/>
          </p:cNvSpPr>
          <p:nvPr>
            <p:ph type="title"/>
          </p:nvPr>
        </p:nvSpPr>
        <p:spPr/>
        <p:txBody>
          <a:bodyPr/>
          <a:lstStyle/>
          <a:p>
            <a:r>
              <a:rPr lang="fr-CH" dirty="0"/>
              <a:t>Connaissances de base sur le dos</a:t>
            </a:r>
          </a:p>
        </p:txBody>
      </p:sp>
      <p:sp>
        <p:nvSpPr>
          <p:cNvPr id="6" name="Foliennummernplatzhalter 5">
            <a:extLst>
              <a:ext uri="{FF2B5EF4-FFF2-40B4-BE49-F238E27FC236}">
                <a16:creationId xmlns:a16="http://schemas.microsoft.com/office/drawing/2014/main" id="{0EDC9B08-2708-420A-90AA-2657DC2D57BC}"/>
              </a:ext>
            </a:extLst>
          </p:cNvPr>
          <p:cNvSpPr>
            <a:spLocks noGrp="1"/>
          </p:cNvSpPr>
          <p:nvPr>
            <p:ph type="sldNum" sz="quarter" idx="12"/>
          </p:nvPr>
        </p:nvSpPr>
        <p:spPr/>
        <p:txBody>
          <a:bodyPr/>
          <a:lstStyle/>
          <a:p>
            <a:fld id="{905133B1-196B-4806-87F8-E97E62673179}" type="slidenum">
              <a:rPr lang="de-CH" smtClean="0"/>
              <a:pPr/>
              <a:t>16</a:t>
            </a:fld>
            <a:endParaRPr lang="fr-CH" dirty="0"/>
          </a:p>
        </p:txBody>
      </p:sp>
      <p:pic>
        <p:nvPicPr>
          <p:cNvPr id="3" name="film_skelett_lasten_clever_anpacken_fr_original_fr_49694.mp4 (1080p)">
            <a:hlinkClick r:id="" action="ppaction://media"/>
            <a:extLst>
              <a:ext uri="{FF2B5EF4-FFF2-40B4-BE49-F238E27FC236}">
                <a16:creationId xmlns:a16="http://schemas.microsoft.com/office/drawing/2014/main" id="{8AC6E05F-B054-4AA4-BC95-8DE9F7D7F8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453"/>
            <a:ext cx="12192000" cy="6858000"/>
          </a:xfrm>
          <a:prstGeom prst="rect">
            <a:avLst/>
          </a:prstGeom>
        </p:spPr>
      </p:pic>
    </p:spTree>
    <p:extLst>
      <p:ext uri="{BB962C8B-B14F-4D97-AF65-F5344CB8AC3E}">
        <p14:creationId xmlns:p14="http://schemas.microsoft.com/office/powerpoint/2010/main" val="55522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0D51A-7466-4667-B4FC-A875227A6647}"/>
              </a:ext>
            </a:extLst>
          </p:cNvPr>
          <p:cNvSpPr>
            <a:spLocks noGrp="1"/>
          </p:cNvSpPr>
          <p:nvPr>
            <p:ph type="title"/>
          </p:nvPr>
        </p:nvSpPr>
        <p:spPr/>
        <p:txBody>
          <a:bodyPr/>
          <a:lstStyle/>
          <a:p>
            <a:r>
              <a:rPr lang="fr-CH" dirty="0"/>
              <a:t>Notre corps est semblable à une grue</a:t>
            </a:r>
          </a:p>
        </p:txBody>
      </p:sp>
      <p:sp>
        <p:nvSpPr>
          <p:cNvPr id="3" name="Inhaltsplatzhalter 2">
            <a:extLst>
              <a:ext uri="{FF2B5EF4-FFF2-40B4-BE49-F238E27FC236}">
                <a16:creationId xmlns:a16="http://schemas.microsoft.com/office/drawing/2014/main" id="{3FB4DB41-9922-44DF-AADC-BF0E86A66FD8}"/>
              </a:ext>
            </a:extLst>
          </p:cNvPr>
          <p:cNvSpPr>
            <a:spLocks noGrp="1"/>
          </p:cNvSpPr>
          <p:nvPr>
            <p:ph idx="1"/>
          </p:nvPr>
        </p:nvSpPr>
        <p:spPr>
          <a:xfrm>
            <a:off x="551384" y="1556792"/>
            <a:ext cx="5400600" cy="4608513"/>
          </a:xfrm>
        </p:spPr>
        <p:txBody>
          <a:bodyPr/>
          <a:lstStyle/>
          <a:p>
            <a:pPr marL="0" indent="0">
              <a:buNone/>
            </a:pPr>
            <a:r>
              <a:rPr lang="fr-CH" b="0" dirty="0"/>
              <a:t>Une grue a besoin d’un contrepoids pour ne pas basculer lorsqu’elle soulève une charge. </a:t>
            </a:r>
          </a:p>
          <a:p>
            <a:pPr marL="0" indent="0">
              <a:buNone/>
            </a:pPr>
            <a:r>
              <a:rPr lang="fr-CH" b="0" dirty="0"/>
              <a:t>Chez l’être humain, cette fonction est exercée par la musculature dorsale, mais avec un rapport charge/contrepoids bien moins favorable </a:t>
            </a:r>
          </a:p>
          <a:p>
            <a:pPr marL="0" indent="0">
              <a:buNone/>
            </a:pPr>
            <a:r>
              <a:rPr lang="fr-CH" b="0" dirty="0"/>
              <a:t>car le bas de notre colonne vertébrale subit à la fois le poids de la charge et la force musculaire. </a:t>
            </a:r>
          </a:p>
          <a:p>
            <a:pPr marL="0" indent="0">
              <a:buNone/>
            </a:pPr>
            <a:r>
              <a:rPr lang="fr-CH" b="0" dirty="0"/>
              <a:t>Analogie avec la grue: le pied de celle-ci doit lui aussi supporter non seulement le poids de la charge mais également celui du contrepoids.</a:t>
            </a:r>
          </a:p>
          <a:p>
            <a:pPr marL="0" indent="0">
              <a:buNone/>
            </a:pPr>
            <a:endParaRPr lang="fr-CH" dirty="0"/>
          </a:p>
          <a:p>
            <a:endParaRPr lang="fr-CH" dirty="0"/>
          </a:p>
        </p:txBody>
      </p:sp>
      <p:sp>
        <p:nvSpPr>
          <p:cNvPr id="6" name="Foliennummernplatzhalter 5">
            <a:extLst>
              <a:ext uri="{FF2B5EF4-FFF2-40B4-BE49-F238E27FC236}">
                <a16:creationId xmlns:a16="http://schemas.microsoft.com/office/drawing/2014/main" id="{F0D38ADA-0984-47E4-98B3-B3BED2D028C7}"/>
              </a:ext>
            </a:extLst>
          </p:cNvPr>
          <p:cNvSpPr>
            <a:spLocks noGrp="1"/>
          </p:cNvSpPr>
          <p:nvPr>
            <p:ph type="sldNum" sz="quarter" idx="12"/>
          </p:nvPr>
        </p:nvSpPr>
        <p:spPr/>
        <p:txBody>
          <a:bodyPr/>
          <a:lstStyle/>
          <a:p>
            <a:fld id="{2FE21D3F-E201-4FDC-91C5-D658BB790A7C}" type="slidenum">
              <a:rPr lang="de-CH" smtClean="0"/>
              <a:pPr/>
              <a:t>17</a:t>
            </a:fld>
            <a:endParaRPr lang="fr-CH" dirty="0"/>
          </a:p>
        </p:txBody>
      </p:sp>
      <p:pic>
        <p:nvPicPr>
          <p:cNvPr id="1028" name="Picture 4">
            <a:extLst>
              <a:ext uri="{FF2B5EF4-FFF2-40B4-BE49-F238E27FC236}">
                <a16:creationId xmlns:a16="http://schemas.microsoft.com/office/drawing/2014/main" id="{729242F0-0B30-4EEF-AE51-AC0D3495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5" y="1268760"/>
            <a:ext cx="5119236" cy="3941812"/>
          </a:xfrm>
          <a:prstGeom prst="rect">
            <a:avLst/>
          </a:prstGeom>
          <a:noFill/>
          <a:extLst>
            <a:ext uri="{909E8E84-426E-40DD-AFC4-6F175D3DCCD1}">
              <a14:hiddenFill xmlns:a14="http://schemas.microsoft.com/office/drawing/2010/main">
                <a:solidFill>
                  <a:srgbClr val="FFFFFF"/>
                </a:solidFill>
              </a14:hiddenFill>
            </a:ext>
          </a:extLst>
        </p:spPr>
      </p:pic>
      <p:sp>
        <p:nvSpPr>
          <p:cNvPr id="7" name="Kreis: nicht ausgefüllt 6">
            <a:extLst>
              <a:ext uri="{FF2B5EF4-FFF2-40B4-BE49-F238E27FC236}">
                <a16:creationId xmlns:a16="http://schemas.microsoft.com/office/drawing/2014/main" id="{F1D6975C-FA02-4AAA-8709-D055A09BC377}"/>
              </a:ext>
            </a:extLst>
          </p:cNvPr>
          <p:cNvSpPr/>
          <p:nvPr/>
        </p:nvSpPr>
        <p:spPr>
          <a:xfrm>
            <a:off x="10416480" y="1498600"/>
            <a:ext cx="1559496" cy="701328"/>
          </a:xfrm>
          <a:prstGeom prst="donut">
            <a:avLst>
              <a:gd name="adj"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H" sz="1400" b="1" dirty="0" err="1">
              <a:solidFill>
                <a:schemeClr val="tx1"/>
              </a:solidFill>
            </a:endParaRPr>
          </a:p>
        </p:txBody>
      </p:sp>
    </p:spTree>
    <p:extLst>
      <p:ext uri="{BB962C8B-B14F-4D97-AF65-F5344CB8AC3E}">
        <p14:creationId xmlns:p14="http://schemas.microsoft.com/office/powerpoint/2010/main" val="137649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A89D6-080C-4CFE-9328-840D167F5839}"/>
              </a:ext>
            </a:extLst>
          </p:cNvPr>
          <p:cNvSpPr>
            <a:spLocks noGrp="1"/>
          </p:cNvSpPr>
          <p:nvPr>
            <p:ph type="title"/>
          </p:nvPr>
        </p:nvSpPr>
        <p:spPr/>
        <p:txBody>
          <a:bodyPr/>
          <a:lstStyle/>
          <a:p>
            <a:r>
              <a:rPr lang="fr-CH" dirty="0"/>
              <a:t>Le travail des jambes permet de soulager le dos!</a:t>
            </a:r>
            <a:br>
              <a:rPr lang="de-CH" dirty="0"/>
            </a:br>
            <a:endParaRPr lang="fr-CH" dirty="0"/>
          </a:p>
        </p:txBody>
      </p:sp>
      <p:sp>
        <p:nvSpPr>
          <p:cNvPr id="3" name="Inhaltsplatzhalter 2">
            <a:extLst>
              <a:ext uri="{FF2B5EF4-FFF2-40B4-BE49-F238E27FC236}">
                <a16:creationId xmlns:a16="http://schemas.microsoft.com/office/drawing/2014/main" id="{C92C7AD5-2480-43F5-8F7E-2F00CCC0925F}"/>
              </a:ext>
            </a:extLst>
          </p:cNvPr>
          <p:cNvSpPr>
            <a:spLocks noGrp="1"/>
          </p:cNvSpPr>
          <p:nvPr>
            <p:ph idx="1"/>
          </p:nvPr>
        </p:nvSpPr>
        <p:spPr>
          <a:xfrm>
            <a:off x="551384" y="1556792"/>
            <a:ext cx="6558720" cy="4608513"/>
          </a:xfrm>
        </p:spPr>
        <p:txBody>
          <a:bodyPr/>
          <a:lstStyle/>
          <a:p>
            <a:pPr marL="0" indent="0">
              <a:buNone/>
            </a:pPr>
            <a:r>
              <a:rPr lang="fr-CH" b="0" dirty="0"/>
              <a:t>Prenez des deux mains l’objet mis à votre disposition et expérimentez les différences entre les positions suivantes:</a:t>
            </a:r>
          </a:p>
          <a:p>
            <a:r>
              <a:rPr lang="fr-CH" b="0" dirty="0"/>
              <a:t>Le dos bien droit, les </a:t>
            </a:r>
            <a:r>
              <a:rPr lang="fr-CH" b="0" u="sng" dirty="0"/>
              <a:t>jambes tendues,</a:t>
            </a:r>
            <a:r>
              <a:rPr lang="fr-CH" b="0" dirty="0"/>
              <a:t> l’objet près du corps.</a:t>
            </a:r>
          </a:p>
          <a:p>
            <a:r>
              <a:rPr lang="fr-CH" b="0" dirty="0"/>
              <a:t>Le dos bien droit, les </a:t>
            </a:r>
            <a:r>
              <a:rPr lang="fr-CH" b="0" u="sng" dirty="0"/>
              <a:t>jambes tendues,</a:t>
            </a:r>
            <a:r>
              <a:rPr lang="fr-CH" b="0" dirty="0"/>
              <a:t> l’objet à bout de bras.</a:t>
            </a:r>
          </a:p>
          <a:p>
            <a:r>
              <a:rPr lang="fr-CH" b="0" dirty="0"/>
              <a:t>Le dos bien droit, les </a:t>
            </a:r>
            <a:r>
              <a:rPr lang="fr-CH" b="0" u="sng" dirty="0"/>
              <a:t>genoux légèrement fléchis, </a:t>
            </a:r>
            <a:r>
              <a:rPr lang="fr-CH" b="0" dirty="0"/>
              <a:t>un peu penché en avant, l’objet près du corps.</a:t>
            </a:r>
          </a:p>
          <a:p>
            <a:r>
              <a:rPr lang="fr-CH" b="0" dirty="0"/>
              <a:t>Le dos bien droit, les </a:t>
            </a:r>
            <a:r>
              <a:rPr lang="fr-CH" b="0" u="sng" dirty="0"/>
              <a:t>genoux légèrement fléchis, </a:t>
            </a:r>
            <a:r>
              <a:rPr lang="fr-CH" b="0" dirty="0"/>
              <a:t>l’objet à bout de bras.</a:t>
            </a:r>
          </a:p>
          <a:p>
            <a:pPr marL="0" indent="0">
              <a:buNone/>
            </a:pPr>
            <a:endParaRPr lang="fr-CH" dirty="0"/>
          </a:p>
        </p:txBody>
      </p:sp>
      <p:sp>
        <p:nvSpPr>
          <p:cNvPr id="6" name="Foliennummernplatzhalter 5">
            <a:extLst>
              <a:ext uri="{FF2B5EF4-FFF2-40B4-BE49-F238E27FC236}">
                <a16:creationId xmlns:a16="http://schemas.microsoft.com/office/drawing/2014/main" id="{E05288E6-8BF3-40C1-9A8E-6061EFEA1EF4}"/>
              </a:ext>
            </a:extLst>
          </p:cNvPr>
          <p:cNvSpPr>
            <a:spLocks noGrp="1"/>
          </p:cNvSpPr>
          <p:nvPr>
            <p:ph type="sldNum" sz="quarter" idx="12"/>
          </p:nvPr>
        </p:nvSpPr>
        <p:spPr/>
        <p:txBody>
          <a:bodyPr/>
          <a:lstStyle/>
          <a:p>
            <a:fld id="{2FE21D3F-E201-4FDC-91C5-D658BB790A7C}" type="slidenum">
              <a:rPr lang="de-CH" smtClean="0"/>
              <a:pPr/>
              <a:t>18</a:t>
            </a:fld>
            <a:endParaRPr lang="fr-CH" dirty="0"/>
          </a:p>
        </p:txBody>
      </p:sp>
      <p:pic>
        <p:nvPicPr>
          <p:cNvPr id="11" name="Picture 2">
            <a:extLst>
              <a:ext uri="{FF2B5EF4-FFF2-40B4-BE49-F238E27FC236}">
                <a16:creationId xmlns:a16="http://schemas.microsoft.com/office/drawing/2014/main" id="{D607DF9C-8E2C-454A-ADD1-DA63C5205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2" r="23573" b="7380"/>
          <a:stretch/>
        </p:blipFill>
        <p:spPr bwMode="auto">
          <a:xfrm>
            <a:off x="7753243"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0528749-23A5-42D5-A7D6-72E8E51B10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7" t="10767" r="19256" b="9417"/>
          <a:stretch/>
        </p:blipFill>
        <p:spPr bwMode="auto">
          <a:xfrm>
            <a:off x="7753243" y="3429000"/>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2A0FD9F-5B8D-4AED-A182-6FFFD3064D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61" r="23400" b="7380"/>
          <a:stretch/>
        </p:blipFill>
        <p:spPr bwMode="auto">
          <a:xfrm>
            <a:off x="9853100" y="3429000"/>
            <a:ext cx="1800000" cy="2860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0EB715B-8119-4FE0-8246-2F78285889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2" r="23573" b="7380"/>
          <a:stretch/>
        </p:blipFill>
        <p:spPr bwMode="auto">
          <a:xfrm>
            <a:off x="9853100"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1B75C-FA01-4CD0-976D-2CFCAA2D928B}"/>
              </a:ext>
            </a:extLst>
          </p:cNvPr>
          <p:cNvSpPr>
            <a:spLocks noGrp="1"/>
          </p:cNvSpPr>
          <p:nvPr>
            <p:ph type="title"/>
          </p:nvPr>
        </p:nvSpPr>
        <p:spPr>
          <a:xfrm>
            <a:off x="551384" y="234443"/>
            <a:ext cx="11089232" cy="864096"/>
          </a:xfrm>
        </p:spPr>
        <p:txBody>
          <a:bodyPr/>
          <a:lstStyle/>
          <a:p>
            <a:r>
              <a:rPr lang="fr-CH" dirty="0"/>
              <a:t>Exercices d’assouplissement et de relaxation</a:t>
            </a:r>
          </a:p>
        </p:txBody>
      </p:sp>
      <p:sp>
        <p:nvSpPr>
          <p:cNvPr id="3" name="Inhaltsplatzhalter 2">
            <a:extLst>
              <a:ext uri="{FF2B5EF4-FFF2-40B4-BE49-F238E27FC236}">
                <a16:creationId xmlns:a16="http://schemas.microsoft.com/office/drawing/2014/main" id="{3B5B549F-DC52-456A-8FE5-232D680FA50B}"/>
              </a:ext>
            </a:extLst>
          </p:cNvPr>
          <p:cNvSpPr>
            <a:spLocks noGrp="1"/>
          </p:cNvSpPr>
          <p:nvPr>
            <p:ph idx="1"/>
          </p:nvPr>
        </p:nvSpPr>
        <p:spPr>
          <a:xfrm>
            <a:off x="551384" y="1556792"/>
            <a:ext cx="6120680" cy="4608513"/>
          </a:xfrm>
        </p:spPr>
        <p:txBody>
          <a:bodyPr/>
          <a:lstStyle/>
          <a:p>
            <a:pPr marL="0" indent="0">
              <a:buNone/>
            </a:pPr>
            <a:r>
              <a:rPr lang="fr-CH" dirty="0"/>
              <a:t>Échauffez-vous avant d’initier toute contrainte corporelle, p. ex. au moyen du programme de fitness de la Suva.</a:t>
            </a:r>
          </a:p>
          <a:p>
            <a:pPr marL="0" indent="0">
              <a:buNone/>
            </a:pPr>
            <a:endParaRPr lang="fr-CH" dirty="0"/>
          </a:p>
          <a:p>
            <a:pPr marL="0" indent="0">
              <a:buNone/>
            </a:pPr>
            <a:endParaRPr lang="fr-CH" dirty="0"/>
          </a:p>
        </p:txBody>
      </p:sp>
      <p:sp>
        <p:nvSpPr>
          <p:cNvPr id="6" name="Foliennummernplatzhalter 5">
            <a:extLst>
              <a:ext uri="{FF2B5EF4-FFF2-40B4-BE49-F238E27FC236}">
                <a16:creationId xmlns:a16="http://schemas.microsoft.com/office/drawing/2014/main" id="{01E3A1FF-4B0E-4944-9048-A924D9138DFA}"/>
              </a:ext>
            </a:extLst>
          </p:cNvPr>
          <p:cNvSpPr>
            <a:spLocks noGrp="1"/>
          </p:cNvSpPr>
          <p:nvPr>
            <p:ph type="sldNum" sz="quarter" idx="12"/>
          </p:nvPr>
        </p:nvSpPr>
        <p:spPr/>
        <p:txBody>
          <a:bodyPr/>
          <a:lstStyle/>
          <a:p>
            <a:fld id="{905133B1-196B-4806-87F8-E97E62673179}" type="slidenum">
              <a:rPr lang="de-CH" smtClean="0"/>
              <a:pPr/>
              <a:t>19</a:t>
            </a:fld>
            <a:endParaRPr lang="fr-CH" dirty="0"/>
          </a:p>
        </p:txBody>
      </p:sp>
      <p:sp>
        <p:nvSpPr>
          <p:cNvPr id="7" name="Textplatzhalter 6">
            <a:extLst>
              <a:ext uri="{FF2B5EF4-FFF2-40B4-BE49-F238E27FC236}">
                <a16:creationId xmlns:a16="http://schemas.microsoft.com/office/drawing/2014/main" id="{50CD29AD-EDE8-41CD-9543-2389C7671D67}"/>
              </a:ext>
            </a:extLst>
          </p:cNvPr>
          <p:cNvSpPr>
            <a:spLocks noGrp="1"/>
          </p:cNvSpPr>
          <p:nvPr>
            <p:ph type="body" sz="quarter" idx="13"/>
          </p:nvPr>
        </p:nvSpPr>
        <p:spPr>
          <a:xfrm>
            <a:off x="6816080" y="6075305"/>
            <a:ext cx="2304777" cy="180000"/>
          </a:xfrm>
        </p:spPr>
        <p:txBody>
          <a:bodyPr/>
          <a:lstStyle/>
          <a:p>
            <a:r>
              <a:rPr lang="fr-CH" dirty="0">
                <a:hlinkClick r:id="rId3"/>
              </a:rPr>
              <a:t>www.suva.ch/mouvement</a:t>
            </a:r>
            <a:endParaRPr lang="fr-CH" dirty="0"/>
          </a:p>
          <a:p>
            <a:endParaRPr lang="fr-CH" dirty="0"/>
          </a:p>
        </p:txBody>
      </p:sp>
      <p:pic>
        <p:nvPicPr>
          <p:cNvPr id="8" name="Grafik 7">
            <a:extLst>
              <a:ext uri="{FF2B5EF4-FFF2-40B4-BE49-F238E27FC236}">
                <a16:creationId xmlns:a16="http://schemas.microsoft.com/office/drawing/2014/main" id="{9AD58A75-BB76-43DF-8A16-20F0E6873720}"/>
              </a:ext>
            </a:extLst>
          </p:cNvPr>
          <p:cNvPicPr>
            <a:picLocks noChangeAspect="1"/>
          </p:cNvPicPr>
          <p:nvPr/>
        </p:nvPicPr>
        <p:blipFill>
          <a:blip r:embed="rId4"/>
          <a:stretch>
            <a:fillRect/>
          </a:stretch>
        </p:blipFill>
        <p:spPr>
          <a:xfrm>
            <a:off x="6816080" y="698865"/>
            <a:ext cx="3744416" cy="528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1C002-575D-4177-A3FC-B69177AEAB22}"/>
              </a:ext>
            </a:extLst>
          </p:cNvPr>
          <p:cNvSpPr>
            <a:spLocks noGrp="1"/>
          </p:cNvSpPr>
          <p:nvPr>
            <p:ph type="title"/>
          </p:nvPr>
        </p:nvSpPr>
        <p:spPr/>
        <p:txBody>
          <a:bodyPr/>
          <a:lstStyle/>
          <a:p>
            <a:r>
              <a:rPr lang="fr-CH" dirty="0"/>
              <a:t>Objectifs </a:t>
            </a:r>
          </a:p>
        </p:txBody>
      </p:sp>
      <p:sp>
        <p:nvSpPr>
          <p:cNvPr id="3" name="Inhaltsplatzhalter 2">
            <a:extLst>
              <a:ext uri="{FF2B5EF4-FFF2-40B4-BE49-F238E27FC236}">
                <a16:creationId xmlns:a16="http://schemas.microsoft.com/office/drawing/2014/main" id="{49BBC426-5486-4D07-83EB-EC84C411CBBC}"/>
              </a:ext>
            </a:extLst>
          </p:cNvPr>
          <p:cNvSpPr>
            <a:spLocks noGrp="1"/>
          </p:cNvSpPr>
          <p:nvPr>
            <p:ph idx="1"/>
          </p:nvPr>
        </p:nvSpPr>
        <p:spPr/>
        <p:txBody>
          <a:bodyPr/>
          <a:lstStyle/>
          <a:p>
            <a:r>
              <a:rPr lang="fr-CH" sz="2400" dirty="0"/>
              <a:t>Identifier les </a:t>
            </a:r>
            <a:r>
              <a:rPr lang="fr-CH" sz="2400" b="1" dirty="0"/>
              <a:t>risques</a:t>
            </a:r>
            <a:r>
              <a:rPr lang="fr-CH" sz="2400" dirty="0"/>
              <a:t> relatifs au transport de charges</a:t>
            </a:r>
          </a:p>
          <a:p>
            <a:pPr marL="0" indent="0">
              <a:buNone/>
            </a:pPr>
            <a:endParaRPr lang="fr-CH" sz="2400" dirty="0"/>
          </a:p>
          <a:p>
            <a:r>
              <a:rPr lang="fr-CH" sz="2400" dirty="0"/>
              <a:t>Comprendre les </a:t>
            </a:r>
            <a:r>
              <a:rPr lang="fr-CH" sz="2400" b="1" dirty="0"/>
              <a:t>liens </a:t>
            </a:r>
            <a:r>
              <a:rPr lang="fr-CH" sz="2400" dirty="0"/>
              <a:t>entre ses éventuels troubles physiques et son travail </a:t>
            </a:r>
          </a:p>
          <a:p>
            <a:pPr marL="0" indent="0">
              <a:buNone/>
            </a:pPr>
            <a:endParaRPr lang="fr-CH" sz="2400" dirty="0"/>
          </a:p>
          <a:p>
            <a:r>
              <a:rPr lang="fr-CH" sz="2400" dirty="0"/>
              <a:t>Repenser son </a:t>
            </a:r>
            <a:r>
              <a:rPr lang="fr-CH" sz="2400" b="1" dirty="0"/>
              <a:t>comportement</a:t>
            </a:r>
            <a:r>
              <a:rPr lang="fr-CH" sz="2400" dirty="0"/>
              <a:t> personnel et acquérir les </a:t>
            </a:r>
            <a:r>
              <a:rPr lang="fr-CH" sz="2400" b="1" dirty="0"/>
              <a:t>techniques de base</a:t>
            </a:r>
            <a:endParaRPr lang="fr-CH" sz="2400" dirty="0"/>
          </a:p>
        </p:txBody>
      </p:sp>
      <p:sp>
        <p:nvSpPr>
          <p:cNvPr id="6" name="Foliennummernplatzhalter 5">
            <a:extLst>
              <a:ext uri="{FF2B5EF4-FFF2-40B4-BE49-F238E27FC236}">
                <a16:creationId xmlns:a16="http://schemas.microsoft.com/office/drawing/2014/main" id="{7BCF8428-4126-4E96-9AD0-4206D2A40F8F}"/>
              </a:ext>
            </a:extLst>
          </p:cNvPr>
          <p:cNvSpPr>
            <a:spLocks noGrp="1"/>
          </p:cNvSpPr>
          <p:nvPr>
            <p:ph type="sldNum" sz="quarter" idx="12"/>
          </p:nvPr>
        </p:nvSpPr>
        <p:spPr/>
        <p:txBody>
          <a:bodyPr/>
          <a:lstStyle/>
          <a:p>
            <a:fld id="{905133B1-196B-4806-87F8-E97E62673179}" type="slidenum">
              <a:rPr lang="de-CH" smtClean="0"/>
              <a:pPr/>
              <a:t>2</a:t>
            </a:fld>
            <a:endParaRPr lang="fr-CH" dirty="0"/>
          </a:p>
        </p:txBody>
      </p:sp>
    </p:spTree>
    <p:extLst>
      <p:ext uri="{BB962C8B-B14F-4D97-AF65-F5344CB8AC3E}">
        <p14:creationId xmlns:p14="http://schemas.microsoft.com/office/powerpoint/2010/main" val="372662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fr-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20</a:t>
            </a:fld>
            <a:endParaRPr lang="fr-CH" dirty="0"/>
          </a:p>
        </p:txBody>
      </p:sp>
    </p:spTree>
    <p:extLst>
      <p:ext uri="{BB962C8B-B14F-4D97-AF65-F5344CB8AC3E}">
        <p14:creationId xmlns:p14="http://schemas.microsoft.com/office/powerpoint/2010/main" val="310466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47CF0-BD37-485E-9E05-922D79394980}"/>
              </a:ext>
            </a:extLst>
          </p:cNvPr>
          <p:cNvSpPr>
            <a:spLocks noGrp="1"/>
          </p:cNvSpPr>
          <p:nvPr>
            <p:ph type="title"/>
          </p:nvPr>
        </p:nvSpPr>
        <p:spPr/>
        <p:txBody>
          <a:bodyPr/>
          <a:lstStyle/>
          <a:p>
            <a:r>
              <a:rPr lang="fr-CH" dirty="0"/>
              <a:t>Séquence «échauffement»</a:t>
            </a:r>
          </a:p>
        </p:txBody>
      </p:sp>
      <p:sp>
        <p:nvSpPr>
          <p:cNvPr id="6" name="Foliennummernplatzhalter 5">
            <a:extLst>
              <a:ext uri="{FF2B5EF4-FFF2-40B4-BE49-F238E27FC236}">
                <a16:creationId xmlns:a16="http://schemas.microsoft.com/office/drawing/2014/main" id="{A85A9A4F-0813-44F3-B9A5-F07BC48DB8A4}"/>
              </a:ext>
            </a:extLst>
          </p:cNvPr>
          <p:cNvSpPr>
            <a:spLocks noGrp="1"/>
          </p:cNvSpPr>
          <p:nvPr>
            <p:ph type="sldNum" sz="quarter" idx="12"/>
          </p:nvPr>
        </p:nvSpPr>
        <p:spPr/>
        <p:txBody>
          <a:bodyPr/>
          <a:lstStyle/>
          <a:p>
            <a:fld id="{905133B1-196B-4806-87F8-E97E62673179}" type="slidenum">
              <a:rPr lang="de-CH" smtClean="0"/>
              <a:pPr/>
              <a:t>21</a:t>
            </a:fld>
            <a:endParaRPr lang="fr-CH" dirty="0"/>
          </a:p>
        </p:txBody>
      </p:sp>
      <p:sp>
        <p:nvSpPr>
          <p:cNvPr id="7" name="Inhaltsplatzhalter 6">
            <a:extLst>
              <a:ext uri="{FF2B5EF4-FFF2-40B4-BE49-F238E27FC236}">
                <a16:creationId xmlns:a16="http://schemas.microsoft.com/office/drawing/2014/main" id="{4EC56AD4-5EE0-4926-8DF4-26D93F331736}"/>
              </a:ext>
            </a:extLst>
          </p:cNvPr>
          <p:cNvSpPr>
            <a:spLocks noGrp="1"/>
          </p:cNvSpPr>
          <p:nvPr>
            <p:ph idx="1"/>
          </p:nvPr>
        </p:nvSpPr>
        <p:spPr/>
        <p:txBody>
          <a:bodyPr/>
          <a:lstStyle/>
          <a:p>
            <a:endParaRPr lang="fr-CH" dirty="0"/>
          </a:p>
          <a:p>
            <a:endParaRPr lang="fr-CH" dirty="0"/>
          </a:p>
        </p:txBody>
      </p:sp>
      <p:pic>
        <p:nvPicPr>
          <p:cNvPr id="3" name="Flow_warmup_DE_quer_Original_de_37344.mp4">
            <a:hlinkClick r:id="" action="ppaction://media"/>
            <a:extLst>
              <a:ext uri="{FF2B5EF4-FFF2-40B4-BE49-F238E27FC236}">
                <a16:creationId xmlns:a16="http://schemas.microsoft.com/office/drawing/2014/main" id="{5C3C0CB3-80FE-4A7E-ADEB-4203BCF5667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1384" y="961880"/>
            <a:ext cx="8448600" cy="4752338"/>
          </a:xfrm>
          <a:prstGeom prst="rect">
            <a:avLst/>
          </a:prstGeom>
        </p:spPr>
      </p:pic>
      <p:pic>
        <p:nvPicPr>
          <p:cNvPr id="8" name="Flow_Vielsitzer_FR_querformat_korrigiertam14.08._Original_fr_37312.mp4">
            <a:hlinkClick r:id="" action="ppaction://media"/>
            <a:extLst>
              <a:ext uri="{FF2B5EF4-FFF2-40B4-BE49-F238E27FC236}">
                <a16:creationId xmlns:a16="http://schemas.microsoft.com/office/drawing/2014/main" id="{AEB2F276-4F77-4F4A-82F8-9E2F5C261FC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3392" y="911274"/>
            <a:ext cx="9768408" cy="5494730"/>
          </a:xfrm>
          <a:prstGeom prst="rect">
            <a:avLst/>
          </a:prstGeom>
        </p:spPr>
      </p:pic>
    </p:spTree>
    <p:extLst>
      <p:ext uri="{BB962C8B-B14F-4D97-AF65-F5344CB8AC3E}">
        <p14:creationId xmlns:p14="http://schemas.microsoft.com/office/powerpoint/2010/main" val="35879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60" fill="hold"/>
                                        <p:tgtEl>
                                          <p:spTgt spid="3"/>
                                        </p:tgtEl>
                                      </p:cBhvr>
                                    </p:cmd>
                                  </p:childTnLst>
                                </p:cTn>
                              </p:par>
                            </p:childTnLst>
                          </p:cTn>
                        </p:par>
                        <p:par>
                          <p:cTn id="7" fill="hold">
                            <p:stCondLst>
                              <p:cond delay="95360"/>
                            </p:stCondLst>
                            <p:childTnLst>
                              <p:par>
                                <p:cTn id="8" presetID="1" presetClass="mediacall" presetSubtype="0" fill="hold" nodeType="afterEffect">
                                  <p:stCondLst>
                                    <p:cond delay="0"/>
                                  </p:stCondLst>
                                  <p:childTnLst>
                                    <p:cmd type="call" cmd="playFrom(0.0)">
                                      <p:cBhvr>
                                        <p:cTn id="9" dur="1382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45433-67AE-4300-B0EE-E16CE9948529}"/>
              </a:ext>
            </a:extLst>
          </p:cNvPr>
          <p:cNvSpPr>
            <a:spLocks noGrp="1"/>
          </p:cNvSpPr>
          <p:nvPr>
            <p:ph type="title"/>
          </p:nvPr>
        </p:nvSpPr>
        <p:spPr/>
        <p:txBody>
          <a:bodyPr/>
          <a:lstStyle/>
          <a:p>
            <a:r>
              <a:rPr lang="fr-CH" dirty="0"/>
              <a:t>3.</a:t>
            </a:r>
            <a:r>
              <a:rPr lang="fr-CH" b="1" dirty="0"/>
              <a:t> </a:t>
            </a:r>
            <a:r>
              <a:rPr lang="fr-CH" dirty="0"/>
              <a:t>Brève instruction selon «Portez futé !»</a:t>
            </a:r>
            <a:br>
              <a:rPr lang="de-CH" dirty="0"/>
            </a:br>
            <a:endParaRPr lang="fr-CH" dirty="0"/>
          </a:p>
        </p:txBody>
      </p:sp>
      <p:sp>
        <p:nvSpPr>
          <p:cNvPr id="5" name="Foliennummernplatzhalter 4">
            <a:extLst>
              <a:ext uri="{FF2B5EF4-FFF2-40B4-BE49-F238E27FC236}">
                <a16:creationId xmlns:a16="http://schemas.microsoft.com/office/drawing/2014/main" id="{4ACDB32D-35D7-4F2A-ADC6-0A365E79BEBB}"/>
              </a:ext>
            </a:extLst>
          </p:cNvPr>
          <p:cNvSpPr>
            <a:spLocks noGrp="1"/>
          </p:cNvSpPr>
          <p:nvPr>
            <p:ph type="sldNum" sz="quarter" idx="12"/>
          </p:nvPr>
        </p:nvSpPr>
        <p:spPr/>
        <p:txBody>
          <a:bodyPr/>
          <a:lstStyle/>
          <a:p>
            <a:fld id="{139F98D0-71E7-43F5-BAC0-8CEC7D1F1CAC}" type="slidenum">
              <a:rPr lang="de-CH" smtClean="0"/>
              <a:pPr/>
              <a:t>22</a:t>
            </a:fld>
            <a:endParaRPr lang="fr-CH" dirty="0"/>
          </a:p>
        </p:txBody>
      </p:sp>
    </p:spTree>
    <p:extLst>
      <p:ext uri="{BB962C8B-B14F-4D97-AF65-F5344CB8AC3E}">
        <p14:creationId xmlns:p14="http://schemas.microsoft.com/office/powerpoint/2010/main" val="204829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64995-3A75-4216-A792-7C2E0B91E3D9}"/>
              </a:ext>
            </a:extLst>
          </p:cNvPr>
          <p:cNvSpPr>
            <a:spLocks noGrp="1"/>
          </p:cNvSpPr>
          <p:nvPr>
            <p:ph type="title"/>
          </p:nvPr>
        </p:nvSpPr>
        <p:spPr/>
        <p:txBody>
          <a:bodyPr/>
          <a:lstStyle/>
          <a:p>
            <a:r>
              <a:rPr lang="fr-CH" dirty="0"/>
              <a:t>Autres points à prendre en compte </a:t>
            </a:r>
            <a:endParaRPr lang="de-CH" dirty="0"/>
          </a:p>
        </p:txBody>
      </p:sp>
      <p:sp>
        <p:nvSpPr>
          <p:cNvPr id="4" name="Foliennummernplatzhalter 3">
            <a:extLst>
              <a:ext uri="{FF2B5EF4-FFF2-40B4-BE49-F238E27FC236}">
                <a16:creationId xmlns:a16="http://schemas.microsoft.com/office/drawing/2014/main" id="{CB3E52FB-154E-4727-9658-E0C2CCDF859F}"/>
              </a:ext>
            </a:extLst>
          </p:cNvPr>
          <p:cNvSpPr>
            <a:spLocks noGrp="1"/>
          </p:cNvSpPr>
          <p:nvPr>
            <p:ph type="sldNum" sz="quarter" idx="12"/>
          </p:nvPr>
        </p:nvSpPr>
        <p:spPr/>
        <p:txBody>
          <a:bodyPr/>
          <a:lstStyle/>
          <a:p>
            <a:fld id="{2FE21D3F-E201-4FDC-91C5-D658BB790A7C}" type="slidenum">
              <a:rPr lang="de-CH" smtClean="0"/>
              <a:pPr/>
              <a:t>23</a:t>
            </a:fld>
            <a:endParaRPr lang="de-CH" dirty="0"/>
          </a:p>
        </p:txBody>
      </p:sp>
      <p:sp>
        <p:nvSpPr>
          <p:cNvPr id="5" name="Content Placeholder 2">
            <a:extLst>
              <a:ext uri="{FF2B5EF4-FFF2-40B4-BE49-F238E27FC236}">
                <a16:creationId xmlns:a16="http://schemas.microsoft.com/office/drawing/2014/main" id="{5CC67BDF-BD32-4F26-A3AA-0FD0D8E2DB3A}"/>
              </a:ext>
            </a:extLst>
          </p:cNvPr>
          <p:cNvSpPr txBox="1">
            <a:spLocks/>
          </p:cNvSpPr>
          <p:nvPr/>
        </p:nvSpPr>
        <p:spPr>
          <a:xfrm>
            <a:off x="551384" y="1772816"/>
            <a:ext cx="5832648" cy="527217"/>
          </a:xfrm>
          <a:prstGeom prst="rect">
            <a:avLst/>
          </a:prstGeom>
        </p:spPr>
        <p:txBody>
          <a:bodyPr vert="horz" lIns="0" tIns="0" rIns="0" bIns="0" rtlCol="0">
            <a:noAutofit/>
          </a:bodyPr>
          <a:lstStyle>
            <a:lvl1pPr marL="358775" indent="-358775" algn="l" defTabSz="914400" rtl="0" eaLnBrk="1" latinLnBrk="0" hangingPunct="1">
              <a:lnSpc>
                <a:spcPct val="100000"/>
              </a:lnSpc>
              <a:spcBef>
                <a:spcPts val="1600"/>
              </a:spcBef>
              <a:buFont typeface="+mj-lt"/>
              <a:buAutoNum type="arabicPeriod"/>
              <a:defRPr sz="2000" b="1" kern="1200">
                <a:solidFill>
                  <a:schemeClr val="tx1"/>
                </a:solidFill>
                <a:latin typeface="+mn-lt"/>
                <a:ea typeface="+mn-ea"/>
                <a:cs typeface="+mn-cs"/>
              </a:defRPr>
            </a:lvl1pPr>
            <a:lvl2pPr marL="628650" indent="-26193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07791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436688"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881188"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Arial" panose="020B0604020202020204" pitchFamily="34" charset="0"/>
              <a:buChar char="•"/>
            </a:pPr>
            <a:r>
              <a:rPr lang="fr-CH" b="0" dirty="0">
                <a:solidFill>
                  <a:schemeClr val="accent3"/>
                </a:solidFill>
              </a:rPr>
              <a:t>Toujours effectuer de petits pas</a:t>
            </a:r>
            <a:r>
              <a:rPr lang="fr-CH" b="0" dirty="0"/>
              <a:t> au lieu de pivoter le tronc</a:t>
            </a:r>
          </a:p>
          <a:p>
            <a:pPr>
              <a:buClr>
                <a:schemeClr val="tx1"/>
              </a:buClr>
              <a:buFont typeface="Arial" panose="020B0604020202020204" pitchFamily="34" charset="0"/>
              <a:buChar char="•"/>
            </a:pPr>
            <a:r>
              <a:rPr lang="fr-CH" b="0" dirty="0">
                <a:solidFill>
                  <a:srgbClr val="00B8CF"/>
                </a:solidFill>
              </a:rPr>
              <a:t>Se placer en position de marche </a:t>
            </a:r>
            <a:r>
              <a:rPr lang="fr-CH" b="0" dirty="0"/>
              <a:t>ou </a:t>
            </a:r>
            <a:r>
              <a:rPr lang="fr-CH" b="0" dirty="0">
                <a:solidFill>
                  <a:srgbClr val="00B8CF"/>
                </a:solidFill>
              </a:rPr>
              <a:t>passer le bras par-dessous </a:t>
            </a:r>
            <a:r>
              <a:rPr lang="fr-CH" b="0" dirty="0"/>
              <a:t>au lieu de courber le dos</a:t>
            </a:r>
          </a:p>
          <a:p>
            <a:pPr>
              <a:buClr>
                <a:schemeClr val="tx1"/>
              </a:buClr>
              <a:buFont typeface="Arial" panose="020B0604020202020204" pitchFamily="34" charset="0"/>
              <a:buChar char="•"/>
            </a:pPr>
            <a:r>
              <a:rPr lang="fr-CH" b="0" dirty="0">
                <a:solidFill>
                  <a:srgbClr val="00B8CF"/>
                </a:solidFill>
              </a:rPr>
              <a:t>Contrôler le soulèvement de la charge</a:t>
            </a:r>
            <a:r>
              <a:rPr lang="fr-CH" b="0" dirty="0"/>
              <a:t> afin d’éviter les mouvements brusques</a:t>
            </a:r>
          </a:p>
          <a:p>
            <a:pPr>
              <a:buClr>
                <a:schemeClr val="tx1"/>
              </a:buClr>
              <a:buFont typeface="Arial" panose="020B0604020202020204" pitchFamily="34" charset="0"/>
              <a:buChar char="•"/>
            </a:pPr>
            <a:r>
              <a:rPr lang="fr-CH" b="0" dirty="0">
                <a:solidFill>
                  <a:srgbClr val="00B8CF"/>
                </a:solidFill>
              </a:rPr>
              <a:t>Répartir la charge</a:t>
            </a:r>
            <a:r>
              <a:rPr lang="fr-CH" b="0" dirty="0"/>
              <a:t> afin d’éviter toute sollicitation unilatérale</a:t>
            </a:r>
          </a:p>
          <a:p>
            <a:pPr>
              <a:buClr>
                <a:schemeClr val="tx1"/>
              </a:buClr>
              <a:buFont typeface="Arial" panose="020B0604020202020204" pitchFamily="34" charset="0"/>
              <a:buChar char="•"/>
            </a:pPr>
            <a:r>
              <a:rPr lang="fr-CH" b="0" dirty="0">
                <a:solidFill>
                  <a:srgbClr val="00B8CF"/>
                </a:solidFill>
              </a:rPr>
              <a:t>Avoir la vue dégagée</a:t>
            </a:r>
            <a:r>
              <a:rPr lang="fr-CH" b="0" dirty="0"/>
              <a:t> afin de ne pas marcher à l’aveuglette</a:t>
            </a:r>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de-DE" dirty="0"/>
          </a:p>
        </p:txBody>
      </p:sp>
      <p:pic>
        <p:nvPicPr>
          <p:cNvPr id="6" name="Picture 2">
            <a:extLst>
              <a:ext uri="{FF2B5EF4-FFF2-40B4-BE49-F238E27FC236}">
                <a16:creationId xmlns:a16="http://schemas.microsoft.com/office/drawing/2014/main" id="{91AEE973-B975-45AF-B9B9-E4E485CEA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84"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5426335-6B0A-4743-A6F7-6912E0438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D26EE25-DB02-4232-B3FF-49EAA8628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31F0F4-99E1-4E0C-AD59-F892B3953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91"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2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CEA85-2BB4-4262-9440-DCE0541EEE5C}"/>
              </a:ext>
            </a:extLst>
          </p:cNvPr>
          <p:cNvSpPr>
            <a:spLocks noGrp="1"/>
          </p:cNvSpPr>
          <p:nvPr>
            <p:ph type="title"/>
          </p:nvPr>
        </p:nvSpPr>
        <p:spPr/>
        <p:txBody>
          <a:bodyPr/>
          <a:lstStyle/>
          <a:p>
            <a:r>
              <a:rPr lang="fr-CH" dirty="0"/>
              <a:t>Synthèse et conclusion</a:t>
            </a:r>
          </a:p>
        </p:txBody>
      </p:sp>
      <p:sp>
        <p:nvSpPr>
          <p:cNvPr id="5" name="Foliennummernplatzhalter 4">
            <a:extLst>
              <a:ext uri="{FF2B5EF4-FFF2-40B4-BE49-F238E27FC236}">
                <a16:creationId xmlns:a16="http://schemas.microsoft.com/office/drawing/2014/main" id="{5794FB1A-A426-42FE-8217-19087240955C}"/>
              </a:ext>
            </a:extLst>
          </p:cNvPr>
          <p:cNvSpPr>
            <a:spLocks noGrp="1"/>
          </p:cNvSpPr>
          <p:nvPr>
            <p:ph type="sldNum" sz="quarter" idx="12"/>
          </p:nvPr>
        </p:nvSpPr>
        <p:spPr/>
        <p:txBody>
          <a:bodyPr/>
          <a:lstStyle/>
          <a:p>
            <a:fld id="{139F98D0-71E7-43F5-BAC0-8CEC7D1F1CAC}" type="slidenum">
              <a:rPr lang="de-CH" smtClean="0"/>
              <a:pPr/>
              <a:t>24</a:t>
            </a:fld>
            <a:endParaRPr lang="fr-CH" dirty="0"/>
          </a:p>
        </p:txBody>
      </p:sp>
    </p:spTree>
    <p:extLst>
      <p:ext uri="{BB962C8B-B14F-4D97-AF65-F5344CB8AC3E}">
        <p14:creationId xmlns:p14="http://schemas.microsoft.com/office/powerpoint/2010/main" val="177950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403B4-CA90-41BB-9283-918F32916A0D}"/>
              </a:ext>
            </a:extLst>
          </p:cNvPr>
          <p:cNvSpPr>
            <a:spLocks noGrp="1"/>
          </p:cNvSpPr>
          <p:nvPr>
            <p:ph type="title"/>
          </p:nvPr>
        </p:nvSpPr>
        <p:spPr/>
        <p:txBody>
          <a:bodyPr/>
          <a:lstStyle/>
          <a:p>
            <a:r>
              <a:rPr lang="fr-CH" dirty="0"/>
              <a:t>À nous de jouer!</a:t>
            </a:r>
          </a:p>
        </p:txBody>
      </p:sp>
      <p:sp>
        <p:nvSpPr>
          <p:cNvPr id="6" name="Foliennummernplatzhalter 5">
            <a:extLst>
              <a:ext uri="{FF2B5EF4-FFF2-40B4-BE49-F238E27FC236}">
                <a16:creationId xmlns:a16="http://schemas.microsoft.com/office/drawing/2014/main" id="{8807A081-8BC7-47F5-BFC5-DAC35F7685FA}"/>
              </a:ext>
            </a:extLst>
          </p:cNvPr>
          <p:cNvSpPr>
            <a:spLocks noGrp="1"/>
          </p:cNvSpPr>
          <p:nvPr>
            <p:ph type="sldNum" sz="quarter" idx="12"/>
          </p:nvPr>
        </p:nvSpPr>
        <p:spPr/>
        <p:txBody>
          <a:bodyPr/>
          <a:lstStyle/>
          <a:p>
            <a:fld id="{86FBE615-59AB-43FA-AD56-B2490B7B2CB2}" type="slidenum">
              <a:rPr lang="de-CH" smtClean="0"/>
              <a:pPr/>
              <a:t>25</a:t>
            </a:fld>
            <a:endParaRPr lang="fr-CH" dirty="0"/>
          </a:p>
        </p:txBody>
      </p:sp>
      <p:pic>
        <p:nvPicPr>
          <p:cNvPr id="8" name="Grafik 7">
            <a:extLst>
              <a:ext uri="{FF2B5EF4-FFF2-40B4-BE49-F238E27FC236}">
                <a16:creationId xmlns:a16="http://schemas.microsoft.com/office/drawing/2014/main" id="{3423EE08-9231-4D90-8FDA-CA79AE48A621}"/>
              </a:ext>
            </a:extLst>
          </p:cNvPr>
          <p:cNvPicPr>
            <a:picLocks noChangeAspect="1"/>
          </p:cNvPicPr>
          <p:nvPr/>
        </p:nvPicPr>
        <p:blipFill rotWithShape="1">
          <a:blip r:embed="rId3"/>
          <a:srcRect t="16060" b="21708"/>
          <a:stretch/>
        </p:blipFill>
        <p:spPr>
          <a:xfrm>
            <a:off x="463554" y="1381290"/>
            <a:ext cx="11264892" cy="3416695"/>
          </a:xfrm>
          <a:prstGeom prst="rect">
            <a:avLst/>
          </a:prstGeom>
        </p:spPr>
      </p:pic>
      <p:sp>
        <p:nvSpPr>
          <p:cNvPr id="9" name="Textfeld 8">
            <a:extLst>
              <a:ext uri="{FF2B5EF4-FFF2-40B4-BE49-F238E27FC236}">
                <a16:creationId xmlns:a16="http://schemas.microsoft.com/office/drawing/2014/main" id="{23A56E8A-18B6-4DB6-8EFA-8E22B85CC016}"/>
              </a:ext>
            </a:extLst>
          </p:cNvPr>
          <p:cNvSpPr txBox="1"/>
          <p:nvPr/>
        </p:nvSpPr>
        <p:spPr>
          <a:xfrm>
            <a:off x="4943872" y="4918676"/>
            <a:ext cx="3240360" cy="830997"/>
          </a:xfrm>
          <a:prstGeom prst="rect">
            <a:avLst/>
          </a:prstGeom>
          <a:noFill/>
        </p:spPr>
        <p:txBody>
          <a:bodyPr wrap="square" lIns="0" tIns="0" rIns="0" bIns="0" rtlCol="0">
            <a:spAutoFit/>
          </a:bodyPr>
          <a:lstStyle/>
          <a:p>
            <a:r>
              <a:rPr lang="fr-CH" dirty="0"/>
              <a:t>Soulevez fermement la charge en gardant le dos bien droit.</a:t>
            </a:r>
          </a:p>
        </p:txBody>
      </p:sp>
      <p:sp>
        <p:nvSpPr>
          <p:cNvPr id="10" name="Textfeld 9">
            <a:extLst>
              <a:ext uri="{FF2B5EF4-FFF2-40B4-BE49-F238E27FC236}">
                <a16:creationId xmlns:a16="http://schemas.microsoft.com/office/drawing/2014/main" id="{338B0692-7D31-4402-9637-EB8F9BD7FAB7}"/>
              </a:ext>
            </a:extLst>
          </p:cNvPr>
          <p:cNvSpPr txBox="1"/>
          <p:nvPr/>
        </p:nvSpPr>
        <p:spPr>
          <a:xfrm>
            <a:off x="1055440" y="4917435"/>
            <a:ext cx="3384376" cy="830997"/>
          </a:xfrm>
          <a:prstGeom prst="rect">
            <a:avLst/>
          </a:prstGeom>
          <a:noFill/>
        </p:spPr>
        <p:txBody>
          <a:bodyPr wrap="square" lIns="0" tIns="0" rIns="0" bIns="0" rtlCol="0">
            <a:spAutoFit/>
          </a:bodyPr>
          <a:lstStyle/>
          <a:p>
            <a:r>
              <a:rPr lang="fr-CH" dirty="0"/>
              <a:t>Placez-vous en face de la charge, les pieds écartés à la largeur des épaules.</a:t>
            </a:r>
          </a:p>
        </p:txBody>
      </p:sp>
      <p:sp>
        <p:nvSpPr>
          <p:cNvPr id="11" name="Textfeld 10">
            <a:extLst>
              <a:ext uri="{FF2B5EF4-FFF2-40B4-BE49-F238E27FC236}">
                <a16:creationId xmlns:a16="http://schemas.microsoft.com/office/drawing/2014/main" id="{269941DF-6E44-40DB-9ABC-C6B6626AE455}"/>
              </a:ext>
            </a:extLst>
          </p:cNvPr>
          <p:cNvSpPr txBox="1"/>
          <p:nvPr/>
        </p:nvSpPr>
        <p:spPr>
          <a:xfrm>
            <a:off x="8688288" y="4866091"/>
            <a:ext cx="3240360" cy="1107996"/>
          </a:xfrm>
          <a:prstGeom prst="rect">
            <a:avLst/>
          </a:prstGeom>
          <a:noFill/>
        </p:spPr>
        <p:txBody>
          <a:bodyPr wrap="square" lIns="0" tIns="0" rIns="0" bIns="0" rtlCol="0">
            <a:spAutoFit/>
          </a:bodyPr>
          <a:lstStyle/>
          <a:p>
            <a:r>
              <a:rPr lang="fr-CH" dirty="0"/>
              <a:t>Portez la charge près du corps en vous tenant toujours bien droit. Vos épaules et vos coudes sont décontractés.</a:t>
            </a:r>
          </a:p>
        </p:txBody>
      </p:sp>
    </p:spTree>
    <p:extLst>
      <p:ext uri="{BB962C8B-B14F-4D97-AF65-F5344CB8AC3E}">
        <p14:creationId xmlns:p14="http://schemas.microsoft.com/office/powerpoint/2010/main" val="382085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7353E-BC3E-4126-AAB0-2913A3157641}"/>
              </a:ext>
            </a:extLst>
          </p:cNvPr>
          <p:cNvSpPr>
            <a:spLocks noGrp="1"/>
          </p:cNvSpPr>
          <p:nvPr>
            <p:ph type="title"/>
          </p:nvPr>
        </p:nvSpPr>
        <p:spPr/>
        <p:txBody>
          <a:bodyPr/>
          <a:lstStyle/>
          <a:p>
            <a:r>
              <a:rPr lang="fr-CH" dirty="0"/>
              <a:t>Qu’avez-vous appris? </a:t>
            </a:r>
          </a:p>
        </p:txBody>
      </p:sp>
      <p:sp>
        <p:nvSpPr>
          <p:cNvPr id="3" name="Inhaltsplatzhalter 2">
            <a:extLst>
              <a:ext uri="{FF2B5EF4-FFF2-40B4-BE49-F238E27FC236}">
                <a16:creationId xmlns:a16="http://schemas.microsoft.com/office/drawing/2014/main" id="{1712E3B9-CCA8-4B92-98DC-68C29337BA1F}"/>
              </a:ext>
            </a:extLst>
          </p:cNvPr>
          <p:cNvSpPr>
            <a:spLocks noGrp="1"/>
          </p:cNvSpPr>
          <p:nvPr>
            <p:ph idx="1"/>
          </p:nvPr>
        </p:nvSpPr>
        <p:spPr/>
        <p:txBody>
          <a:bodyPr/>
          <a:lstStyle/>
          <a:p>
            <a:pPr marL="0" indent="0" algn="ctr">
              <a:buNone/>
            </a:pPr>
            <a:r>
              <a:rPr lang="fr-CH" u="sng" dirty="0">
                <a:solidFill>
                  <a:schemeClr val="accent5"/>
                </a:solidFill>
                <a:hlinkClick r:id="rId3">
                  <a:extLst>
                    <a:ext uri="{A12FA001-AC4F-418D-AE19-62706E023703}">
                      <ahyp:hlinkClr xmlns:ahyp="http://schemas.microsoft.com/office/drawing/2018/hyperlinkcolor" val="tx"/>
                    </a:ext>
                  </a:extLst>
                </a:hlinkClick>
              </a:rPr>
              <a:t>www.suva.ch/ev</a:t>
            </a:r>
            <a:r>
              <a:rPr lang="fr-CH" u="sng" dirty="0">
                <a:solidFill>
                  <a:schemeClr val="accent5"/>
                </a:solidFill>
              </a:rPr>
              <a:t>1</a:t>
            </a:r>
          </a:p>
        </p:txBody>
      </p:sp>
      <p:sp>
        <p:nvSpPr>
          <p:cNvPr id="6" name="Foliennummernplatzhalter 5">
            <a:extLst>
              <a:ext uri="{FF2B5EF4-FFF2-40B4-BE49-F238E27FC236}">
                <a16:creationId xmlns:a16="http://schemas.microsoft.com/office/drawing/2014/main" id="{9AB5BBB2-94DF-4A85-8C17-BDD2612D2456}"/>
              </a:ext>
            </a:extLst>
          </p:cNvPr>
          <p:cNvSpPr>
            <a:spLocks noGrp="1"/>
          </p:cNvSpPr>
          <p:nvPr>
            <p:ph type="sldNum" sz="quarter" idx="12"/>
          </p:nvPr>
        </p:nvSpPr>
        <p:spPr/>
        <p:txBody>
          <a:bodyPr/>
          <a:lstStyle/>
          <a:p>
            <a:fld id="{86FBE615-59AB-43FA-AD56-B2490B7B2CB2}" type="slidenum">
              <a:rPr lang="de-CH" smtClean="0"/>
              <a:pPr/>
              <a:t>26</a:t>
            </a:fld>
            <a:endParaRPr lang="fr-CH" dirty="0"/>
          </a:p>
        </p:txBody>
      </p:sp>
      <p:pic>
        <p:nvPicPr>
          <p:cNvPr id="2050" name="Picture 2">
            <a:extLst>
              <a:ext uri="{FF2B5EF4-FFF2-40B4-BE49-F238E27FC236}">
                <a16:creationId xmlns:a16="http://schemas.microsoft.com/office/drawing/2014/main" id="{5C751963-57A5-433A-9517-B66ED2B87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25" b="13079"/>
          <a:stretch/>
        </p:blipFill>
        <p:spPr bwMode="auto">
          <a:xfrm>
            <a:off x="2695376" y="2213339"/>
            <a:ext cx="6801247" cy="39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8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E2ADD-920C-4187-B1FB-EFC1030A24D7}"/>
              </a:ext>
            </a:extLst>
          </p:cNvPr>
          <p:cNvSpPr>
            <a:spLocks noGrp="1"/>
          </p:cNvSpPr>
          <p:nvPr>
            <p:ph type="title"/>
          </p:nvPr>
        </p:nvSpPr>
        <p:spPr/>
        <p:txBody>
          <a:bodyPr/>
          <a:lstStyle/>
          <a:p>
            <a:r>
              <a:rPr lang="fr-CH" dirty="0"/>
              <a:t>Vidéo «Portez futé!»</a:t>
            </a:r>
          </a:p>
        </p:txBody>
      </p:sp>
      <p:sp>
        <p:nvSpPr>
          <p:cNvPr id="6" name="Foliennummernplatzhalter 5">
            <a:extLst>
              <a:ext uri="{FF2B5EF4-FFF2-40B4-BE49-F238E27FC236}">
                <a16:creationId xmlns:a16="http://schemas.microsoft.com/office/drawing/2014/main" id="{DB321CCF-04C6-455F-A651-E782700C31B5}"/>
              </a:ext>
            </a:extLst>
          </p:cNvPr>
          <p:cNvSpPr>
            <a:spLocks noGrp="1"/>
          </p:cNvSpPr>
          <p:nvPr>
            <p:ph type="sldNum" sz="quarter" idx="12"/>
          </p:nvPr>
        </p:nvSpPr>
        <p:spPr/>
        <p:txBody>
          <a:bodyPr/>
          <a:lstStyle/>
          <a:p>
            <a:fld id="{905133B1-196B-4806-87F8-E97E62673179}" type="slidenum">
              <a:rPr lang="de-CH" smtClean="0"/>
              <a:pPr/>
              <a:t>27</a:t>
            </a:fld>
            <a:endParaRPr lang="fr-CH" dirty="0"/>
          </a:p>
        </p:txBody>
      </p:sp>
      <p:sp>
        <p:nvSpPr>
          <p:cNvPr id="9" name="Inhaltsplatzhalter 8">
            <a:extLst>
              <a:ext uri="{FF2B5EF4-FFF2-40B4-BE49-F238E27FC236}">
                <a16:creationId xmlns:a16="http://schemas.microsoft.com/office/drawing/2014/main" id="{6C676F31-174B-4B38-8736-FE8C8F3A207D}"/>
              </a:ext>
            </a:extLst>
          </p:cNvPr>
          <p:cNvSpPr>
            <a:spLocks noGrp="1"/>
          </p:cNvSpPr>
          <p:nvPr>
            <p:ph idx="1"/>
          </p:nvPr>
        </p:nvSpPr>
        <p:spPr/>
        <p:txBody>
          <a:bodyPr/>
          <a:lstStyle/>
          <a:p>
            <a:endParaRPr lang="fr-CH" dirty="0"/>
          </a:p>
          <a:p>
            <a:pPr marL="0" indent="0">
              <a:buNone/>
            </a:pPr>
            <a:endParaRPr lang="fr-CH" dirty="0"/>
          </a:p>
        </p:txBody>
      </p:sp>
      <p:pic>
        <p:nvPicPr>
          <p:cNvPr id="8" name="Grafik 7">
            <a:hlinkClick r:id="rId3"/>
            <a:extLst>
              <a:ext uri="{FF2B5EF4-FFF2-40B4-BE49-F238E27FC236}">
                <a16:creationId xmlns:a16="http://schemas.microsoft.com/office/drawing/2014/main" id="{3931401A-9BAE-4484-AAA3-221E7012F43F}"/>
              </a:ext>
            </a:extLst>
          </p:cNvPr>
          <p:cNvPicPr>
            <a:picLocks noChangeAspect="1"/>
          </p:cNvPicPr>
          <p:nvPr/>
        </p:nvPicPr>
        <p:blipFill rotWithShape="1">
          <a:blip r:embed="rId4"/>
          <a:srcRect l="28738" t="28543" r="38778" b="38199"/>
          <a:stretch/>
        </p:blipFill>
        <p:spPr>
          <a:xfrm>
            <a:off x="551384" y="1248216"/>
            <a:ext cx="8468350" cy="4773072"/>
          </a:xfrm>
          <a:prstGeom prst="rect">
            <a:avLst/>
          </a:prstGeom>
        </p:spPr>
      </p:pic>
    </p:spTree>
    <p:extLst>
      <p:ext uri="{BB962C8B-B14F-4D97-AF65-F5344CB8AC3E}">
        <p14:creationId xmlns:p14="http://schemas.microsoft.com/office/powerpoint/2010/main" val="7738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DA3A5-A994-4D85-9968-6C85B6A3E617}"/>
              </a:ext>
            </a:extLst>
          </p:cNvPr>
          <p:cNvSpPr>
            <a:spLocks noGrp="1"/>
          </p:cNvSpPr>
          <p:nvPr>
            <p:ph type="title"/>
          </p:nvPr>
        </p:nvSpPr>
        <p:spPr/>
        <p:txBody>
          <a:bodyPr/>
          <a:lstStyle/>
          <a:p>
            <a:r>
              <a:rPr lang="fr-CH" dirty="0"/>
              <a:t>Sommaire</a:t>
            </a:r>
          </a:p>
        </p:txBody>
      </p:sp>
      <p:sp>
        <p:nvSpPr>
          <p:cNvPr id="3" name="Inhaltsplatzhalter 2">
            <a:extLst>
              <a:ext uri="{FF2B5EF4-FFF2-40B4-BE49-F238E27FC236}">
                <a16:creationId xmlns:a16="http://schemas.microsoft.com/office/drawing/2014/main" id="{89B74ACF-23BD-4384-B884-0936AFC6B467}"/>
              </a:ext>
            </a:extLst>
          </p:cNvPr>
          <p:cNvSpPr>
            <a:spLocks noGrp="1"/>
          </p:cNvSpPr>
          <p:nvPr>
            <p:ph idx="1"/>
          </p:nvPr>
        </p:nvSpPr>
        <p:spPr>
          <a:xfrm>
            <a:off x="2567608" y="1624155"/>
            <a:ext cx="8568952" cy="4608513"/>
          </a:xfrm>
        </p:spPr>
        <p:txBody>
          <a:bodyPr/>
          <a:lstStyle/>
          <a:p>
            <a:pPr marL="0" indent="0">
              <a:buNone/>
            </a:pPr>
            <a:r>
              <a:rPr lang="fr-CH" sz="2400" dirty="0"/>
              <a:t>1. Situation initiale et mesures nécessaires au sein de l’entreprise</a:t>
            </a:r>
          </a:p>
          <a:p>
            <a:pPr marL="457200" indent="-457200">
              <a:buAutoNum type="arabicPeriod"/>
            </a:pPr>
            <a:endParaRPr lang="fr-CH" sz="2400" dirty="0"/>
          </a:p>
          <a:p>
            <a:pPr marL="457200" indent="-457200">
              <a:buFont typeface="+mj-lt"/>
              <a:buAutoNum type="arabicPeriod"/>
            </a:pPr>
            <a:endParaRPr lang="fr-CH" sz="2400" dirty="0"/>
          </a:p>
          <a:p>
            <a:pPr marL="457200" indent="-457200">
              <a:buFont typeface="+mj-lt"/>
              <a:buAutoNum type="arabicPeriod"/>
            </a:pPr>
            <a:endParaRPr lang="fr-CH" sz="2400" dirty="0"/>
          </a:p>
          <a:p>
            <a:pPr marL="0" indent="0">
              <a:buNone/>
            </a:pPr>
            <a:r>
              <a:rPr lang="fr-CH" sz="2400" dirty="0"/>
              <a:t>2. Connaissances de base en matière d’anatomie et   d’exercices d’assouplissement</a:t>
            </a:r>
          </a:p>
          <a:p>
            <a:pPr marL="0" indent="0">
              <a:buNone/>
            </a:pPr>
            <a:endParaRPr lang="fr-CH" sz="2400" dirty="0"/>
          </a:p>
          <a:p>
            <a:pPr marL="0" indent="0">
              <a:buNone/>
            </a:pPr>
            <a:endParaRPr lang="fr-CH" sz="2400" dirty="0"/>
          </a:p>
          <a:p>
            <a:pPr marL="0" indent="0">
              <a:buNone/>
            </a:pPr>
            <a:endParaRPr lang="fr-CH" sz="2400" dirty="0"/>
          </a:p>
          <a:p>
            <a:pPr marL="0" indent="0">
              <a:buNone/>
            </a:pPr>
            <a:r>
              <a:rPr lang="fr-CH" sz="2400" dirty="0"/>
              <a:t>3.</a:t>
            </a:r>
            <a:r>
              <a:rPr lang="fr-CH" sz="2400" b="1" dirty="0"/>
              <a:t> </a:t>
            </a:r>
            <a:r>
              <a:rPr lang="fr-CH" sz="2400" dirty="0"/>
              <a:t>Brève instruction selon «Portez futé: </a:t>
            </a:r>
            <a:r>
              <a:rPr lang="fr-FR" sz="2400" dirty="0"/>
              <a:t>Des techniques de port de charges qui vous protègent en toute situation</a:t>
            </a:r>
            <a:r>
              <a:rPr lang="fr-CH" sz="2400" dirty="0"/>
              <a:t>»</a:t>
            </a:r>
            <a:endParaRPr lang="fr-CH" dirty="0"/>
          </a:p>
        </p:txBody>
      </p:sp>
      <p:sp>
        <p:nvSpPr>
          <p:cNvPr id="6" name="Foliennummernplatzhalter 5">
            <a:extLst>
              <a:ext uri="{FF2B5EF4-FFF2-40B4-BE49-F238E27FC236}">
                <a16:creationId xmlns:a16="http://schemas.microsoft.com/office/drawing/2014/main" id="{3A0B8017-E6CF-424D-ABE1-6D728E07D3B5}"/>
              </a:ext>
            </a:extLst>
          </p:cNvPr>
          <p:cNvSpPr>
            <a:spLocks noGrp="1"/>
          </p:cNvSpPr>
          <p:nvPr>
            <p:ph type="sldNum" sz="quarter" idx="12"/>
          </p:nvPr>
        </p:nvSpPr>
        <p:spPr/>
        <p:txBody>
          <a:bodyPr/>
          <a:lstStyle/>
          <a:p>
            <a:fld id="{905133B1-196B-4806-87F8-E97E62673179}" type="slidenum">
              <a:rPr lang="de-CH" smtClean="0"/>
              <a:pPr/>
              <a:t>3</a:t>
            </a:fld>
            <a:endParaRPr lang="fr-CH" dirty="0"/>
          </a:p>
        </p:txBody>
      </p:sp>
      <p:pic>
        <p:nvPicPr>
          <p:cNvPr id="1026" name="Picture 2">
            <a:extLst>
              <a:ext uri="{FF2B5EF4-FFF2-40B4-BE49-F238E27FC236}">
                <a16:creationId xmlns:a16="http://schemas.microsoft.com/office/drawing/2014/main" id="{F7E45BC5-8413-4A2D-BBFB-6E13CAC5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1" y="3082839"/>
            <a:ext cx="1308907" cy="155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5A8F42C-4962-4BD5-891A-45B91344AD72}"/>
              </a:ext>
            </a:extLst>
          </p:cNvPr>
          <p:cNvPicPr>
            <a:picLocks noChangeAspect="1"/>
          </p:cNvPicPr>
          <p:nvPr/>
        </p:nvPicPr>
        <p:blipFill>
          <a:blip r:embed="rId3"/>
          <a:stretch>
            <a:fillRect/>
          </a:stretch>
        </p:blipFill>
        <p:spPr>
          <a:xfrm>
            <a:off x="375542" y="4422918"/>
            <a:ext cx="1647825" cy="1809750"/>
          </a:xfrm>
          <a:prstGeom prst="rect">
            <a:avLst/>
          </a:prstGeom>
        </p:spPr>
      </p:pic>
      <p:pic>
        <p:nvPicPr>
          <p:cNvPr id="1028" name="Picture 4">
            <a:extLst>
              <a:ext uri="{FF2B5EF4-FFF2-40B4-BE49-F238E27FC236}">
                <a16:creationId xmlns:a16="http://schemas.microsoft.com/office/drawing/2014/main" id="{A833CEAB-263C-4771-931C-B69DC1820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8" t="8692" r="36754"/>
          <a:stretch/>
        </p:blipFill>
        <p:spPr bwMode="auto">
          <a:xfrm>
            <a:off x="551384" y="1182788"/>
            <a:ext cx="1408267"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E369-1D6A-44CE-B85E-0A1B0297AFA0}"/>
              </a:ext>
            </a:extLst>
          </p:cNvPr>
          <p:cNvSpPr>
            <a:spLocks noGrp="1"/>
          </p:cNvSpPr>
          <p:nvPr>
            <p:ph type="title"/>
          </p:nvPr>
        </p:nvSpPr>
        <p:spPr/>
        <p:txBody>
          <a:bodyPr/>
          <a:lstStyle/>
          <a:p>
            <a:r>
              <a:rPr lang="fr-CH" dirty="0"/>
              <a:t>1. Situation initiale et mesures nécessaires au sein de l’entreprise</a:t>
            </a:r>
          </a:p>
        </p:txBody>
      </p:sp>
      <p:sp>
        <p:nvSpPr>
          <p:cNvPr id="5" name="Foliennummernplatzhalter 4">
            <a:extLst>
              <a:ext uri="{FF2B5EF4-FFF2-40B4-BE49-F238E27FC236}">
                <a16:creationId xmlns:a16="http://schemas.microsoft.com/office/drawing/2014/main" id="{39B74B19-D297-49A8-860E-CFAA431E99F8}"/>
              </a:ext>
            </a:extLst>
          </p:cNvPr>
          <p:cNvSpPr>
            <a:spLocks noGrp="1"/>
          </p:cNvSpPr>
          <p:nvPr>
            <p:ph type="sldNum" sz="quarter" idx="12"/>
          </p:nvPr>
        </p:nvSpPr>
        <p:spPr/>
        <p:txBody>
          <a:bodyPr/>
          <a:lstStyle/>
          <a:p>
            <a:fld id="{139F98D0-71E7-43F5-BAC0-8CEC7D1F1CAC}" type="slidenum">
              <a:rPr lang="de-CH" smtClean="0"/>
              <a:pPr/>
              <a:t>4</a:t>
            </a:fld>
            <a:endParaRPr lang="fr-CH" dirty="0"/>
          </a:p>
        </p:txBody>
      </p:sp>
    </p:spTree>
    <p:extLst>
      <p:ext uri="{BB962C8B-B14F-4D97-AF65-F5344CB8AC3E}">
        <p14:creationId xmlns:p14="http://schemas.microsoft.com/office/powerpoint/2010/main" val="66772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fr-CH"/>
              <a:t>Localisation des principales zones douloureuses</a:t>
            </a:r>
            <a:endParaRPr lang="fr-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5</a:t>
            </a:fld>
            <a:endParaRPr lang="fr-CH" dirty="0"/>
          </a:p>
        </p:txBody>
      </p:sp>
      <p:pic>
        <p:nvPicPr>
          <p:cNvPr id="10" name="Grafik 9">
            <a:extLst>
              <a:ext uri="{FF2B5EF4-FFF2-40B4-BE49-F238E27FC236}">
                <a16:creationId xmlns:a16="http://schemas.microsoft.com/office/drawing/2014/main" id="{DCC25A1E-4566-4CA0-B56F-28CEBFA42F74}"/>
              </a:ext>
            </a:extLst>
          </p:cNvPr>
          <p:cNvPicPr>
            <a:picLocks noChangeAspect="1"/>
          </p:cNvPicPr>
          <p:nvPr/>
        </p:nvPicPr>
        <p:blipFill>
          <a:blip r:embed="rId3"/>
          <a:stretch>
            <a:fillRect/>
          </a:stretch>
        </p:blipFill>
        <p:spPr>
          <a:xfrm>
            <a:off x="263352" y="1052736"/>
            <a:ext cx="5368851" cy="5328592"/>
          </a:xfrm>
          <a:prstGeom prst="rect">
            <a:avLst/>
          </a:prstGeom>
        </p:spPr>
      </p:pic>
    </p:spTree>
    <p:extLst>
      <p:ext uri="{BB962C8B-B14F-4D97-AF65-F5344CB8AC3E}">
        <p14:creationId xmlns:p14="http://schemas.microsoft.com/office/powerpoint/2010/main" val="34515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BA1EB-ADC2-4DAD-8C42-0EE901642CCF}"/>
              </a:ext>
            </a:extLst>
          </p:cNvPr>
          <p:cNvSpPr>
            <a:spLocks noGrp="1"/>
          </p:cNvSpPr>
          <p:nvPr>
            <p:ph type="title"/>
          </p:nvPr>
        </p:nvSpPr>
        <p:spPr/>
        <p:txBody>
          <a:bodyPr/>
          <a:lstStyle/>
          <a:p>
            <a:r>
              <a:rPr lang="fr-CH" dirty="0"/>
              <a:t>Entreprise xy: absences</a:t>
            </a:r>
          </a:p>
        </p:txBody>
      </p:sp>
      <p:sp>
        <p:nvSpPr>
          <p:cNvPr id="3" name="Inhaltsplatzhalter 2">
            <a:extLst>
              <a:ext uri="{FF2B5EF4-FFF2-40B4-BE49-F238E27FC236}">
                <a16:creationId xmlns:a16="http://schemas.microsoft.com/office/drawing/2014/main" id="{9A865B90-2979-4F91-B763-BE26572D8E57}"/>
              </a:ext>
            </a:extLst>
          </p:cNvPr>
          <p:cNvSpPr>
            <a:spLocks noGrp="1"/>
          </p:cNvSpPr>
          <p:nvPr>
            <p:ph idx="1"/>
          </p:nvPr>
        </p:nvSpPr>
        <p:spPr/>
        <p:txBody>
          <a:bodyPr/>
          <a:lstStyle/>
          <a:p>
            <a:pPr>
              <a:buFontTx/>
              <a:buChar char="-"/>
            </a:pPr>
            <a:endParaRPr lang="fr-CH" dirty="0"/>
          </a:p>
          <a:p>
            <a:endParaRPr lang="fr-CH" dirty="0"/>
          </a:p>
        </p:txBody>
      </p:sp>
      <p:sp>
        <p:nvSpPr>
          <p:cNvPr id="6" name="Foliennummernplatzhalter 5">
            <a:extLst>
              <a:ext uri="{FF2B5EF4-FFF2-40B4-BE49-F238E27FC236}">
                <a16:creationId xmlns:a16="http://schemas.microsoft.com/office/drawing/2014/main" id="{9C431942-D6A9-4152-85F7-86CB1DB6F3E4}"/>
              </a:ext>
            </a:extLst>
          </p:cNvPr>
          <p:cNvSpPr>
            <a:spLocks noGrp="1"/>
          </p:cNvSpPr>
          <p:nvPr>
            <p:ph type="sldNum" sz="quarter" idx="12"/>
          </p:nvPr>
        </p:nvSpPr>
        <p:spPr/>
        <p:txBody>
          <a:bodyPr/>
          <a:lstStyle/>
          <a:p>
            <a:fld id="{905133B1-196B-4806-87F8-E97E62673179}" type="slidenum">
              <a:rPr lang="de-CH" smtClean="0"/>
              <a:pPr/>
              <a:t>6</a:t>
            </a:fld>
            <a:endParaRPr lang="fr-CH" dirty="0"/>
          </a:p>
        </p:txBody>
      </p:sp>
      <p:sp>
        <p:nvSpPr>
          <p:cNvPr id="7" name="Textplatzhalter 6">
            <a:extLst>
              <a:ext uri="{FF2B5EF4-FFF2-40B4-BE49-F238E27FC236}">
                <a16:creationId xmlns:a16="http://schemas.microsoft.com/office/drawing/2014/main" id="{4FEC8C9D-95A9-46CB-A1AA-685DEA33FA69}"/>
              </a:ext>
            </a:extLst>
          </p:cNvPr>
          <p:cNvSpPr>
            <a:spLocks noGrp="1"/>
          </p:cNvSpPr>
          <p:nvPr>
            <p:ph type="body" sz="quarter" idx="13"/>
          </p:nvPr>
        </p:nvSpPr>
        <p:spPr/>
        <p:txBody>
          <a:bodyPr/>
          <a:lstStyle/>
          <a:p>
            <a:endParaRPr lang="fr-CH" dirty="0"/>
          </a:p>
        </p:txBody>
      </p:sp>
    </p:spTree>
    <p:extLst>
      <p:ext uri="{BB962C8B-B14F-4D97-AF65-F5344CB8AC3E}">
        <p14:creationId xmlns:p14="http://schemas.microsoft.com/office/powerpoint/2010/main" val="35646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9DBC4-B500-4216-A296-0556D85CB205}"/>
              </a:ext>
            </a:extLst>
          </p:cNvPr>
          <p:cNvSpPr>
            <a:spLocks noGrp="1"/>
          </p:cNvSpPr>
          <p:nvPr>
            <p:ph type="title"/>
          </p:nvPr>
        </p:nvSpPr>
        <p:spPr/>
        <p:txBody>
          <a:bodyPr/>
          <a:lstStyle/>
          <a:p>
            <a:r>
              <a:rPr lang="fr-FR" dirty="0">
                <a:solidFill>
                  <a:srgbClr val="FF8200"/>
                </a:solidFill>
                <a:latin typeface="Arial Bold"/>
              </a:rPr>
              <a:t>J</a:t>
            </a:r>
            <a:r>
              <a:rPr kumimoji="0" lang="fr-FR" sz="2400" b="1" i="0" u="none" strike="noStrike" kern="1200" cap="none" spc="0" normalizeH="0" baseline="0" noProof="0" dirty="0">
                <a:ln>
                  <a:noFill/>
                </a:ln>
                <a:solidFill>
                  <a:srgbClr val="FF8200"/>
                </a:solidFill>
                <a:effectLst/>
                <a:uLnTx/>
                <a:uFillTx/>
                <a:latin typeface="Arial Bold"/>
                <a:ea typeface="+mj-ea"/>
                <a:cs typeface="+mj-cs"/>
              </a:rPr>
              <a:t>ours d’absence par poste à plein temps pour cause d’accident et de maladie de 2020 à 2022 / </a:t>
            </a:r>
            <a:r>
              <a:rPr kumimoji="0" lang="fr-FR" sz="2400" b="1" i="1" u="none" strike="noStrike" kern="1200" cap="none" spc="0" normalizeH="0" baseline="0" noProof="0" dirty="0">
                <a:ln>
                  <a:noFill/>
                </a:ln>
                <a:solidFill>
                  <a:srgbClr val="FF8200"/>
                </a:solidFill>
                <a:effectLst/>
                <a:uLnTx/>
                <a:uFillTx/>
                <a:latin typeface="Arial Bold"/>
                <a:ea typeface="+mj-ea"/>
                <a:cs typeface="+mj-cs"/>
              </a:rPr>
              <a:t>Moyenne des absences en jours entre 2013 et 2022 </a:t>
            </a:r>
            <a:br>
              <a:rPr kumimoji="0" lang="fr-FR" sz="2400" b="1" i="0" u="none" strike="noStrike" kern="1200" cap="none" spc="0" normalizeH="0" baseline="0" noProof="0" dirty="0">
                <a:ln>
                  <a:noFill/>
                </a:ln>
                <a:solidFill>
                  <a:srgbClr val="FF8200"/>
                </a:solidFill>
                <a:effectLst/>
                <a:uLnTx/>
                <a:uFillTx/>
                <a:latin typeface="Arial Bold"/>
                <a:ea typeface="+mj-ea"/>
                <a:cs typeface="+mj-cs"/>
              </a:rPr>
            </a:br>
            <a:br>
              <a:rPr kumimoji="0" lang="de-CH" sz="2400" b="1" i="0" u="none" strike="noStrike" kern="1200" cap="none" spc="0" normalizeH="0" baseline="0" noProof="0" dirty="0">
                <a:ln>
                  <a:noFill/>
                </a:ln>
                <a:solidFill>
                  <a:srgbClr val="FF8200"/>
                </a:solidFill>
                <a:effectLst/>
                <a:uLnTx/>
                <a:uFillTx/>
                <a:latin typeface="Arial Bold"/>
                <a:ea typeface="+mj-ea"/>
                <a:cs typeface="+mj-cs"/>
              </a:rPr>
            </a:br>
            <a:r>
              <a:rPr kumimoji="0" lang="de-CH" sz="2400" b="1" i="1" u="none" strike="noStrike" kern="1200" cap="none" spc="0" normalizeH="0" baseline="0" noProof="0" dirty="0">
                <a:ln>
                  <a:noFill/>
                </a:ln>
                <a:solidFill>
                  <a:srgbClr val="FF8200"/>
                </a:solidFill>
                <a:effectLst/>
                <a:uLnTx/>
                <a:uFillTx/>
                <a:latin typeface="Arial Bold"/>
                <a:ea typeface="+mj-ea"/>
                <a:cs typeface="+mj-cs"/>
              </a:rPr>
              <a:t>Durchschnittliche Dauer der Absenzen in Tagen von 2013 – 2022 </a:t>
            </a:r>
            <a:endParaRPr lang="de-CH" i="1" dirty="0"/>
          </a:p>
        </p:txBody>
      </p:sp>
      <p:graphicFrame>
        <p:nvGraphicFramePr>
          <p:cNvPr id="11" name="Inhaltsplatzhalter 10">
            <a:extLst>
              <a:ext uri="{FF2B5EF4-FFF2-40B4-BE49-F238E27FC236}">
                <a16:creationId xmlns:a16="http://schemas.microsoft.com/office/drawing/2014/main" id="{E478271E-3C34-878B-8722-6F782744E6DE}"/>
              </a:ext>
            </a:extLst>
          </p:cNvPr>
          <p:cNvGraphicFramePr>
            <a:graphicFrameLocks noGrp="1"/>
          </p:cNvGraphicFramePr>
          <p:nvPr>
            <p:ph idx="1"/>
          </p:nvPr>
        </p:nvGraphicFramePr>
        <p:xfrm>
          <a:off x="9971314" y="1513706"/>
          <a:ext cx="1692000" cy="4536000"/>
        </p:xfrm>
        <a:graphic>
          <a:graphicData uri="http://schemas.openxmlformats.org/drawingml/2006/table">
            <a:tbl>
              <a:tblPr/>
              <a:tblGrid>
                <a:gridCol w="1692000">
                  <a:extLst>
                    <a:ext uri="{9D8B030D-6E8A-4147-A177-3AD203B41FA5}">
                      <a16:colId xmlns:a16="http://schemas.microsoft.com/office/drawing/2014/main" val="3740671358"/>
                    </a:ext>
                  </a:extLst>
                </a:gridCol>
              </a:tblGrid>
              <a:tr h="4536000">
                <a:tc>
                  <a:txBody>
                    <a:bodyPr/>
                    <a:lstStyle/>
                    <a:p>
                      <a:endParaRPr lang="de-CH" dirty="0"/>
                    </a:p>
                  </a:txBody>
                  <a:tcPr>
                    <a:lnL w="28575" cmpd="sng">
                      <a:solidFill>
                        <a:schemeClr val="accent3"/>
                      </a:solidFill>
                      <a:prstDash val="solid"/>
                    </a:lnL>
                    <a:lnR w="28575" cmpd="sng">
                      <a:solidFill>
                        <a:schemeClr val="accent3"/>
                      </a:solidFill>
                      <a:prstDash val="solid"/>
                    </a:lnR>
                    <a:lnT w="28575" cmpd="sng">
                      <a:solidFill>
                        <a:schemeClr val="accent3"/>
                      </a:solidFill>
                      <a:prstDash val="solid"/>
                    </a:lnT>
                    <a:lnB w="28575" cmpd="sng">
                      <a:solidFill>
                        <a:schemeClr val="accent3"/>
                      </a:solidFill>
                      <a:prstDash val="solid"/>
                    </a:lnB>
                  </a:tcPr>
                </a:tc>
                <a:extLst>
                  <a:ext uri="{0D108BD9-81ED-4DB2-BD59-A6C34878D82A}">
                    <a16:rowId xmlns:a16="http://schemas.microsoft.com/office/drawing/2014/main" val="2086377022"/>
                  </a:ext>
                </a:extLst>
              </a:tr>
            </a:tbl>
          </a:graphicData>
        </a:graphic>
      </p:graphicFrame>
      <p:sp>
        <p:nvSpPr>
          <p:cNvPr id="4" name="Foliennummernplatzhalter 3">
            <a:extLst>
              <a:ext uri="{FF2B5EF4-FFF2-40B4-BE49-F238E27FC236}">
                <a16:creationId xmlns:a16="http://schemas.microsoft.com/office/drawing/2014/main" id="{08EE52A1-8A12-4637-B2F1-5A50F3C647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BE615-59AB-43FA-AD56-B2490B7B2CB2}" type="slidenum">
              <a:rPr kumimoji="0" lang="de-CH" sz="10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e-CH" sz="10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
        <p:nvSpPr>
          <p:cNvPr id="5" name="Textplatzhalter 4">
            <a:extLst>
              <a:ext uri="{FF2B5EF4-FFF2-40B4-BE49-F238E27FC236}">
                <a16:creationId xmlns:a16="http://schemas.microsoft.com/office/drawing/2014/main" id="{4A4BAF29-8FE2-4556-85BD-4DDC6E394F59}"/>
              </a:ext>
            </a:extLst>
          </p:cNvPr>
          <p:cNvSpPr>
            <a:spLocks noGrp="1"/>
          </p:cNvSpPr>
          <p:nvPr>
            <p:ph type="body" sz="quarter" idx="13"/>
          </p:nvPr>
        </p:nvSpPr>
        <p:spPr>
          <a:xfrm>
            <a:off x="550862" y="6162130"/>
            <a:ext cx="11090275" cy="179387"/>
          </a:xfrm>
        </p:spPr>
        <p:txBody>
          <a:bodyPr/>
          <a:lstStyle/>
          <a:p>
            <a:r>
              <a:rPr lang="fr-CH" sz="1100" dirty="0">
                <a:effectLst/>
                <a:latin typeface="Arial" panose="020B0604020202020204" pitchFamily="34" charset="0"/>
                <a:ea typeface="Calibri" panose="020F0502020204030204" pitchFamily="34" charset="0"/>
              </a:rPr>
              <a:t>Source: Office fédéral de la statistique 2022 - calcul pour les travailleurs à temps plein ; les personnes ayant des absences de plus de 6 mois n'ont pas été prises en compte</a:t>
            </a:r>
            <a:endParaRPr lang="fr-CH" sz="1100" dirty="0"/>
          </a:p>
        </p:txBody>
      </p:sp>
      <p:graphicFrame>
        <p:nvGraphicFramePr>
          <p:cNvPr id="7" name="Group 108">
            <a:extLst>
              <a:ext uri="{FF2B5EF4-FFF2-40B4-BE49-F238E27FC236}">
                <a16:creationId xmlns:a16="http://schemas.microsoft.com/office/drawing/2014/main" id="{B931B79E-20DF-22FB-B8B3-6ED694ABB4D2}"/>
              </a:ext>
            </a:extLst>
          </p:cNvPr>
          <p:cNvGraphicFramePr>
            <a:graphicFrameLocks/>
          </p:cNvGraphicFramePr>
          <p:nvPr/>
        </p:nvGraphicFramePr>
        <p:xfrm>
          <a:off x="561228" y="1518689"/>
          <a:ext cx="11089231" cy="4524934"/>
        </p:xfrm>
        <a:graphic>
          <a:graphicData uri="http://schemas.openxmlformats.org/drawingml/2006/table">
            <a:tbl>
              <a:tblPr>
                <a:tableStyleId>{B301B821-A1FF-4177-AEE7-76D212191A09}</a:tableStyleId>
              </a:tblPr>
              <a:tblGrid>
                <a:gridCol w="4310231">
                  <a:extLst>
                    <a:ext uri="{9D8B030D-6E8A-4147-A177-3AD203B41FA5}">
                      <a16:colId xmlns:a16="http://schemas.microsoft.com/office/drawing/2014/main" val="20000"/>
                    </a:ext>
                  </a:extLst>
                </a:gridCol>
                <a:gridCol w="1694750">
                  <a:extLst>
                    <a:ext uri="{9D8B030D-6E8A-4147-A177-3AD203B41FA5}">
                      <a16:colId xmlns:a16="http://schemas.microsoft.com/office/drawing/2014/main" val="20003"/>
                    </a:ext>
                  </a:extLst>
                </a:gridCol>
                <a:gridCol w="1694750">
                  <a:extLst>
                    <a:ext uri="{9D8B030D-6E8A-4147-A177-3AD203B41FA5}">
                      <a16:colId xmlns:a16="http://schemas.microsoft.com/office/drawing/2014/main" val="4216930136"/>
                    </a:ext>
                  </a:extLst>
                </a:gridCol>
                <a:gridCol w="1694750">
                  <a:extLst>
                    <a:ext uri="{9D8B030D-6E8A-4147-A177-3AD203B41FA5}">
                      <a16:colId xmlns:a16="http://schemas.microsoft.com/office/drawing/2014/main" val="3414060171"/>
                    </a:ext>
                  </a:extLst>
                </a:gridCol>
                <a:gridCol w="1694750">
                  <a:extLst>
                    <a:ext uri="{9D8B030D-6E8A-4147-A177-3AD203B41FA5}">
                      <a16:colId xmlns:a16="http://schemas.microsoft.com/office/drawing/2014/main" val="461323194"/>
                    </a:ext>
                  </a:extLst>
                </a:gridCol>
              </a:tblGrid>
              <a:tr h="42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b="1" normalizeH="0" dirty="0">
                          <a:ln>
                            <a:noFill/>
                          </a:ln>
                          <a:effectLst/>
                        </a:rPr>
                        <a:t>Branche</a:t>
                      </a:r>
                      <a:r>
                        <a:rPr kumimoji="0" lang="fr-CH" sz="1400" normalizeH="0" dirty="0">
                          <a:ln>
                            <a:noFill/>
                          </a:ln>
                          <a:effectLst/>
                        </a:rPr>
                        <a:t> (secteur économique)</a:t>
                      </a:r>
                      <a:endParaRPr kumimoji="0" lang="fr-CH" sz="1400" normalizeH="0" dirty="0">
                        <a:ln>
                          <a:noFill/>
                        </a:ln>
                        <a:effectLst/>
                        <a:latin typeface="+mn-lt"/>
                        <a:ea typeface="Times New Roman"/>
                        <a:cs typeface="Arial"/>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2020</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2021</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2022</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R w="28575" cap="flat" cmpd="sng" algn="ctr">
                      <a:solidFill>
                        <a:schemeClr val="accent3"/>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cap="none" normalizeH="0" baseline="0" dirty="0">
                          <a:ln>
                            <a:noFill/>
                          </a:ln>
                          <a:solidFill>
                            <a:schemeClr val="tx1"/>
                          </a:solidFill>
                          <a:effectLst/>
                          <a:latin typeface="Arial" charset="0"/>
                          <a:ea typeface="Times New Roman" pitchFamily="18" charset="0"/>
                          <a:cs typeface="Arial" charset="0"/>
                        </a:rPr>
                        <a:t>2013 - 2022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29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Construction</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9.5</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8.9</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10.6</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mn-ea"/>
                          <a:cs typeface="Arial" charset="0"/>
                        </a:rPr>
                        <a:t>8.4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Services financiers et d'assurance</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5.2</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5.3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6.3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Restauration et hébergement</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6.9</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Santé et action sociale</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10.6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9.1</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Commerce et réparation </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7.4</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9.7</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b="1" normalizeH="0" dirty="0">
                          <a:ln>
                            <a:noFill/>
                          </a:ln>
                          <a:effectLst/>
                        </a:rPr>
                        <a:t>Moyenne</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7.6</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kern="1200" cap="none" normalizeH="0" baseline="0" dirty="0">
                          <a:ln>
                            <a:noFill/>
                          </a:ln>
                          <a:solidFill>
                            <a:schemeClr val="tx1"/>
                          </a:solidFill>
                          <a:effectLst/>
                        </a:rPr>
                        <a:t>7.1</a:t>
                      </a:r>
                      <a:endPar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kern="1200" cap="none" normalizeH="0" baseline="0" dirty="0">
                          <a:ln>
                            <a:noFill/>
                          </a:ln>
                          <a:solidFill>
                            <a:schemeClr val="tx1"/>
                          </a:solidFill>
                          <a:effectLst/>
                          <a:latin typeface="Arial" charset="0"/>
                          <a:ea typeface="Times New Roman" pitchFamily="18" charset="0"/>
                          <a:cs typeface="Arial" charset="0"/>
                        </a:rPr>
                        <a:t>6.9</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0007"/>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Immobilier, autres activités de services </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8.7</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8.6</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10.8</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Information et communication</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4.3</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4.8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7.9</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Administration publique, défense, assurances sociales</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9.2</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303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Industrie manufacturière, énergie</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8.0</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7.5</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400" normalizeH="0" dirty="0">
                          <a:ln>
                            <a:noFill/>
                          </a:ln>
                          <a:effectLst/>
                        </a:rPr>
                        <a:t>Transports et entreposage</a:t>
                      </a:r>
                      <a:endParaRPr kumimoji="0" lang="fr-CH" sz="1400" normalizeH="0" dirty="0">
                        <a:ln>
                          <a:noFill/>
                        </a:ln>
                        <a:effectLst/>
                        <a:latin typeface="Arial"/>
                        <a:ea typeface="Times New Roman"/>
                        <a:cs typeface="Arial"/>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8.9</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8.5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6341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2F97F-2AAA-4203-9862-C1BDBBA33D96}"/>
              </a:ext>
            </a:extLst>
          </p:cNvPr>
          <p:cNvSpPr>
            <a:spLocks noGrp="1"/>
          </p:cNvSpPr>
          <p:nvPr>
            <p:ph type="title"/>
          </p:nvPr>
        </p:nvSpPr>
        <p:spPr/>
        <p:txBody>
          <a:bodyPr/>
          <a:lstStyle/>
          <a:p>
            <a:r>
              <a:rPr lang="fr-CH" dirty="0"/>
              <a:t>La répartition des jours d’absence dépend de l’entreprise – En règle générale, les absences pour maladie sont plus nombreuses</a:t>
            </a:r>
          </a:p>
        </p:txBody>
      </p:sp>
      <p:sp>
        <p:nvSpPr>
          <p:cNvPr id="4" name="Inhaltsplatzhalter 3">
            <a:extLst>
              <a:ext uri="{FF2B5EF4-FFF2-40B4-BE49-F238E27FC236}">
                <a16:creationId xmlns:a16="http://schemas.microsoft.com/office/drawing/2014/main" id="{CD6A4CDF-DA71-4798-A22C-B43A8F7C23E8}"/>
              </a:ext>
            </a:extLst>
          </p:cNvPr>
          <p:cNvSpPr>
            <a:spLocks noGrp="1"/>
          </p:cNvSpPr>
          <p:nvPr>
            <p:ph sz="half" idx="2"/>
          </p:nvPr>
        </p:nvSpPr>
        <p:spPr>
          <a:xfrm>
            <a:off x="6384616" y="1557339"/>
            <a:ext cx="5256000" cy="4428578"/>
          </a:xfrm>
        </p:spPr>
        <p:txBody>
          <a:bodyPr/>
          <a:lstStyle/>
          <a:p>
            <a:r>
              <a:rPr lang="fr-CH" b="1" kern="0" dirty="0">
                <a:solidFill>
                  <a:srgbClr val="00B8CF"/>
                </a:solidFill>
              </a:rPr>
              <a:t>7 % des jours d’absence sont dus à des accidents professionnels (AP).</a:t>
            </a:r>
          </a:p>
          <a:p>
            <a:endParaRPr lang="fr-CH" b="1" kern="0" dirty="0">
              <a:solidFill>
                <a:srgbClr val="00B8CF"/>
              </a:solidFill>
            </a:endParaRPr>
          </a:p>
          <a:p>
            <a:r>
              <a:rPr lang="fr-CH" b="1" kern="0" dirty="0">
                <a:solidFill>
                  <a:srgbClr val="FFC180"/>
                </a:solidFill>
              </a:rPr>
              <a:t>13 % des jours d’absence sont dus à des accidents non professionnels (ANP).</a:t>
            </a:r>
          </a:p>
          <a:p>
            <a:endParaRPr lang="fr-CH" b="1" kern="0" dirty="0">
              <a:solidFill>
                <a:srgbClr val="FFC180"/>
              </a:solidFill>
            </a:endParaRPr>
          </a:p>
          <a:p>
            <a:r>
              <a:rPr lang="fr-CH" b="1" kern="0" dirty="0">
                <a:solidFill>
                  <a:schemeClr val="accent1"/>
                </a:solidFill>
              </a:rPr>
              <a:t>80 % des jours d’absence sont dus à des cas de maladie.</a:t>
            </a:r>
          </a:p>
          <a:p>
            <a:pPr marL="0" indent="0">
              <a:buNone/>
            </a:pPr>
            <a:endParaRPr lang="fr-CH" dirty="0"/>
          </a:p>
          <a:p>
            <a:r>
              <a:rPr lang="fr-CH" dirty="0"/>
              <a:t>Chaque personne est absente en moyenne 6 à 7 jours par an.</a:t>
            </a:r>
          </a:p>
          <a:p>
            <a:r>
              <a:rPr lang="fr-CH" dirty="0"/>
              <a:t>Coût d’un jour d’absence:</a:t>
            </a:r>
            <a:br>
              <a:rPr lang="de-CH" dirty="0"/>
            </a:br>
            <a:r>
              <a:rPr lang="fr-CH" dirty="0"/>
              <a:t>entre 600 et 1000 CHF</a:t>
            </a:r>
          </a:p>
          <a:p>
            <a:r>
              <a:rPr lang="fr-CH" dirty="0"/>
              <a:t>Calcul du coût des absences par jour: </a:t>
            </a:r>
            <a:r>
              <a:rPr lang="fr-CH" dirty="0">
                <a:hlinkClick r:id="rId3"/>
              </a:rPr>
              <a:t>www.suva.ch/potentiel</a:t>
            </a:r>
            <a:r>
              <a:rPr lang="fr-CH" dirty="0"/>
              <a:t> </a:t>
            </a:r>
          </a:p>
          <a:p>
            <a:endParaRPr lang="fr-CH" dirty="0"/>
          </a:p>
          <a:p>
            <a:endParaRPr lang="fr-CH" dirty="0"/>
          </a:p>
          <a:p>
            <a:endParaRPr lang="fr-CH" dirty="0"/>
          </a:p>
        </p:txBody>
      </p:sp>
      <p:sp>
        <p:nvSpPr>
          <p:cNvPr id="5" name="Foliennummernplatzhalter 4">
            <a:extLst>
              <a:ext uri="{FF2B5EF4-FFF2-40B4-BE49-F238E27FC236}">
                <a16:creationId xmlns:a16="http://schemas.microsoft.com/office/drawing/2014/main" id="{C07422C1-015C-4541-869F-4ADC95F555FC}"/>
              </a:ext>
            </a:extLst>
          </p:cNvPr>
          <p:cNvSpPr>
            <a:spLocks noGrp="1"/>
          </p:cNvSpPr>
          <p:nvPr>
            <p:ph type="sldNum" sz="quarter" idx="12"/>
          </p:nvPr>
        </p:nvSpPr>
        <p:spPr/>
        <p:txBody>
          <a:bodyPr/>
          <a:lstStyle/>
          <a:p>
            <a:fld id="{95B65F90-CB8F-4C63-AE2B-73BBDDDDDEFF}" type="slidenum">
              <a:rPr lang="de-CH" smtClean="0"/>
              <a:pPr/>
              <a:t>8</a:t>
            </a:fld>
            <a:endParaRPr lang="fr-CH" dirty="0"/>
          </a:p>
        </p:txBody>
      </p:sp>
      <p:pic>
        <p:nvPicPr>
          <p:cNvPr id="11" name="Grafik 10">
            <a:extLst>
              <a:ext uri="{FF2B5EF4-FFF2-40B4-BE49-F238E27FC236}">
                <a16:creationId xmlns:a16="http://schemas.microsoft.com/office/drawing/2014/main" id="{7CF68C34-3B9D-442D-98B6-74D6E672498D}"/>
              </a:ext>
            </a:extLst>
          </p:cNvPr>
          <p:cNvPicPr>
            <a:picLocks noChangeAspect="1"/>
          </p:cNvPicPr>
          <p:nvPr/>
        </p:nvPicPr>
        <p:blipFill rotWithShape="1">
          <a:blip r:embed="rId4"/>
          <a:srcRect l="2778" r="-1"/>
          <a:stretch/>
        </p:blipFill>
        <p:spPr>
          <a:xfrm>
            <a:off x="550861" y="1557338"/>
            <a:ext cx="3816946" cy="4607966"/>
          </a:xfrm>
          <a:prstGeom prst="rect">
            <a:avLst/>
          </a:prstGeom>
        </p:spPr>
      </p:pic>
      <p:sp>
        <p:nvSpPr>
          <p:cNvPr id="13" name="Textfeld 12">
            <a:extLst>
              <a:ext uri="{FF2B5EF4-FFF2-40B4-BE49-F238E27FC236}">
                <a16:creationId xmlns:a16="http://schemas.microsoft.com/office/drawing/2014/main" id="{8FE6AD76-5E0C-4E94-A914-C88B679C1B6F}"/>
              </a:ext>
            </a:extLst>
          </p:cNvPr>
          <p:cNvSpPr txBox="1"/>
          <p:nvPr/>
        </p:nvSpPr>
        <p:spPr>
          <a:xfrm>
            <a:off x="550861" y="1596458"/>
            <a:ext cx="3816947" cy="215444"/>
          </a:xfrm>
          <a:prstGeom prst="rect">
            <a:avLst/>
          </a:prstGeom>
          <a:noFill/>
        </p:spPr>
        <p:txBody>
          <a:bodyPr wrap="square" lIns="0" tIns="0" rIns="0" bIns="0" rtlCol="0" anchor="ctr">
            <a:spAutoFit/>
          </a:bodyPr>
          <a:lstStyle/>
          <a:p>
            <a:pPr algn="ctr"/>
            <a:r>
              <a:rPr lang="fr-CH" sz="1400" b="1" dirty="0">
                <a:solidFill>
                  <a:schemeClr val="bg1"/>
                </a:solidFill>
              </a:rPr>
              <a:t>Accident professionnel</a:t>
            </a:r>
            <a:endParaRPr lang="fr-CH" sz="1200" b="1" dirty="0">
              <a:solidFill>
                <a:schemeClr val="bg1"/>
              </a:solidFill>
            </a:endParaRPr>
          </a:p>
        </p:txBody>
      </p:sp>
      <p:sp>
        <p:nvSpPr>
          <p:cNvPr id="15" name="Textfeld 14">
            <a:extLst>
              <a:ext uri="{FF2B5EF4-FFF2-40B4-BE49-F238E27FC236}">
                <a16:creationId xmlns:a16="http://schemas.microsoft.com/office/drawing/2014/main" id="{4D001DD3-BD0A-47FC-A17E-153568167BD0}"/>
              </a:ext>
            </a:extLst>
          </p:cNvPr>
          <p:cNvSpPr txBox="1"/>
          <p:nvPr/>
        </p:nvSpPr>
        <p:spPr>
          <a:xfrm>
            <a:off x="550860" y="2067592"/>
            <a:ext cx="3816947" cy="215444"/>
          </a:xfrm>
          <a:prstGeom prst="rect">
            <a:avLst/>
          </a:prstGeom>
          <a:noFill/>
        </p:spPr>
        <p:txBody>
          <a:bodyPr wrap="square" lIns="0" tIns="0" rIns="0" bIns="0" rtlCol="0" anchor="ctr">
            <a:spAutoFit/>
          </a:bodyPr>
          <a:lstStyle/>
          <a:p>
            <a:pPr algn="ctr"/>
            <a:r>
              <a:rPr lang="fr-CH" sz="1400" b="1" dirty="0">
                <a:solidFill>
                  <a:schemeClr val="bg1"/>
                </a:solidFill>
              </a:rPr>
              <a:t>Accident non professionnel</a:t>
            </a:r>
            <a:endParaRPr lang="fr-CH" sz="1200" b="1" dirty="0">
              <a:solidFill>
                <a:schemeClr val="bg1"/>
              </a:solidFill>
            </a:endParaRPr>
          </a:p>
        </p:txBody>
      </p:sp>
      <p:sp>
        <p:nvSpPr>
          <p:cNvPr id="16" name="Textfeld 15">
            <a:extLst>
              <a:ext uri="{FF2B5EF4-FFF2-40B4-BE49-F238E27FC236}">
                <a16:creationId xmlns:a16="http://schemas.microsoft.com/office/drawing/2014/main" id="{89AB13B2-D630-43EF-8144-9CA0A660FE52}"/>
              </a:ext>
            </a:extLst>
          </p:cNvPr>
          <p:cNvSpPr txBox="1"/>
          <p:nvPr/>
        </p:nvSpPr>
        <p:spPr>
          <a:xfrm>
            <a:off x="550859" y="4116448"/>
            <a:ext cx="3816947" cy="215444"/>
          </a:xfrm>
          <a:prstGeom prst="rect">
            <a:avLst/>
          </a:prstGeom>
          <a:noFill/>
        </p:spPr>
        <p:txBody>
          <a:bodyPr wrap="square" lIns="0" tIns="0" rIns="0" bIns="0" rtlCol="0" anchor="ctr">
            <a:spAutoFit/>
          </a:bodyPr>
          <a:lstStyle/>
          <a:p>
            <a:pPr algn="ctr"/>
            <a:r>
              <a:rPr lang="fr-CH" sz="1400" b="1" dirty="0">
                <a:solidFill>
                  <a:schemeClr val="bg1"/>
                </a:solidFill>
              </a:rPr>
              <a:t>Maladie</a:t>
            </a:r>
            <a:endParaRPr lang="fr-CH" sz="1200" b="1" dirty="0">
              <a:solidFill>
                <a:schemeClr val="bg1"/>
              </a:solidFill>
            </a:endParaRPr>
          </a:p>
        </p:txBody>
      </p:sp>
    </p:spTree>
    <p:extLst>
      <p:ext uri="{BB962C8B-B14F-4D97-AF65-F5344CB8AC3E}">
        <p14:creationId xmlns:p14="http://schemas.microsoft.com/office/powerpoint/2010/main" val="410784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3F7A6-6511-4EBE-AF05-31423459869F}"/>
              </a:ext>
            </a:extLst>
          </p:cNvPr>
          <p:cNvSpPr>
            <a:spLocks noGrp="1"/>
          </p:cNvSpPr>
          <p:nvPr>
            <p:ph type="title"/>
          </p:nvPr>
        </p:nvSpPr>
        <p:spPr/>
        <p:txBody>
          <a:bodyPr/>
          <a:lstStyle/>
          <a:p>
            <a:r>
              <a:rPr lang="fr-CH" dirty="0"/>
              <a:t>Entreprise xy: «top 3» des maladies et blessures liées à la manutention de charges</a:t>
            </a:r>
          </a:p>
        </p:txBody>
      </p:sp>
      <p:sp>
        <p:nvSpPr>
          <p:cNvPr id="3" name="Inhaltsplatzhalter 2">
            <a:extLst>
              <a:ext uri="{FF2B5EF4-FFF2-40B4-BE49-F238E27FC236}">
                <a16:creationId xmlns:a16="http://schemas.microsoft.com/office/drawing/2014/main" id="{4D2FF9E7-8B91-4C38-9B74-E48FE6272B3A}"/>
              </a:ext>
            </a:extLst>
          </p:cNvPr>
          <p:cNvSpPr>
            <a:spLocks noGrp="1"/>
          </p:cNvSpPr>
          <p:nvPr>
            <p:ph idx="1"/>
          </p:nvPr>
        </p:nvSpPr>
        <p:spPr/>
        <p:txBody>
          <a:bodyPr/>
          <a:lstStyle/>
          <a:p>
            <a:endParaRPr lang="fr-CH"/>
          </a:p>
        </p:txBody>
      </p:sp>
      <p:sp>
        <p:nvSpPr>
          <p:cNvPr id="6" name="Foliennummernplatzhalter 5">
            <a:extLst>
              <a:ext uri="{FF2B5EF4-FFF2-40B4-BE49-F238E27FC236}">
                <a16:creationId xmlns:a16="http://schemas.microsoft.com/office/drawing/2014/main" id="{E71CA82E-FEB0-4973-91AA-B3E269A44C9F}"/>
              </a:ext>
            </a:extLst>
          </p:cNvPr>
          <p:cNvSpPr>
            <a:spLocks noGrp="1"/>
          </p:cNvSpPr>
          <p:nvPr>
            <p:ph type="sldNum" sz="quarter" idx="12"/>
          </p:nvPr>
        </p:nvSpPr>
        <p:spPr/>
        <p:txBody>
          <a:bodyPr/>
          <a:lstStyle/>
          <a:p>
            <a:fld id="{905133B1-196B-4806-87F8-E97E62673179}" type="slidenum">
              <a:rPr lang="de-CH" smtClean="0"/>
              <a:pPr/>
              <a:t>9</a:t>
            </a:fld>
            <a:endParaRPr lang="fr-CH" dirty="0"/>
          </a:p>
        </p:txBody>
      </p:sp>
      <p:sp>
        <p:nvSpPr>
          <p:cNvPr id="7" name="Textplatzhalter 6">
            <a:extLst>
              <a:ext uri="{FF2B5EF4-FFF2-40B4-BE49-F238E27FC236}">
                <a16:creationId xmlns:a16="http://schemas.microsoft.com/office/drawing/2014/main" id="{3C31841A-361A-496E-9B32-D2FCCAF50210}"/>
              </a:ext>
            </a:extLst>
          </p:cNvPr>
          <p:cNvSpPr>
            <a:spLocks noGrp="1"/>
          </p:cNvSpPr>
          <p:nvPr>
            <p:ph type="body" sz="quarter" idx="13"/>
          </p:nvPr>
        </p:nvSpPr>
        <p:spPr/>
        <p:txBody>
          <a:bodyPr/>
          <a:lstStyle/>
          <a:p>
            <a:endParaRPr lang="fr-CH"/>
          </a:p>
        </p:txBody>
      </p:sp>
    </p:spTree>
    <p:extLst>
      <p:ext uri="{BB962C8B-B14F-4D97-AF65-F5344CB8AC3E}">
        <p14:creationId xmlns:p14="http://schemas.microsoft.com/office/powerpoint/2010/main" val="1212460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DE_Präsentation_neu.potx" id="{83311E9E-42F3-4EA1-B97A-098FFF34496E}" vid="{BFE90364-9262-4CAD-8CAD-DC62B702CB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2716</Words>
  <Application>Microsoft Office PowerPoint</Application>
  <PresentationFormat>Breitbild</PresentationFormat>
  <Paragraphs>314</Paragraphs>
  <Slides>27</Slides>
  <Notes>22</Notes>
  <HiddenSlides>0</HiddenSlides>
  <MMClips>3</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Arial Bold</vt:lpstr>
      <vt:lpstr>Calibri</vt:lpstr>
      <vt:lpstr>Office</vt:lpstr>
      <vt:lpstr>Portez futé ! </vt:lpstr>
      <vt:lpstr>Objectifs </vt:lpstr>
      <vt:lpstr>Sommaire</vt:lpstr>
      <vt:lpstr>1. Situation initiale et mesures nécessaires au sein de l’entreprise</vt:lpstr>
      <vt:lpstr>Localisation des principales zones douloureuses</vt:lpstr>
      <vt:lpstr>Entreprise xy: absences</vt:lpstr>
      <vt:lpstr>Jours d’absence par poste à plein temps pour cause d’accident et de maladie de 2020 à 2022 / Moyenne des absences en jours entre 2013 et 2022   Durchschnittliche Dauer der Absenzen in Tagen von 2013 – 2022 </vt:lpstr>
      <vt:lpstr>La répartition des jours d’absence dépend de l’entreprise – En règle générale, les absences pour maladie sont plus nombreuses</vt:lpstr>
      <vt:lpstr>Entreprise xy: «top 3» des maladies et blessures liées à la manutention de charges</vt:lpstr>
      <vt:lpstr>Résultats de la liste de contrôle</vt:lpstr>
      <vt:lpstr>Bilan et champs d’action?</vt:lpstr>
      <vt:lpstr>STOP: réfléchir avant d’agir</vt:lpstr>
      <vt:lpstr>Pause</vt:lpstr>
      <vt:lpstr>2. Connaissances de base en matière d’anatomie et d’exercices d’assouplissement </vt:lpstr>
      <vt:lpstr>Localisation des principales zones douloureuses</vt:lpstr>
      <vt:lpstr>Connaissances de base sur le dos</vt:lpstr>
      <vt:lpstr>Notre corps est semblable à une grue</vt:lpstr>
      <vt:lpstr>Le travail des jambes permet de soulager le dos! </vt:lpstr>
      <vt:lpstr>Exercices d’assouplissement et de relaxation</vt:lpstr>
      <vt:lpstr>Pause</vt:lpstr>
      <vt:lpstr>Séquence «échauffement»</vt:lpstr>
      <vt:lpstr>3. Brève instruction selon «Portez futé !» </vt:lpstr>
      <vt:lpstr>Autres points à prendre en compte </vt:lpstr>
      <vt:lpstr>Synthèse et conclusion</vt:lpstr>
      <vt:lpstr>À nous de jouer!</vt:lpstr>
      <vt:lpstr>Qu’avez-vous appris? </vt:lpstr>
      <vt:lpstr>Vidéo «Portez futé!»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Clever mit Lasten umgehen</dc:title>
  <dc:creator>Murer Nadja (M1N)</dc:creator>
  <cp:lastModifiedBy>Appel Kirsten (APK)</cp:lastModifiedBy>
  <cp:revision>156</cp:revision>
  <dcterms:created xsi:type="dcterms:W3CDTF">2020-05-06T14:27:18Z</dcterms:created>
  <dcterms:modified xsi:type="dcterms:W3CDTF">2024-06-10T10:02:54Z</dcterms:modified>
</cp:coreProperties>
</file>