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2" r:id="rId3"/>
    <p:sldId id="302" r:id="rId4"/>
    <p:sldId id="269" r:id="rId5"/>
    <p:sldId id="303" r:id="rId6"/>
    <p:sldId id="304" r:id="rId7"/>
    <p:sldId id="306" r:id="rId8"/>
    <p:sldId id="307" r:id="rId9"/>
    <p:sldId id="308" r:id="rId10"/>
    <p:sldId id="312" r:id="rId11"/>
    <p:sldId id="311" r:id="rId12"/>
    <p:sldId id="310" r:id="rId13"/>
    <p:sldId id="27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09" r:id="rId22"/>
  </p:sldIdLst>
  <p:sldSz cx="12192000" cy="6858000"/>
  <p:notesSz cx="6858000" cy="9144000"/>
  <p:custDataLst>
    <p:tags r:id="rId25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0" autoAdjust="0"/>
    <p:restoredTop sz="86408" autoAdjust="0"/>
  </p:normalViewPr>
  <p:slideViewPr>
    <p:cSldViewPr snapToGrid="0" showGuides="1">
      <p:cViewPr varScale="1">
        <p:scale>
          <a:sx n="148" d="100"/>
          <a:sy n="148" d="100"/>
        </p:scale>
        <p:origin x="756" y="114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2634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4 pt) - ét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(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 (ble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avec imag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 dirty="0" err="1"/>
              <a:t>Vidéo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éo diapositive ent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 dirty="0" err="1"/>
              <a:t>Vidéo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(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 (ble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 (image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ans imag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6 pt) - ét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0 pt) - ét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Mention de la </a:t>
            </a:r>
            <a:r>
              <a:rPr lang="de-CH" dirty="0" err="1"/>
              <a:t>source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 dirty="0" err="1"/>
              <a:t>Titre</a:t>
            </a:r>
            <a:r>
              <a:rPr lang="de-CH" dirty="0"/>
              <a:t> de </a:t>
            </a:r>
            <a:r>
              <a:rPr lang="de-CH" dirty="0" err="1"/>
              <a:t>présentation</a:t>
            </a:r>
            <a:r>
              <a:rPr lang="de-CH" dirty="0"/>
              <a:t> (Arial normal,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interligne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uva.ch/e-schulung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antafritz.files.wordpress.com/2011/04/bunte_fragezeichen_large.jpg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Gestion des absences de la Suva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98D4D-5C94-4D58-BA8C-3586A40A3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noProof="0" dirty="0"/>
          </a:p>
        </p:txBody>
      </p:sp>
      <p:pic>
        <p:nvPicPr>
          <p:cNvPr id="8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21" t="23780" r="-25021" b="1074"/>
          <a:stretch/>
        </p:blipFill>
        <p:spPr>
          <a:xfrm>
            <a:off x="0" y="549275"/>
            <a:ext cx="11641138" cy="3887788"/>
          </a:xfr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Absences de longue durée et réinsertion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fr-FR" b="1"/>
              <a:t>Phase aiguë</a:t>
            </a:r>
          </a:p>
          <a:p>
            <a:pPr>
              <a:spcAft>
                <a:spcPts val="1000"/>
              </a:spcAft>
            </a:pPr>
            <a:r>
              <a:rPr lang="fr-FR"/>
              <a:t>Faire preuve de compassion</a:t>
            </a:r>
          </a:p>
          <a:p>
            <a:pPr>
              <a:spcAft>
                <a:spcPts val="1000"/>
              </a:spcAft>
            </a:pPr>
            <a:r>
              <a:rPr lang="fr-FR"/>
              <a:t>Rendre visite</a:t>
            </a:r>
          </a:p>
          <a:p>
            <a:pPr>
              <a:spcAft>
                <a:spcPts val="1000"/>
              </a:spcAft>
            </a:pPr>
            <a:r>
              <a:rPr lang="fr-FR"/>
              <a:t>Informer l’équipe</a:t>
            </a:r>
          </a:p>
          <a:p>
            <a:pPr>
              <a:spcAft>
                <a:spcPts val="1000"/>
              </a:spcAft>
            </a:pPr>
            <a:r>
              <a:rPr lang="fr-FR"/>
              <a:t>Planifier les contacts suivants</a:t>
            </a:r>
          </a:p>
          <a:p>
            <a:pPr>
              <a:spcAft>
                <a:spcPts val="1000"/>
              </a:spcAft>
            </a:pPr>
            <a:r>
              <a:rPr lang="fr-FR"/>
              <a:t>Demander le certificat médical</a:t>
            </a:r>
          </a:p>
          <a:p>
            <a:pPr>
              <a:spcAft>
                <a:spcPts val="1000"/>
              </a:spcAft>
            </a:pPr>
            <a:r>
              <a:rPr lang="fr-FR"/>
              <a:t>Clarifier les questions des assurances</a:t>
            </a:r>
          </a:p>
          <a:p>
            <a:pPr>
              <a:spcAft>
                <a:spcPts val="1000"/>
              </a:spcAft>
            </a:pPr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015570E-4063-4DA3-9974-5A062B305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88978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Absences de longue durée et réinsertion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fr-FR" b="1"/>
              <a:t>Phase de traitement</a:t>
            </a:r>
          </a:p>
          <a:p>
            <a:pPr>
              <a:spcAft>
                <a:spcPts val="1000"/>
              </a:spcAft>
            </a:pPr>
            <a:r>
              <a:rPr lang="fr-FR"/>
              <a:t>Planifier la date de retour</a:t>
            </a:r>
          </a:p>
          <a:p>
            <a:pPr>
              <a:spcAft>
                <a:spcPts val="1000"/>
              </a:spcAft>
            </a:pPr>
            <a:r>
              <a:rPr lang="fr-FR"/>
              <a:t>Contacter le médecin</a:t>
            </a:r>
          </a:p>
          <a:p>
            <a:pPr>
              <a:spcAft>
                <a:spcPts val="1000"/>
              </a:spcAft>
            </a:pPr>
            <a:r>
              <a:rPr lang="fr-FR"/>
              <a:t>Contacter l’assureur</a:t>
            </a:r>
          </a:p>
          <a:p>
            <a:pPr>
              <a:spcAft>
                <a:spcPts val="1000"/>
              </a:spcAft>
            </a:pPr>
            <a:r>
              <a:rPr lang="fr-FR"/>
              <a:t>Contacter les services de conseil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DDA558F-F149-40E6-8221-65C22E45C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44144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Absences de longue durée et réinsertion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fr-FR" b="1"/>
              <a:t>Phase de réinsertion</a:t>
            </a:r>
          </a:p>
          <a:p>
            <a:pPr>
              <a:spcAft>
                <a:spcPts val="1000"/>
              </a:spcAft>
            </a:pPr>
            <a:r>
              <a:rPr lang="fr-FR"/>
              <a:t>S’enquérir de l’état de santé</a:t>
            </a:r>
          </a:p>
          <a:p>
            <a:pPr>
              <a:spcAft>
                <a:spcPts val="1000"/>
              </a:spcAft>
            </a:pPr>
            <a:r>
              <a:rPr lang="fr-FR"/>
              <a:t>Vérifier les capacités actuelles de travail </a:t>
            </a:r>
            <a:br>
              <a:rPr lang="fr-FR"/>
            </a:br>
            <a:r>
              <a:rPr lang="fr-FR"/>
              <a:t>du collaborateur</a:t>
            </a:r>
          </a:p>
          <a:p>
            <a:pPr>
              <a:spcAft>
                <a:spcPts val="1000"/>
              </a:spcAft>
            </a:pPr>
            <a:r>
              <a:rPr lang="fr-FR"/>
              <a:t>Proposer un poste aménagé ou </a:t>
            </a:r>
            <a:br>
              <a:rPr lang="fr-FR"/>
            </a:br>
            <a:r>
              <a:rPr lang="fr-FR"/>
              <a:t>à temps partiel</a:t>
            </a:r>
          </a:p>
          <a:p>
            <a:pPr>
              <a:spcAft>
                <a:spcPts val="1000"/>
              </a:spcAft>
            </a:pPr>
            <a:r>
              <a:rPr lang="fr-FR"/>
              <a:t>Procéder à des adaptations ergonomiques </a:t>
            </a:r>
            <a:br>
              <a:rPr lang="fr-FR"/>
            </a:br>
            <a:r>
              <a:rPr lang="fr-FR"/>
              <a:t>et organisationnelles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C407826-C8CB-453B-A9BD-C2024DE197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89234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Absences de longue durée et réinsertion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fr-FR" b="1"/>
              <a:t>Phase de normalisation</a:t>
            </a:r>
          </a:p>
          <a:p>
            <a:pPr>
              <a:spcAft>
                <a:spcPts val="1000"/>
              </a:spcAft>
            </a:pPr>
            <a:r>
              <a:rPr lang="fr-FR"/>
              <a:t>Entretien final</a:t>
            </a:r>
          </a:p>
          <a:p>
            <a:pPr>
              <a:spcAft>
                <a:spcPts val="1000"/>
              </a:spcAft>
            </a:pPr>
            <a:r>
              <a:rPr lang="fr-FR"/>
              <a:t>Consigner les résultats (qu’est-ce qui </a:t>
            </a:r>
            <a:br>
              <a:rPr lang="fr-FR"/>
            </a:br>
            <a:r>
              <a:rPr lang="fr-FR"/>
              <a:t>a bien fonctionné, qu’est-ce qui doit être optimisé?)</a:t>
            </a:r>
          </a:p>
          <a:p>
            <a:pPr>
              <a:spcAft>
                <a:spcPts val="1000"/>
              </a:spcAft>
            </a:pPr>
            <a:r>
              <a:rPr lang="fr-FR"/>
              <a:t>Clarifier les besoins supplémentaires en termes de prévention (éviter les nouveaux cas)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60AC3B5-80C0-410D-8079-194DF9EE04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34465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4: formation et information des supérieurs hiérarchiques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Les supérieurs hiérarchiques doivent connaître la manière dont ils doivent </a:t>
            </a:r>
            <a:br>
              <a:rPr lang="fr-FR"/>
            </a:br>
            <a:r>
              <a:rPr lang="fr-FR"/>
              <a:t>gérer les absences des collaborateurs. </a:t>
            </a:r>
          </a:p>
          <a:p>
            <a:endParaRPr lang="fr-FR"/>
          </a:p>
          <a:p>
            <a:r>
              <a:rPr lang="fr-FR"/>
              <a:t>Dispensez des principes de direction. </a:t>
            </a:r>
          </a:p>
          <a:p>
            <a:endParaRPr lang="fr-FR"/>
          </a:p>
          <a:p>
            <a:r>
              <a:rPr lang="fr-FR"/>
              <a:t>Faites en sorte que vos supérieurs hiérarchiques soient en mesure d’assumer avec compétence leurs tâches de suivi (par ex. prise de contact avec les collaborateurs malades, entretiens de retour).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190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Etapes 5 et 6: informer les collaborateurs, planifier et </a:t>
            </a:r>
            <a:br>
              <a:rPr lang="fr-FR" dirty="0"/>
            </a:br>
            <a:r>
              <a:rPr lang="fr-FR" dirty="0"/>
              <a:t>mettre en œuvre des mesures de prévention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702792" cy="4608512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Informez</a:t>
            </a:r>
            <a:r>
              <a:rPr lang="fr-FR" dirty="0"/>
              <a:t> régulièrement les collaborateurs sur </a:t>
            </a:r>
          </a:p>
          <a:p>
            <a:r>
              <a:rPr lang="fr-FR" dirty="0"/>
              <a:t>les indicateurs d’absence</a:t>
            </a:r>
          </a:p>
          <a:p>
            <a:r>
              <a:rPr lang="fr-FR" dirty="0"/>
              <a:t>les objectifs de la direction de l’entreprise dans ce domaine</a:t>
            </a:r>
          </a:p>
          <a:p>
            <a:r>
              <a:rPr lang="fr-FR" dirty="0"/>
              <a:t>le comportement à adopter en cas d’absence</a:t>
            </a:r>
          </a:p>
          <a:p>
            <a:r>
              <a:rPr lang="fr-FR" dirty="0"/>
              <a:t>les mesures de prévention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/>
              <a:t>Mieux vaut prévenir que guérir </a:t>
            </a:r>
          </a:p>
          <a:p>
            <a:pPr marL="0" indent="0">
              <a:buNone/>
            </a:pPr>
            <a:r>
              <a:rPr lang="fr-FR" dirty="0"/>
              <a:t>Planifiez et mettez en œuvre des mesures de prévention sur la base des indicateurs d’absence analysés.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E7E6616-8018-4C8E-B1DF-1BD2C72817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51201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de conseils de la Suva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Nous vous offrons volontiers aide et conseil sur place pour les thèmes suivants:</a:t>
            </a:r>
          </a:p>
          <a:p>
            <a:r>
              <a:rPr lang="fr-FR"/>
              <a:t>Optimisation des processus et formation </a:t>
            </a:r>
            <a:br>
              <a:rPr lang="fr-FR"/>
            </a:br>
            <a:r>
              <a:rPr lang="fr-FR"/>
              <a:t>des supérieurs hiérarchiques</a:t>
            </a:r>
          </a:p>
          <a:p>
            <a:r>
              <a:rPr lang="fr-FR"/>
              <a:t>Analyser et interpréter les données concernant les absences</a:t>
            </a:r>
          </a:p>
          <a:p>
            <a:r>
              <a:rPr lang="fr-FR"/>
              <a:t>Séminaire: encadrement promoteur </a:t>
            </a:r>
            <a:br>
              <a:rPr lang="fr-FR"/>
            </a:br>
            <a:r>
              <a:rPr lang="fr-FR"/>
              <a:t>de la santé</a:t>
            </a:r>
          </a:p>
          <a:p>
            <a:endParaRPr lang="fr-FR"/>
          </a:p>
          <a:p>
            <a:pPr marL="0" indent="0">
              <a:buNone/>
            </a:pPr>
            <a:r>
              <a:rPr lang="fr-FR"/>
              <a:t>Plus d’informations: </a:t>
            </a:r>
            <a:br>
              <a:rPr lang="fr-FR"/>
            </a:br>
            <a:r>
              <a:rPr lang="fr-FR"/>
              <a:t>www.suva.ch/gestion</a:t>
            </a:r>
          </a:p>
          <a:p>
            <a:endParaRPr lang="de-DE"/>
          </a:p>
        </p:txBody>
      </p:sp>
      <p:pic>
        <p:nvPicPr>
          <p:cNvPr id="9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36885" r="6427" b="21697"/>
          <a:stretch/>
        </p:blipFill>
        <p:spPr>
          <a:xfrm>
            <a:off x="6383338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410761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en ligne «Gestion des absences»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Notre </a:t>
            </a:r>
            <a:r>
              <a:rPr lang="fr-FR" b="1"/>
              <a:t>formation en ligne gratuite</a:t>
            </a:r>
            <a:r>
              <a:rPr lang="fr-FR"/>
              <a:t> vous permet d’instaurer une gestion professionnelle des absences dans votre entreprise. 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Inscrivez-vous et vous recevrez chaque semaine pendant trois mois une newsletter comprenant des informations et des </a:t>
            </a:r>
            <a:br>
              <a:rPr lang="fr-FR"/>
            </a:br>
            <a:r>
              <a:rPr lang="fr-FR"/>
              <a:t>exercices pratiques sur la gestion des absences. 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CH" dirty="0">
                <a:hlinkClick r:id="rId2"/>
              </a:rPr>
              <a:t>www.suva.ch/e-formation</a:t>
            </a:r>
            <a:endParaRPr lang="de-CH" dirty="0"/>
          </a:p>
        </p:txBody>
      </p:sp>
      <p:pic>
        <p:nvPicPr>
          <p:cNvPr id="9" name="Grafik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-13224" b="-13224"/>
          <a:stretch/>
        </p:blipFill>
        <p:spPr>
          <a:xfrm>
            <a:off x="6383338" y="1628775"/>
            <a:ext cx="5808662" cy="4321175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302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/>
              <a:t>Introduction à la gestion des absences</a:t>
            </a:r>
            <a:br>
              <a:rPr lang="fr-FR"/>
            </a:br>
            <a:r>
              <a:rPr lang="fr-FR"/>
              <a:t>(1½ jours, CHF 645.–)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Plus d’informations:</a:t>
            </a:r>
          </a:p>
          <a:p>
            <a:pPr marL="0" indent="0">
              <a:buNone/>
            </a:pPr>
            <a:r>
              <a:rPr lang="fr-FR" dirty="0"/>
              <a:t>www.suva.ch/gestion/cours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97CDD0E-7609-4175-B18B-6F6F7D7DBF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58454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8" b="8548"/>
          <a:stretch>
            <a:fillRect/>
          </a:stretch>
        </p:blipFill>
        <p:spPr>
          <a:xfrm>
            <a:off x="8195905" y="1627864"/>
            <a:ext cx="3452060" cy="43279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Brochure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550862" y="1557339"/>
            <a:ext cx="7633369" cy="4608512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Comment instaurer une gestion des absences efficace? </a:t>
            </a:r>
          </a:p>
          <a:p>
            <a:pPr marL="0" indent="0">
              <a:buNone/>
            </a:pPr>
            <a:r>
              <a:rPr lang="fr-FR"/>
              <a:t>Comment optimiser une gestion des absences existante? </a:t>
            </a:r>
          </a:p>
          <a:p>
            <a:pPr marL="0" indent="0">
              <a:buNone/>
            </a:pPr>
            <a:endParaRPr lang="fr-FR"/>
          </a:p>
          <a:p>
            <a:pPr marL="0" indent="0">
              <a:spcAft>
                <a:spcPts val="1000"/>
              </a:spcAft>
              <a:buNone/>
            </a:pPr>
            <a:r>
              <a:rPr lang="fr-FR"/>
              <a:t>Vous trouverez plus d'informations à ce sujet dans </a:t>
            </a:r>
            <a:br>
              <a:rPr lang="fr-FR"/>
            </a:br>
            <a:r>
              <a:rPr lang="fr-FR"/>
              <a:t>la brochure ci-contre.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fr-FR"/>
              <a:t>Chapitre 1: Analyser les absences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fr-FR"/>
              <a:t>Chapitre 2: Intervenir judicieusement en cas d’absence </a:t>
            </a:r>
          </a:p>
          <a:p>
            <a:pPr marL="0" indent="0">
              <a:buNone/>
            </a:pPr>
            <a:r>
              <a:rPr lang="fr-FR"/>
              <a:t>Chapitre 3: Renforcer la prévention: aides et offres 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Référence 66131</a:t>
            </a:r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22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absences coûtent 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En Suisse, chaque salarié est absent 6,5 jours en moyenne par an </a:t>
            </a:r>
            <a:br>
              <a:rPr lang="fr-FR" dirty="0" err="1"/>
            </a:br>
            <a:r>
              <a:rPr lang="fr-FR" dirty="0" err="1"/>
              <a:t>en raison d’une maladie ou d’un accident.</a:t>
            </a:r>
          </a:p>
          <a:p>
            <a:endParaRPr lang="fr-FR" dirty="0" err="1"/>
          </a:p>
          <a:p>
            <a:r>
              <a:rPr lang="fr-FR" dirty="0" err="1"/>
              <a:t>Les absences ont des conséquences pour tous les acteurs concernés: employeurs et employés.</a:t>
            </a:r>
          </a:p>
          <a:p>
            <a:endParaRPr lang="fr-FR" dirty="0" err="1"/>
          </a:p>
          <a:p>
            <a:r>
              <a:rPr lang="fr-FR" dirty="0" err="1"/>
              <a:t>Un système de gestion des absences performant permet de réduire </a:t>
            </a:r>
            <a:br>
              <a:rPr lang="fr-FR" dirty="0" err="1"/>
            </a:br>
            <a:r>
              <a:rPr lang="fr-FR" dirty="0" err="1"/>
              <a:t>la fréquence et le coût des absences. </a:t>
            </a:r>
          </a:p>
          <a:p>
            <a:endParaRPr lang="fr-FR" dirty="0" err="1"/>
          </a:p>
          <a:p>
            <a:endParaRPr lang="fr-FR" dirty="0" err="1"/>
          </a:p>
          <a:p>
            <a:endParaRPr lang="fr-FR" dirty="0" err="1"/>
          </a:p>
          <a:p>
            <a:endParaRPr lang="fr-FR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 la situation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/>
              <a:t>Autocontrôle</a:t>
            </a:r>
          </a:p>
          <a:p>
            <a:pPr marL="0" indent="0">
              <a:buNone/>
            </a:pPr>
            <a:r>
              <a:rPr lang="fr-FR"/>
              <a:t>Quelle est la situation en matière de gestion des absences dans votre entreprise? A l’aide de neuf questions, vous pouvez dresser un premier </a:t>
            </a:r>
            <a:br>
              <a:rPr lang="fr-FR"/>
            </a:br>
            <a:r>
              <a:rPr lang="fr-FR"/>
              <a:t>bilan de la situation.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 b="1"/>
              <a:t>Comparaison des indicateurs </a:t>
            </a:r>
          </a:p>
          <a:p>
            <a:pPr marL="0" indent="0">
              <a:buNone/>
            </a:pPr>
            <a:r>
              <a:rPr lang="fr-FR"/>
              <a:t>Vous voulez savoir où se situe votre entreprise par rapport à la branche? </a:t>
            </a:r>
            <a:br>
              <a:rPr lang="fr-FR"/>
            </a:br>
            <a:r>
              <a:rPr lang="fr-FR"/>
              <a:t>La comparaison des indicateurs vous donne une idée de la situation. 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 b="1"/>
              <a:t>www.suva.ch/gestion</a:t>
            </a:r>
          </a:p>
          <a:p>
            <a:pPr marL="0" indent="0">
              <a:buNone/>
            </a:pPr>
            <a:r>
              <a:rPr lang="fr-FR"/>
              <a:t>(bilan de la situation)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133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Avez-vous des questions?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Bruno Guscioni </a:t>
            </a:r>
          </a:p>
          <a:p>
            <a:pPr marL="0" indent="0">
              <a:buNone/>
            </a:pPr>
            <a:r>
              <a:rPr lang="it-IT"/>
              <a:t>Conseiller gestion des absences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Tél. 026 350 36 98 </a:t>
            </a:r>
          </a:p>
          <a:p>
            <a:pPr marL="0" indent="0">
              <a:buNone/>
            </a:pPr>
            <a:r>
              <a:rPr lang="it-IT"/>
              <a:t>E-mail: bruno.guscioni@suva.ch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Internet:</a:t>
            </a:r>
          </a:p>
          <a:p>
            <a:pPr marL="0" indent="0">
              <a:buNone/>
            </a:pPr>
            <a:r>
              <a:rPr lang="it-IT"/>
              <a:t>www.suva.ch/gestion</a:t>
            </a:r>
          </a:p>
        </p:txBody>
      </p:sp>
      <p:pic>
        <p:nvPicPr>
          <p:cNvPr id="9" name="Picture 2" descr="http://santafritz.files.wordpress.com/2011/04/bunte_fragezeichen_large.jpg?w=580&amp;h=435">
            <a:hlinkClick r:id="rId2"/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/>
          <a:srcRect t="405" b="405"/>
          <a:stretch>
            <a:fillRect/>
          </a:stretch>
        </p:blipFill>
        <p:spPr bwMode="auto">
          <a:xfrm>
            <a:off x="6383338" y="1628774"/>
            <a:ext cx="5808662" cy="4320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306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Vers une gestion des absences efficace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L’</a:t>
            </a:r>
            <a:r>
              <a:rPr lang="fr-FR" b="1" dirty="0" err="1"/>
              <a:t>objectif</a:t>
            </a:r>
            <a:r>
              <a:rPr lang="fr-FR" dirty="0" err="1"/>
              <a:t> suprême est de préserver la santé et les performances des collaborateurs. </a:t>
            </a:r>
          </a:p>
          <a:p>
            <a:endParaRPr lang="fr-FR" dirty="0" err="1"/>
          </a:p>
          <a:p>
            <a:r>
              <a:rPr lang="fr-FR" dirty="0" err="1"/>
              <a:t>Créez les </a:t>
            </a:r>
            <a:r>
              <a:rPr lang="fr-FR" b="1" dirty="0" err="1"/>
              <a:t>conditions</a:t>
            </a:r>
            <a:r>
              <a:rPr lang="fr-FR" dirty="0" err="1"/>
              <a:t> requises pour réduire les absences et promouvoir une culture d’entreprise productive. </a:t>
            </a:r>
          </a:p>
          <a:p>
            <a:endParaRPr lang="fr-FR" dirty="0" err="1"/>
          </a:p>
          <a:p>
            <a:r>
              <a:rPr lang="fr-FR" dirty="0" err="1"/>
              <a:t>Procédez </a:t>
            </a:r>
            <a:r>
              <a:rPr lang="fr-FR" b="1" dirty="0" err="1"/>
              <a:t>par étapes</a:t>
            </a:r>
            <a:r>
              <a:rPr lang="fr-FR" dirty="0" err="1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046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1"/>
            <a:ext cx="4458547" cy="3236983"/>
          </a:xfrm>
        </p:spPr>
        <p:txBody>
          <a:bodyPr/>
          <a:lstStyle/>
          <a:p>
            <a:r>
              <a:rPr lang="fr-FR" dirty="0"/>
              <a:t>Etapes de planification et </a:t>
            </a:r>
            <a:br>
              <a:rPr lang="fr-FR" dirty="0"/>
            </a:br>
            <a:r>
              <a:rPr lang="fr-FR" dirty="0"/>
              <a:t>de mise en œuvre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05.12.2022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4</a:t>
            </a:fld>
            <a:endParaRPr lang="de-CH" dirty="0"/>
          </a:p>
        </p:txBody>
      </p:sp>
      <p:pic>
        <p:nvPicPr>
          <p:cNvPr id="11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907" y="456881"/>
            <a:ext cx="6336704" cy="5762325"/>
          </a:xfrm>
          <a:prstGeom prst="rect">
            <a:avLst/>
          </a:prstGeom>
        </p:spPr>
      </p:pic>
      <p:pic>
        <p:nvPicPr>
          <p:cNvPr id="13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829" y="420405"/>
            <a:ext cx="6411310" cy="57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1: engagement de la direction de l’entreprise</a:t>
            </a:r>
            <a:br>
              <a:rPr lang="fr-FR" dirty="0"/>
            </a:b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/>
              <a:t>La direction de l’entreprise</a:t>
            </a:r>
          </a:p>
          <a:p>
            <a:endParaRPr lang="fr-FR"/>
          </a:p>
          <a:p>
            <a:r>
              <a:rPr lang="fr-FR"/>
              <a:t>s’exprime en faveur de l’instauration </a:t>
            </a:r>
            <a:br>
              <a:rPr lang="fr-FR"/>
            </a:br>
            <a:r>
              <a:rPr lang="fr-FR"/>
              <a:t>et de la mise en œuvre d’un système de gestion des absences</a:t>
            </a:r>
          </a:p>
          <a:p>
            <a:endParaRPr lang="fr-FR"/>
          </a:p>
          <a:p>
            <a:r>
              <a:rPr lang="fr-FR"/>
              <a:t>fixe des objectifs annuels clairs et réalistes sur la base des données relatives aux absences</a:t>
            </a:r>
          </a:p>
          <a:p>
            <a:pPr marL="0" indent="0">
              <a:buNone/>
            </a:pPr>
            <a:endParaRPr lang="fr-FR"/>
          </a:p>
        </p:txBody>
      </p:sp>
      <p:pic>
        <p:nvPicPr>
          <p:cNvPr id="9" name="Bildplatzhalt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10759" r="4609"/>
          <a:stretch/>
        </p:blipFill>
        <p:spPr>
          <a:xfrm>
            <a:off x="6383338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207301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2: saisir, interpréter et analyser les indicateurs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Disposer de données représentatives concernant les absences est une condition sine qua non pour la mise en place d’un système efficace de gestion des absences </a:t>
            </a:r>
            <a:br>
              <a:rPr lang="fr-FR"/>
            </a:br>
            <a:r>
              <a:rPr lang="fr-FR"/>
              <a:t>et de la santé.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Saisir, interpréter et analyser systématiquement la fréquence et la durée</a:t>
            </a:r>
          </a:p>
          <a:p>
            <a:r>
              <a:rPr lang="fr-FR"/>
              <a:t>des </a:t>
            </a:r>
            <a:r>
              <a:rPr lang="fr-FR" b="1"/>
              <a:t>accidents professionnels</a:t>
            </a:r>
          </a:p>
          <a:p>
            <a:r>
              <a:rPr lang="fr-FR"/>
              <a:t>des </a:t>
            </a:r>
            <a:r>
              <a:rPr lang="fr-FR" b="1"/>
              <a:t>accidents non professionnels </a:t>
            </a:r>
            <a:r>
              <a:rPr lang="fr-FR"/>
              <a:t>et</a:t>
            </a:r>
          </a:p>
          <a:p>
            <a:r>
              <a:rPr lang="fr-FR"/>
              <a:t>des </a:t>
            </a:r>
            <a:r>
              <a:rPr lang="fr-FR" b="1"/>
              <a:t>maladies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  <p:pic>
        <p:nvPicPr>
          <p:cNvPr id="9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r="27610"/>
          <a:stretch>
            <a:fillRect/>
          </a:stretch>
        </p:blipFill>
        <p:spPr>
          <a:xfrm>
            <a:off x="6383338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339002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Aperçu des principaux indicateurs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/>
              <a:t>Nombre d’absences: </a:t>
            </a:r>
            <a:r>
              <a:rPr lang="fr-FR"/>
              <a:t>liste séparée pour les accidents professionnels, </a:t>
            </a:r>
            <a:br>
              <a:rPr lang="fr-FR"/>
            </a:br>
            <a:r>
              <a:rPr lang="fr-FR"/>
              <a:t>les accidents non professionnels et les maladies</a:t>
            </a:r>
          </a:p>
          <a:p>
            <a:endParaRPr lang="fr-FR"/>
          </a:p>
          <a:p>
            <a:r>
              <a:rPr lang="fr-FR" b="1"/>
              <a:t>Durée des absences: </a:t>
            </a:r>
            <a:r>
              <a:rPr lang="fr-FR"/>
              <a:t>classement des cas de courte durée (jusqu'à 3 jours), de durée moyenne et de longue durée (1 mois et plus).</a:t>
            </a:r>
          </a:p>
          <a:p>
            <a:pPr marL="0" indent="0">
              <a:buNone/>
            </a:pPr>
            <a:endParaRPr lang="fr-FR"/>
          </a:p>
          <a:p>
            <a:r>
              <a:rPr lang="fr-FR" b="1"/>
              <a:t>Risque de cas: </a:t>
            </a:r>
            <a:r>
              <a:rPr lang="fr-FR"/>
              <a:t>décrit le nombre de cas par an par rapport au nombre d’employés à plein temps</a:t>
            </a:r>
          </a:p>
          <a:p>
            <a:endParaRPr lang="fr-FR"/>
          </a:p>
          <a:p>
            <a:r>
              <a:rPr lang="fr-FR" b="1"/>
              <a:t>Risque d’absence: </a:t>
            </a:r>
            <a:r>
              <a:rPr lang="fr-FR"/>
              <a:t>décrit le nombre de journées d’absence par an par rapport au nombre d’employés à plein temps</a:t>
            </a:r>
          </a:p>
          <a:p>
            <a:endParaRPr lang="fr-FR"/>
          </a:p>
          <a:p>
            <a:r>
              <a:rPr lang="fr-FR" b="1"/>
              <a:t>Taux d’absence: </a:t>
            </a:r>
            <a:r>
              <a:rPr lang="fr-FR"/>
              <a:t>décrit le nombre de journées ou d’heures d’absence par rapport au nombre de journées ou d’heures de travail théoriques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521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Indicateurs: un exemple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8</a:t>
            </a:fld>
            <a:endParaRPr lang="de-CH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440034"/>
              </p:ext>
            </p:extLst>
          </p:nvPr>
        </p:nvGraphicFramePr>
        <p:xfrm>
          <a:off x="550863" y="1557338"/>
          <a:ext cx="9145584" cy="1927563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737127">
                  <a:extLst>
                    <a:ext uri="{9D8B030D-6E8A-4147-A177-3AD203B41FA5}">
                      <a16:colId xmlns:a16="http://schemas.microsoft.com/office/drawing/2014/main" val="956904968"/>
                    </a:ext>
                  </a:extLst>
                </a:gridCol>
                <a:gridCol w="2188683">
                  <a:extLst>
                    <a:ext uri="{9D8B030D-6E8A-4147-A177-3AD203B41FA5}">
                      <a16:colId xmlns:a16="http://schemas.microsoft.com/office/drawing/2014/main" val="1445462497"/>
                    </a:ext>
                  </a:extLst>
                </a:gridCol>
                <a:gridCol w="1395191">
                  <a:extLst>
                    <a:ext uri="{9D8B030D-6E8A-4147-A177-3AD203B41FA5}">
                      <a16:colId xmlns:a16="http://schemas.microsoft.com/office/drawing/2014/main" val="19213235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83854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829963"/>
                    </a:ext>
                  </a:extLst>
                </a:gridCol>
                <a:gridCol w="1584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494">
                <a:tc>
                  <a:txBody>
                    <a:bodyPr/>
                    <a:lstStyle/>
                    <a:p>
                      <a:r>
                        <a:rPr lang="es-ES_tradnl" sz="1400" dirty="0"/>
                        <a:t>Cas</a:t>
                      </a:r>
                      <a:endParaRPr lang="en-US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Accident professionnel 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Accident non professionnel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Maladie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Total</a:t>
                      </a:r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Cas par an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746191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Cas de longue durée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(≥ 1 mois)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874436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Cas de courte durée (jusqu'à 3 jours)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530471"/>
              </p:ext>
            </p:extLst>
          </p:nvPr>
        </p:nvGraphicFramePr>
        <p:xfrm>
          <a:off x="550863" y="3686137"/>
          <a:ext cx="9145584" cy="2354283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737127">
                  <a:extLst>
                    <a:ext uri="{9D8B030D-6E8A-4147-A177-3AD203B41FA5}">
                      <a16:colId xmlns:a16="http://schemas.microsoft.com/office/drawing/2014/main" val="956904968"/>
                    </a:ext>
                  </a:extLst>
                </a:gridCol>
                <a:gridCol w="2188683">
                  <a:extLst>
                    <a:ext uri="{9D8B030D-6E8A-4147-A177-3AD203B41FA5}">
                      <a16:colId xmlns:a16="http://schemas.microsoft.com/office/drawing/2014/main" val="1445462497"/>
                    </a:ext>
                  </a:extLst>
                </a:gridCol>
                <a:gridCol w="1395191">
                  <a:extLst>
                    <a:ext uri="{9D8B030D-6E8A-4147-A177-3AD203B41FA5}">
                      <a16:colId xmlns:a16="http://schemas.microsoft.com/office/drawing/2014/main" val="19213235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83854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829963"/>
                    </a:ext>
                  </a:extLst>
                </a:gridCol>
                <a:gridCol w="1584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494">
                <a:tc>
                  <a:txBody>
                    <a:bodyPr/>
                    <a:lstStyle/>
                    <a:p>
                      <a:r>
                        <a:rPr lang="fr-FR" sz="1400" dirty="0"/>
                        <a:t>Durée</a:t>
                      </a:r>
                      <a:endParaRPr lang="en-US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Accident professionnel 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Accident non professionnel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Maladie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/>
                        <a:t>Total</a:t>
                      </a:r>
                      <a:endParaRPr lang="de-DE" sz="1400" dirty="0"/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Journées d’absence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746191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969696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Journées d’absence 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liées à des cas de longue durée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874436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969696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Journées d’absence </a:t>
                      </a:r>
                      <a:b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liées à des cas de courte durée 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50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ED1FA-DCC7-44A5-8274-CFC035A3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3: intervenir judicieusement en cas d'absence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Un bon suivi favorise la guérison et la réinsertion dans l’entreprise. </a:t>
            </a:r>
          </a:p>
          <a:p>
            <a:endParaRPr lang="fr-FR"/>
          </a:p>
          <a:p>
            <a:pPr marL="0" indent="0">
              <a:buNone/>
            </a:pPr>
            <a:r>
              <a:rPr lang="fr-FR"/>
              <a:t>Clarifiez les points suivants:</a:t>
            </a:r>
          </a:p>
          <a:p>
            <a:r>
              <a:rPr lang="fr-FR"/>
              <a:t>type de suivi en cas d’absence de courte et de longue durée (prise de contact, accompagnement, recours à des tiers, etc.)</a:t>
            </a:r>
          </a:p>
          <a:p>
            <a:r>
              <a:rPr lang="fr-FR"/>
              <a:t>responsabilités</a:t>
            </a:r>
          </a:p>
          <a:p>
            <a:endParaRPr lang="fr-FR"/>
          </a:p>
          <a:p>
            <a:pPr marL="0" indent="0">
              <a:buNone/>
            </a:pPr>
            <a:r>
              <a:rPr lang="fr-FR"/>
              <a:t>Menez systématiquement des </a:t>
            </a:r>
            <a:r>
              <a:rPr lang="fr-FR" b="1"/>
              <a:t>entretiens de retour</a:t>
            </a:r>
            <a:r>
              <a:rPr lang="fr-FR"/>
              <a:t> et accompagnez les collaborateurs sur le chemin du retour à la vie professionnelle.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6775F-4C20-4D9C-93E8-935A6204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pPr/>
              <a:t>05.12.2022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3C42C-1C24-42FB-96B9-C4C453B8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Gestion des absences de la Suva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3646-FB27-4721-9195-BDB260D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65D4-0387-4F95-AE11-5A566BCC0DA2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5655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Nouvelle presentation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Fr_Ver 1.2.potx" id="{7CF66884-3FBB-4714-AE43-04561B676798}" vid="{83C7C419-B1B6-4854-933F-512855402D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Nouvelle presentation 16x9_Muster.potx</Template>
  <TotalTime>0</TotalTime>
  <Words>1208</Words>
  <Application>Microsoft Office PowerPoint</Application>
  <PresentationFormat>Breitbild</PresentationFormat>
  <Paragraphs>218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 2</vt:lpstr>
      <vt:lpstr> Nouvelle presentation 16x9_Muster</vt:lpstr>
      <vt:lpstr>Gestion des absences de la Suva</vt:lpstr>
      <vt:lpstr>Les absences coûtent cher</vt:lpstr>
      <vt:lpstr>Vers une gestion des absences efficace</vt:lpstr>
      <vt:lpstr>Etapes de planification et  de mise en œuvre</vt:lpstr>
      <vt:lpstr>Etape 1: engagement de la direction de l’entreprise </vt:lpstr>
      <vt:lpstr>Etape 2: saisir, interpréter et analyser les indicateurs </vt:lpstr>
      <vt:lpstr>Aperçu des principaux indicateurs</vt:lpstr>
      <vt:lpstr>Indicateurs: un exemple</vt:lpstr>
      <vt:lpstr>Etape 3: intervenir judicieusement en cas d'absence</vt:lpstr>
      <vt:lpstr>Absences de longue durée et réinsertion</vt:lpstr>
      <vt:lpstr>Absences de longue durée et réinsertion</vt:lpstr>
      <vt:lpstr>Absences de longue durée et réinsertion</vt:lpstr>
      <vt:lpstr>Absences de longue durée et réinsertion</vt:lpstr>
      <vt:lpstr>Etape 4: formation et information des supérieurs hiérarchiques</vt:lpstr>
      <vt:lpstr>Etapes 5 et 6: informer les collaborateurs, planifier et  mettre en œuvre des mesures de prévention</vt:lpstr>
      <vt:lpstr>Offre de conseils de la Suva</vt:lpstr>
      <vt:lpstr>Formation en ligne «Gestion des absences»</vt:lpstr>
      <vt:lpstr>Cours</vt:lpstr>
      <vt:lpstr>Brochure</vt:lpstr>
      <vt:lpstr>Bilan de la situation</vt:lpstr>
      <vt:lpstr>Avez-vous des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dc:creator>Huber-Brun Susan (HBU)</dc:creator>
  <cp:lastModifiedBy>Hertling Cécile (HER)</cp:lastModifiedBy>
  <cp:revision>87</cp:revision>
  <dcterms:created xsi:type="dcterms:W3CDTF">2018-01-15T09:56:44Z</dcterms:created>
  <dcterms:modified xsi:type="dcterms:W3CDTF">2022-12-05T14:51:09Z</dcterms:modified>
</cp:coreProperties>
</file>