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301" r:id="rId4"/>
    <p:sldId id="262" r:id="rId5"/>
    <p:sldId id="305" r:id="rId6"/>
    <p:sldId id="303" r:id="rId7"/>
    <p:sldId id="304" r:id="rId8"/>
    <p:sldId id="311" r:id="rId9"/>
    <p:sldId id="310" r:id="rId10"/>
    <p:sldId id="309" r:id="rId11"/>
    <p:sldId id="312" r:id="rId12"/>
  </p:sldIdLst>
  <p:sldSz cx="12192000" cy="6858000"/>
  <p:notesSz cx="6858000" cy="9144000"/>
  <p:custDataLst>
    <p:tags r:id="rId1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fluh Fabia (RF5)" initials="rf5" lastIdx="8" clrIdx="0">
    <p:extLst>
      <p:ext uri="{19B8F6BF-5375-455C-9EA6-DF929625EA0E}">
        <p15:presenceInfo xmlns:p15="http://schemas.microsoft.com/office/powerpoint/2012/main" userId="Rothenfluh Fabia (RF5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83615" autoAdjust="0"/>
  </p:normalViewPr>
  <p:slideViewPr>
    <p:cSldViewPr snapToGrid="0" snapToObjects="1" showGuides="1">
      <p:cViewPr varScale="1">
        <p:scale>
          <a:sx n="95" d="100"/>
          <a:sy n="95" d="100"/>
        </p:scale>
        <p:origin x="966" y="90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L</a:t>
            </a:r>
            <a:r>
              <a:rPr lang="fr-CH" baseline="0" dirty="0"/>
              <a:t>’objectif chiffré (dernier point) doit être préalablement défini avec le client.</a:t>
            </a:r>
            <a:r>
              <a:rPr lang="fr-CH" dirty="0"/>
              <a:t>
​</a:t>
            </a:r>
          </a:p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Demander aux participants de raconter leurs expériences.</a:t>
            </a:r>
          </a:p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TYPjalBFm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kty9Ltqg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8BE3B3F-273F-4FB5-B32B-E0DD8F27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3" r="18249" b="6802"/>
          <a:stretch/>
        </p:blipFill>
        <p:spPr>
          <a:xfrm>
            <a:off x="-522" y="549275"/>
            <a:ext cx="11641138" cy="3887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11089232" cy="1152128"/>
          </a:xfrm>
        </p:spPr>
        <p:txBody>
          <a:bodyPr/>
          <a:lstStyle/>
          <a:p>
            <a:r>
              <a:rPr lang="fr-CH" dirty="0"/>
              <a:t>Bienvenue au cours de prévention </a:t>
            </a:r>
            <a:br>
              <a:rPr lang="de-DE" dirty="0"/>
            </a:br>
            <a:r>
              <a:rPr lang="fr-CH" dirty="0"/>
              <a:t>«Protégez votre ouïe comme les pros»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8F78565-21AA-4537-BA0A-803B0088A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Nous vous souhaitons un bon cours de prévention:</a:t>
            </a:r>
            <a:br>
              <a:rPr lang="de-DE" dirty="0"/>
            </a:br>
            <a:r>
              <a:rPr lang="en-US" dirty="0" err="1"/>
              <a:t>protégez votre ouïe comme les pros!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/>
              <a:pPr/>
              <a:t>09.09.2020</a:t>
            </a:fld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10</a:t>
            </a:fld>
            <a:endParaRPr lang="fr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2808" b="22808"/>
          <a:stretch/>
        </p:blipFill>
        <p:spPr/>
      </p:pic>
    </p:spTree>
    <p:extLst>
      <p:ext uri="{BB962C8B-B14F-4D97-AF65-F5344CB8AC3E}">
        <p14:creationId xmlns:p14="http://schemas.microsoft.com/office/powerpoint/2010/main" val="181772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B7C561-E0E2-44F4-BCE6-5427CD2B3F51}"/>
              </a:ext>
            </a:extLst>
          </p:cNvPr>
          <p:cNvSpPr txBox="1">
            <a:spLocks/>
          </p:cNvSpPr>
          <p:nvPr/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/>
              <a:t>Napo dans: Le bruit ça suffit! Ou comment protéger son ouïe.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A61D6E9-9111-445D-A968-8BA08F27606B}"/>
              </a:ext>
            </a:extLst>
          </p:cNvPr>
          <p:cNvGrpSpPr/>
          <p:nvPr/>
        </p:nvGrpSpPr>
        <p:grpSpPr>
          <a:xfrm>
            <a:off x="551384" y="1161510"/>
            <a:ext cx="11089232" cy="4966727"/>
            <a:chOff x="551384" y="1161510"/>
            <a:chExt cx="11089232" cy="4966727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E7400F6D-F0B7-4513-8451-0B0BB877F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602" r="88395"/>
            <a:stretch/>
          </p:blipFill>
          <p:spPr>
            <a:xfrm>
              <a:off x="551384" y="1161510"/>
              <a:ext cx="11089232" cy="4966727"/>
            </a:xfrm>
            <a:prstGeom prst="rect">
              <a:avLst/>
            </a:prstGeom>
          </p:spPr>
        </p:pic>
        <p:pic>
          <p:nvPicPr>
            <p:cNvPr id="7" name="Grafik 6">
              <a:hlinkClick r:id="rId3"/>
              <a:extLst>
                <a:ext uri="{FF2B5EF4-FFF2-40B4-BE49-F238E27FC236}">
                  <a16:creationId xmlns:a16="http://schemas.microsoft.com/office/drawing/2014/main" id="{74159950-B019-4F75-81BF-6D292BCAE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56"/>
            <a:stretch/>
          </p:blipFill>
          <p:spPr>
            <a:xfrm>
              <a:off x="2292262" y="1161510"/>
              <a:ext cx="7475992" cy="4966727"/>
            </a:xfrm>
            <a:prstGeom prst="rect">
              <a:avLst/>
            </a:prstGeom>
          </p:spPr>
        </p:pic>
      </p:grp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E185736-7769-4BD4-BCC6-C8118746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448691"/>
            <a:ext cx="1080121" cy="180000"/>
          </a:xfrm>
        </p:spPr>
        <p:txBody>
          <a:bodyPr/>
          <a:lstStyle/>
          <a:p>
            <a:r>
              <a:rPr lang="fr-CH" dirty="0"/>
              <a:t>Source: Youtube</a:t>
            </a:r>
          </a:p>
        </p:txBody>
      </p:sp>
    </p:spTree>
    <p:extLst>
      <p:ext uri="{BB962C8B-B14F-4D97-AF65-F5344CB8AC3E}">
        <p14:creationId xmlns:p14="http://schemas.microsoft.com/office/powerpoint/2010/main" val="9035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Introduction (10 min)
 </a:t>
            </a:r>
            <a:br>
              <a:rPr lang="de-DE" dirty="0"/>
            </a:br>
            <a:r>
              <a:rPr lang="fr-CH" dirty="0"/>
              <a:t>Exercices des postes A à E (25 min)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Débriefing (15 min)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fr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96071FE-C507-4ED8-8A4A-F0B397651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3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Objectifs du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Vous connaissez les causes des lésions et des troubles de l’ouïe dus à des activités professionnelles ou de loisirs.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Vous savez comment prévenir ces événements et où porter des protecteurs d’ouïe.</a:t>
            </a:r>
          </a:p>
          <a:p>
            <a:pPr marL="0" indent="0">
              <a:buNone/>
            </a:pPr>
            <a:endParaRPr lang="fr-CH" dirty="0" err="1"/>
          </a:p>
          <a:p>
            <a:pPr marL="0" indent="0">
              <a:buNone/>
            </a:pPr>
            <a:r>
              <a:rPr lang="fr-CH" dirty="0"/>
              <a:t>Chaque collaborateur contribue à la prévention des lésions et des troubles de l’ouïe. 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Vous protégez systématiquement votre ouïe à partir de 85 dB(A).</a:t>
            </a:r>
          </a:p>
          <a:p>
            <a:pPr marL="0" indent="0">
              <a:buNone/>
            </a:pPr>
            <a:endParaRPr lang="fr-CH" dirty="0" err="1"/>
          </a:p>
          <a:p>
            <a:pPr marL="0" indent="0">
              <a:buNone/>
            </a:pPr>
            <a:endParaRPr lang="fr-CH" dirty="0" err="1"/>
          </a:p>
          <a:p>
            <a:pPr marL="0" indent="0">
              <a:buNone/>
            </a:pPr>
            <a:endParaRPr lang="fr-CH" dirty="0" err="1"/>
          </a:p>
          <a:p>
            <a:pPr marL="0" indent="0">
              <a:buNone/>
            </a:pPr>
            <a:endParaRPr lang="fr-CH" dirty="0" err="1"/>
          </a:p>
          <a:p>
            <a:pPr marL="0" indent="0">
              <a:buNone/>
            </a:pPr>
            <a:endParaRPr lang="fr-CH" dirty="0" err="1"/>
          </a:p>
          <a:p>
            <a:pPr marL="0" indent="0">
              <a:buNone/>
            </a:pPr>
            <a:endParaRPr lang="fr-CH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fr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/>
        </p:blipFill>
        <p:spPr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9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Quelques questions pour commencer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Avez-vous déjà eu des lésions ou des troubles de l’ouïe?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Quelles ont été jusqu’ici vos expériences en la matière?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Quelles sont les activités à risque?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Dans quelle mesure connaissez-vous les protecteurs d’ouïe?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De quelles informations avez-vous besoin?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L’ouïe et le fonctionnement de l’audition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448691"/>
            <a:ext cx="1080121" cy="180000"/>
          </a:xfrm>
        </p:spPr>
        <p:txBody>
          <a:bodyPr/>
          <a:lstStyle/>
          <a:p>
            <a:r>
              <a:rPr lang="fr-CH" dirty="0"/>
              <a:t>Source: Youtube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D4245D1-52C3-439F-B677-EC5884D53A33}"/>
              </a:ext>
            </a:extLst>
          </p:cNvPr>
          <p:cNvGrpSpPr/>
          <p:nvPr/>
        </p:nvGrpSpPr>
        <p:grpSpPr>
          <a:xfrm>
            <a:off x="551384" y="1161510"/>
            <a:ext cx="11089232" cy="4966727"/>
            <a:chOff x="551384" y="1161510"/>
            <a:chExt cx="11089232" cy="4966727"/>
          </a:xfrm>
        </p:grpSpPr>
        <p:pic>
          <p:nvPicPr>
            <p:cNvPr id="6" name="Grafik 5">
              <a:hlinkClick r:id="rId3"/>
              <a:extLst>
                <a:ext uri="{FF2B5EF4-FFF2-40B4-BE49-F238E27FC236}">
                  <a16:creationId xmlns:a16="http://schemas.microsoft.com/office/drawing/2014/main" id="{E0EBA352-A8D1-485A-942A-5E0DFB20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602" r="88395"/>
            <a:stretch/>
          </p:blipFill>
          <p:spPr>
            <a:xfrm>
              <a:off x="551384" y="1161510"/>
              <a:ext cx="11089232" cy="4966727"/>
            </a:xfrm>
            <a:prstGeom prst="rect">
              <a:avLst/>
            </a:prstGeom>
          </p:spPr>
        </p:pic>
        <p:pic>
          <p:nvPicPr>
            <p:cNvPr id="7" name="Grafik 6">
              <a:hlinkClick r:id="rId3"/>
              <a:extLst>
                <a:ext uri="{FF2B5EF4-FFF2-40B4-BE49-F238E27FC236}">
                  <a16:creationId xmlns:a16="http://schemas.microsoft.com/office/drawing/2014/main" id="{49256BBF-1EA4-4C59-9595-7F82C7CB8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56"/>
            <a:stretch/>
          </p:blipFill>
          <p:spPr>
            <a:xfrm>
              <a:off x="2292262" y="1161510"/>
              <a:ext cx="7475992" cy="4966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87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6ABCD2D-6853-443E-8D76-2D002584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27" y="1632886"/>
            <a:ext cx="5760673" cy="4320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Lésions et troubles de l’ouïe (statistique des accidents en Suisse)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557339"/>
            <a:ext cx="5545137" cy="4608512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Les lésions de l’ouïe représentent la majorité des maladies professionnelles reconnues (39 %).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Chaque année, on enregistre 800 nouveaux cas de lésions de l’ouïe dues au bruit en milieu professionnel!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L’hypoacousie professionnelle survient de manière impromptue. La perte auditive est incurable. Il arrive souvent que l’hypoacousie ne se déclare qu’après plusieurs décennies.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 seul moyen d’éviter des lésions de l’ouïe durables (telles que surdité ou acouphène) est de porter systématiquement des protecteurs d’ouïe au travail.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943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Statistique des accidents de l’entreprise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256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3DE5ECD-C15C-42B4-BEE2-0EA818F036BC}"/>
              </a:ext>
            </a:extLst>
          </p:cNvPr>
          <p:cNvSpPr/>
          <p:nvPr/>
        </p:nvSpPr>
        <p:spPr>
          <a:xfrm>
            <a:off x="8639871" y="4523708"/>
            <a:ext cx="2516406" cy="180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CH" sz="1400" b="1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Postes A à 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D8A3EC-1536-4280-8423-B8ADCFFF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30" y="3291828"/>
            <a:ext cx="1158340" cy="2743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/>
              <a:pPr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fr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818E3C-8D67-4F59-B028-50D6F6C29838}"/>
              </a:ext>
            </a:extLst>
          </p:cNvPr>
          <p:cNvSpPr/>
          <p:nvPr/>
        </p:nvSpPr>
        <p:spPr>
          <a:xfrm>
            <a:off x="472576" y="3636677"/>
            <a:ext cx="25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Poste D </a:t>
            </a:r>
          </a:p>
          <a:p>
            <a:r>
              <a:rPr lang="fr-CH" dirty="0"/>
              <a:t>«Utilisation des protecteurs d’ouïe»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DD7373F-3827-4A0C-A2BB-2A5848B0D50D}"/>
              </a:ext>
            </a:extLst>
          </p:cNvPr>
          <p:cNvGrpSpPr/>
          <p:nvPr/>
        </p:nvGrpSpPr>
        <p:grpSpPr>
          <a:xfrm>
            <a:off x="457848" y="892916"/>
            <a:ext cx="11020979" cy="923330"/>
            <a:chOff x="457848" y="932173"/>
            <a:chExt cx="11020979" cy="92333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74C4334-C57F-43E7-845A-843F17BBF525}"/>
                </a:ext>
              </a:extLst>
            </p:cNvPr>
            <p:cNvSpPr/>
            <p:nvPr/>
          </p:nvSpPr>
          <p:spPr>
            <a:xfrm>
              <a:off x="457848" y="958764"/>
              <a:ext cx="2973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b="1" dirty="0"/>
                <a:t>Poste A </a:t>
              </a:r>
            </a:p>
            <a:p>
              <a:r>
                <a:rPr lang="fr-CH" dirty="0"/>
                <a:t>«Évaluer le niveau sonore»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419D3A-842C-4608-BE8F-81DDAC93618F}"/>
                </a:ext>
              </a:extLst>
            </p:cNvPr>
            <p:cNvSpPr/>
            <p:nvPr/>
          </p:nvSpPr>
          <p:spPr>
            <a:xfrm>
              <a:off x="4402268" y="932173"/>
              <a:ext cx="27928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b="1" dirty="0"/>
                <a:t>Poste B </a:t>
              </a:r>
            </a:p>
            <a:p>
              <a:r>
                <a:rPr lang="fr-CH" dirty="0"/>
                <a:t>«Ressentir une lésion de l’ouïe»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A14DA2D-79EE-405D-9C8E-664EA44BC867}"/>
                </a:ext>
              </a:extLst>
            </p:cNvPr>
            <p:cNvSpPr/>
            <p:nvPr/>
          </p:nvSpPr>
          <p:spPr>
            <a:xfrm>
              <a:off x="8571548" y="971436"/>
              <a:ext cx="2907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b="1" dirty="0"/>
                <a:t>Poste C</a:t>
              </a:r>
              <a:r>
                <a:rPr lang="fr-CH" sz="1600" dirty="0">
                  <a:solidFill>
                    <a:srgbClr val="2F291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
</a:t>
              </a:r>
              <a:r>
                <a:rPr lang="fr-CH" dirty="0"/>
                <a:t>«Musique sans danger»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E34BD10C-2DAE-45EF-B9B7-BD7FAE8E1962}"/>
              </a:ext>
            </a:extLst>
          </p:cNvPr>
          <p:cNvSpPr/>
          <p:nvPr/>
        </p:nvSpPr>
        <p:spPr>
          <a:xfrm>
            <a:off x="4442010" y="3650584"/>
            <a:ext cx="2753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Poste E </a:t>
            </a:r>
            <a:r>
              <a:rPr lang="fr-CH" sz="1600" dirty="0">
                <a:solidFill>
                  <a:srgbClr val="2F29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
</a:t>
            </a:r>
            <a:r>
              <a:rPr lang="fr-CH" dirty="0"/>
              <a:t>«Porter ou ne pas porter des protecteurs d’ouïe?»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62A40B-0E9D-4E27-8F4B-50DB5EA2E7B5}"/>
              </a:ext>
            </a:extLst>
          </p:cNvPr>
          <p:cNvSpPr txBox="1"/>
          <p:nvPr/>
        </p:nvSpPr>
        <p:spPr>
          <a:xfrm>
            <a:off x="8897327" y="4661365"/>
            <a:ext cx="251640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b="1" dirty="0"/>
              <a:t>Programme</a:t>
            </a:r>
          </a:p>
          <a:p>
            <a:pPr algn="l"/>
            <a:endParaRPr lang="fr-CH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dirty="0"/>
              <a:t>5 min par poste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dirty="0"/>
              <a:t>Puis passer au </a:t>
            </a:r>
            <a:br>
              <a:rPr lang="fr-CH" dirty="0"/>
            </a:br>
            <a:r>
              <a:rPr lang="fr-CH" dirty="0"/>
              <a:t>poste suivant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4699474-936A-4243-A070-F34BC35D9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4" y="1796269"/>
            <a:ext cx="2510768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1174F6B-E5B1-4D14-B9D9-3748FCB56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269" y="1843627"/>
            <a:ext cx="2496741" cy="180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B8CADFA-3DFF-4833-BD2C-DA66B857B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692" y="1855386"/>
            <a:ext cx="2517840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457E9C9-188F-41BA-A798-EF87AFA67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84" y="4581607"/>
            <a:ext cx="2533214" cy="18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287FF61-C469-4A37-835B-932AE4DFF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312" y="4523708"/>
            <a:ext cx="24560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Constitution des groupes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/>
              <a:pPr/>
              <a:t>09.09.2020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fr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17865-17E8-4034-B0FF-15A93416FAA8}"/>
              </a:ext>
            </a:extLst>
          </p:cNvPr>
          <p:cNvSpPr txBox="1">
            <a:spLocks/>
          </p:cNvSpPr>
          <p:nvPr/>
        </p:nvSpPr>
        <p:spPr>
          <a:xfrm>
            <a:off x="550862" y="1557339"/>
            <a:ext cx="11089754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/>
              <a:t>Max. 4 personnes par groupe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b="1" dirty="0"/>
              <a:t>1 membre du groupe = chef du groupe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dirty="0"/>
              <a:t>Lisez les consignes des exercices de chaque poste et contrôlez que le groupe les exécute correctement.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sym typeface="Wingdings" panose="05000000000000000000" pitchFamily="2" charset="2"/>
              </a:rPr>
              <a:t> Avant de changer de poste, remettez le matériel en place.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9247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319</Words>
  <Application>Microsoft Office PowerPoint</Application>
  <PresentationFormat>Breitbild</PresentationFormat>
  <Paragraphs>87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 Praesentation neu 16x9_Muster</vt:lpstr>
      <vt:lpstr>Bienvenue au cours de prévention  «Protégez votre ouïe comme les pros»</vt:lpstr>
      <vt:lpstr>Programme</vt:lpstr>
      <vt:lpstr>Objectifs du cours</vt:lpstr>
      <vt:lpstr>Quelques questions pour commencer</vt:lpstr>
      <vt:lpstr>L’ouïe et le fonctionnement de l’audition</vt:lpstr>
      <vt:lpstr>Lésions et troubles de l’ouïe (statistique des accidents en Suisse)</vt:lpstr>
      <vt:lpstr>Statistique des accidents de l’entreprise</vt:lpstr>
      <vt:lpstr>Postes A à E</vt:lpstr>
      <vt:lpstr>Constitution des groupes</vt:lpstr>
      <vt:lpstr>Nous vous souhaitons un bon cours de prévention: protégez votre ouïe comme les pros!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Stocker Daniel (DSK)</cp:lastModifiedBy>
  <cp:revision>94</cp:revision>
  <dcterms:created xsi:type="dcterms:W3CDTF">2018-01-15T09:56:44Z</dcterms:created>
  <dcterms:modified xsi:type="dcterms:W3CDTF">2020-09-09T11:45:39Z</dcterms:modified>
</cp:coreProperties>
</file>