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7" r:id="rId5"/>
    <p:sldId id="4518" r:id="rId6"/>
    <p:sldId id="302" r:id="rId7"/>
    <p:sldId id="303" r:id="rId8"/>
    <p:sldId id="304" r:id="rId9"/>
    <p:sldId id="308" r:id="rId10"/>
    <p:sldId id="265" r:id="rId11"/>
    <p:sldId id="309" r:id="rId12"/>
    <p:sldId id="323" r:id="rId13"/>
    <p:sldId id="331" r:id="rId14"/>
    <p:sldId id="325" r:id="rId15"/>
    <p:sldId id="326" r:id="rId16"/>
    <p:sldId id="327" r:id="rId17"/>
    <p:sldId id="328" r:id="rId18"/>
    <p:sldId id="329" r:id="rId19"/>
    <p:sldId id="330" r:id="rId20"/>
    <p:sldId id="292" r:id="rId21"/>
  </p:sldIdLst>
  <p:sldSz cx="12192000" cy="6858000"/>
  <p:notesSz cx="6858000" cy="9144000"/>
  <p:custDataLst>
    <p:tags r:id="rId24"/>
  </p:custDataLst>
  <p:defaultTextStyle>
    <a:defPPr>
      <a:defRPr lang="gsw-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3840" userDrawn="1">
          <p15:clr>
            <a:srgbClr val="A4A3A4"/>
          </p15:clr>
        </p15:guide>
        <p15:guide id="3" orient="horz" pos="370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curtins Corinne (D1C)" initials="d1c" lastIdx="1" clrIdx="0">
    <p:extLst>
      <p:ext uri="{19B8F6BF-5375-455C-9EA6-DF929625EA0E}">
        <p15:presenceInfo xmlns:p15="http://schemas.microsoft.com/office/powerpoint/2012/main" userId="Decurtins Corinne (D1C)" providerId="None"/>
      </p:ext>
    </p:extLst>
  </p:cmAuthor>
  <p:cmAuthor id="2" name="Chiara Marelli" initials="CM" lastIdx="10" clrIdx="1">
    <p:extLst>
      <p:ext uri="{19B8F6BF-5375-455C-9EA6-DF929625EA0E}">
        <p15:presenceInfo xmlns:p15="http://schemas.microsoft.com/office/powerpoint/2012/main" userId="Chiara Marel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B3B3B3"/>
    <a:srgbClr val="80DCE7"/>
    <a:srgbClr val="FFC180"/>
    <a:srgbClr val="F2F2F2"/>
    <a:srgbClr val="00B8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251B765-F91A-4008-8DD1-53D880B8B698}">
  <a:tblStyle styleId="{8251B765-F91A-4008-8DD1-53D880B8B698}" styleName="SUVA">
    <a:tblBg>
      <a:effect>
        <a:effectLst/>
      </a:effect>
    </a:tblBg>
    <a:wholeTbl>
      <a:tcTxStyle b="off" i="off">
        <a:fontRef idx="minor"/>
        <a:schemeClr val="tx1"/>
      </a:tcTxStyle>
      <a:tcStyle>
        <a:tcBdr>
          <a:left>
            <a:ln>
              <a:noFill/>
            </a:ln>
          </a:left>
          <a:right>
            <a:ln>
              <a:noFill/>
            </a:ln>
          </a:right>
          <a:top>
            <a:ln w="2117" cap="flat" cmpd="sng" algn="ctr">
              <a:solidFill>
                <a:schemeClr val="dk1"/>
              </a:solidFill>
              <a:prstDash val="solid"/>
            </a:ln>
          </a:top>
          <a:bottom>
            <a:ln w="2117" cap="flat" cmpd="sng" algn="ctr">
              <a:solidFill>
                <a:schemeClr val="dk1"/>
              </a:solidFill>
              <a:prstDash val="solid"/>
            </a:ln>
          </a:bottom>
          <a:insideH>
            <a:ln w="2117" cap="flat" cmpd="sng" algn="ctr">
              <a:solidFill>
                <a:schemeClr val="dk1"/>
              </a:solidFill>
              <a:prstDash val="solid"/>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band1V>
      <a:tcTxStyle b="off" i="off">
        <a:fontRef idx="minor"/>
        <a:schemeClr val="tx1"/>
      </a:tcTxStyle>
      <a:tcStyle>
        <a:tcBdr/>
        <a:fill>
          <a:noFill/>
        </a:fill>
      </a:tcStyle>
    </a:band1V>
    <a:band2V>
      <a:tcTxStyle b="off" i="off">
        <a:fontRef idx="minor"/>
        <a:schemeClr val="tx1"/>
      </a:tcTxStyle>
      <a:tcStyle>
        <a:tcBdr/>
        <a:fill>
          <a:noFill/>
        </a:fill>
      </a:tcStyle>
    </a:band2V>
    <a:lastCol>
      <a:tcTxStyle b="on" i="off">
        <a:fontRef idx="minor"/>
        <a:schemeClr val="tx1"/>
      </a:tcTxStyle>
      <a:tcStyle>
        <a:tcBdr/>
      </a:tcStyle>
    </a:lastCol>
    <a:firstCol>
      <a:tcTxStyle b="on" i="off">
        <a:fontRef idx="minor"/>
        <a:schemeClr val="tx1"/>
      </a:tcTxStyle>
      <a:tcStyle>
        <a:tcBdr/>
      </a:tcStyle>
    </a:firstCol>
    <a:lastRow>
      <a:tcTxStyle b="on" i="off">
        <a:fontRef idx="minor"/>
        <a:schemeClr val="accent1"/>
      </a:tcTxStyle>
      <a:tcStyle>
        <a:tcBdr>
          <a:left>
            <a:ln>
              <a:noFill/>
            </a:ln>
          </a:left>
          <a:right>
            <a:ln>
              <a:noFill/>
            </a:ln>
          </a:right>
          <a:top>
            <a:ln w="2117" cap="flat" cmpd="sng" algn="ctr">
              <a:solidFill>
                <a:schemeClr val="dk2"/>
              </a:solidFill>
              <a:prstDash val="solid"/>
            </a:ln>
          </a:top>
          <a:bottom>
            <a:ln w="12700" cap="flat" cmpd="sng" algn="ctr">
              <a:solidFill>
                <a:schemeClr val="accent1"/>
              </a:solidFill>
              <a:prstDash val="solid"/>
            </a:ln>
          </a:bottom>
          <a:insideH>
            <a:ln>
              <a:noFill/>
            </a:ln>
          </a:insideH>
          <a:insideV>
            <a:ln>
              <a:noFill/>
            </a:ln>
          </a:insideV>
          <a:tl2br>
            <a:ln>
              <a:noFill/>
            </a:ln>
          </a:tl2br>
          <a:tr2bl>
            <a:ln>
              <a:noFill/>
            </a:ln>
          </a:tr2bl>
        </a:tcBdr>
        <a:fill>
          <a:noFill/>
        </a:fill>
      </a:tcStyle>
    </a:lastRow>
    <a:firstRow>
      <a:tcTxStyle b="on" i="off">
        <a:fontRef idx="minor"/>
        <a:schemeClr val="dk2"/>
      </a:tcTxStyle>
      <a:tcStyle>
        <a:tcBdr>
          <a:left>
            <a:ln>
              <a:noFill/>
            </a:ln>
          </a:left>
          <a:right>
            <a:ln>
              <a:noFill/>
            </a:ln>
          </a:right>
          <a:top>
            <a:ln>
              <a:noFill/>
            </a:ln>
          </a:top>
          <a:bottom>
            <a:ln w="8466" cap="flat" cmpd="sng" algn="ctr">
              <a:solidFill>
                <a:schemeClr val="dk2"/>
              </a:solidFill>
              <a:prstDash val="solid"/>
            </a:ln>
          </a:bottom>
          <a:insideH>
            <a:ln>
              <a:noFill/>
            </a:ln>
          </a:insideH>
          <a:insideV>
            <a:ln>
              <a:noFill/>
            </a:ln>
          </a:insideV>
          <a:tl2br>
            <a:ln>
              <a:noFill/>
            </a:ln>
          </a:tl2br>
          <a:tr2bl>
            <a:ln>
              <a:noFill/>
            </a:ln>
          </a:tr2bl>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7035" autoAdjust="0"/>
  </p:normalViewPr>
  <p:slideViewPr>
    <p:cSldViewPr showGuides="1">
      <p:cViewPr varScale="1">
        <p:scale>
          <a:sx n="88" d="100"/>
          <a:sy n="88" d="100"/>
        </p:scale>
        <p:origin x="1134" y="96"/>
      </p:cViewPr>
      <p:guideLst>
        <p:guide orient="horz" pos="1207"/>
        <p:guide pos="3840"/>
        <p:guide orient="horz" pos="3702"/>
      </p:guideLst>
    </p:cSldViewPr>
  </p:slideViewPr>
  <p:outlineViewPr>
    <p:cViewPr>
      <p:scale>
        <a:sx n="33" d="100"/>
        <a:sy n="33" d="100"/>
      </p:scale>
      <p:origin x="0" y="-25491"/>
    </p:cViewPr>
  </p:outlineViewPr>
  <p:notesTextViewPr>
    <p:cViewPr>
      <p:scale>
        <a:sx n="1" d="1"/>
        <a:sy n="1" d="1"/>
      </p:scale>
      <p:origin x="0" y="0"/>
    </p:cViewPr>
  </p:notesTextViewPr>
  <p:sorterViewPr>
    <p:cViewPr>
      <p:scale>
        <a:sx n="100" d="100"/>
        <a:sy n="100" d="100"/>
      </p:scale>
      <p:origin x="0" y="-7431"/>
    </p:cViewPr>
  </p:sorterViewPr>
  <p:notesViewPr>
    <p:cSldViewPr showGuides="1">
      <p:cViewPr varScale="1">
        <p:scale>
          <a:sx n="88" d="100"/>
          <a:sy n="88" d="100"/>
        </p:scale>
        <p:origin x="3756"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3221769281096"/>
          <c:y val="5.2734974364267578E-2"/>
          <c:w val="0.63490778930411496"/>
          <c:h val="0.930241567322032"/>
        </c:manualLayout>
      </c:layout>
      <c:barChart>
        <c:barDir val="bar"/>
        <c:grouping val="clustered"/>
        <c:varyColors val="0"/>
        <c:ser>
          <c:idx val="0"/>
          <c:order val="0"/>
          <c:tx>
            <c:strRef>
              <c:f>Tabelle1!$B$1</c:f>
              <c:strCache>
                <c:ptCount val="1"/>
                <c:pt idx="0">
                  <c:v>N. di infortunati su un milione di ore di pratica sportiva (segmento LAINF)</c:v>
                </c:pt>
              </c:strCache>
            </c:strRef>
          </c:tx>
          <c:spPr>
            <a:solidFill>
              <a:schemeClr val="accent1"/>
            </a:solidFill>
          </c:spPr>
          <c:invertIfNegative val="0"/>
          <c:dLbls>
            <c:dLbl>
              <c:idx val="0"/>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1-0841-426D-9423-615F3CEBBE4A}"/>
                </c:ext>
              </c:extLst>
            </c:dLbl>
            <c:dLbl>
              <c:idx val="3"/>
              <c:tx>
                <c:rich>
                  <a:bodyPr/>
                  <a:lstStyle/>
                  <a:p>
                    <a:fld id="{D9412D47-8103-44F1-B1A1-13B6EAF41273}" type="VALUE">
                      <a:rPr lang="en-US">
                        <a:solidFill>
                          <a:schemeClr val="bg1">
                            <a:lumMod val="65000"/>
                          </a:schemeClr>
                        </a:solidFill>
                      </a:rPr>
                      <a:pPr/>
                      <a:t>[WERT]</a:t>
                    </a:fld>
                    <a:endParaRPr lang="de-CH"/>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841-426D-9423-615F3CEBBE4A}"/>
                </c:ext>
              </c:extLst>
            </c:dLbl>
            <c:dLbl>
              <c:idx val="6"/>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3-0841-426D-9423-615F3CEBBE4A}"/>
                </c:ext>
              </c:extLst>
            </c:dLbl>
            <c:dLbl>
              <c:idx val="7"/>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4-0841-426D-9423-615F3CEBBE4A}"/>
                </c:ext>
              </c:extLst>
            </c:dLbl>
            <c:dLbl>
              <c:idx val="13"/>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5-0841-426D-9423-615F3CEBBE4A}"/>
                </c:ext>
              </c:extLst>
            </c:dLbl>
            <c:dLbl>
              <c:idx val="14"/>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6-0841-426D-9423-615F3CEBBE4A}"/>
                </c:ext>
              </c:extLst>
            </c:dLbl>
            <c:dLbl>
              <c:idx val="24"/>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7-0841-426D-9423-615F3CEBBE4A}"/>
                </c:ext>
              </c:extLst>
            </c:dLbl>
            <c:dLbl>
              <c:idx val="29"/>
              <c:spPr>
                <a:noFill/>
                <a:ln>
                  <a:noFill/>
                </a:ln>
                <a:effectLst/>
              </c:spPr>
              <c:txPr>
                <a:bodyPr/>
                <a:lstStyle/>
                <a:p>
                  <a:pPr>
                    <a:defRPr>
                      <a:solidFill>
                        <a:schemeClr val="bg1">
                          <a:lumMod val="65000"/>
                        </a:schemeClr>
                      </a:solidFill>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8-0841-426D-9423-615F3CEBBE4A}"/>
                </c:ext>
              </c:extLst>
            </c:dLbl>
            <c:spPr>
              <a:noFill/>
              <a:ln>
                <a:noFill/>
              </a:ln>
              <a:effectLst/>
            </c:spPr>
            <c:txPr>
              <a:bodyPr/>
              <a:lstStyle/>
              <a:p>
                <a:pPr>
                  <a:defRPr>
                    <a:solidFill>
                      <a:srgbClr val="000000"/>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Tabelle1!$A$2:$A$33</c:f>
              <c:strCache>
                <c:ptCount val="32"/>
                <c:pt idx="0">
                  <c:v>Hockey su ghiaccio</c:v>
                </c:pt>
                <c:pt idx="1">
                  <c:v>Calcio</c:v>
                </c:pt>
                <c:pt idx="2">
                  <c:v>Slitta, bob</c:v>
                </c:pt>
                <c:pt idx="3">
                  <c:v>Pallamano</c:v>
                </c:pt>
                <c:pt idx="4">
                  <c:v>Pattinaggio in linea, rollerblade</c:v>
                </c:pt>
                <c:pt idx="5">
                  <c:v>Pallacanestro</c:v>
                </c:pt>
                <c:pt idx="6">
                  <c:v>Surf**</c:v>
                </c:pt>
                <c:pt idx="7">
                  <c:v>Unihockey</c:v>
                </c:pt>
                <c:pt idx="8">
                  <c:v>Pallavolo</c:v>
                </c:pt>
                <c:pt idx="9">
                  <c:v>Badminton</c:v>
                </c:pt>
                <c:pt idx="10">
                  <c:v>Squash</c:v>
                </c:pt>
                <c:pt idx="11">
                  <c:v>Snowboard</c:v>
                </c:pt>
                <c:pt idx="12">
                  <c:v>Equitazione, sport equestre</c:v>
                </c:pt>
                <c:pt idx="13">
                  <c:v>Natanti a remi, a vela o a pedali</c:v>
                </c:pt>
                <c:pt idx="14">
                  <c:v>Immersione</c:v>
                </c:pt>
                <c:pt idx="15">
                  <c:v>Tennistavolo</c:v>
                </c:pt>
                <c:pt idx="16">
                  <c:v>Sci di fondo</c:v>
                </c:pt>
                <c:pt idx="17">
                  <c:v>Sport da combattimento</c:v>
                </c:pt>
                <c:pt idx="18">
                  <c:v>Sci alpino</c:v>
                </c:pt>
                <c:pt idx="19">
                  <c:v>Alpinismo, arrampicata</c:v>
                </c:pt>
                <c:pt idx="20">
                  <c:v>Mountain bike</c:v>
                </c:pt>
                <c:pt idx="21">
                  <c:v>Tennis</c:v>
                </c:pt>
                <c:pt idx="22">
                  <c:v>Ginnastica</c:v>
                </c:pt>
                <c:pt idx="23">
                  <c:v>Nuoto</c:v>
                </c:pt>
                <c:pt idx="24">
                  <c:v>Atletica leggera</c:v>
                </c:pt>
                <c:pt idx="25">
                  <c:v>Escursioni in montagna</c:v>
                </c:pt>
                <c:pt idx="26">
                  <c:v>Sciescursionismo</c:v>
                </c:pt>
                <c:pt idx="27">
                  <c:v>Escursionismo con le ciaspole</c:v>
                </c:pt>
                <c:pt idx="28">
                  <c:v>Jogging, corsa***</c:v>
                </c:pt>
                <c:pt idx="29">
                  <c:v>Tiro</c:v>
                </c:pt>
                <c:pt idx="30">
                  <c:v>Golf</c:v>
                </c:pt>
                <c:pt idx="31">
                  <c:v>Ginnastica, fitness, aerobica</c:v>
                </c:pt>
              </c:strCache>
            </c:strRef>
          </c:cat>
          <c:val>
            <c:numRef>
              <c:f>Tabelle1!$B$2:$B$33</c:f>
              <c:numCache>
                <c:formatCode>0</c:formatCode>
                <c:ptCount val="32"/>
                <c:pt idx="0">
                  <c:v>3021</c:v>
                </c:pt>
                <c:pt idx="1">
                  <c:v>2428</c:v>
                </c:pt>
                <c:pt idx="2">
                  <c:v>2322</c:v>
                </c:pt>
                <c:pt idx="3">
                  <c:v>2148</c:v>
                </c:pt>
                <c:pt idx="4">
                  <c:v>2053</c:v>
                </c:pt>
                <c:pt idx="5">
                  <c:v>1873</c:v>
                </c:pt>
                <c:pt idx="6">
                  <c:v>1481</c:v>
                </c:pt>
                <c:pt idx="7">
                  <c:v>955</c:v>
                </c:pt>
                <c:pt idx="8">
                  <c:v>915</c:v>
                </c:pt>
                <c:pt idx="9">
                  <c:v>902</c:v>
                </c:pt>
                <c:pt idx="10">
                  <c:v>813</c:v>
                </c:pt>
                <c:pt idx="11">
                  <c:v>744</c:v>
                </c:pt>
                <c:pt idx="12">
                  <c:v>474</c:v>
                </c:pt>
                <c:pt idx="13">
                  <c:v>446</c:v>
                </c:pt>
                <c:pt idx="14">
                  <c:v>430</c:v>
                </c:pt>
                <c:pt idx="15">
                  <c:v>429</c:v>
                </c:pt>
                <c:pt idx="16">
                  <c:v>418</c:v>
                </c:pt>
                <c:pt idx="17">
                  <c:v>417</c:v>
                </c:pt>
                <c:pt idx="18">
                  <c:v>391</c:v>
                </c:pt>
                <c:pt idx="19">
                  <c:v>371</c:v>
                </c:pt>
                <c:pt idx="20">
                  <c:v>361</c:v>
                </c:pt>
                <c:pt idx="21">
                  <c:v>330</c:v>
                </c:pt>
                <c:pt idx="22">
                  <c:v>311</c:v>
                </c:pt>
                <c:pt idx="23">
                  <c:v>260</c:v>
                </c:pt>
                <c:pt idx="24">
                  <c:v>241</c:v>
                </c:pt>
                <c:pt idx="25">
                  <c:v>216</c:v>
                </c:pt>
                <c:pt idx="26">
                  <c:v>194</c:v>
                </c:pt>
                <c:pt idx="27">
                  <c:v>145</c:v>
                </c:pt>
                <c:pt idx="28">
                  <c:v>120</c:v>
                </c:pt>
                <c:pt idx="29">
                  <c:v>58</c:v>
                </c:pt>
                <c:pt idx="30">
                  <c:v>50</c:v>
                </c:pt>
                <c:pt idx="31">
                  <c:v>34</c:v>
                </c:pt>
              </c:numCache>
            </c:numRef>
          </c:val>
          <c:extLst>
            <c:ext xmlns:c16="http://schemas.microsoft.com/office/drawing/2014/chart" uri="{C3380CC4-5D6E-409C-BE32-E72D297353CC}">
              <c16:uniqueId val="{00000000-0267-4EF1-9070-FD596F9BFEE2}"/>
            </c:ext>
          </c:extLst>
        </c:ser>
        <c:dLbls>
          <c:showLegendKey val="0"/>
          <c:showVal val="0"/>
          <c:showCatName val="0"/>
          <c:showSerName val="0"/>
          <c:showPercent val="0"/>
          <c:showBubbleSize val="0"/>
        </c:dLbls>
        <c:gapWidth val="150"/>
        <c:axId val="371558368"/>
        <c:axId val="371559544"/>
      </c:barChart>
      <c:catAx>
        <c:axId val="371558368"/>
        <c:scaling>
          <c:orientation val="maxMin"/>
        </c:scaling>
        <c:delete val="0"/>
        <c:axPos val="l"/>
        <c:numFmt formatCode="General" sourceLinked="0"/>
        <c:majorTickMark val="none"/>
        <c:minorTickMark val="none"/>
        <c:tickLblPos val="nextTo"/>
        <c:spPr>
          <a:ln>
            <a:solidFill>
              <a:srgbClr val="666666"/>
            </a:solidFill>
          </a:ln>
        </c:spPr>
        <c:txPr>
          <a:bodyPr/>
          <a:lstStyle/>
          <a:p>
            <a:pPr>
              <a:defRPr sz="1000">
                <a:solidFill>
                  <a:schemeClr val="tx1"/>
                </a:solidFill>
                <a:latin typeface="Arial" pitchFamily="34" charset="0"/>
                <a:cs typeface="Arial" pitchFamily="34" charset="0"/>
              </a:defRPr>
            </a:pPr>
            <a:endParaRPr lang="de-DE"/>
          </a:p>
        </c:txPr>
        <c:crossAx val="371559544"/>
        <c:crosses val="autoZero"/>
        <c:auto val="1"/>
        <c:lblAlgn val="ctr"/>
        <c:lblOffset val="100"/>
        <c:noMultiLvlLbl val="0"/>
      </c:catAx>
      <c:valAx>
        <c:axId val="371559544"/>
        <c:scaling>
          <c:orientation val="minMax"/>
        </c:scaling>
        <c:delete val="0"/>
        <c:axPos val="t"/>
        <c:majorGridlines>
          <c:spPr>
            <a:ln w="6350">
              <a:solidFill>
                <a:srgbClr val="666666"/>
              </a:solidFill>
            </a:ln>
          </c:spPr>
        </c:majorGridlines>
        <c:numFmt formatCode="0" sourceLinked="1"/>
        <c:majorTickMark val="none"/>
        <c:minorTickMark val="none"/>
        <c:tickLblPos val="nextTo"/>
        <c:spPr>
          <a:ln>
            <a:noFill/>
          </a:ln>
        </c:spPr>
        <c:txPr>
          <a:bodyPr/>
          <a:lstStyle/>
          <a:p>
            <a:pPr>
              <a:defRPr>
                <a:latin typeface="Arial" pitchFamily="34" charset="0"/>
                <a:cs typeface="Arial" pitchFamily="34" charset="0"/>
              </a:defRPr>
            </a:pPr>
            <a:endParaRPr lang="de-DE"/>
          </a:p>
        </c:txPr>
        <c:crossAx val="371558368"/>
        <c:crosses val="autoZero"/>
        <c:crossBetween val="between"/>
      </c:valAx>
      <c:spPr>
        <a:ln>
          <a:noFill/>
        </a:ln>
      </c:spPr>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16-45C5-BF9C-C0907F97D2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16-45C5-BF9C-C0907F97D2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16-45C5-BF9C-C0907F97D29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316-45C5-BF9C-C0907F97D29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316-45C5-BF9C-C0907F97D29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316-45C5-BF9C-C0907F97D29F}"/>
              </c:ext>
            </c:extLst>
          </c:dPt>
          <c:cat>
            <c:strRef>
              <c:f>Sheet1!$A$2:$A$5</c:f>
              <c:strCache>
                <c:ptCount val="4"/>
                <c:pt idx="0">
                  <c:v>15 - 29 Jahre, 19%</c:v>
                </c:pt>
                <c:pt idx="1">
                  <c:v>30 - 44 Jahre, 31%</c:v>
                </c:pt>
                <c:pt idx="2">
                  <c:v>45 - 59 Jahre, 43%</c:v>
                </c:pt>
                <c:pt idx="3">
                  <c:v>60+ Jahre, 7%</c:v>
                </c:pt>
              </c:strCache>
            </c:strRef>
          </c:cat>
          <c:val>
            <c:numRef>
              <c:f>Sheet1!$B$2:$B$5</c:f>
              <c:numCache>
                <c:formatCode>0%</c:formatCode>
                <c:ptCount val="4"/>
                <c:pt idx="0">
                  <c:v>0.19</c:v>
                </c:pt>
                <c:pt idx="1">
                  <c:v>0.31</c:v>
                </c:pt>
                <c:pt idx="2">
                  <c:v>0.43</c:v>
                </c:pt>
                <c:pt idx="3">
                  <c:v>7.0000000000000007E-2</c:v>
                </c:pt>
              </c:numCache>
            </c:numRef>
          </c:val>
          <c:extLst>
            <c:ext xmlns:c16="http://schemas.microsoft.com/office/drawing/2014/chart" uri="{C3380CC4-5D6E-409C-BE32-E72D297353CC}">
              <c16:uniqueId val="{00000000-C994-4D25-8A81-EB87972FF6BA}"/>
            </c:ext>
          </c:extLst>
        </c:ser>
        <c:dLbls>
          <c:showLegendKey val="0"/>
          <c:showVal val="0"/>
          <c:showCatName val="0"/>
          <c:showSerName val="0"/>
          <c:showPercent val="0"/>
          <c:showBubbleSize val="0"/>
          <c:showLeaderLines val="0"/>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00-432A-9164-EFE9F3D0A59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00-432A-9164-EFE9F3D0A59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00-432A-9164-EFE9F3D0A59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000-432A-9164-EFE9F3D0A59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000-432A-9164-EFE9F3D0A59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000-432A-9164-EFE9F3D0A593}"/>
              </c:ext>
            </c:extLst>
          </c:dPt>
          <c:cat>
            <c:strRef>
              <c:f>Sheet1!$A$2:$A$5</c:f>
              <c:strCache>
                <c:ptCount val="4"/>
                <c:pt idx="0">
                  <c:v>15 - 29 Jahre, 51%</c:v>
                </c:pt>
                <c:pt idx="1">
                  <c:v>30 - 44 Jahre, 40%</c:v>
                </c:pt>
                <c:pt idx="2">
                  <c:v>45 - 59 Jahre, 8%</c:v>
                </c:pt>
                <c:pt idx="3">
                  <c:v>60+ Jahre, 1%</c:v>
                </c:pt>
              </c:strCache>
            </c:strRef>
          </c:cat>
          <c:val>
            <c:numRef>
              <c:f>Sheet1!$B$2:$B$5</c:f>
              <c:numCache>
                <c:formatCode>0%</c:formatCode>
                <c:ptCount val="4"/>
                <c:pt idx="0">
                  <c:v>0.51</c:v>
                </c:pt>
                <c:pt idx="1">
                  <c:v>0.4</c:v>
                </c:pt>
                <c:pt idx="2">
                  <c:v>0.08</c:v>
                </c:pt>
                <c:pt idx="3">
                  <c:v>0.01</c:v>
                </c:pt>
              </c:numCache>
            </c:numRef>
          </c:val>
          <c:extLst>
            <c:ext xmlns:c16="http://schemas.microsoft.com/office/drawing/2014/chart" uri="{C3380CC4-5D6E-409C-BE32-E72D297353CC}">
              <c16:uniqueId val="{0000000C-4000-432A-9164-EFE9F3D0A593}"/>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F2-4906-8FBF-2B29C49622E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F2-4906-8FBF-2B29C49622E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7F2-4906-8FBF-2B29C49622E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7F2-4906-8FBF-2B29C49622E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7F2-4906-8FBF-2B29C49622E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7F2-4906-8FBF-2B29C49622E5}"/>
              </c:ext>
            </c:extLst>
          </c:dPt>
          <c:cat>
            <c:strRef>
              <c:f>Sheet1!$A$2:$A$5</c:f>
              <c:strCache>
                <c:ptCount val="4"/>
                <c:pt idx="0">
                  <c:v>15 - 29 Jahre, 62%</c:v>
                </c:pt>
                <c:pt idx="1">
                  <c:v>30 - 44 Jahre, 29%</c:v>
                </c:pt>
                <c:pt idx="2">
                  <c:v>45 - 59 Jahre, 9%</c:v>
                </c:pt>
                <c:pt idx="3">
                  <c:v>60+ Jahre, 0%</c:v>
                </c:pt>
              </c:strCache>
            </c:strRef>
          </c:cat>
          <c:val>
            <c:numRef>
              <c:f>Sheet1!$B$2:$B$5</c:f>
              <c:numCache>
                <c:formatCode>0%</c:formatCode>
                <c:ptCount val="4"/>
                <c:pt idx="0">
                  <c:v>0.62</c:v>
                </c:pt>
                <c:pt idx="1">
                  <c:v>0.28999999999999998</c:v>
                </c:pt>
                <c:pt idx="2">
                  <c:v>0.09</c:v>
                </c:pt>
                <c:pt idx="3">
                  <c:v>4.5248467319072673E-3</c:v>
                </c:pt>
              </c:numCache>
            </c:numRef>
          </c:val>
          <c:extLst>
            <c:ext xmlns:c16="http://schemas.microsoft.com/office/drawing/2014/chart" uri="{C3380CC4-5D6E-409C-BE32-E72D297353CC}">
              <c16:uniqueId val="{0000000C-C7F2-4906-8FBF-2B29C49622E5}"/>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54E-4460-9488-B63E33D2762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54E-4460-9488-B63E33D2762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54E-4460-9488-B63E33D2762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54E-4460-9488-B63E33D2762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54E-4460-9488-B63E33D2762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54E-4460-9488-B63E33D27628}"/>
              </c:ext>
            </c:extLst>
          </c:dPt>
          <c:cat>
            <c:strRef>
              <c:f>Sheet1!$A$2:$A$5</c:f>
              <c:strCache>
                <c:ptCount val="4"/>
                <c:pt idx="0">
                  <c:v>15 - 29 Jahre, 22%</c:v>
                </c:pt>
                <c:pt idx="1">
                  <c:v>30 - 44 Jahre, 35%</c:v>
                </c:pt>
                <c:pt idx="2">
                  <c:v>45 - 59 Jahre, 35%</c:v>
                </c:pt>
                <c:pt idx="3">
                  <c:v>60+ Jahre, 8%</c:v>
                </c:pt>
              </c:strCache>
            </c:strRef>
          </c:cat>
          <c:val>
            <c:numRef>
              <c:f>Sheet1!$B$2:$B$5</c:f>
              <c:numCache>
                <c:formatCode>0%</c:formatCode>
                <c:ptCount val="4"/>
                <c:pt idx="0">
                  <c:v>0.22</c:v>
                </c:pt>
                <c:pt idx="1">
                  <c:v>0.35</c:v>
                </c:pt>
                <c:pt idx="2">
                  <c:v>0.35</c:v>
                </c:pt>
                <c:pt idx="3">
                  <c:v>0.08</c:v>
                </c:pt>
              </c:numCache>
            </c:numRef>
          </c:val>
          <c:extLst>
            <c:ext xmlns:c16="http://schemas.microsoft.com/office/drawing/2014/chart" uri="{C3380CC4-5D6E-409C-BE32-E72D297353CC}">
              <c16:uniqueId val="{0000000C-F54E-4460-9488-B63E33D27628}"/>
            </c:ext>
          </c:extLst>
        </c:ser>
        <c:dLbls>
          <c:showLegendKey val="0"/>
          <c:showVal val="0"/>
          <c:showCatName val="0"/>
          <c:showSerName val="0"/>
          <c:showPercent val="0"/>
          <c:showBubbleSize val="0"/>
          <c:showLeaderLines val="1"/>
        </c:dLbls>
        <c:firstSliceAng val="0"/>
        <c:holeSize val="55"/>
      </c:doughnutChart>
      <c:spPr>
        <a:noFill/>
        <a:ln w="25400">
          <a:noFill/>
        </a:ln>
        <a:effectLst/>
      </c:spPr>
    </c:plotArea>
    <c:legend>
      <c:legendPos val="b"/>
      <c:layout>
        <c:manualLayout>
          <c:xMode val="edge"/>
          <c:yMode val="edge"/>
          <c:x val="0.71648043595604982"/>
          <c:y val="0.24974188709176212"/>
          <c:w val="0.24098051956067731"/>
          <c:h val="0.377021767667903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16-45C5-BF9C-C0907F97D2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16-45C5-BF9C-C0907F97D2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16-45C5-BF9C-C0907F97D29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316-45C5-BF9C-C0907F97D29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316-45C5-BF9C-C0907F97D29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316-45C5-BF9C-C0907F97D29F}"/>
              </c:ext>
            </c:extLst>
          </c:dPt>
          <c:cat>
            <c:strRef>
              <c:f>Sheet1!$A$2:$A$5</c:f>
              <c:strCache>
                <c:ptCount val="4"/>
                <c:pt idx="0">
                  <c:v>15 - 29 Jahre, 23%</c:v>
                </c:pt>
                <c:pt idx="1">
                  <c:v>30 - 44 Jahre, 32%</c:v>
                </c:pt>
                <c:pt idx="2">
                  <c:v>45 - 59 Jahre, 37%</c:v>
                </c:pt>
                <c:pt idx="3">
                  <c:v>60+ Jahre, 8%</c:v>
                </c:pt>
              </c:strCache>
            </c:strRef>
          </c:cat>
          <c:val>
            <c:numRef>
              <c:f>Sheet1!$B$2:$B$5</c:f>
              <c:numCache>
                <c:formatCode>0%</c:formatCode>
                <c:ptCount val="4"/>
                <c:pt idx="0">
                  <c:v>0.23</c:v>
                </c:pt>
                <c:pt idx="1">
                  <c:v>0.32239402313482918</c:v>
                </c:pt>
                <c:pt idx="2">
                  <c:v>0.37</c:v>
                </c:pt>
                <c:pt idx="3">
                  <c:v>0.08</c:v>
                </c:pt>
              </c:numCache>
            </c:numRef>
          </c:val>
          <c:extLst>
            <c:ext xmlns:c16="http://schemas.microsoft.com/office/drawing/2014/chart" uri="{C3380CC4-5D6E-409C-BE32-E72D297353CC}">
              <c16:uniqueId val="{00000000-C994-4D25-8A81-EB87972FF6BA}"/>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CE-4D6C-83A2-C024B9ECF1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CE-4D6C-83A2-C024B9ECF1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CE-4D6C-83A2-C024B9ECF1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CE-4D6C-83A2-C024B9ECF10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9CE-4D6C-83A2-C024B9ECF10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9CE-4D6C-83A2-C024B9ECF107}"/>
              </c:ext>
            </c:extLst>
          </c:dPt>
          <c:cat>
            <c:strRef>
              <c:f>Sheet1!$A$2:$A$5</c:f>
              <c:strCache>
                <c:ptCount val="4"/>
                <c:pt idx="0">
                  <c:v>15 - 29 Jahre, 23%</c:v>
                </c:pt>
                <c:pt idx="1">
                  <c:v>30 - 44 Jahre, 30%</c:v>
                </c:pt>
                <c:pt idx="2">
                  <c:v>45 - 59 Jahre, 37%</c:v>
                </c:pt>
                <c:pt idx="3">
                  <c:v>60+ Jahre, 10%</c:v>
                </c:pt>
              </c:strCache>
            </c:strRef>
          </c:cat>
          <c:val>
            <c:numRef>
              <c:f>Sheet1!$B$2:$B$5</c:f>
              <c:numCache>
                <c:formatCode>0%</c:formatCode>
                <c:ptCount val="4"/>
                <c:pt idx="0">
                  <c:v>0.23199350173742528</c:v>
                </c:pt>
                <c:pt idx="1">
                  <c:v>0.30397342959934032</c:v>
                </c:pt>
                <c:pt idx="2">
                  <c:v>0.37</c:v>
                </c:pt>
                <c:pt idx="3">
                  <c:v>0.1</c:v>
                </c:pt>
              </c:numCache>
            </c:numRef>
          </c:val>
          <c:extLst>
            <c:ext xmlns:c16="http://schemas.microsoft.com/office/drawing/2014/chart" uri="{C3380CC4-5D6E-409C-BE32-E72D297353CC}">
              <c16:uniqueId val="{0000000C-49CE-4D6C-83A2-C024B9ECF107}"/>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49-4270-9873-BF9A381605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49-4270-9873-BF9A381605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49-4270-9873-BF9A381605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E49-4270-9873-BF9A3816058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E49-4270-9873-BF9A3816058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E49-4270-9873-BF9A38160580}"/>
              </c:ext>
            </c:extLst>
          </c:dPt>
          <c:cat>
            <c:strRef>
              <c:f>Sheet1!$A$2:$A$5</c:f>
              <c:strCache>
                <c:ptCount val="4"/>
                <c:pt idx="0">
                  <c:v>15 - 29 Jahre, 22%</c:v>
                </c:pt>
                <c:pt idx="1">
                  <c:v>30 - 44 Jahre, 35%</c:v>
                </c:pt>
                <c:pt idx="2">
                  <c:v>45 - 59 Jahre, 35%</c:v>
                </c:pt>
                <c:pt idx="3">
                  <c:v>60+ Jahre, 8%</c:v>
                </c:pt>
              </c:strCache>
            </c:strRef>
          </c:cat>
          <c:val>
            <c:numRef>
              <c:f>Sheet1!$B$2:$B$5</c:f>
              <c:numCache>
                <c:formatCode>0%</c:formatCode>
                <c:ptCount val="4"/>
                <c:pt idx="0">
                  <c:v>0.2218216774813746</c:v>
                </c:pt>
                <c:pt idx="1">
                  <c:v>0.34710515946357096</c:v>
                </c:pt>
                <c:pt idx="2">
                  <c:v>0.35</c:v>
                </c:pt>
                <c:pt idx="3">
                  <c:v>0.08</c:v>
                </c:pt>
              </c:numCache>
            </c:numRef>
          </c:val>
          <c:extLst>
            <c:ext xmlns:c16="http://schemas.microsoft.com/office/drawing/2014/chart" uri="{C3380CC4-5D6E-409C-BE32-E72D297353CC}">
              <c16:uniqueId val="{0000000C-3E49-4270-9873-BF9A38160580}"/>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7-05T09:16:18.093" idx="1">
    <p:pos x="7224" y="154"/>
    <p:text>Satz wurde gestrichen: 35 % der schwer oder tödlich Verletzten auf den Schweizer Strassen gehen auf das Konto von Verkehrsunfällen</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E676F6-F7FF-45A3-A2C3-7594A19EC6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835B9F-2446-4DD8-882A-74B42C5171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7F81F-703A-486A-ABDB-8FD28DBE1C96}" type="datetimeFigureOut">
              <a:rPr lang="en-US" smtClean="0"/>
              <a:t>9/26/2023</a:t>
            </a:fld>
            <a:endParaRPr lang="en-US"/>
          </a:p>
        </p:txBody>
      </p:sp>
      <p:sp>
        <p:nvSpPr>
          <p:cNvPr id="4" name="Footer Placeholder 3">
            <a:extLst>
              <a:ext uri="{FF2B5EF4-FFF2-40B4-BE49-F238E27FC236}">
                <a16:creationId xmlns:a16="http://schemas.microsoft.com/office/drawing/2014/main" id="{433A8080-C5E6-4CAA-8935-D6036BF2D8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D33C99-2A73-4EF0-A4C6-4C899BEF7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814E94-0214-4629-B180-35145CB53D16}" type="slidenum">
              <a:rPr lang="en-US" smtClean="0"/>
              <a:t>‹Nr.›</a:t>
            </a:fld>
            <a:endParaRPr lang="en-US"/>
          </a:p>
        </p:txBody>
      </p:sp>
    </p:spTree>
    <p:extLst>
      <p:ext uri="{BB962C8B-B14F-4D97-AF65-F5344CB8AC3E}">
        <p14:creationId xmlns:p14="http://schemas.microsoft.com/office/powerpoint/2010/main" val="707700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C7CC5-2BF5-4715-A2D9-EB8D14F8111B}"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98EF2-3FE4-4244-93B5-BDDBC036C6E0}" type="slidenum">
              <a:rPr lang="en-US" smtClean="0"/>
              <a:t>‹Nr.›</a:t>
            </a:fld>
            <a:endParaRPr lang="en-US"/>
          </a:p>
        </p:txBody>
      </p:sp>
    </p:spTree>
    <p:extLst>
      <p:ext uri="{BB962C8B-B14F-4D97-AF65-F5344CB8AC3E}">
        <p14:creationId xmlns:p14="http://schemas.microsoft.com/office/powerpoint/2010/main" val="97310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598EF2-3FE4-4244-93B5-BDDBC036C6E0}" type="slidenum">
              <a:rPr lang="en-US" smtClean="0"/>
              <a:t>1</a:t>
            </a:fld>
            <a:endParaRPr lang="en-US"/>
          </a:p>
        </p:txBody>
      </p:sp>
    </p:spTree>
    <p:extLst>
      <p:ext uri="{BB962C8B-B14F-4D97-AF65-F5344CB8AC3E}">
        <p14:creationId xmlns:p14="http://schemas.microsoft.com/office/powerpoint/2010/main" val="168176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CH" b="1" baseline="0" dirty="0">
                <a:cs typeface="Arial" panose="020B0604020202020204" pitchFamily="34" charset="0"/>
              </a:rPr>
              <a:t>Informazioni aggiuntive</a:t>
            </a:r>
          </a:p>
          <a:p>
            <a:pPr marL="0" marR="0" indent="0" algn="l" defTabSz="914400" rtl="0" eaLnBrk="1" fontAlgn="auto" latinLnBrk="0" hangingPunct="1">
              <a:lnSpc>
                <a:spcPct val="100000"/>
              </a:lnSpc>
              <a:spcBef>
                <a:spcPts val="0"/>
              </a:spcBef>
              <a:spcAft>
                <a:spcPts val="0"/>
              </a:spcAft>
              <a:buClrTx/>
              <a:buSzTx/>
              <a:buFontTx/>
              <a:buNone/>
              <a:tabLst/>
              <a:defRPr/>
            </a:pPr>
            <a:endParaRPr lang="it-CH" b="1" baseline="0" dirty="0">
              <a:cs typeface="Arial" panose="020B0604020202020204" pitchFamily="34" charset="0"/>
            </a:endParaRPr>
          </a:p>
          <a:p>
            <a:pPr marL="171450" indent="-171450">
              <a:buFont typeface="Arial" panose="020B0604020202020204" pitchFamily="34" charset="0"/>
              <a:buChar char="•"/>
              <a:defRPr/>
            </a:pPr>
            <a:r>
              <a:rPr lang="it-CH" b="0" baseline="0" dirty="0">
                <a:solidFill>
                  <a:srgbClr val="FF0000"/>
                </a:solidFill>
                <a:cs typeface="Arial" panose="020B0604020202020204" pitchFamily="34" charset="0"/>
              </a:rPr>
              <a:t>43% degli infortuni legati alla circolazione stradale si verifica </a:t>
            </a:r>
            <a:r>
              <a:rPr lang="it-CH" dirty="0">
                <a:solidFill>
                  <a:srgbClr val="FF0000"/>
                </a:solidFill>
                <a:cs typeface="Arial" panose="020B0604020202020204" pitchFamily="34" charset="0"/>
              </a:rPr>
              <a:t>con la bici.</a:t>
            </a:r>
          </a:p>
          <a:p>
            <a:pPr marR="0" algn="l" defTabSz="914400" rtl="0" eaLnBrk="1" fontAlgn="auto" latinLnBrk="0" hangingPunct="1">
              <a:lnSpc>
                <a:spcPct val="100000"/>
              </a:lnSpc>
              <a:spcBef>
                <a:spcPts val="0"/>
              </a:spcBef>
              <a:spcAft>
                <a:spcPts val="0"/>
              </a:spcAft>
              <a:buClrTx/>
              <a:buSzTx/>
              <a:tabLst/>
              <a:defRPr/>
            </a:pPr>
            <a:endParaRPr lang="it-CH" b="0" baseline="0" dirty="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CH" dirty="0">
                <a:cs typeface="Arial" panose="020B0604020202020204" pitchFamily="34" charset="0"/>
              </a:rPr>
              <a:t>La mancata precedenza è tra le cause più frequenti di incidenti stradali (fonte: Ufficio prevenzione infortuni, upi, in base alla statistica della polizia).</a:t>
            </a:r>
          </a:p>
          <a:p>
            <a:endParaRPr lang="it-CH" dirty="0"/>
          </a:p>
        </p:txBody>
      </p:sp>
      <p:sp>
        <p:nvSpPr>
          <p:cNvPr id="4" name="Foliennummernplatzhalter 3"/>
          <p:cNvSpPr>
            <a:spLocks noGrp="1"/>
          </p:cNvSpPr>
          <p:nvPr>
            <p:ph type="sldNum" sz="quarter" idx="10"/>
          </p:nvPr>
        </p:nvSpPr>
        <p:spPr/>
        <p:txBody>
          <a:bodyPr/>
          <a:lstStyle/>
          <a:p>
            <a:fld id="{7A598EF2-3FE4-4244-93B5-BDDBC036C6E0}" type="slidenum">
              <a:rPr lang="en-US" smtClean="0"/>
              <a:t>10</a:t>
            </a:fld>
            <a:endParaRPr lang="en-US"/>
          </a:p>
        </p:txBody>
      </p:sp>
    </p:spTree>
    <p:extLst>
      <p:ext uri="{BB962C8B-B14F-4D97-AF65-F5344CB8AC3E}">
        <p14:creationId xmlns:p14="http://schemas.microsoft.com/office/powerpoint/2010/main" val="153142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it-CH" sz="800" dirty="0">
                <a:solidFill>
                  <a:srgbClr val="FF0000"/>
                </a:solidFill>
                <a:cs typeface="Arial" panose="020B0604020202020204" pitchFamily="34" charset="0"/>
              </a:rPr>
              <a:t>All’anno si verificano 25 000 infortuni con la bicicletta nella circolazione stradale. A causa del coronavirus nel 2020 il valore medio sui 5 anni è leggermente aumentato (cfr. Ø2015-2019: 21 600). Le restrizioni hanno causato uno spostamento dalle attività di gruppo alle attività individuali. Durante la pandemia, ad esempio, la bicicletta è stata utilizzata più spesso.​​​</a:t>
            </a:r>
          </a:p>
          <a:p>
            <a:pPr marL="0" marR="0" indent="0" algn="l" defTabSz="914400" rtl="0" eaLnBrk="1" fontAlgn="auto" latinLnBrk="0" hangingPunct="1">
              <a:lnSpc>
                <a:spcPct val="100000"/>
              </a:lnSpc>
              <a:spcBef>
                <a:spcPts val="0"/>
              </a:spcBef>
              <a:spcAft>
                <a:spcPts val="0"/>
              </a:spcAft>
              <a:buClrTx/>
              <a:buSzTx/>
              <a:buFontTx/>
              <a:buNone/>
              <a:tabLst/>
              <a:defRPr/>
            </a:pPr>
            <a:endParaRPr lang="it-CH" sz="800" b="1" dirty="0"/>
          </a:p>
          <a:p>
            <a:pPr marL="0" marR="0" indent="0" algn="l" defTabSz="914400" rtl="0" eaLnBrk="1" fontAlgn="auto" latinLnBrk="0" hangingPunct="1">
              <a:lnSpc>
                <a:spcPct val="100000"/>
              </a:lnSpc>
              <a:spcBef>
                <a:spcPts val="0"/>
              </a:spcBef>
              <a:spcAft>
                <a:spcPts val="0"/>
              </a:spcAft>
              <a:buClrTx/>
              <a:buSzTx/>
              <a:buFontTx/>
              <a:buNone/>
              <a:tabLst/>
              <a:defRPr/>
            </a:pPr>
            <a:r>
              <a:rPr lang="it-CH" sz="800" b="1" dirty="0"/>
              <a:t>Informazioni aggiuntive</a:t>
            </a:r>
          </a:p>
          <a:p>
            <a:pPr marL="0" marR="0" indent="0" algn="l" defTabSz="914400" rtl="0" eaLnBrk="1" fontAlgn="auto" latinLnBrk="0" hangingPunct="1">
              <a:lnSpc>
                <a:spcPct val="100000"/>
              </a:lnSpc>
              <a:spcBef>
                <a:spcPts val="0"/>
              </a:spcBef>
              <a:spcAft>
                <a:spcPts val="0"/>
              </a:spcAft>
              <a:buClrTx/>
              <a:buSzTx/>
              <a:buFontTx/>
              <a:buNone/>
              <a:tabLst/>
              <a:defRPr/>
            </a:pPr>
            <a:endParaRPr lang="it-CH" sz="800"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CH" sz="800" dirty="0">
                <a:cs typeface="Arial" panose="020B0604020202020204" pitchFamily="34" charset="0"/>
              </a:rPr>
              <a:t>La</a:t>
            </a:r>
            <a:r>
              <a:rPr lang="it-CH" sz="800" baseline="0" dirty="0">
                <a:cs typeface="Arial" panose="020B0604020202020204" pitchFamily="34" charset="0"/>
              </a:rPr>
              <a:t> statistica comprende</a:t>
            </a:r>
            <a:r>
              <a:rPr lang="it-CH" sz="800" dirty="0">
                <a:cs typeface="Arial" panose="020B0604020202020204" pitchFamily="34" charset="0"/>
              </a:rPr>
              <a:t> gli infortuni nella circolazione stradale con la bici.</a:t>
            </a:r>
            <a:br>
              <a:rPr lang="de-CH" sz="800" dirty="0">
                <a:cs typeface="Arial" panose="020B0604020202020204" pitchFamily="34" charset="0"/>
              </a:rPr>
            </a:br>
            <a:endParaRPr lang="it-CH" sz="800" dirty="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CH" sz="800" b="0" dirty="0">
                <a:solidFill>
                  <a:srgbClr val="FF0000"/>
                </a:solidFill>
                <a:cs typeface="Arial" panose="020B0604020202020204" pitchFamily="34" charset="0"/>
              </a:rPr>
              <a:t>Il 61%</a:t>
            </a:r>
            <a:r>
              <a:rPr lang="it-CH" sz="800" b="0" dirty="0">
                <a:cs typeface="Arial" panose="020B0604020202020204" pitchFamily="34" charset="0"/>
              </a:rPr>
              <a:t> degli infortunati sono uomini.</a:t>
            </a:r>
            <a:br>
              <a:rPr lang="de-CH" sz="800" b="0" dirty="0">
                <a:cs typeface="Arial" panose="020B0604020202020204" pitchFamily="34" charset="0"/>
              </a:rPr>
            </a:br>
            <a:endParaRPr lang="it-CH" sz="800" b="0" dirty="0">
              <a:cs typeface="Arial" panose="020B0604020202020204" pitchFamily="34" charset="0"/>
            </a:endParaRPr>
          </a:p>
          <a:p>
            <a:pPr marL="171450" indent="-171450">
              <a:buFont typeface="Arial" panose="020B0604020202020204" pitchFamily="34" charset="0"/>
              <a:buChar char="•"/>
            </a:pPr>
            <a:r>
              <a:rPr lang="it-CH" sz="800" b="0" baseline="0" dirty="0">
                <a:cs typeface="Arial" panose="020B0604020202020204" pitchFamily="34" charset="0"/>
              </a:rPr>
              <a:t>Dei </a:t>
            </a:r>
            <a:r>
              <a:rPr lang="de-CH" sz="800" dirty="0"/>
              <a:t>24 818 </a:t>
            </a:r>
            <a:r>
              <a:rPr lang="it-CH" sz="800" b="0" baseline="0" dirty="0">
                <a:cs typeface="Arial" panose="020B0604020202020204" pitchFamily="34" charset="0"/>
              </a:rPr>
              <a:t>infortuni annui con la bici, l’83% non coinvolge terze persone, mentre il 17% è rappresentato da collisioni. </a:t>
            </a:r>
            <a:br>
              <a:rPr lang="de-CH" sz="800" b="0" baseline="0" dirty="0">
                <a:cs typeface="Arial" panose="020B0604020202020204" pitchFamily="34" charset="0"/>
              </a:rPr>
            </a:br>
            <a:endParaRPr lang="it-CH" sz="800" b="0" baseline="0" dirty="0">
              <a:cs typeface="Arial" panose="020B0604020202020204" pitchFamily="34" charset="0"/>
            </a:endParaRPr>
          </a:p>
          <a:p>
            <a:pPr marL="171450" indent="-171450">
              <a:buFont typeface="Arial" panose="020B0604020202020204" pitchFamily="34" charset="0"/>
              <a:buChar char="•"/>
            </a:pPr>
            <a:r>
              <a:rPr lang="it-CH" sz="1200" b="0" i="0" kern="1200" dirty="0">
                <a:solidFill>
                  <a:schemeClr val="tx1"/>
                </a:solidFill>
                <a:effectLst/>
                <a:latin typeface="+mn-lt"/>
                <a:ea typeface="+mn-ea"/>
                <a:cs typeface="+mn-cs"/>
              </a:rPr>
              <a:t>Circa il 20% degli infortuni con la bici è riconducibile alla strada e alle relative condizioni (soprattutto margini dei marciapiedi o superfici bagnate / danneggiate / sporche), mentre in circa il 13% dei casi sono coinvolte automobili. L'8% degli infortuni con la bici è dovuto alla presenza di binari. </a:t>
            </a:r>
          </a:p>
          <a:p>
            <a:pPr marL="0" indent="0">
              <a:buFont typeface="Arial" panose="020B0604020202020204" pitchFamily="34" charset="0"/>
              <a:buNone/>
            </a:pPr>
            <a:endParaRPr lang="it-CH" sz="800" b="0" i="0" dirty="0">
              <a:cs typeface="Arial" panose="020B0604020202020204" pitchFamily="34" charset="0"/>
            </a:endParaRPr>
          </a:p>
          <a:p>
            <a:pPr marL="171450" indent="-171450">
              <a:buFont typeface="Arial" panose="020B0604020202020204" pitchFamily="34" charset="0"/>
              <a:buChar char="•"/>
            </a:pPr>
            <a:r>
              <a:rPr lang="it-CH" sz="800" dirty="0">
                <a:cs typeface="Arial" panose="020B0604020202020204" pitchFamily="34" charset="0"/>
              </a:rPr>
              <a:t>I dati degli assicuratori relativi agli infortuni con le e-bike non sono abbastanza precisi per essere pubblicati. Sembra tuttavia che gli infortuni subiti con le e-bike abbiano registrato un aumento proporzionale alle vendite di tali modelli di bici. Per questo le e-bike sono un tema sempre più attuale in fatto di sicurezza stradale. Al momento non è possibile stabilire se le e-bike comportino un rischio di infortunio superiore a quello delle bici tradizionali, in quanto mancano dati affidabili riguardo all'esposizione ai rischi (prestazioni su strada, durata, numero di tragitti). Nei dati registrati dalla polizia in Svizzera vi sono indizi secondo cui i conducenti di e-bike subiscono infortuni con lesioni e conseguenze più gravi di quelle riportate da chi usa la bici tradizionale. Lo conferma anche uno studio pilota condotto con i dati infortunistici della Suva. Ciò nonostante, per valutare la sicurezza delle bici elettriche sono necessari dati scientifici ricavati da ampie popolazioni di studio in Svizzera.</a:t>
            </a:r>
            <a:br>
              <a:rPr lang="de-CH" sz="800" dirty="0">
                <a:cs typeface="Arial" panose="020B0604020202020204" pitchFamily="34" charset="0"/>
              </a:rPr>
            </a:br>
            <a:endParaRPr lang="it-CH" sz="800" dirty="0">
              <a:cs typeface="Arial" panose="020B0604020202020204" pitchFamily="34" charset="0"/>
            </a:endParaRPr>
          </a:p>
          <a:p>
            <a:pPr marL="171450" indent="-171450">
              <a:buFont typeface="Arial" panose="020B0604020202020204" pitchFamily="34" charset="0"/>
              <a:buChar char="•"/>
            </a:pPr>
            <a:r>
              <a:rPr lang="it-CH" sz="800" dirty="0">
                <a:cs typeface="Arial" panose="020B0604020202020204" pitchFamily="34" charset="0"/>
              </a:rPr>
              <a:t>In circa 20 anni la percentuale di ciclisti che indossano il casco è passata dal 14% (1998) al 56% (2022) (fonte: upi, 2022).</a:t>
            </a:r>
          </a:p>
          <a:p>
            <a:endParaRPr lang="it-CH" sz="800" b="0" baseline="0" dirty="0"/>
          </a:p>
          <a:p>
            <a:endParaRPr lang="it-CH" sz="800" b="0" baseline="0" dirty="0"/>
          </a:p>
          <a:p>
            <a:endParaRPr lang="it-CH" sz="800" b="1" dirty="0"/>
          </a:p>
          <a:p>
            <a:endParaRPr lang="it-CH" sz="800" b="1" baseline="0" dirty="0"/>
          </a:p>
        </p:txBody>
      </p:sp>
      <p:sp>
        <p:nvSpPr>
          <p:cNvPr id="4" name="Foliennummernplatzhalter 3"/>
          <p:cNvSpPr>
            <a:spLocks noGrp="1"/>
          </p:cNvSpPr>
          <p:nvPr>
            <p:ph type="sldNum" sz="quarter" idx="10"/>
          </p:nvPr>
        </p:nvSpPr>
        <p:spPr/>
        <p:txBody>
          <a:bodyPr/>
          <a:lstStyle/>
          <a:p>
            <a:fld id="{7A598EF2-3FE4-4244-93B5-BDDBC036C6E0}" type="slidenum">
              <a:rPr lang="en-US" smtClean="0"/>
              <a:t>11</a:t>
            </a:fld>
            <a:endParaRPr lang="en-US"/>
          </a:p>
        </p:txBody>
      </p:sp>
    </p:spTree>
    <p:extLst>
      <p:ext uri="{BB962C8B-B14F-4D97-AF65-F5344CB8AC3E}">
        <p14:creationId xmlns:p14="http://schemas.microsoft.com/office/powerpoint/2010/main" val="238378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598EF2-3FE4-4244-93B5-BDDBC036C6E0}" type="slidenum">
              <a:rPr lang="en-US" smtClean="0"/>
              <a:t>12</a:t>
            </a:fld>
            <a:endParaRPr lang="en-US"/>
          </a:p>
        </p:txBody>
      </p:sp>
    </p:spTree>
    <p:extLst>
      <p:ext uri="{BB962C8B-B14F-4D97-AF65-F5344CB8AC3E}">
        <p14:creationId xmlns:p14="http://schemas.microsoft.com/office/powerpoint/2010/main" val="1830951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CH" b="1" dirty="0">
                <a:cs typeface="Arial" panose="020B0604020202020204" pitchFamily="34" charset="0"/>
              </a:rPr>
              <a:t>Informazioni aggiuntive</a:t>
            </a:r>
          </a:p>
          <a:p>
            <a:pPr marL="0" marR="0" indent="0" algn="l" defTabSz="914400" rtl="0" eaLnBrk="1" fontAlgn="auto" latinLnBrk="0" hangingPunct="1">
              <a:lnSpc>
                <a:spcPct val="100000"/>
              </a:lnSpc>
              <a:spcBef>
                <a:spcPts val="0"/>
              </a:spcBef>
              <a:spcAft>
                <a:spcPts val="0"/>
              </a:spcAft>
              <a:buClrTx/>
              <a:buSzTx/>
              <a:buFontTx/>
              <a:buNone/>
              <a:tabLst/>
              <a:defRPr/>
            </a:pPr>
            <a:endParaRPr lang="it-CH" b="0" dirty="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CH" b="0" dirty="0">
                <a:solidFill>
                  <a:srgbClr val="CC3300"/>
                </a:solidFill>
                <a:cs typeface="Arial" panose="020B0604020202020204" pitchFamily="34" charset="0"/>
              </a:rPr>
              <a:t>Le cadute in piano sono la </a:t>
            </a:r>
            <a:r>
              <a:rPr lang="it-CH" b="0" i="0" dirty="0">
                <a:solidFill>
                  <a:srgbClr val="CC3300"/>
                </a:solidFill>
                <a:cs typeface="Arial" panose="020B0604020202020204" pitchFamily="34" charset="0"/>
              </a:rPr>
              <a:t>causa di infortunio più frequente </a:t>
            </a:r>
            <a:r>
              <a:rPr lang="it-CH" b="0" i="0" baseline="0" dirty="0">
                <a:solidFill>
                  <a:srgbClr val="CC3300"/>
                </a:solidFill>
                <a:cs typeface="Arial" panose="020B0604020202020204" pitchFamily="34" charset="0"/>
              </a:rPr>
              <a:t>in Svizzera e provocano costi pari a 1,5 miliardi di franchi.</a:t>
            </a:r>
            <a:endParaRPr lang="it-CH" b="0" i="0" dirty="0">
              <a:solidFill>
                <a:srgbClr val="CC3300"/>
              </a:solidFill>
              <a:cs typeface="Arial" panose="020B0604020202020204" pitchFamily="34" charset="0"/>
            </a:endParaRPr>
          </a:p>
          <a:p>
            <a:endParaRPr lang="it-CH" b="0" dirty="0">
              <a:solidFill>
                <a:srgbClr val="FF0000"/>
              </a:solidFill>
              <a:cs typeface="Arial" panose="020B0604020202020204" pitchFamily="34" charset="0"/>
            </a:endParaRPr>
          </a:p>
          <a:p>
            <a:pPr marL="171450" indent="-171450">
              <a:buFont typeface="Arial" panose="020B0604020202020204" pitchFamily="34" charset="0"/>
              <a:buChar char="•"/>
            </a:pPr>
            <a:r>
              <a:rPr lang="it-CH" b="0" dirty="0">
                <a:solidFill>
                  <a:srgbClr val="FF0000"/>
                </a:solidFill>
                <a:cs typeface="Arial" panose="020B0604020202020204" pitchFamily="34" charset="0"/>
              </a:rPr>
              <a:t>Un</a:t>
            </a:r>
            <a:r>
              <a:rPr lang="it-CH" b="0" baseline="0" dirty="0">
                <a:solidFill>
                  <a:srgbClr val="FF0000"/>
                </a:solidFill>
                <a:cs typeface="Arial" panose="020B0604020202020204" pitchFamily="34" charset="0"/>
              </a:rPr>
              <a:t> infortunio professionale su quattro e un infortunio su tre </a:t>
            </a:r>
            <a:r>
              <a:rPr lang="it-CH" sz="1400" b="0" baseline="0" dirty="0">
                <a:solidFill>
                  <a:srgbClr val="FF0000"/>
                </a:solidFill>
                <a:cs typeface="Arial" panose="020B0604020202020204" pitchFamily="34" charset="0"/>
              </a:rPr>
              <a:t>tra quelli subiti nella vita quotidiana</a:t>
            </a:r>
            <a:r>
              <a:rPr lang="it-CH" sz="1400" b="0" dirty="0">
                <a:solidFill>
                  <a:srgbClr val="FF0000"/>
                </a:solidFill>
                <a:cs typeface="Arial" panose="020B0604020202020204" pitchFamily="34" charset="0"/>
              </a:rPr>
              <a:t> (in entrambi i casi, esclusi gli infortuni sportivi</a:t>
            </a:r>
            <a:r>
              <a:rPr lang="it-CH" b="0" dirty="0">
                <a:solidFill>
                  <a:srgbClr val="FF0000"/>
                </a:solidFill>
                <a:cs typeface="Arial" panose="020B0604020202020204" pitchFamily="34" charset="0"/>
              </a:rPr>
              <a:t>)</a:t>
            </a:r>
            <a:r>
              <a:rPr lang="it-CH" b="0" baseline="0" dirty="0">
                <a:solidFill>
                  <a:srgbClr val="FF0000"/>
                </a:solidFill>
                <a:cs typeface="Arial" panose="020B0604020202020204" pitchFamily="34" charset="0"/>
              </a:rPr>
              <a:t> sono dovuti a cadute in piano.</a:t>
            </a:r>
            <a:br>
              <a:rPr lang="de-CH" b="0" baseline="0" dirty="0">
                <a:solidFill>
                  <a:srgbClr val="FF0000"/>
                </a:solidFill>
                <a:cs typeface="Arial" panose="020B0604020202020204" pitchFamily="34" charset="0"/>
              </a:rPr>
            </a:br>
            <a:endParaRPr lang="it-CH" b="0" baseline="0" dirty="0">
              <a:solidFill>
                <a:srgbClr val="FF0000"/>
              </a:solidFill>
              <a:cs typeface="Arial" panose="020B0604020202020204" pitchFamily="34" charset="0"/>
            </a:endParaRPr>
          </a:p>
          <a:p>
            <a:pPr marL="171450" indent="-171450">
              <a:buFont typeface="Arial" panose="020B0604020202020204" pitchFamily="34" charset="0"/>
              <a:buChar char="•"/>
            </a:pPr>
            <a:r>
              <a:rPr lang="it-CH" b="0" dirty="0">
                <a:cs typeface="Arial" panose="020B0604020202020204" pitchFamily="34" charset="0"/>
              </a:rPr>
              <a:t>Una caduta in piano su quattro si verifica sulle scale (il 28% nella vita quotidiana e il 22% sul lavoro). </a:t>
            </a:r>
            <a:r>
              <a:rPr lang="it-CH" b="0" dirty="0">
                <a:solidFill>
                  <a:srgbClr val="FF0000"/>
                </a:solidFill>
                <a:cs typeface="Arial" panose="020B0604020202020204" pitchFamily="34" charset="0"/>
              </a:rPr>
              <a:t>D'inverno, più di una caduta in piano su quattro (nella vita quotidiana) è dovuta alle condizioni meteo</a:t>
            </a:r>
            <a:r>
              <a:rPr lang="it-CH" b="0" dirty="0">
                <a:cs typeface="Arial" panose="020B0604020202020204" pitchFamily="34" charset="0"/>
              </a:rPr>
              <a:t>. </a:t>
            </a:r>
            <a:br>
              <a:rPr lang="de-CH" b="0" dirty="0">
                <a:cs typeface="Arial" panose="020B0604020202020204" pitchFamily="34" charset="0"/>
              </a:rPr>
            </a:br>
            <a:endParaRPr lang="it-CH" b="0" dirty="0">
              <a:cs typeface="Arial" panose="020B0604020202020204" pitchFamily="34" charset="0"/>
            </a:endParaRPr>
          </a:p>
          <a:p>
            <a:pPr marL="171450" indent="-171450">
              <a:buFont typeface="Arial" panose="020B0604020202020204" pitchFamily="34" charset="0"/>
              <a:buChar char="•"/>
            </a:pPr>
            <a:r>
              <a:rPr lang="it-CH" b="0" baseline="0" dirty="0">
                <a:cs typeface="Arial" panose="020B0604020202020204" pitchFamily="34" charset="0"/>
              </a:rPr>
              <a:t>Cadute in piano nella vita quotidiana: nelle giornate </a:t>
            </a:r>
            <a:r>
              <a:rPr lang="it-CH" b="0" dirty="0">
                <a:cs typeface="Arial" panose="020B0604020202020204" pitchFamily="34" charset="0"/>
              </a:rPr>
              <a:t>invernali il rischio di cadere e infortunarsi è particolarmente accentuato fra le 6 e le 9 del mattino; infatti, i pedoni che inciampano e cadono in questa fascia oraria sono quasi il doppio rispetto ai mesi estivi.</a:t>
            </a:r>
            <a:br>
              <a:rPr lang="de-CH" b="0" dirty="0">
                <a:cs typeface="Arial" panose="020B0604020202020204" pitchFamily="34" charset="0"/>
              </a:rPr>
            </a:br>
            <a:endParaRPr lang="it-CH" b="0" dirty="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A598EF2-3FE4-4244-93B5-BDDBC036C6E0}" type="slidenum">
              <a:rPr lang="en-US" smtClean="0"/>
              <a:t>13</a:t>
            </a:fld>
            <a:endParaRPr lang="en-US"/>
          </a:p>
        </p:txBody>
      </p:sp>
    </p:spTree>
    <p:extLst>
      <p:ext uri="{BB962C8B-B14F-4D97-AF65-F5344CB8AC3E}">
        <p14:creationId xmlns:p14="http://schemas.microsoft.com/office/powerpoint/2010/main" val="1969761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598EF2-3FE4-4244-93B5-BDDBC036C6E0}" type="slidenum">
              <a:rPr lang="en-US" smtClean="0"/>
              <a:t>14</a:t>
            </a:fld>
            <a:endParaRPr lang="en-US"/>
          </a:p>
        </p:txBody>
      </p:sp>
    </p:spTree>
    <p:extLst>
      <p:ext uri="{BB962C8B-B14F-4D97-AF65-F5344CB8AC3E}">
        <p14:creationId xmlns:p14="http://schemas.microsoft.com/office/powerpoint/2010/main" val="2418939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CH" sz="800" b="1" dirty="0">
                <a:cs typeface="Arial" panose="020B0604020202020204" pitchFamily="34" charset="0"/>
              </a:rPr>
              <a:t>Informazioni aggiuntive (da aggiornare)</a:t>
            </a:r>
          </a:p>
          <a:p>
            <a:pPr marL="0" marR="0" indent="0" algn="l" defTabSz="914400" rtl="0" eaLnBrk="1" fontAlgn="auto" latinLnBrk="0" hangingPunct="1">
              <a:lnSpc>
                <a:spcPct val="100000"/>
              </a:lnSpc>
              <a:spcBef>
                <a:spcPts val="0"/>
              </a:spcBef>
              <a:spcAft>
                <a:spcPts val="0"/>
              </a:spcAft>
              <a:buClrTx/>
              <a:buSzTx/>
              <a:buFontTx/>
              <a:buNone/>
              <a:tabLst/>
              <a:defRPr/>
            </a:pPr>
            <a:endParaRPr lang="it-CH" sz="800" b="1" dirty="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CH" sz="800" kern="1200" dirty="0">
                <a:solidFill>
                  <a:schemeClr val="tx1"/>
                </a:solidFill>
                <a:effectLst/>
                <a:latin typeface="+mn-lt"/>
                <a:ea typeface="+mn-ea"/>
                <a:cs typeface="+mn-cs"/>
              </a:rPr>
              <a:t>Gli infortuni accadono principalmente durante spostamenti (33%) e faccende domestiche (24%). Circa il 6% si verifica durante lavori di giardinaggio. </a:t>
            </a:r>
          </a:p>
          <a:p>
            <a:pPr marL="342900" indent="-342900">
              <a:buFont typeface="Arial" panose="020B0604020202020204" pitchFamily="34" charset="0"/>
              <a:buChar char="•"/>
            </a:pPr>
            <a:endParaRPr lang="it-CH" sz="800" dirty="0">
              <a:cs typeface="Arial" panose="020B0604020202020204" pitchFamily="34" charset="0"/>
            </a:endParaRPr>
          </a:p>
          <a:p>
            <a:pPr marL="342900" indent="-342900">
              <a:buFont typeface="Arial" panose="020B0604020202020204" pitchFamily="34" charset="0"/>
              <a:buChar char="•"/>
            </a:pPr>
            <a:r>
              <a:rPr lang="it-CH" sz="800" dirty="0">
                <a:cs typeface="Arial" panose="020B0604020202020204" pitchFamily="34" charset="0"/>
              </a:rPr>
              <a:t>In casa (giardino escluso) uomini e donne si infortunano in egual misura,</a:t>
            </a:r>
            <a:r>
              <a:rPr lang="it-CH" sz="800" baseline="0" dirty="0">
                <a:cs typeface="Arial" panose="020B0604020202020204" pitchFamily="34" charset="0"/>
              </a:rPr>
              <a:t> mentre</a:t>
            </a:r>
            <a:r>
              <a:rPr lang="it-CH" sz="800" dirty="0">
                <a:cs typeface="Arial" panose="020B0604020202020204" pitchFamily="34" charset="0"/>
              </a:rPr>
              <a:t> in giardino la percentuale di uomini infortunati è decisamente superiore (61%).</a:t>
            </a:r>
            <a:br>
              <a:rPr lang="de-CH" sz="800" dirty="0">
                <a:cs typeface="Arial" panose="020B0604020202020204" pitchFamily="34" charset="0"/>
              </a:rPr>
            </a:br>
            <a:endParaRPr lang="it-CH" sz="800" dirty="0">
              <a:cs typeface="Arial" panose="020B0604020202020204" pitchFamily="34" charset="0"/>
            </a:endParaRPr>
          </a:p>
          <a:p>
            <a:pPr marL="342900" indent="-342900">
              <a:buFont typeface="Arial" panose="020B0604020202020204" pitchFamily="34" charset="0"/>
              <a:buChar char="•"/>
            </a:pPr>
            <a:r>
              <a:rPr lang="it-CH" sz="800" dirty="0">
                <a:cs typeface="Arial" panose="020B0604020202020204" pitchFamily="34" charset="0"/>
              </a:rPr>
              <a:t>Negli infortuni domestici (giardino escluso) sono spesso coinvolti i seguenti oggetti: scale (19%), mobilia (14%) e utensili a mano (8%). </a:t>
            </a:r>
            <a:br>
              <a:rPr lang="de-CH" sz="800" dirty="0">
                <a:cs typeface="Arial" panose="020B0604020202020204" pitchFamily="34" charset="0"/>
              </a:rPr>
            </a:br>
            <a:endParaRPr lang="it-CH" sz="800" dirty="0">
              <a:cs typeface="Arial" panose="020B0604020202020204" pitchFamily="34" charset="0"/>
            </a:endParaRPr>
          </a:p>
          <a:p>
            <a:pPr marL="342900" indent="-342900">
              <a:buFont typeface="Arial" panose="020B0604020202020204" pitchFamily="34" charset="0"/>
              <a:buChar char="•"/>
            </a:pPr>
            <a:r>
              <a:rPr lang="it-IT" sz="800" dirty="0">
                <a:cs typeface="Arial" panose="020B0604020202020204" pitchFamily="34" charset="0"/>
              </a:rPr>
              <a:t>Per quanto riguarda gli incidenti in giardino</a:t>
            </a:r>
            <a:r>
              <a:rPr lang="it-CH" sz="800" dirty="0">
                <a:cs typeface="Arial" panose="020B0604020202020204" pitchFamily="34" charset="0"/>
              </a:rPr>
              <a:t>, invece, sono coinvolti soprattutto insetti (18%),</a:t>
            </a:r>
            <a:r>
              <a:rPr lang="it-CH" sz="800" baseline="0" dirty="0">
                <a:cs typeface="Arial" panose="020B0604020202020204" pitchFamily="34" charset="0"/>
              </a:rPr>
              <a:t> alberi, arbusti</a:t>
            </a:r>
            <a:r>
              <a:rPr lang="it-CH" sz="800" dirty="0">
                <a:cs typeface="Arial" panose="020B0604020202020204" pitchFamily="34" charset="0"/>
              </a:rPr>
              <a:t>, legno (8%) e utensili a mano (8%).</a:t>
            </a:r>
          </a:p>
          <a:p>
            <a:pPr marL="342900" indent="-342900">
              <a:buFont typeface="Arial" panose="020B0604020202020204" pitchFamily="34" charset="0"/>
              <a:buChar char="•"/>
            </a:pPr>
            <a:endParaRPr lang="it-CH" sz="800" dirty="0">
              <a:cs typeface="Arial" panose="020B0604020202020204" pitchFamily="34" charset="0"/>
            </a:endParaRPr>
          </a:p>
          <a:p>
            <a:pPr marL="342900" indent="-342900">
              <a:buFont typeface="Arial" panose="020B0604020202020204" pitchFamily="34" charset="0"/>
              <a:buChar char="•"/>
            </a:pPr>
            <a:r>
              <a:rPr lang="it-CH" sz="800" dirty="0">
                <a:cs typeface="Arial" panose="020B0604020202020204" pitchFamily="34" charset="0"/>
              </a:rPr>
              <a:t>Gli infortuni che generano i costi maggiori sono quelli conseguenti a</a:t>
            </a:r>
            <a:r>
              <a:rPr lang="it-CH" sz="800" baseline="0" dirty="0">
                <a:cs typeface="Arial" panose="020B0604020202020204" pitchFamily="34" charset="0"/>
              </a:rPr>
              <a:t> cadute</a:t>
            </a:r>
            <a:r>
              <a:rPr lang="it-CH" sz="800" dirty="0">
                <a:cs typeface="Arial" panose="020B0604020202020204" pitchFamily="34" charset="0"/>
              </a:rPr>
              <a:t> da scale portatili, scale fisse e muri.</a:t>
            </a:r>
            <a:endParaRPr lang="it-CH" sz="800" baseline="0"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7A598EF2-3FE4-4244-93B5-BDDBC036C6E0}" type="slidenum">
              <a:rPr lang="en-US" smtClean="0"/>
              <a:t>15</a:t>
            </a:fld>
            <a:endParaRPr lang="en-US"/>
          </a:p>
        </p:txBody>
      </p:sp>
    </p:spTree>
    <p:extLst>
      <p:ext uri="{BB962C8B-B14F-4D97-AF65-F5344CB8AC3E}">
        <p14:creationId xmlns:p14="http://schemas.microsoft.com/office/powerpoint/2010/main" val="1174571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598EF2-3FE4-4244-93B5-BDDBC036C6E0}" type="slidenum">
              <a:rPr lang="en-US" smtClean="0"/>
              <a:t>16</a:t>
            </a:fld>
            <a:endParaRPr lang="en-US"/>
          </a:p>
        </p:txBody>
      </p:sp>
    </p:spTree>
    <p:extLst>
      <p:ext uri="{BB962C8B-B14F-4D97-AF65-F5344CB8AC3E}">
        <p14:creationId xmlns:p14="http://schemas.microsoft.com/office/powerpoint/2010/main" val="283774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598EF2-3FE4-4244-93B5-BDDBC036C6E0}" type="slidenum">
              <a:rPr lang="en-US" smtClean="0"/>
              <a:t>2</a:t>
            </a:fld>
            <a:endParaRPr lang="en-US" dirty="0"/>
          </a:p>
        </p:txBody>
      </p:sp>
    </p:spTree>
    <p:extLst>
      <p:ext uri="{BB962C8B-B14F-4D97-AF65-F5344CB8AC3E}">
        <p14:creationId xmlns:p14="http://schemas.microsoft.com/office/powerpoint/2010/main" val="397864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it-CH" sz="800" b="1" dirty="0">
                <a:cs typeface="Arial" panose="020B0604020202020204" pitchFamily="34" charset="0"/>
              </a:rPr>
              <a:t>Informazioni supplementari sugli infortuni</a:t>
            </a:r>
            <a:r>
              <a:rPr lang="it-CH" sz="800" b="1" baseline="0" dirty="0">
                <a:cs typeface="Arial" panose="020B0604020202020204" pitchFamily="34" charset="0"/>
              </a:rPr>
              <a:t> nel tempo libero</a:t>
            </a:r>
            <a:endParaRPr lang="it-CH" sz="800" b="1" dirty="0">
              <a:cs typeface="Arial" panose="020B0604020202020204" pitchFamily="34" charset="0"/>
            </a:endParaRPr>
          </a:p>
          <a:p>
            <a:pPr marL="171450" indent="-171450">
              <a:lnSpc>
                <a:spcPts val="1100"/>
              </a:lnSpc>
              <a:spcBef>
                <a:spcPts val="0"/>
              </a:spcBef>
              <a:spcAft>
                <a:spcPts val="600"/>
              </a:spcAft>
              <a:buFont typeface="Arial" panose="020B0604020202020204" pitchFamily="34" charset="0"/>
              <a:buChar char="•"/>
            </a:pPr>
            <a:r>
              <a:rPr lang="it-CH" sz="800" dirty="0">
                <a:solidFill>
                  <a:srgbClr val="FF0000"/>
                </a:solidFill>
                <a:cs typeface="Arial" panose="020B0604020202020204" pitchFamily="34" charset="0"/>
              </a:rPr>
              <a:t>Le percentuali indicate in questa presentazione rappresentano valori arrotondati, pertanto la loro somma non è obbligatoriamente pari al 100%.</a:t>
            </a:r>
          </a:p>
          <a:p>
            <a:pPr marL="171450" marR="0" lvl="0" indent="-171450" algn="l" defTabSz="914400" rtl="0" eaLnBrk="1" fontAlgn="auto" latinLnBrk="0" hangingPunct="1">
              <a:lnSpc>
                <a:spcPts val="1100"/>
              </a:lnSpc>
              <a:spcBef>
                <a:spcPts val="0"/>
              </a:spcBef>
              <a:spcAft>
                <a:spcPts val="600"/>
              </a:spcAft>
              <a:buClrTx/>
              <a:buSzTx/>
              <a:buFont typeface="Arial" panose="020B0604020202020204" pitchFamily="34" charset="0"/>
              <a:buChar char="•"/>
              <a:tabLst/>
              <a:defRPr/>
            </a:pPr>
            <a:r>
              <a:rPr lang="it-CH" sz="800" dirty="0">
                <a:cs typeface="Arial" panose="020B0604020202020204" pitchFamily="34" charset="0"/>
              </a:rPr>
              <a:t>A differenza degli infortuni professionali, negli ultimi anni gli infortuni nel tempo libero sono addirittura aumentati. F</a:t>
            </a:r>
            <a:r>
              <a:rPr lang="it-CH" sz="800" dirty="0">
                <a:solidFill>
                  <a:srgbClr val="FF0000"/>
                </a:solidFill>
                <a:cs typeface="Arial" panose="020B0604020202020204" pitchFamily="34" charset="0"/>
              </a:rPr>
              <a:t>a eccezione l’anno 2020: in seguito alle restrizioni dovute alla pandemia di coronavirus, nel 2020 si sono verificati meno infortuni professionali e non professionali rispetto agli anni passati. </a:t>
            </a:r>
          </a:p>
          <a:p>
            <a:pPr marL="171450" marR="0" lvl="0" indent="-171450" algn="l" defTabSz="914400" rtl="0" eaLnBrk="1" fontAlgn="auto" latinLnBrk="0" hangingPunct="1">
              <a:lnSpc>
                <a:spcPts val="1100"/>
              </a:lnSpc>
              <a:spcBef>
                <a:spcPts val="0"/>
              </a:spcBef>
              <a:spcAft>
                <a:spcPts val="600"/>
              </a:spcAft>
              <a:buClrTx/>
              <a:buSzTx/>
              <a:buFont typeface="Arial" panose="020B0604020202020204" pitchFamily="34" charset="0"/>
              <a:buChar char="•"/>
              <a:tabLst/>
              <a:defRPr/>
            </a:pPr>
            <a:r>
              <a:rPr lang="it-CH" sz="800" dirty="0">
                <a:cs typeface="Arial" panose="020B0604020202020204" pitchFamily="34" charset="0"/>
              </a:rPr>
              <a:t>Attualmente il </a:t>
            </a:r>
            <a:r>
              <a:rPr lang="it-CH" sz="800" baseline="0" dirty="0">
                <a:cs typeface="Arial" panose="020B0604020202020204" pitchFamily="34" charset="0"/>
              </a:rPr>
              <a:t>68% degli infortuni accade nel tempo libero, mentre il restante 32% è costituito da infortuni o malattie professionali.</a:t>
            </a:r>
            <a:r>
              <a:rPr lang="it-CH" sz="800" dirty="0">
                <a:cs typeface="Arial" panose="020B0604020202020204" pitchFamily="34" charset="0"/>
              </a:rPr>
              <a:t> Un motivo è sicuramente dato dalle diverse abitudini nel tempo libero e dal fatto che le persone svolgono più attività sportive o ricreative. </a:t>
            </a:r>
          </a:p>
          <a:p>
            <a:pPr marL="171450" indent="-171450">
              <a:spcAft>
                <a:spcPts val="600"/>
              </a:spcAft>
              <a:buFont typeface="Arial" panose="020B0604020202020204" pitchFamily="34" charset="0"/>
              <a:buChar char="•"/>
            </a:pPr>
            <a:r>
              <a:rPr lang="it-CH" sz="800" dirty="0">
                <a:cs typeface="Arial" panose="020B0604020202020204" pitchFamily="34" charset="0"/>
              </a:rPr>
              <a:t>Il rischio di infortuni nel tempo libero è decisamente più alto negli uomini giovani rispetto agli uomini meno giovani e alle donne. </a:t>
            </a:r>
          </a:p>
          <a:p>
            <a:pPr marL="0" indent="0">
              <a:spcAft>
                <a:spcPts val="600"/>
              </a:spcAft>
              <a:buFont typeface="Arial" panose="020B0604020202020204" pitchFamily="34" charset="0"/>
              <a:buNone/>
            </a:pPr>
            <a:endParaRPr lang="it-CH" sz="800" dirty="0">
              <a:cs typeface="Arial" panose="020B0604020202020204" pitchFamily="34" charset="0"/>
            </a:endParaRPr>
          </a:p>
          <a:p>
            <a:pPr marL="0" marR="0" indent="0" algn="l" defTabSz="914400" rtl="0" eaLnBrk="1" fontAlgn="auto" latinLnBrk="0" hangingPunct="1">
              <a:lnSpc>
                <a:spcPct val="100000"/>
              </a:lnSpc>
              <a:spcBef>
                <a:spcPts val="600"/>
              </a:spcBef>
              <a:spcAft>
                <a:spcPts val="0"/>
              </a:spcAft>
              <a:buClrTx/>
              <a:buSzTx/>
              <a:buFontTx/>
              <a:buNone/>
              <a:tabLst/>
              <a:defRPr/>
            </a:pPr>
            <a:r>
              <a:rPr lang="it-CH" sz="800" b="1" dirty="0">
                <a:cs typeface="Arial" panose="020B0604020202020204" pitchFamily="34" charset="0"/>
              </a:rPr>
              <a:t>Fonti</a:t>
            </a: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it-CH" sz="800" dirty="0">
                <a:cs typeface="Arial" panose="020B0604020202020204" pitchFamily="34" charset="0"/>
              </a:rPr>
              <a:t>Le cifre di seguito riportate </a:t>
            </a:r>
            <a:r>
              <a:rPr lang="it-CH" sz="800" dirty="0">
                <a:solidFill>
                  <a:srgbClr val="FF0000"/>
                </a:solidFill>
                <a:cs typeface="Arial" panose="020B0604020202020204" pitchFamily="34" charset="0"/>
              </a:rPr>
              <a:t>fanno riferimento alla statistica speciale LAINF.</a:t>
            </a:r>
            <a:r>
              <a:rPr lang="it-CH" sz="800" dirty="0">
                <a:cs typeface="Arial" panose="020B0604020202020204" pitchFamily="34" charset="0"/>
              </a:rPr>
              <a:t> Tutti i lavoratori, i disoccupati e le persone in cerca di lavoro in Svizzera che hanno diritto a un'indennità di disoccupazione sono obbligatoriamente assicurati secondo la LAINF. Si tratta di circa 5 milioni di persone, ossia oltre la metà della popolazione residente in Svizzera. Tutte le altre persone residenti in Svizzera (bambini, studenti, pensionati, casalinghe e casalinghi senza attività lucrativa) non sono assicurati secondo la LAINF, bensì secondo la LAMal, e quindi non figurano nella statistica degli infortuni LAINF. </a:t>
            </a:r>
          </a:p>
          <a:p>
            <a:pPr marL="171450" indent="-171450">
              <a:spcBef>
                <a:spcPts val="300"/>
              </a:spcBef>
              <a:buFont typeface="Arial" panose="020B0604020202020204" pitchFamily="34" charset="0"/>
              <a:buChar char="•"/>
              <a:defRPr/>
            </a:pPr>
            <a:r>
              <a:rPr lang="it-CH" sz="800" dirty="0">
                <a:solidFill>
                  <a:srgbClr val="FF0000"/>
                </a:solidFill>
                <a:cs typeface="Arial" panose="020B0604020202020204" pitchFamily="34" charset="0"/>
              </a:rPr>
              <a:t>Il Servizio centrale delle statistiche dell'assicurazione contro gli infortuni LAINF (SSAINF) rileva nel quadro di una statistica speciale una serie di dati, che sono particolarmente importanti al fine della prevenzione di infortuni e malattie professionali e che non rientrano automaticamente nella gestione assicurativa (cause degli infortuni e delle malattie professionali, attività esatte svolte al momento dell'infortunio, oggetti coinvolti, diagnosi mediche ecc.). La statistica speciale è costituita da tutti i casi di rendita, tutti i decessi, tutti i casi di malattia professionale e da un 5% dei restanti casi selezionati casualmente. Vengono inoltre riportati solo casi riconosciuti o casi conseguenti a casi riconosciuti.</a:t>
            </a:r>
            <a:endParaRPr lang="it-CH" dirty="0"/>
          </a:p>
          <a:p>
            <a:endParaRPr lang="it-CH" dirty="0"/>
          </a:p>
        </p:txBody>
      </p:sp>
      <p:sp>
        <p:nvSpPr>
          <p:cNvPr id="4" name="Foliennummernplatzhalter 3"/>
          <p:cNvSpPr>
            <a:spLocks noGrp="1"/>
          </p:cNvSpPr>
          <p:nvPr>
            <p:ph type="sldNum" sz="quarter" idx="10"/>
          </p:nvPr>
        </p:nvSpPr>
        <p:spPr/>
        <p:txBody>
          <a:bodyPr/>
          <a:lstStyle/>
          <a:p>
            <a:fld id="{7A598EF2-3FE4-4244-93B5-BDDBC036C6E0}" type="slidenum">
              <a:rPr lang="en-US" smtClean="0"/>
              <a:t>3</a:t>
            </a:fld>
            <a:endParaRPr lang="en-US"/>
          </a:p>
        </p:txBody>
      </p:sp>
    </p:spTree>
    <p:extLst>
      <p:ext uri="{BB962C8B-B14F-4D97-AF65-F5344CB8AC3E}">
        <p14:creationId xmlns:p14="http://schemas.microsoft.com/office/powerpoint/2010/main" val="396406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i="1" dirty="0"/>
              <a:t>​</a:t>
            </a:r>
            <a:r>
              <a:rPr lang="it-CH" dirty="0">
                <a:solidFill>
                  <a:srgbClr val="FF0000"/>
                </a:solidFill>
              </a:rPr>
              <a:t>Ogni anno si verificano all’incirca 186 000 infortuni legati allo sport e alle attività ricreative. A causa del coronavirus nel 2020 il valore medio sui cinque anni è leggermente diminuito. Le restrizioni hanno fatto sì che si verificassero meno infortuni sportivi durante la pandemia.</a:t>
            </a:r>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4</a:t>
            </a:fld>
            <a:endParaRPr lang="en-US"/>
          </a:p>
        </p:txBody>
      </p:sp>
    </p:spTree>
    <p:extLst>
      <p:ext uri="{BB962C8B-B14F-4D97-AF65-F5344CB8AC3E}">
        <p14:creationId xmlns:p14="http://schemas.microsoft.com/office/powerpoint/2010/main" val="2630314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CH" sz="1200" dirty="0"/>
              <a:t>Nota bene: * a causa delle differenti modalità di registrazione e classificazione, non vengono indicate ad esempio le seguenti discipline sportive: pattinaggio sul ghiaccio, danza, sport aerei, corse con veicoli a motore. Per le discipline sportive praticate da meno del 2 per cento degli infortunati nel segmento LAINF, i valori sono indicati in grigio e vanno interpretati con cautela. </a:t>
            </a:r>
            <a:br>
              <a:rPr lang="de-CH" sz="1200" dirty="0"/>
            </a:br>
            <a:r>
              <a:rPr lang="it-CH" sz="1200" dirty="0"/>
              <a:t>** escl. kitesurf, SUP; *** incl. (nordic) walking, orienteering, percorso vita; **** incl. yoga, Pilates, allenamento muscolare.</a:t>
            </a:r>
          </a:p>
          <a:p>
            <a:endParaRPr lang="en-US" dirty="0"/>
          </a:p>
        </p:txBody>
      </p:sp>
      <p:sp>
        <p:nvSpPr>
          <p:cNvPr id="4" name="Slide Number Placeholder 3"/>
          <p:cNvSpPr>
            <a:spLocks noGrp="1"/>
          </p:cNvSpPr>
          <p:nvPr>
            <p:ph type="sldNum" sz="quarter" idx="10"/>
          </p:nvPr>
        </p:nvSpPr>
        <p:spPr/>
        <p:txBody>
          <a:bodyPr/>
          <a:lstStyle/>
          <a:p>
            <a:fld id="{7A598EF2-3FE4-4244-93B5-BDDBC036C6E0}" type="slidenum">
              <a:rPr lang="en-US" smtClean="0"/>
              <a:t>5</a:t>
            </a:fld>
            <a:endParaRPr lang="en-US"/>
          </a:p>
        </p:txBody>
      </p:sp>
    </p:spTree>
    <p:extLst>
      <p:ext uri="{BB962C8B-B14F-4D97-AF65-F5344CB8AC3E}">
        <p14:creationId xmlns:p14="http://schemas.microsoft.com/office/powerpoint/2010/main" val="347364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CH" b="1" dirty="0">
                <a:cs typeface="Arial" panose="020B0604020202020204" pitchFamily="34" charset="0"/>
              </a:rPr>
              <a:t>Informazioni aggiuntive</a:t>
            </a:r>
          </a:p>
          <a:p>
            <a:endParaRPr lang="it-CH" b="1" dirty="0">
              <a:cs typeface="Arial" panose="020B0604020202020204" pitchFamily="34" charset="0"/>
            </a:endParaRPr>
          </a:p>
          <a:p>
            <a:pPr marL="342900" indent="-342900">
              <a:buFont typeface="Arial" panose="020B0604020202020204" pitchFamily="34" charset="0"/>
              <a:buChar char="•"/>
            </a:pPr>
            <a:r>
              <a:rPr lang="it-CH" dirty="0">
                <a:cs typeface="Arial" panose="020B0604020202020204" pitchFamily="34" charset="0"/>
              </a:rPr>
              <a:t>A differenza della statistica LAINF, l'Ufficio</a:t>
            </a:r>
            <a:r>
              <a:rPr lang="it-CH" baseline="0" dirty="0">
                <a:cs typeface="Arial" panose="020B0604020202020204" pitchFamily="34" charset="0"/>
              </a:rPr>
              <a:t> prevenzione infortuni (</a:t>
            </a:r>
            <a:r>
              <a:rPr lang="it-CH" dirty="0">
                <a:cs typeface="Arial" panose="020B0604020202020204" pitchFamily="34" charset="0"/>
              </a:rPr>
              <a:t>upi) include nella propria proiezione gli infortuni di tutta la popolazione, compresi i bambini e gli anziani. In base ai dati dell'upi ogni anno si verificano 61 000 infortuni negli sport sulla neve.</a:t>
            </a:r>
          </a:p>
          <a:p>
            <a:pPr marL="342900" indent="-342900">
              <a:buFont typeface="Arial" panose="020B0604020202020204" pitchFamily="34" charset="0"/>
              <a:buChar char="•"/>
            </a:pPr>
            <a:endParaRPr lang="it-CH" dirty="0">
              <a:cs typeface="Arial" panose="020B0604020202020204" pitchFamily="34" charset="0"/>
            </a:endParaRPr>
          </a:p>
          <a:p>
            <a:pPr marL="342900" indent="-342900">
              <a:buFont typeface="Arial" panose="020B0604020202020204" pitchFamily="34" charset="0"/>
              <a:buChar char="•"/>
            </a:pPr>
            <a:r>
              <a:rPr lang="it-CH" dirty="0">
                <a:solidFill>
                  <a:srgbClr val="FF0000"/>
                </a:solidFill>
                <a:cs typeface="Arial" panose="020B0604020202020204" pitchFamily="34" charset="0"/>
              </a:rPr>
              <a:t>L’82%</a:t>
            </a:r>
            <a:r>
              <a:rPr lang="it-CH" dirty="0">
                <a:cs typeface="Arial" panose="020B0604020202020204" pitchFamily="34" charset="0"/>
              </a:rPr>
              <a:t> degli infortuni sulla neve avviene sugli sci, </a:t>
            </a:r>
            <a:r>
              <a:rPr lang="it-CH" dirty="0">
                <a:solidFill>
                  <a:srgbClr val="FF0000"/>
                </a:solidFill>
                <a:cs typeface="Arial" panose="020B0604020202020204" pitchFamily="34" charset="0"/>
              </a:rPr>
              <a:t>il 18%</a:t>
            </a:r>
            <a:r>
              <a:rPr lang="it-CH" dirty="0">
                <a:cs typeface="Arial" panose="020B0604020202020204" pitchFamily="34" charset="0"/>
              </a:rPr>
              <a:t> sullo snowboard.</a:t>
            </a:r>
          </a:p>
          <a:p>
            <a:pPr marL="342900" indent="-342900">
              <a:buFont typeface="Arial" panose="020B0604020202020204" pitchFamily="34" charset="0"/>
              <a:buChar char="•"/>
            </a:pPr>
            <a:endParaRPr lang="it-CH" dirty="0">
              <a:cs typeface="Arial" panose="020B0604020202020204" pitchFamily="34" charset="0"/>
            </a:endParaRPr>
          </a:p>
          <a:p>
            <a:pPr marL="342900" indent="-342900">
              <a:buFont typeface="Arial" panose="020B0604020202020204" pitchFamily="34" charset="0"/>
              <a:buChar char="•"/>
            </a:pPr>
            <a:r>
              <a:rPr lang="it-CH" dirty="0">
                <a:cs typeface="Arial" panose="020B0604020202020204" pitchFamily="34" charset="0"/>
              </a:rPr>
              <a:t>Il 9% degli infortuni sugli sci</a:t>
            </a:r>
            <a:r>
              <a:rPr lang="it-CH" baseline="0" dirty="0">
                <a:cs typeface="Arial" panose="020B0604020202020204" pitchFamily="34" charset="0"/>
              </a:rPr>
              <a:t> interessa il polso, la mano o le dita, il 28% il ginocchio.</a:t>
            </a:r>
          </a:p>
          <a:p>
            <a:pPr marL="342900" indent="-342900">
              <a:buFont typeface="Arial" panose="020B0604020202020204" pitchFamily="34" charset="0"/>
              <a:buChar char="•"/>
            </a:pPr>
            <a:endParaRPr lang="it-CH" baseline="0" dirty="0">
              <a:cs typeface="Arial" panose="020B0604020202020204" pitchFamily="34" charset="0"/>
            </a:endParaRPr>
          </a:p>
          <a:p>
            <a:pPr marL="342900" indent="-342900">
              <a:buFont typeface="Arial" panose="020B0604020202020204" pitchFamily="34" charset="0"/>
              <a:buChar char="•"/>
            </a:pPr>
            <a:r>
              <a:rPr lang="it-CH" baseline="0" dirty="0">
                <a:solidFill>
                  <a:srgbClr val="FF0000"/>
                </a:solidFill>
                <a:cs typeface="Arial" panose="020B0604020202020204" pitchFamily="34" charset="0"/>
              </a:rPr>
              <a:t>L’12%</a:t>
            </a:r>
            <a:r>
              <a:rPr lang="it-CH" baseline="0" dirty="0">
                <a:cs typeface="Arial" panose="020B0604020202020204" pitchFamily="34" charset="0"/>
              </a:rPr>
              <a:t> </a:t>
            </a:r>
            <a:r>
              <a:rPr lang="it-CH" dirty="0">
                <a:cs typeface="Arial" panose="020B0604020202020204" pitchFamily="34" charset="0"/>
              </a:rPr>
              <a:t>degli infortuni sullo snowboard</a:t>
            </a:r>
            <a:r>
              <a:rPr lang="it-CH" baseline="0" dirty="0">
                <a:cs typeface="Arial" panose="020B0604020202020204" pitchFamily="34" charset="0"/>
              </a:rPr>
              <a:t> interessa il polso, la mano o le dita, il </a:t>
            </a:r>
            <a:r>
              <a:rPr lang="it-CH" baseline="0" dirty="0">
                <a:solidFill>
                  <a:srgbClr val="FF0000"/>
                </a:solidFill>
                <a:cs typeface="Arial" panose="020B0604020202020204" pitchFamily="34" charset="0"/>
              </a:rPr>
              <a:t>11</a:t>
            </a:r>
            <a:r>
              <a:rPr lang="it-CH" baseline="0" dirty="0">
                <a:cs typeface="Arial" panose="020B0604020202020204" pitchFamily="34" charset="0"/>
              </a:rPr>
              <a:t>% il ginocchio.</a:t>
            </a:r>
          </a:p>
          <a:p>
            <a:pPr marL="342900" indent="-342900">
              <a:buFont typeface="Arial" panose="020B0604020202020204" pitchFamily="34" charset="0"/>
              <a:buChar char="•"/>
            </a:pPr>
            <a:endParaRPr lang="it-CH" baseline="0" dirty="0">
              <a:solidFill>
                <a:srgbClr val="FF0000"/>
              </a:solidFill>
              <a:cs typeface="Arial" panose="020B0604020202020204" pitchFamily="34" charset="0"/>
            </a:endParaRPr>
          </a:p>
          <a:p>
            <a:pPr marL="342900" indent="-342900">
              <a:buFont typeface="Arial" panose="020B0604020202020204" pitchFamily="34" charset="0"/>
              <a:buChar char="•"/>
            </a:pPr>
            <a:r>
              <a:rPr lang="it-CH" dirty="0">
                <a:cs typeface="Arial" panose="020B0604020202020204" pitchFamily="34" charset="0"/>
              </a:rPr>
              <a:t>Gli infortuni si verificano per lo più tra le ore 11 e le ore 15.</a:t>
            </a:r>
          </a:p>
          <a:p>
            <a:pPr marL="342900" indent="-342900">
              <a:buFont typeface="Arial" panose="020B0604020202020204" pitchFamily="34" charset="0"/>
              <a:buChar char="•"/>
            </a:pPr>
            <a:endParaRPr lang="it-CH" dirty="0">
              <a:cs typeface="Arial" panose="020B0604020202020204" pitchFamily="34" charset="0"/>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CH" dirty="0">
                <a:cs typeface="Arial" panose="020B0604020202020204" pitchFamily="34" charset="0"/>
              </a:rPr>
              <a:t>Gli infortuni su sci e snowboard causati da un'altra persona sono pochi rispetto al totale (rispettivamente il </a:t>
            </a:r>
            <a:r>
              <a:rPr lang="it-CH" dirty="0">
                <a:solidFill>
                  <a:srgbClr val="FF0000"/>
                </a:solidFill>
                <a:cs typeface="Arial" panose="020B0604020202020204" pitchFamily="34" charset="0"/>
              </a:rPr>
              <a:t>10%</a:t>
            </a:r>
            <a:r>
              <a:rPr lang="it-CH" dirty="0">
                <a:cs typeface="Arial" panose="020B0604020202020204" pitchFamily="34" charset="0"/>
              </a:rPr>
              <a:t> e il </a:t>
            </a:r>
            <a:r>
              <a:rPr lang="it-CH" dirty="0">
                <a:solidFill>
                  <a:srgbClr val="FF0000"/>
                </a:solidFill>
                <a:cs typeface="Arial" panose="020B0604020202020204" pitchFamily="34" charset="0"/>
              </a:rPr>
              <a:t>4%</a:t>
            </a:r>
            <a:r>
              <a:rPr lang="it-CH" dirty="0">
                <a:cs typeface="Arial" panose="020B0604020202020204" pitchFamily="34" charset="0"/>
              </a:rPr>
              <a:t>). In questi casi non si tratta necessariamente di collisioni. </a:t>
            </a:r>
          </a:p>
          <a:p>
            <a:pPr marL="342900" indent="-342900">
              <a:buFont typeface="Arial" panose="020B0604020202020204" pitchFamily="34" charset="0"/>
              <a:buChar char="•"/>
            </a:pPr>
            <a:endParaRPr lang="it-CH"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A598EF2-3FE4-4244-93B5-BDDBC036C6E0}" type="slidenum">
              <a:rPr lang="en-US" smtClean="0"/>
              <a:t>6</a:t>
            </a:fld>
            <a:endParaRPr lang="en-US"/>
          </a:p>
        </p:txBody>
      </p:sp>
    </p:spTree>
    <p:extLst>
      <p:ext uri="{BB962C8B-B14F-4D97-AF65-F5344CB8AC3E}">
        <p14:creationId xmlns:p14="http://schemas.microsoft.com/office/powerpoint/2010/main" val="481311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598EF2-3FE4-4244-93B5-BDDBC036C6E0}" type="slidenum">
              <a:rPr lang="en-US" smtClean="0"/>
              <a:t>7</a:t>
            </a:fld>
            <a:endParaRPr lang="en-US"/>
          </a:p>
        </p:txBody>
      </p:sp>
    </p:spTree>
    <p:extLst>
      <p:ext uri="{BB962C8B-B14F-4D97-AF65-F5344CB8AC3E}">
        <p14:creationId xmlns:p14="http://schemas.microsoft.com/office/powerpoint/2010/main" val="2149343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sz="800" b="0" i="1" dirty="0">
                <a:cs typeface="Arial" panose="020B0604020202020204" pitchFamily="34" charset="0"/>
              </a:rPr>
              <a:t>Jährlich geschehen rund 41 000 Unfälle beim Fussball. Dieser Durchschnittswert über 5 Jahre ist aufgrund des Corona-Jahres 2020 gesunken (vgl. Ø2015-2019: 44 000). Die Einschränkungen während der Corona-Pandemie führten zu einer Verlagerung von gemeinsamen zu individuellen Tätigkeiten. So wurde während Corona z.B. weniger Fussball gespielt.</a:t>
            </a:r>
            <a:r>
              <a:rPr lang="de-CH" sz="800" b="1" i="1" dirty="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CH" sz="800" b="1" i="1"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CH" sz="800" dirty="0">
                <a:solidFill>
                  <a:srgbClr val="FF0000"/>
                </a:solidFill>
                <a:cs typeface="Arial" panose="020B0604020202020204" pitchFamily="34" charset="0"/>
              </a:rPr>
              <a:t>All’anno si verificano 38 000 infortuni nel calcio. A causa del coronavirus nel 2020 il valore medio sui 5 anni è diminuita (cfr. Ø2015-2019: 44 000). Le restrizioni hanno causato uno spostamento dalle attività di gruppo alle attività individuali. Durante la pandemia, ad esempio, </a:t>
            </a:r>
            <a:r>
              <a:rPr lang="it-IT" sz="800" dirty="0">
                <a:solidFill>
                  <a:srgbClr val="FF0000"/>
                </a:solidFill>
                <a:cs typeface="Arial" panose="020B0604020202020204" pitchFamily="34" charset="0"/>
              </a:rPr>
              <a:t>si è giocato meno a calcio</a:t>
            </a:r>
            <a:r>
              <a:rPr lang="it-CH" sz="800" dirty="0">
                <a:solidFill>
                  <a:srgbClr val="FF0000"/>
                </a:solidFill>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CH" sz="800" b="1" i="1" dirty="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it-CH" sz="800" b="1" dirty="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CH" sz="800" b="1" dirty="0">
                <a:cs typeface="Arial" panose="020B0604020202020204" pitchFamily="34" charset="0"/>
              </a:rPr>
              <a:t>Informazioni aggiuntive</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it-CH" sz="800" b="1" dirty="0">
              <a:cs typeface="Arial" panose="020B0604020202020204" pitchFamily="34" charset="0"/>
            </a:endParaRPr>
          </a:p>
          <a:p>
            <a:pPr marL="342900" lvl="0" indent="-342900">
              <a:buFont typeface="Arial" panose="020B0604020202020204" pitchFamily="34" charset="0"/>
              <a:buChar char="•"/>
            </a:pPr>
            <a:r>
              <a:rPr lang="it-CH" sz="800" kern="1200" dirty="0">
                <a:cs typeface="Arial" panose="020B0604020202020204" pitchFamily="34" charset="0"/>
              </a:rPr>
              <a:t>Il 70% delle lesioni totali nel calcio si verifica in squadre di club ufficiali (50% in partita e 20% in allenamento).</a:t>
            </a:r>
            <a:br>
              <a:rPr lang="de-CH" sz="800" kern="1200" dirty="0">
                <a:cs typeface="Arial" panose="020B0604020202020204" pitchFamily="34" charset="0"/>
              </a:rPr>
            </a:br>
            <a:endParaRPr lang="it-CH" sz="800" kern="1200" dirty="0">
              <a:cs typeface="Arial" panose="020B0604020202020204" pitchFamily="34" charset="0"/>
            </a:endParaRPr>
          </a:p>
          <a:p>
            <a:pPr marL="342900" lvl="0" indent="-342900">
              <a:buFont typeface="Arial" panose="020B0604020202020204" pitchFamily="34" charset="0"/>
              <a:buChar char="•"/>
            </a:pPr>
            <a:r>
              <a:rPr lang="it-CH" sz="800" kern="1200" dirty="0">
                <a:cs typeface="Arial" panose="020B0604020202020204" pitchFamily="34" charset="0"/>
              </a:rPr>
              <a:t>Le lesioni al ginocchio comportano costi elevati.</a:t>
            </a:r>
            <a:br>
              <a:rPr lang="de-CH" sz="800" kern="1200" dirty="0">
                <a:cs typeface="Arial" panose="020B0604020202020204" pitchFamily="34" charset="0"/>
              </a:rPr>
            </a:br>
            <a:endParaRPr lang="it-CH" sz="800" kern="1200" dirty="0">
              <a:cs typeface="Arial" panose="020B0604020202020204" pitchFamily="34" charset="0"/>
            </a:endParaRPr>
          </a:p>
          <a:p>
            <a:pPr marL="342900" lvl="0" indent="-342900">
              <a:buFont typeface="Arial" panose="020B0604020202020204" pitchFamily="34" charset="0"/>
              <a:buChar char="•"/>
            </a:pPr>
            <a:r>
              <a:rPr lang="it-CH" sz="800" kern="1200" dirty="0">
                <a:cs typeface="Arial" panose="020B0604020202020204" pitchFamily="34" charset="0"/>
              </a:rPr>
              <a:t>Moltissimi infortuni sono provocati da un fallo di gioco.</a:t>
            </a:r>
            <a:br>
              <a:rPr lang="de-CH" sz="800" kern="1200" dirty="0">
                <a:cs typeface="Arial" panose="020B0604020202020204" pitchFamily="34" charset="0"/>
              </a:rPr>
            </a:br>
            <a:endParaRPr lang="it-CH" sz="800" kern="1200" dirty="0">
              <a:cs typeface="Arial" panose="020B0604020202020204" pitchFamily="34" charset="0"/>
            </a:endParaRPr>
          </a:p>
          <a:p>
            <a:pPr marL="342900" lvl="0" indent="-342900">
              <a:buFont typeface="Arial" panose="020B0604020202020204" pitchFamily="34" charset="0"/>
              <a:buChar char="•"/>
            </a:pPr>
            <a:r>
              <a:rPr lang="it-CH" sz="800" kern="1200" dirty="0">
                <a:cs typeface="Arial" panose="020B0604020202020204" pitchFamily="34" charset="0"/>
              </a:rPr>
              <a:t>Nel calcio praticato da seniori (calciatori tra i 30 e i 40 anni) esiste un grande potenziale di prevenzione. </a:t>
            </a:r>
            <a:br>
              <a:rPr lang="de-CH" sz="800" kern="1200" dirty="0">
                <a:latin typeface="Arial" panose="020B0604020202020204" pitchFamily="34" charset="0"/>
                <a:cs typeface="Arial" panose="020B0604020202020204" pitchFamily="34" charset="0"/>
              </a:rPr>
            </a:br>
            <a:endParaRPr lang="it-CH" sz="800" kern="12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it-CH" sz="800" dirty="0">
                <a:cs typeface="Arial" panose="020B0604020202020204" pitchFamily="34" charset="0"/>
              </a:rPr>
              <a:t>Fonte: A. </a:t>
            </a:r>
            <a:r>
              <a:rPr lang="it-CH" sz="800" dirty="0">
                <a:solidFill>
                  <a:schemeClr val="tx1"/>
                </a:solidFill>
                <a:cs typeface="Arial" panose="020B0604020202020204" pitchFamily="34" charset="0"/>
              </a:rPr>
              <a:t>Gebert et al. (2015): «Verletzungen im Schweizer Fussball: Eine retrospektive Befragung von beim Fuss­ball­spielen verunfallten Personen» (Infortuni nel calcio in Svizzera: sondaggio retrospettivo tra persone che si sono infortunate giocando a calcio). Lamprecht &amp; Stamm Sozialforschung und Beratung AG. Zurigo, maggio 2015, su incarico di SuvaLiv</a:t>
            </a:r>
            <a:r>
              <a:rPr lang="it-CH" sz="800" baseline="0" dirty="0">
                <a:solidFill>
                  <a:schemeClr val="tx1"/>
                </a:solidFill>
                <a:cs typeface="Arial" panose="020B0604020202020204" pitchFamily="34" charset="0"/>
              </a:rPr>
              <a:t> </a:t>
            </a:r>
            <a:r>
              <a:rPr lang="it-CH" sz="800" dirty="0">
                <a:solidFill>
                  <a:schemeClr val="tx1"/>
                </a:solidFill>
                <a:cs typeface="Arial" panose="020B0604020202020204" pitchFamily="34" charset="0"/>
              </a:rPr>
              <a:t>(</a:t>
            </a:r>
            <a:r>
              <a:rPr lang="it-CH" sz="800" kern="1200" dirty="0">
                <a:solidFill>
                  <a:schemeClr val="tx1"/>
                </a:solidFill>
                <a:effectLst/>
                <a:cs typeface="Arial" panose="020B0604020202020204" pitchFamily="34" charset="0"/>
              </a:rPr>
              <a:t>indagine condotta su circa 800 infortuni nel calcio riguardante</a:t>
            </a:r>
            <a:r>
              <a:rPr lang="it-CH" sz="800" kern="1200" baseline="0" dirty="0">
                <a:solidFill>
                  <a:schemeClr val="tx1"/>
                </a:solidFill>
                <a:effectLst/>
                <a:cs typeface="Arial" panose="020B0604020202020204" pitchFamily="34" charset="0"/>
              </a:rPr>
              <a:t> </a:t>
            </a:r>
            <a:r>
              <a:rPr lang="it-CH" sz="800" kern="1200" dirty="0">
                <a:solidFill>
                  <a:schemeClr val="tx1"/>
                </a:solidFill>
                <a:effectLst/>
                <a:cs typeface="Arial" panose="020B0604020202020204" pitchFamily="34" charset="0"/>
              </a:rPr>
              <a:t>tipologia di lesioni, cause delle lesioni, modalità dell'infortunio e comportamento preventivo).</a:t>
            </a:r>
          </a:p>
        </p:txBody>
      </p:sp>
      <p:sp>
        <p:nvSpPr>
          <p:cNvPr id="4" name="Foliennummernplatzhalter 3"/>
          <p:cNvSpPr>
            <a:spLocks noGrp="1"/>
          </p:cNvSpPr>
          <p:nvPr>
            <p:ph type="sldNum" sz="quarter" idx="10"/>
          </p:nvPr>
        </p:nvSpPr>
        <p:spPr/>
        <p:txBody>
          <a:bodyPr/>
          <a:lstStyle/>
          <a:p>
            <a:fld id="{7A598EF2-3FE4-4244-93B5-BDDBC036C6E0}" type="slidenum">
              <a:rPr lang="en-US" smtClean="0"/>
              <a:t>8</a:t>
            </a:fld>
            <a:endParaRPr lang="en-US"/>
          </a:p>
        </p:txBody>
      </p:sp>
    </p:spTree>
    <p:extLst>
      <p:ext uri="{BB962C8B-B14F-4D97-AF65-F5344CB8AC3E}">
        <p14:creationId xmlns:p14="http://schemas.microsoft.com/office/powerpoint/2010/main" val="3204307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598EF2-3FE4-4244-93B5-BDDBC036C6E0}" type="slidenum">
              <a:rPr lang="en-US" smtClean="0"/>
              <a:t>9</a:t>
            </a:fld>
            <a:endParaRPr lang="en-US"/>
          </a:p>
        </p:txBody>
      </p:sp>
    </p:spTree>
    <p:extLst>
      <p:ext uri="{BB962C8B-B14F-4D97-AF65-F5344CB8AC3E}">
        <p14:creationId xmlns:p14="http://schemas.microsoft.com/office/powerpoint/2010/main" val="176228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4581128"/>
            <a:ext cx="9145016" cy="1152128"/>
          </a:xfrm>
        </p:spPr>
        <p:txBody>
          <a:bodyPr anchor="b"/>
          <a:lstStyle>
            <a:lvl1pPr algn="l">
              <a:lnSpc>
                <a:spcPct val="90000"/>
              </a:lnSpc>
              <a:defRPr sz="3600"/>
            </a:lvl1pPr>
          </a:lstStyle>
          <a:p>
            <a:r>
              <a:rPr lang="de-CH"/>
              <a:t>Click to edit Master title style</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5922628"/>
            <a:ext cx="9145016" cy="659146"/>
          </a:xfrm>
        </p:spPr>
        <p:txBody>
          <a:bodyPr/>
          <a:lstStyle>
            <a:lvl1pPr marL="0" indent="0" algn="l">
              <a:buNone/>
              <a:defRPr sz="1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sp>
        <p:nvSpPr>
          <p:cNvPr id="7" name="Picture Placeholder 6">
            <a:extLst>
              <a:ext uri="{FF2B5EF4-FFF2-40B4-BE49-F238E27FC236}">
                <a16:creationId xmlns:a16="http://schemas.microsoft.com/office/drawing/2014/main" id="{77BF588B-D687-40C3-9EF3-F45FB15D281D}"/>
              </a:ext>
            </a:extLst>
          </p:cNvPr>
          <p:cNvSpPr>
            <a:spLocks noGrp="1"/>
          </p:cNvSpPr>
          <p:nvPr>
            <p:ph type="pic" sz="quarter" idx="10"/>
          </p:nvPr>
        </p:nvSpPr>
        <p:spPr>
          <a:xfrm>
            <a:off x="0" y="549275"/>
            <a:ext cx="11641138" cy="3887788"/>
          </a:xfrm>
          <a:solidFill>
            <a:schemeClr val="accent6">
              <a:lumMod val="20000"/>
              <a:lumOff val="80000"/>
            </a:schemeClr>
          </a:solidFill>
        </p:spPr>
        <p:txBody>
          <a:bodyPr/>
          <a:lstStyle>
            <a:lvl1pPr marL="0" indent="0" algn="ctr">
              <a:buNone/>
              <a:defRPr/>
            </a:lvl1pPr>
          </a:lstStyle>
          <a:p>
            <a:endParaRPr lang="en-US"/>
          </a:p>
        </p:txBody>
      </p:sp>
      <p:pic>
        <p:nvPicPr>
          <p:cNvPr id="8" name="Picture 7">
            <a:extLst>
              <a:ext uri="{FF2B5EF4-FFF2-40B4-BE49-F238E27FC236}">
                <a16:creationId xmlns:a16="http://schemas.microsoft.com/office/drawing/2014/main" id="{4DE87502-C174-4E97-8780-2A00C529A8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87639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24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86FBE615-59AB-43FA-AD56-B2490B7B2CB2}" type="slidenum">
              <a:rPr lang="de-CH" smtClean="0"/>
              <a:pPr/>
              <a:t>‹Nr.›</a:t>
            </a:fld>
            <a:endParaRPr lang="de-CH" dirty="0"/>
          </a:p>
        </p:txBody>
      </p:sp>
      <p:sp>
        <p:nvSpPr>
          <p:cNvPr id="7" name="Text Placeholder 8">
            <a:extLst>
              <a:ext uri="{FF2B5EF4-FFF2-40B4-BE49-F238E27FC236}">
                <a16:creationId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54466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24 pt) - sch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7E028A22-EC16-43A5-B316-945CD9971D9A}" type="slidenum">
              <a:rPr lang="de-CH" smtClean="0"/>
              <a:pPr/>
              <a:t>‹Nr.›</a:t>
            </a:fld>
            <a:endParaRPr lang="de-CH" dirty="0"/>
          </a:p>
        </p:txBody>
      </p:sp>
      <p:sp>
        <p:nvSpPr>
          <p:cNvPr id="7" name="Text Placeholder 8">
            <a:extLst>
              <a:ext uri="{FF2B5EF4-FFF2-40B4-BE49-F238E27FC236}">
                <a16:creationId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1873994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trenner (wei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lvl1pPr>
          </a:lstStyle>
          <a:p>
            <a:r>
              <a:rPr lang="de-CH"/>
              <a:t>Click to edit Master title style</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p>
            <a:fld id="{51895C78-CED8-4E2D-A77E-844F8CC4593D}" type="datetime1">
              <a:rPr lang="de-CH" smtClean="0"/>
              <a:t>26.09.2023</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p>
            <a:fld id="{09EDB04E-74A2-4A0D-967A-E14B7EA8D983}" type="slidenum">
              <a:rPr lang="de-CH" smtClean="0"/>
              <a:pPr/>
              <a:t>‹Nr.›</a:t>
            </a:fld>
            <a:endParaRPr lang="de-CH" dirty="0"/>
          </a:p>
        </p:txBody>
      </p:sp>
    </p:spTree>
    <p:extLst>
      <p:ext uri="{BB962C8B-B14F-4D97-AF65-F5344CB8AC3E}">
        <p14:creationId xmlns:p14="http://schemas.microsoft.com/office/powerpoint/2010/main" val="3483558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trenner (oran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CH"/>
              <a:t>Click to edit Master title style</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lvl1pPr>
              <a:defRPr>
                <a:solidFill>
                  <a:schemeClr val="bg1"/>
                </a:solidFill>
              </a:defRPr>
            </a:lvl1pPr>
          </a:lstStyle>
          <a:p>
            <a:fld id="{51895C78-CED8-4E2D-A77E-844F8CC4593D}" type="datetime1">
              <a:rPr lang="de-CH" smtClean="0"/>
              <a:pPr/>
              <a:t>26.09.2023</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lvl1pPr>
              <a:defRPr>
                <a:solidFill>
                  <a:schemeClr val="bg1"/>
                </a:solidFill>
              </a:defRPr>
            </a:lvl1pPr>
          </a:lstStyle>
          <a:p>
            <a:fld id="{5F57451D-4E66-4E74-B1E0-6A7594FFE79C}" type="slidenum">
              <a:rPr lang="de-CH" smtClean="0"/>
              <a:pPr/>
              <a:t>‹Nr.›</a:t>
            </a:fld>
            <a:endParaRPr lang="de-CH" dirty="0"/>
          </a:p>
        </p:txBody>
      </p:sp>
      <p:pic>
        <p:nvPicPr>
          <p:cNvPr id="7" name="Picture 6">
            <a:extLst>
              <a:ext uri="{FF2B5EF4-FFF2-40B4-BE49-F238E27FC236}">
                <a16:creationId xmlns:a16="http://schemas.microsoft.com/office/drawing/2014/main" id="{3071CD4C-1409-4566-834B-7F413D4D36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159867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trenner (blau)">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CH"/>
              <a:t>Click to edit Master title style</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lvl1pPr>
              <a:defRPr>
                <a:solidFill>
                  <a:schemeClr val="bg1"/>
                </a:solidFill>
              </a:defRPr>
            </a:lvl1pPr>
          </a:lstStyle>
          <a:p>
            <a:fld id="{51895C78-CED8-4E2D-A77E-844F8CC4593D}" type="datetime1">
              <a:rPr lang="de-CH" smtClean="0"/>
              <a:pPr/>
              <a:t>26.09.2023</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lvl1pPr>
              <a:defRPr>
                <a:solidFill>
                  <a:schemeClr val="bg1"/>
                </a:solidFill>
              </a:defRPr>
            </a:lvl1pPr>
          </a:lstStyle>
          <a:p>
            <a:fld id="{139F98D0-71E7-43F5-BAC0-8CEC7D1F1CAC}" type="slidenum">
              <a:rPr lang="de-CH" smtClean="0"/>
              <a:pPr/>
              <a:t>‹Nr.›</a:t>
            </a:fld>
            <a:endParaRPr lang="de-CH" dirty="0"/>
          </a:p>
        </p:txBody>
      </p:sp>
      <p:pic>
        <p:nvPicPr>
          <p:cNvPr id="7" name="Picture 6">
            <a:extLst>
              <a:ext uri="{FF2B5EF4-FFF2-40B4-BE49-F238E27FC236}">
                <a16:creationId xmlns:a16="http://schemas.microsoft.com/office/drawing/2014/main" id="{3071CD4C-1409-4566-834B-7F413D4D36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23376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Inhalte (20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Content Placeholder 3">
            <a:extLst>
              <a:ext uri="{FF2B5EF4-FFF2-40B4-BE49-F238E27FC236}">
                <a16:creationId xmlns:a16="http://schemas.microsoft.com/office/drawing/2014/main" id="{D1F3E69D-6B59-4C5F-93DB-912F3C349225}"/>
              </a:ext>
            </a:extLst>
          </p:cNvPr>
          <p:cNvSpPr>
            <a:spLocks noGrp="1"/>
          </p:cNvSpPr>
          <p:nvPr>
            <p:ph sz="half" idx="2"/>
          </p:nvPr>
        </p:nvSpPr>
        <p:spPr>
          <a:xfrm>
            <a:off x="6384616" y="1557339"/>
            <a:ext cx="5256000" cy="4608512"/>
          </a:xfrm>
        </p:spPr>
        <p:txBody>
          <a:body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95B65F90-CB8F-4C63-AE2B-73BBDDDDDEFF}"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de-CH"/>
              <a:t>Quellenangabe</a:t>
            </a:r>
            <a:endParaRPr lang="de-CH" dirty="0"/>
          </a:p>
        </p:txBody>
      </p:sp>
      <p:sp>
        <p:nvSpPr>
          <p:cNvPr id="10" name="Text Placeholder 8">
            <a:extLst>
              <a:ext uri="{FF2B5EF4-FFF2-40B4-BE49-F238E27FC236}">
                <a16:creationId xmlns:a16="http://schemas.microsoft.com/office/drawing/2014/main" id="{BE9C04B6-EBA7-4B56-9795-C52254F82918}"/>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949664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Inhalte (16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lvl1pPr>
              <a:lnSpc>
                <a:spcPct val="100000"/>
              </a:lnSpc>
              <a:spcBef>
                <a:spcPts val="0"/>
              </a:spcBef>
              <a:defRPr sz="1600"/>
            </a:lvl1pPr>
            <a:lvl2pPr>
              <a:defRPr sz="1600"/>
            </a:lvl2pPr>
            <a:lvl3pPr>
              <a:defRPr sz="1600"/>
            </a:lvl3pPr>
            <a:lvl4pPr>
              <a:defRPr sz="1600"/>
            </a:lvl4pPr>
            <a:lvl5pPr>
              <a:defRPr sz="1600"/>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Content Placeholder 3">
            <a:extLst>
              <a:ext uri="{FF2B5EF4-FFF2-40B4-BE49-F238E27FC236}">
                <a16:creationId xmlns:a16="http://schemas.microsoft.com/office/drawing/2014/main" id="{D1F3E69D-6B59-4C5F-93DB-912F3C349225}"/>
              </a:ext>
            </a:extLst>
          </p:cNvPr>
          <p:cNvSpPr>
            <a:spLocks noGrp="1"/>
          </p:cNvSpPr>
          <p:nvPr>
            <p:ph sz="half" idx="2"/>
          </p:nvPr>
        </p:nvSpPr>
        <p:spPr>
          <a:xfrm>
            <a:off x="6384616" y="1557339"/>
            <a:ext cx="5256000" cy="4608512"/>
          </a:xfrm>
        </p:spPr>
        <p:txBody>
          <a:bodyPr/>
          <a:lstStyle>
            <a:lvl1pPr>
              <a:spcBef>
                <a:spcPts val="0"/>
              </a:spcBef>
              <a:defRPr sz="1600"/>
            </a:lvl1pPr>
            <a:lvl2pPr>
              <a:defRPr sz="1600"/>
            </a:lvl2pPr>
            <a:lvl3pPr>
              <a:defRPr sz="1600"/>
            </a:lvl3pPr>
            <a:lvl4pPr>
              <a:defRPr sz="1600"/>
            </a:lvl4pPr>
            <a:lvl5pPr>
              <a:defRPr sz="1600"/>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9D6272DC-1DD4-4C31-841F-2D9D77224C99}"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de-CH"/>
              <a:t>Quellenangabe</a:t>
            </a:r>
            <a:endParaRPr lang="de-CH" dirty="0"/>
          </a:p>
        </p:txBody>
      </p:sp>
      <p:sp>
        <p:nvSpPr>
          <p:cNvPr id="10" name="Text Placeholder 8">
            <a:extLst>
              <a:ext uri="{FF2B5EF4-FFF2-40B4-BE49-F238E27FC236}">
                <a16:creationId xmlns:a16="http://schemas.microsoft.com/office/drawing/2014/main" id="{0B81620F-AD20-4E8C-A925-B83E66494C8D}"/>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4172376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519170F2-E97E-4942-9B60-9F2326C4FF62}"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6383338" y="5985917"/>
            <a:ext cx="5257800" cy="179387"/>
          </a:xfrm>
        </p:spPr>
        <p:txBody>
          <a:bodyPr/>
          <a:lstStyle>
            <a:lvl1pPr marL="0" indent="0">
              <a:buNone/>
              <a:defRPr sz="1200"/>
            </a:lvl1pPr>
          </a:lstStyle>
          <a:p>
            <a:pPr lvl="0"/>
            <a:r>
              <a:rPr lang="de-CH"/>
              <a:t>Quellenangabe</a:t>
            </a:r>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6383338" y="1628774"/>
            <a:ext cx="5808662" cy="4320505"/>
          </a:xfrm>
          <a:solidFill>
            <a:schemeClr val="accent6">
              <a:lumMod val="20000"/>
              <a:lumOff val="80000"/>
            </a:schemeClr>
          </a:solidFill>
        </p:spPr>
        <p:txBody>
          <a:bodyPr/>
          <a:lstStyle>
            <a:lvl1pPr marL="0" indent="0" algn="ctr">
              <a:buNone/>
              <a:defRPr/>
            </a:lvl1pPr>
          </a:lstStyle>
          <a:p>
            <a:endParaRPr lang="en-US"/>
          </a:p>
        </p:txBody>
      </p:sp>
    </p:spTree>
    <p:extLst>
      <p:ext uri="{BB962C8B-B14F-4D97-AF65-F5344CB8AC3E}">
        <p14:creationId xmlns:p14="http://schemas.microsoft.com/office/powerpoint/2010/main" val="211382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CH"/>
              <a:t>Click to edit Master title style</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D1E2AAAB-366F-4F48-8A88-EF975B78BC7E}" type="slidenum">
              <a:rPr lang="de-CH" smtClean="0"/>
              <a:pPr/>
              <a:t>‹Nr.›</a:t>
            </a:fld>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550863" y="1628774"/>
            <a:ext cx="11641137" cy="4537076"/>
          </a:xfrm>
          <a:solidFill>
            <a:schemeClr val="accent6">
              <a:lumMod val="20000"/>
              <a:lumOff val="80000"/>
            </a:schemeClr>
          </a:solidFill>
        </p:spPr>
        <p:txBody>
          <a:bodyPr/>
          <a:lstStyle>
            <a:lvl1pPr marL="0" indent="0" algn="ctr">
              <a:buNone/>
              <a:defRPr/>
            </a:lvl1pPr>
          </a:lstStyle>
          <a:p>
            <a:endParaRPr lang="en-US"/>
          </a:p>
        </p:txBody>
      </p:sp>
    </p:spTree>
    <p:extLst>
      <p:ext uri="{BB962C8B-B14F-4D97-AF65-F5344CB8AC3E}">
        <p14:creationId xmlns:p14="http://schemas.microsoft.com/office/powerpoint/2010/main" val="2478852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grossflächi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B6AE3244-0D8A-4D1A-AD55-BB0F44359387}" type="slidenum">
              <a:rPr lang="de-CH" smtClean="0"/>
              <a:pPr/>
              <a:t>‹Nr.›</a:t>
            </a:fld>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1" y="0"/>
            <a:ext cx="12192000" cy="6165850"/>
          </a:xfrm>
          <a:solidFill>
            <a:schemeClr val="accent6">
              <a:lumMod val="20000"/>
              <a:lumOff val="80000"/>
            </a:schemeClr>
          </a:solidFill>
        </p:spPr>
        <p:txBody>
          <a:bodyPr/>
          <a:lstStyle>
            <a:lvl1pPr marL="0" indent="0" algn="ctr">
              <a:buNone/>
              <a:defRPr/>
            </a:lvl1pPr>
          </a:lstStyle>
          <a:p>
            <a:endParaRPr lang="en-US"/>
          </a:p>
        </p:txBody>
      </p:sp>
    </p:spTree>
    <p:extLst>
      <p:ext uri="{BB962C8B-B14F-4D97-AF65-F5344CB8AC3E}">
        <p14:creationId xmlns:p14="http://schemas.microsoft.com/office/powerpoint/2010/main" val="36461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co-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4581128"/>
            <a:ext cx="7776864" cy="1152128"/>
          </a:xfrm>
        </p:spPr>
        <p:txBody>
          <a:bodyPr anchor="b"/>
          <a:lstStyle>
            <a:lvl1pPr algn="l">
              <a:lnSpc>
                <a:spcPct val="90000"/>
              </a:lnSpc>
              <a:defRPr sz="3600"/>
            </a:lvl1pPr>
          </a:lstStyle>
          <a:p>
            <a:r>
              <a:rPr lang="de-CH"/>
              <a:t>Click to edit Master title style</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5922628"/>
            <a:ext cx="7776864" cy="659146"/>
          </a:xfrm>
        </p:spPr>
        <p:txBody>
          <a:bodyPr/>
          <a:lstStyle>
            <a:lvl1pPr marL="0" indent="0" algn="l">
              <a:buNone/>
              <a:defRPr sz="1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sp>
        <p:nvSpPr>
          <p:cNvPr id="7" name="Picture Placeholder 6">
            <a:extLst>
              <a:ext uri="{FF2B5EF4-FFF2-40B4-BE49-F238E27FC236}">
                <a16:creationId xmlns:a16="http://schemas.microsoft.com/office/drawing/2014/main" id="{77BF588B-D687-40C3-9EF3-F45FB15D281D}"/>
              </a:ext>
            </a:extLst>
          </p:cNvPr>
          <p:cNvSpPr>
            <a:spLocks noGrp="1"/>
          </p:cNvSpPr>
          <p:nvPr>
            <p:ph type="pic" sz="quarter" idx="10"/>
          </p:nvPr>
        </p:nvSpPr>
        <p:spPr>
          <a:xfrm>
            <a:off x="0" y="549275"/>
            <a:ext cx="11641138" cy="3887788"/>
          </a:xfrm>
          <a:solidFill>
            <a:schemeClr val="accent6">
              <a:lumMod val="20000"/>
              <a:lumOff val="80000"/>
            </a:schemeClr>
          </a:solidFill>
        </p:spPr>
        <p:txBody>
          <a:bodyPr/>
          <a:lstStyle>
            <a:lvl1pPr marL="0" indent="0" algn="ctr">
              <a:buNone/>
              <a:defRPr/>
            </a:lvl1pPr>
          </a:lstStyle>
          <a:p>
            <a:endParaRPr lang="en-US"/>
          </a:p>
        </p:txBody>
      </p:sp>
      <p:pic>
        <p:nvPicPr>
          <p:cNvPr id="8" name="Picture 7">
            <a:extLst>
              <a:ext uri="{FF2B5EF4-FFF2-40B4-BE49-F238E27FC236}">
                <a16:creationId xmlns:a16="http://schemas.microsoft.com/office/drawing/2014/main" id="{4DE87502-C174-4E97-8780-2A00C529A8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10" name="Picture Placeholder 8">
            <a:extLst>
              <a:ext uri="{FF2B5EF4-FFF2-40B4-BE49-F238E27FC236}">
                <a16:creationId xmlns:a16="http://schemas.microsoft.com/office/drawing/2014/main" id="{E8237610-DD2B-43F8-878C-2B011C2CF700}"/>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3123631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Video">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26.09.2023</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a:t>Präsentationstitel (Arial Regular, 10 pt/Zab 14 pt)</a:t>
            </a:r>
            <a:endParaRPr lang="de-CH" dirty="0"/>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F2DFA0A9-9546-47F1-8E53-927F52F202EF}" type="slidenum">
              <a:rPr lang="de-CH" smtClean="0"/>
              <a:pPr/>
              <a:t>‹Nr.›</a:t>
            </a:fld>
            <a:endParaRPr lang="de-CH" dirty="0"/>
          </a:p>
        </p:txBody>
      </p:sp>
      <p:sp>
        <p:nvSpPr>
          <p:cNvPr id="2" name="Title 1">
            <a:extLst>
              <a:ext uri="{FF2B5EF4-FFF2-40B4-BE49-F238E27FC236}">
                <a16:creationId xmlns:a16="http://schemas.microsoft.com/office/drawing/2014/main" id="{E4B1B9A2-1C30-457A-A137-52D4E0E7B968}"/>
              </a:ext>
            </a:extLst>
          </p:cNvPr>
          <p:cNvSpPr>
            <a:spLocks noGrp="1"/>
          </p:cNvSpPr>
          <p:nvPr>
            <p:ph type="title"/>
          </p:nvPr>
        </p:nvSpPr>
        <p:spPr/>
        <p:txBody>
          <a:bodyPr/>
          <a:lstStyle/>
          <a:p>
            <a:r>
              <a:rPr lang="de-CH"/>
              <a:t>Click to edit Master title style</a:t>
            </a:r>
            <a:endParaRPr lang="de-CH" dirty="0"/>
          </a:p>
        </p:txBody>
      </p:sp>
      <p:sp>
        <p:nvSpPr>
          <p:cNvPr id="4" name="Media Placeholder 3">
            <a:extLst>
              <a:ext uri="{FF2B5EF4-FFF2-40B4-BE49-F238E27FC236}">
                <a16:creationId xmlns:a16="http://schemas.microsoft.com/office/drawing/2014/main" id="{44213906-65CE-4A64-B02F-B21D2C6121C3}"/>
              </a:ext>
            </a:extLst>
          </p:cNvPr>
          <p:cNvSpPr>
            <a:spLocks noGrp="1"/>
          </p:cNvSpPr>
          <p:nvPr>
            <p:ph type="media" sz="quarter" idx="13" hasCustomPrompt="1"/>
          </p:nvPr>
        </p:nvSpPr>
        <p:spPr>
          <a:solidFill>
            <a:schemeClr val="accent6">
              <a:lumMod val="20000"/>
              <a:lumOff val="80000"/>
            </a:schemeClr>
          </a:solidFill>
        </p:spPr>
        <p:txBody>
          <a:bodyPr/>
          <a:lstStyle>
            <a:lvl1pPr marL="0" indent="0" algn="ctr">
              <a:buFont typeface="Arial" panose="020B0604020202020204" pitchFamily="34" charset="0"/>
              <a:buNone/>
              <a:defRPr/>
            </a:lvl1pPr>
          </a:lstStyle>
          <a:p>
            <a:r>
              <a:rPr lang="de-CH"/>
              <a:t>Video</a:t>
            </a:r>
            <a:endParaRPr lang="de-CH" dirty="0"/>
          </a:p>
        </p:txBody>
      </p:sp>
    </p:spTree>
    <p:extLst>
      <p:ext uri="{BB962C8B-B14F-4D97-AF65-F5344CB8AC3E}">
        <p14:creationId xmlns:p14="http://schemas.microsoft.com/office/powerpoint/2010/main" val="3398994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grossflächig">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44213906-65CE-4A64-B02F-B21D2C6121C3}"/>
              </a:ext>
            </a:extLst>
          </p:cNvPr>
          <p:cNvSpPr>
            <a:spLocks noGrp="1"/>
          </p:cNvSpPr>
          <p:nvPr>
            <p:ph type="media" sz="quarter" idx="13" hasCustomPrompt="1"/>
          </p:nvPr>
        </p:nvSpPr>
        <p:spPr>
          <a:xfrm>
            <a:off x="0" y="0"/>
            <a:ext cx="12192000" cy="6858000"/>
          </a:xfrm>
          <a:solidFill>
            <a:schemeClr val="accent6">
              <a:lumMod val="20000"/>
              <a:lumOff val="80000"/>
            </a:schemeClr>
          </a:solidFill>
        </p:spPr>
        <p:txBody>
          <a:bodyPr/>
          <a:lstStyle>
            <a:lvl1pPr marL="0" indent="0" algn="ctr">
              <a:buFont typeface="Arial" panose="020B0604020202020204" pitchFamily="34" charset="0"/>
              <a:buNone/>
              <a:defRPr/>
            </a:lvl1pPr>
          </a:lstStyle>
          <a:p>
            <a:r>
              <a:rPr lang="de-CH"/>
              <a:t>Video</a:t>
            </a:r>
            <a:endParaRPr lang="de-CH" dirty="0"/>
          </a:p>
        </p:txBody>
      </p:sp>
    </p:spTree>
    <p:extLst>
      <p:ext uri="{BB962C8B-B14F-4D97-AF65-F5344CB8AC3E}">
        <p14:creationId xmlns:p14="http://schemas.microsoft.com/office/powerpoint/2010/main" val="3056983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rtner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A3A-06FB-4B5B-956D-4215D51B1CBE}"/>
              </a:ext>
            </a:extLst>
          </p:cNvPr>
          <p:cNvSpPr>
            <a:spLocks noGrp="1"/>
          </p:cNvSpPr>
          <p:nvPr>
            <p:ph type="title"/>
          </p:nvPr>
        </p:nvSpPr>
        <p:spPr/>
        <p:txBody>
          <a:bodyPr/>
          <a:lstStyle/>
          <a:p>
            <a:r>
              <a:rPr lang="de-CH"/>
              <a:t>Click to edit Master title style</a:t>
            </a:r>
            <a:endParaRPr lang="de-CH" dirty="0"/>
          </a:p>
        </p:txBody>
      </p:sp>
      <p:sp>
        <p:nvSpPr>
          <p:cNvPr id="3" name="Date Placeholder 2">
            <a:extLst>
              <a:ext uri="{FF2B5EF4-FFF2-40B4-BE49-F238E27FC236}">
                <a16:creationId xmlns:a16="http://schemas.microsoft.com/office/drawing/2014/main" id="{20EA3B59-C53E-479D-9239-C207E4820AA4}"/>
              </a:ext>
            </a:extLst>
          </p:cNvPr>
          <p:cNvSpPr>
            <a:spLocks noGrp="1"/>
          </p:cNvSpPr>
          <p:nvPr>
            <p:ph type="dt" sz="half" idx="10"/>
          </p:nvPr>
        </p:nvSpPr>
        <p:spPr/>
        <p:txBody>
          <a:bodyPr/>
          <a:lstStyle/>
          <a:p>
            <a:fld id="{1B04C38C-4EB2-413A-BF0F-B7F16C5CDE4E}" type="datetime1">
              <a:rPr lang="de-CH" smtClean="0"/>
              <a:t>26.09.2023</a:t>
            </a:fld>
            <a:endParaRPr lang="de-CH" dirty="0"/>
          </a:p>
        </p:txBody>
      </p:sp>
      <p:sp>
        <p:nvSpPr>
          <p:cNvPr id="4" name="Footer Placeholder 3">
            <a:extLst>
              <a:ext uri="{FF2B5EF4-FFF2-40B4-BE49-F238E27FC236}">
                <a16:creationId xmlns:a16="http://schemas.microsoft.com/office/drawing/2014/main" id="{8F765A02-CA46-4D90-94E1-850EBB9B0FC1}"/>
              </a:ext>
            </a:extLst>
          </p:cNvPr>
          <p:cNvSpPr>
            <a:spLocks noGrp="1"/>
          </p:cNvSpPr>
          <p:nvPr>
            <p:ph type="ftr" sz="quarter" idx="11"/>
          </p:nvPr>
        </p:nvSpPr>
        <p:spPr/>
        <p:txBody>
          <a:bodyPr/>
          <a:lstStyle/>
          <a:p>
            <a:r>
              <a:rPr lang="de-CH"/>
              <a:t>Präsentationstitel (Arial Regular, 10 pt/Zab 14 pt)</a:t>
            </a:r>
            <a:endParaRPr lang="de-CH" dirty="0"/>
          </a:p>
        </p:txBody>
      </p:sp>
      <p:sp>
        <p:nvSpPr>
          <p:cNvPr id="5" name="Slide Number Placeholder 4">
            <a:extLst>
              <a:ext uri="{FF2B5EF4-FFF2-40B4-BE49-F238E27FC236}">
                <a16:creationId xmlns:a16="http://schemas.microsoft.com/office/drawing/2014/main" id="{A4815658-ED1C-4D91-BA4E-2F25EA1C27DC}"/>
              </a:ext>
            </a:extLst>
          </p:cNvPr>
          <p:cNvSpPr>
            <a:spLocks noGrp="1"/>
          </p:cNvSpPr>
          <p:nvPr>
            <p:ph type="sldNum" sz="quarter" idx="12"/>
          </p:nvPr>
        </p:nvSpPr>
        <p:spPr/>
        <p:txBody>
          <a:bodyPr/>
          <a:lstStyle/>
          <a:p>
            <a:fld id="{A87D905E-D175-43FB-911E-14D3B49B171A}" type="slidenum">
              <a:rPr lang="de-CH" smtClean="0"/>
              <a:pPr/>
              <a:t>‹Nr.›</a:t>
            </a:fld>
            <a:endParaRPr lang="de-CH" dirty="0"/>
          </a:p>
        </p:txBody>
      </p:sp>
      <p:sp>
        <p:nvSpPr>
          <p:cNvPr id="7" name="Rectangle 6">
            <a:extLst>
              <a:ext uri="{FF2B5EF4-FFF2-40B4-BE49-F238E27FC236}">
                <a16:creationId xmlns:a16="http://schemas.microsoft.com/office/drawing/2014/main" id="{ADB8D6D7-947A-464D-BC7F-EF23BB984C3E}"/>
              </a:ext>
            </a:extLst>
          </p:cNvPr>
          <p:cNvSpPr/>
          <p:nvPr userDrawn="1"/>
        </p:nvSpPr>
        <p:spPr>
          <a:xfrm>
            <a:off x="551384" y="1557338"/>
            <a:ext cx="11089754" cy="460851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e-CH" sz="1400" b="1" dirty="0"/>
          </a:p>
        </p:txBody>
      </p:sp>
      <p:pic>
        <p:nvPicPr>
          <p:cNvPr id="9" name="Picture 8">
            <a:extLst>
              <a:ext uri="{FF2B5EF4-FFF2-40B4-BE49-F238E27FC236}">
                <a16:creationId xmlns:a16="http://schemas.microsoft.com/office/drawing/2014/main" id="{228FC0F7-045B-4A77-A5CF-A58CF8F174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1438" y="3375596"/>
            <a:ext cx="4166459" cy="1045489"/>
          </a:xfrm>
          <a:prstGeom prst="rect">
            <a:avLst/>
          </a:prstGeom>
        </p:spPr>
      </p:pic>
      <p:sp>
        <p:nvSpPr>
          <p:cNvPr id="12" name="Picture Placeholder 8">
            <a:extLst>
              <a:ext uri="{FF2B5EF4-FFF2-40B4-BE49-F238E27FC236}">
                <a16:creationId xmlns:a16="http://schemas.microsoft.com/office/drawing/2014/main" id="{D4C1395A-7C97-400A-B51D-F7A7F8B2C91D}"/>
              </a:ext>
            </a:extLst>
          </p:cNvPr>
          <p:cNvSpPr>
            <a:spLocks noGrp="1"/>
          </p:cNvSpPr>
          <p:nvPr>
            <p:ph type="pic" sz="quarter" idx="13" hasCustomPrompt="1"/>
          </p:nvPr>
        </p:nvSpPr>
        <p:spPr>
          <a:xfrm>
            <a:off x="7824192" y="2848092"/>
            <a:ext cx="2088232" cy="2089184"/>
          </a:xfrm>
          <a:no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408447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itat (weis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p>
            <a:fld id="{99132BB1-EC3C-4C63-9A7A-ABF96E50CAAA}" type="datetime1">
              <a:rPr lang="de-CH" smtClean="0"/>
              <a:t>26.09.2023</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p>
            <a:fld id="{FF699B72-7FBE-4F8D-8428-1230818AD9F9}"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39860"/>
          </a:xfrm>
        </p:spPr>
        <p:txBody>
          <a:bodyPr anchor="b"/>
          <a:lstStyle>
            <a:lvl1pPr>
              <a:defRPr sz="4400">
                <a:solidFill>
                  <a:schemeClr val="accent3"/>
                </a:solidFill>
              </a:defRPr>
            </a:lvl1pPr>
          </a:lstStyle>
          <a:p>
            <a:r>
              <a:rPr lang="de-CH"/>
              <a:t>Click to edit Master title style</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spTree>
    <p:extLst>
      <p:ext uri="{BB962C8B-B14F-4D97-AF65-F5344CB8AC3E}">
        <p14:creationId xmlns:p14="http://schemas.microsoft.com/office/powerpoint/2010/main" val="1953128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Zitat (blau)">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lvl1pPr>
              <a:defRPr>
                <a:solidFill>
                  <a:schemeClr val="bg1"/>
                </a:solidFill>
              </a:defRPr>
            </a:lvl1pPr>
          </a:lstStyle>
          <a:p>
            <a:fld id="{99132BB1-EC3C-4C63-9A7A-ABF96E50CAAA}" type="datetime1">
              <a:rPr lang="de-CH" smtClean="0"/>
              <a:pPr/>
              <a:t>26.09.2023</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lvl1pPr>
              <a:defRPr>
                <a:solidFill>
                  <a:schemeClr val="bg1"/>
                </a:solidFill>
              </a:defRPr>
            </a:lvl1pPr>
          </a:lstStyle>
          <a:p>
            <a:fld id="{CD1CA1D8-EB92-4908-AF20-BCAA06C7A08A}"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CH"/>
              <a:t>Click to edit Master title style</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pic>
        <p:nvPicPr>
          <p:cNvPr id="9" name="Picture 8">
            <a:extLst>
              <a:ext uri="{FF2B5EF4-FFF2-40B4-BE49-F238E27FC236}">
                <a16:creationId xmlns:a16="http://schemas.microsoft.com/office/drawing/2014/main" id="{1A209181-9C63-49AD-B190-1EF3172CAB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1619880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Zitat (Hintergrundbi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lvl1pPr>
              <a:defRPr>
                <a:solidFill>
                  <a:schemeClr val="bg1"/>
                </a:solidFill>
              </a:defRPr>
            </a:lvl1pPr>
          </a:lstStyle>
          <a:p>
            <a:fld id="{99132BB1-EC3C-4C63-9A7A-ABF96E50CAAA}" type="datetime1">
              <a:rPr lang="de-CH" smtClean="0"/>
              <a:pPr/>
              <a:t>26.09.2023</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lvl1pPr>
              <a:defRPr>
                <a:solidFill>
                  <a:schemeClr val="bg1"/>
                </a:solidFill>
              </a:defRPr>
            </a:lvl1p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lvl1pPr>
              <a:defRPr>
                <a:solidFill>
                  <a:schemeClr val="bg1"/>
                </a:solidFill>
              </a:defRPr>
            </a:lvl1pPr>
          </a:lstStyle>
          <a:p>
            <a:fld id="{8BFC54A6-73CC-48F7-98D1-B842A8965978}"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CH"/>
              <a:t>Click to edit Master title style</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spTree>
    <p:extLst>
      <p:ext uri="{BB962C8B-B14F-4D97-AF65-F5344CB8AC3E}">
        <p14:creationId xmlns:p14="http://schemas.microsoft.com/office/powerpoint/2010/main" val="925237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A3A-06FB-4B5B-956D-4215D51B1CBE}"/>
              </a:ext>
            </a:extLst>
          </p:cNvPr>
          <p:cNvSpPr>
            <a:spLocks noGrp="1"/>
          </p:cNvSpPr>
          <p:nvPr>
            <p:ph type="title"/>
          </p:nvPr>
        </p:nvSpPr>
        <p:spPr/>
        <p:txBody>
          <a:bodyPr/>
          <a:lstStyle/>
          <a:p>
            <a:r>
              <a:rPr lang="de-CH"/>
              <a:t>Click to edit Master title style</a:t>
            </a:r>
            <a:endParaRPr lang="de-CH" dirty="0"/>
          </a:p>
        </p:txBody>
      </p:sp>
      <p:sp>
        <p:nvSpPr>
          <p:cNvPr id="3" name="Date Placeholder 2">
            <a:extLst>
              <a:ext uri="{FF2B5EF4-FFF2-40B4-BE49-F238E27FC236}">
                <a16:creationId xmlns:a16="http://schemas.microsoft.com/office/drawing/2014/main" id="{20EA3B59-C53E-479D-9239-C207E4820AA4}"/>
              </a:ext>
            </a:extLst>
          </p:cNvPr>
          <p:cNvSpPr>
            <a:spLocks noGrp="1"/>
          </p:cNvSpPr>
          <p:nvPr>
            <p:ph type="dt" sz="half" idx="10"/>
          </p:nvPr>
        </p:nvSpPr>
        <p:spPr/>
        <p:txBody>
          <a:bodyPr/>
          <a:lstStyle/>
          <a:p>
            <a:fld id="{1B04C38C-4EB2-413A-BF0F-B7F16C5CDE4E}" type="datetime1">
              <a:rPr lang="de-CH" smtClean="0"/>
              <a:t>26.09.2023</a:t>
            </a:fld>
            <a:endParaRPr lang="de-CH" dirty="0"/>
          </a:p>
        </p:txBody>
      </p:sp>
      <p:sp>
        <p:nvSpPr>
          <p:cNvPr id="4" name="Footer Placeholder 3">
            <a:extLst>
              <a:ext uri="{FF2B5EF4-FFF2-40B4-BE49-F238E27FC236}">
                <a16:creationId xmlns:a16="http://schemas.microsoft.com/office/drawing/2014/main" id="{8F765A02-CA46-4D90-94E1-850EBB9B0FC1}"/>
              </a:ext>
            </a:extLst>
          </p:cNvPr>
          <p:cNvSpPr>
            <a:spLocks noGrp="1"/>
          </p:cNvSpPr>
          <p:nvPr>
            <p:ph type="ftr" sz="quarter" idx="11"/>
          </p:nvPr>
        </p:nvSpPr>
        <p:spPr/>
        <p:txBody>
          <a:bodyPr/>
          <a:lstStyle/>
          <a:p>
            <a:r>
              <a:rPr lang="de-CH"/>
              <a:t>Präsentationstitel (Arial Regular, 10 pt/Zab 14 pt)</a:t>
            </a:r>
            <a:endParaRPr lang="de-CH" dirty="0"/>
          </a:p>
        </p:txBody>
      </p:sp>
      <p:sp>
        <p:nvSpPr>
          <p:cNvPr id="5" name="Slide Number Placeholder 4">
            <a:extLst>
              <a:ext uri="{FF2B5EF4-FFF2-40B4-BE49-F238E27FC236}">
                <a16:creationId xmlns:a16="http://schemas.microsoft.com/office/drawing/2014/main" id="{A4815658-ED1C-4D91-BA4E-2F25EA1C27DC}"/>
              </a:ext>
            </a:extLst>
          </p:cNvPr>
          <p:cNvSpPr>
            <a:spLocks noGrp="1"/>
          </p:cNvSpPr>
          <p:nvPr>
            <p:ph type="sldNum" sz="quarter" idx="12"/>
          </p:nvPr>
        </p:nvSpPr>
        <p:spPr/>
        <p:txBody>
          <a:bodyPr/>
          <a:lstStyle/>
          <a:p>
            <a:fld id="{A08E0235-58F6-4F55-AB7C-7287270B1087}" type="slidenum">
              <a:rPr lang="de-CH" smtClean="0"/>
              <a:pPr/>
              <a:t>‹Nr.›</a:t>
            </a:fld>
            <a:endParaRPr lang="de-CH" dirty="0"/>
          </a:p>
        </p:txBody>
      </p:sp>
      <p:sp>
        <p:nvSpPr>
          <p:cNvPr id="6" name="Text Placeholder 8">
            <a:extLst>
              <a:ext uri="{FF2B5EF4-FFF2-40B4-BE49-F238E27FC236}">
                <a16:creationId xmlns:a16="http://schemas.microsoft.com/office/drawing/2014/main" id="{5F202EA8-BF78-45FC-B765-3FB9AED1CB3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754442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p>
            <a:fld id="{99132BB1-EC3C-4C63-9A7A-ABF96E50CAAA}" type="datetime1">
              <a:rPr lang="de-CH" smtClean="0"/>
              <a:t>26.09.2023</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p>
            <a:r>
              <a:rPr lang="de-CH"/>
              <a:t>Präsentationstitel (Arial Regular, 10 pt/Zab 14 pt)</a:t>
            </a:r>
            <a:endParaRPr lang="de-CH" dirty="0"/>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p>
            <a:fld id="{8D0DD059-129C-482D-8740-69B920497CC5}" type="slidenum">
              <a:rPr lang="de-CH" smtClean="0"/>
              <a:pPr/>
              <a:t>‹Nr.›</a:t>
            </a:fld>
            <a:endParaRPr lang="de-CH" dirty="0"/>
          </a:p>
        </p:txBody>
      </p:sp>
    </p:spTree>
    <p:extLst>
      <p:ext uri="{BB962C8B-B14F-4D97-AF65-F5344CB8AC3E}">
        <p14:creationId xmlns:p14="http://schemas.microsoft.com/office/powerpoint/2010/main" val="1916605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1"/>
                </a:solidFill>
              </a:defRPr>
            </a:lvl1pPr>
          </a:lstStyle>
          <a:p>
            <a:r>
              <a:rPr lang="de-CH" dirty="0"/>
              <a:t>Click to </a:t>
            </a:r>
            <a:r>
              <a:rPr lang="de-CH" dirty="0" err="1"/>
              <a:t>edit</a:t>
            </a:r>
            <a:r>
              <a:rPr lang="de-CH" dirty="0"/>
              <a:t> Master title style</a:t>
            </a:r>
          </a:p>
        </p:txBody>
      </p:sp>
      <p:sp>
        <p:nvSpPr>
          <p:cNvPr id="10" name="Text Placeholder 9">
            <a:extLst>
              <a:ext uri="{FF2B5EF4-FFF2-40B4-BE49-F238E27FC236}">
                <a16:creationId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CH"/>
              <a:t>Edit Master text styles</a:t>
            </a:r>
            <a:endParaRPr lang="de-CH" dirty="0"/>
          </a:p>
        </p:txBody>
      </p:sp>
      <p:sp>
        <p:nvSpPr>
          <p:cNvPr id="11" name="Text Placeholder 9">
            <a:extLst>
              <a:ext uri="{FF2B5EF4-FFF2-40B4-BE49-F238E27FC236}">
                <a16:creationId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CH"/>
              <a:t>Edit Master text styles</a:t>
            </a:r>
            <a:endParaRPr lang="de-CH" dirty="0"/>
          </a:p>
        </p:txBody>
      </p:sp>
      <p:sp>
        <p:nvSpPr>
          <p:cNvPr id="12" name="Text Placeholder 9">
            <a:extLst>
              <a:ext uri="{FF2B5EF4-FFF2-40B4-BE49-F238E27FC236}">
                <a16:creationId xmlns:a16="http://schemas.microsoft.com/office/drawing/2014/main" id="{FB60F4C8-C38F-4032-B18C-C40E13684124}"/>
              </a:ext>
            </a:extLst>
          </p:cNvPr>
          <p:cNvSpPr>
            <a:spLocks noGrp="1"/>
          </p:cNvSpPr>
          <p:nvPr>
            <p:ph type="body" sz="quarter" idx="12"/>
          </p:nvPr>
        </p:nvSpPr>
        <p:spPr>
          <a:xfrm>
            <a:off x="7248128" y="3429000"/>
            <a:ext cx="2736850" cy="2736850"/>
          </a:xfrm>
        </p:spPr>
        <p:txBody>
          <a:bodyPr anchor="b"/>
          <a:lstStyle>
            <a:lvl1pPr marL="0" indent="0">
              <a:buNone/>
              <a:defRPr sz="1600"/>
            </a:lvl1pPr>
          </a:lstStyle>
          <a:p>
            <a:pPr lvl="0"/>
            <a:r>
              <a:rPr lang="de-CH"/>
              <a:t>Edit Master text styles</a:t>
            </a:r>
            <a:endParaRPr lang="de-CH" dirty="0"/>
          </a:p>
        </p:txBody>
      </p:sp>
    </p:spTree>
    <p:extLst>
      <p:ext uri="{BB962C8B-B14F-4D97-AF65-F5344CB8AC3E}">
        <p14:creationId xmlns:p14="http://schemas.microsoft.com/office/powerpoint/2010/main" val="42455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chlussfolie (co-Brand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1"/>
                </a:solidFill>
              </a:defRPr>
            </a:lvl1pPr>
          </a:lstStyle>
          <a:p>
            <a:r>
              <a:rPr lang="de-CH" dirty="0"/>
              <a:t>Click to </a:t>
            </a:r>
            <a:r>
              <a:rPr lang="de-CH" dirty="0" err="1"/>
              <a:t>edit</a:t>
            </a:r>
            <a:r>
              <a:rPr lang="de-CH" dirty="0"/>
              <a:t> Master title style</a:t>
            </a:r>
          </a:p>
        </p:txBody>
      </p:sp>
      <p:sp>
        <p:nvSpPr>
          <p:cNvPr id="10" name="Text Placeholder 9">
            <a:extLst>
              <a:ext uri="{FF2B5EF4-FFF2-40B4-BE49-F238E27FC236}">
                <a16:creationId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CH"/>
              <a:t>Edit Master text styles</a:t>
            </a:r>
            <a:endParaRPr lang="de-CH" dirty="0"/>
          </a:p>
        </p:txBody>
      </p:sp>
      <p:sp>
        <p:nvSpPr>
          <p:cNvPr id="11" name="Text Placeholder 9">
            <a:extLst>
              <a:ext uri="{FF2B5EF4-FFF2-40B4-BE49-F238E27FC236}">
                <a16:creationId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CH"/>
              <a:t>Edit Master text styles</a:t>
            </a:r>
            <a:endParaRPr lang="de-CH" dirty="0"/>
          </a:p>
        </p:txBody>
      </p:sp>
      <p:sp>
        <p:nvSpPr>
          <p:cNvPr id="6" name="Picture Placeholder 8">
            <a:extLst>
              <a:ext uri="{FF2B5EF4-FFF2-40B4-BE49-F238E27FC236}">
                <a16:creationId xmlns:a16="http://schemas.microsoft.com/office/drawing/2014/main" id="{CB9BFD92-D848-42C2-9A37-32EEF01F8FDE}"/>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pic>
        <p:nvPicPr>
          <p:cNvPr id="8" name="Picture 7">
            <a:extLst>
              <a:ext uri="{FF2B5EF4-FFF2-40B4-BE49-F238E27FC236}">
                <a16:creationId xmlns:a16="http://schemas.microsoft.com/office/drawing/2014/main" id="{5E2F9851-372F-43BB-95A6-5B4E762857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729423664"/>
      </p:ext>
    </p:extLst>
  </p:cSld>
  <p:clrMapOvr>
    <a:masterClrMapping/>
  </p:clrMapOvr>
  <p:extLst>
    <p:ext uri="{DCECCB84-F9BA-43D5-87BE-67443E8EF086}">
      <p15:sldGuideLst xmlns:p15="http://schemas.microsoft.com/office/powerpoint/2012/main">
        <p15:guide id="1"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 ohne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lvl1pPr>
          </a:lstStyle>
          <a:p>
            <a:r>
              <a:rPr lang="de-CH"/>
              <a:t>Click to edit Master title style</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pic>
        <p:nvPicPr>
          <p:cNvPr id="4" name="Picture 3">
            <a:extLst>
              <a:ext uri="{FF2B5EF4-FFF2-40B4-BE49-F238E27FC236}">
                <a16:creationId xmlns:a16="http://schemas.microsoft.com/office/drawing/2014/main" id="{8F2AEDEC-1C37-4F2A-B5CF-0455CCF52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088502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itl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692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ohne Bild (co-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lvl1pPr>
          </a:lstStyle>
          <a:p>
            <a:r>
              <a:rPr lang="de-CH"/>
              <a:t>Click to edit Master title style</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de-CH" dirty="0"/>
          </a:p>
        </p:txBody>
      </p:sp>
      <p:pic>
        <p:nvPicPr>
          <p:cNvPr id="4" name="Picture 3">
            <a:extLst>
              <a:ext uri="{FF2B5EF4-FFF2-40B4-BE49-F238E27FC236}">
                <a16:creationId xmlns:a16="http://schemas.microsoft.com/office/drawing/2014/main" id="{8F2AEDEC-1C37-4F2A-B5CF-0455CCF52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8" name="Picture Placeholder 8">
            <a:extLst>
              <a:ext uri="{FF2B5EF4-FFF2-40B4-BE49-F238E27FC236}">
                <a16:creationId xmlns:a16="http://schemas.microsoft.com/office/drawing/2014/main" id="{C8C6438A-657A-434C-BF4C-CF90B9BD243B}"/>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240665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marL="358775" indent="-358775">
              <a:lnSpc>
                <a:spcPct val="100000"/>
              </a:lnSpc>
              <a:spcBef>
                <a:spcPts val="1600"/>
              </a:spcBef>
              <a:buFont typeface="+mj-lt"/>
              <a:buAutoNum type="arabicPeriod"/>
              <a:defRPr b="1"/>
            </a:lvl1pPr>
            <a:lvl2pPr marL="628650" indent="-261938">
              <a:defRPr/>
            </a:lvl2pPr>
            <a:lvl3pPr marL="1077913" indent="-269875">
              <a:defRPr/>
            </a:lvl3pPr>
            <a:lvl4pPr marL="1436688" indent="-228600">
              <a:defRPr/>
            </a:lvl4pPr>
            <a:lvl5pPr marL="1881188" indent="-228600">
              <a:defRPr/>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89500850-F1BF-4783-BAD3-3D381EA24A86}"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2FE21D3F-E201-4FDC-91C5-D658BB790A7C}" type="slidenum">
              <a:rPr lang="de-CH" smtClean="0"/>
              <a:pPr/>
              <a:t>‹Nr.›</a:t>
            </a:fld>
            <a:endParaRPr lang="de-CH" dirty="0"/>
          </a:p>
        </p:txBody>
      </p:sp>
    </p:spTree>
    <p:extLst>
      <p:ext uri="{BB962C8B-B14F-4D97-AF65-F5344CB8AC3E}">
        <p14:creationId xmlns:p14="http://schemas.microsoft.com/office/powerpoint/2010/main" val="51192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16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30610E4D-9146-49B5-86AC-7010CE3F736E}" type="slidenum">
              <a:rPr lang="de-CH" smtClean="0"/>
              <a:pPr/>
              <a:t>‹Nr.›</a:t>
            </a:fld>
            <a:endParaRPr lang="de-CH" dirty="0"/>
          </a:p>
        </p:txBody>
      </p:sp>
      <p:sp>
        <p:nvSpPr>
          <p:cNvPr id="7" name="Text Placeholder 8">
            <a:extLst>
              <a:ext uri="{FF2B5EF4-FFF2-40B4-BE49-F238E27FC236}">
                <a16:creationId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384108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16 pt) - sch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89FCCD98-490F-4A2A-934D-D27647B78CAC}" type="slidenum">
              <a:rPr lang="de-CH" smtClean="0"/>
              <a:pPr/>
              <a:t>‹Nr.›</a:t>
            </a:fld>
            <a:endParaRPr lang="de-CH" dirty="0"/>
          </a:p>
        </p:txBody>
      </p:sp>
      <p:sp>
        <p:nvSpPr>
          <p:cNvPr id="7" name="Text Placeholder 8">
            <a:extLst>
              <a:ext uri="{FF2B5EF4-FFF2-40B4-BE49-F238E27FC236}">
                <a16:creationId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331426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20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a:lvl1pPr>
            <a:lvl4pPr marL="987425" indent="-268288">
              <a:defRPr/>
            </a:lvl4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905133B1-196B-4806-87F8-E97E62673179}" type="slidenum">
              <a:rPr lang="de-CH" smtClean="0"/>
              <a:pPr/>
              <a:t>‹Nr.›</a:t>
            </a:fld>
            <a:endParaRPr lang="de-CH" dirty="0"/>
          </a:p>
        </p:txBody>
      </p:sp>
      <p:sp>
        <p:nvSpPr>
          <p:cNvPr id="7" name="Text Placeholder 8">
            <a:extLst>
              <a:ext uri="{FF2B5EF4-FFF2-40B4-BE49-F238E27FC236}">
                <a16:creationId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220845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20 pt) - sch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Click to edit Master title style</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a:lvl1pPr>
            <a:lvl4pPr marL="987425" indent="-268288">
              <a:defRPr/>
            </a:lvl4p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26.09.2023</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472CB2D6-DB26-494C-B415-EEE27489C551}" type="slidenum">
              <a:rPr lang="de-CH" smtClean="0"/>
              <a:pPr/>
              <a:t>‹Nr.›</a:t>
            </a:fld>
            <a:endParaRPr lang="de-CH" dirty="0"/>
          </a:p>
        </p:txBody>
      </p:sp>
      <p:sp>
        <p:nvSpPr>
          <p:cNvPr id="7" name="Text Placeholder 8">
            <a:extLst>
              <a:ext uri="{FF2B5EF4-FFF2-40B4-BE49-F238E27FC236}">
                <a16:creationId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a:t>Quellenangabe</a:t>
            </a:r>
            <a:endParaRPr lang="de-CH" dirty="0"/>
          </a:p>
        </p:txBody>
      </p:sp>
    </p:spTree>
    <p:extLst>
      <p:ext uri="{BB962C8B-B14F-4D97-AF65-F5344CB8AC3E}">
        <p14:creationId xmlns:p14="http://schemas.microsoft.com/office/powerpoint/2010/main" val="400382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FC17E-321B-4008-A509-7E5184EC4A30}"/>
              </a:ext>
            </a:extLst>
          </p:cNvPr>
          <p:cNvSpPr>
            <a:spLocks noGrp="1"/>
          </p:cNvSpPr>
          <p:nvPr>
            <p:ph type="title"/>
          </p:nvPr>
        </p:nvSpPr>
        <p:spPr>
          <a:xfrm>
            <a:off x="551384" y="476672"/>
            <a:ext cx="11089232" cy="864096"/>
          </a:xfrm>
          <a:prstGeom prst="rect">
            <a:avLst/>
          </a:prstGeom>
        </p:spPr>
        <p:txBody>
          <a:bodyPr vert="horz" lIns="0" tIns="0" rIns="0" bIns="0" rtlCol="0" anchor="t">
            <a:noAutofit/>
          </a:bodyPr>
          <a:lstStyle/>
          <a:p>
            <a:r>
              <a:rPr lang="de-CH"/>
              <a:t>Click to edit Master title style</a:t>
            </a:r>
            <a:endParaRPr lang="de-CH" dirty="0"/>
          </a:p>
        </p:txBody>
      </p:sp>
      <p:sp>
        <p:nvSpPr>
          <p:cNvPr id="3" name="Text Placeholder 2">
            <a:extLst>
              <a:ext uri="{FF2B5EF4-FFF2-40B4-BE49-F238E27FC236}">
                <a16:creationId xmlns:a16="http://schemas.microsoft.com/office/drawing/2014/main" id="{441BE9E9-71C8-4301-87F2-0B38A8ED3FAB}"/>
              </a:ext>
            </a:extLst>
          </p:cNvPr>
          <p:cNvSpPr>
            <a:spLocks noGrp="1"/>
          </p:cNvSpPr>
          <p:nvPr>
            <p:ph type="body" idx="1"/>
          </p:nvPr>
        </p:nvSpPr>
        <p:spPr>
          <a:xfrm>
            <a:off x="551384" y="1556792"/>
            <a:ext cx="11089232" cy="4608513"/>
          </a:xfrm>
          <a:prstGeom prst="rect">
            <a:avLst/>
          </a:prstGeom>
        </p:spPr>
        <p:txBody>
          <a:bodyPr vert="horz" lIns="0" tIns="0" rIns="0" bIns="0" rtlCol="0">
            <a:noAutofit/>
          </a:body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4" name="Date Placeholder 3">
            <a:extLst>
              <a:ext uri="{FF2B5EF4-FFF2-40B4-BE49-F238E27FC236}">
                <a16:creationId xmlns:a16="http://schemas.microsoft.com/office/drawing/2014/main" id="{4B776680-C298-4B77-A9AF-1F2197D1DB8A}"/>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accent5"/>
                </a:solidFill>
              </a:defRPr>
            </a:lvl1pPr>
          </a:lstStyle>
          <a:p>
            <a:fld id="{5D591EB3-407D-493F-8A6B-E74825AE0D5D}" type="datetime1">
              <a:rPr lang="de-CH" smtClean="0"/>
              <a:pPr/>
              <a:t>26.09.2023</a:t>
            </a:fld>
            <a:endParaRPr lang="de-CH" dirty="0"/>
          </a:p>
        </p:txBody>
      </p:sp>
      <p:sp>
        <p:nvSpPr>
          <p:cNvPr id="5" name="Footer Placeholder 4">
            <a:extLst>
              <a:ext uri="{FF2B5EF4-FFF2-40B4-BE49-F238E27FC236}">
                <a16:creationId xmlns:a16="http://schemas.microsoft.com/office/drawing/2014/main" id="{CBBA90F4-BE6A-4B43-813B-8514C6A80B85}"/>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accent5"/>
                </a:solidFill>
              </a:defRPr>
            </a:lvl1pPr>
          </a:lstStyle>
          <a:p>
            <a:r>
              <a:rPr lang="de-CH"/>
              <a:t>Präsentationstitel (Arial Regular, 10 pt/Zab 14 pt)</a:t>
            </a:r>
            <a:endParaRPr lang="de-CH" dirty="0"/>
          </a:p>
        </p:txBody>
      </p:sp>
      <p:sp>
        <p:nvSpPr>
          <p:cNvPr id="6" name="Slide Number Placeholder 5">
            <a:extLst>
              <a:ext uri="{FF2B5EF4-FFF2-40B4-BE49-F238E27FC236}">
                <a16:creationId xmlns:a16="http://schemas.microsoft.com/office/drawing/2014/main" id="{6F55AC4C-41CB-4962-8F28-46204D1D8C76}"/>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accent5"/>
                </a:solidFill>
              </a:defRPr>
            </a:lvl1pPr>
          </a:lstStyle>
          <a:p>
            <a:fld id="{412089B8-B5CE-4061-B9F1-3C6A87901BAB}" type="slidenum">
              <a:rPr lang="de-CH" smtClean="0"/>
              <a:pPr/>
              <a:t>‹Nr.›</a:t>
            </a:fld>
            <a:endParaRPr lang="de-CH" dirty="0"/>
          </a:p>
        </p:txBody>
      </p:sp>
      <p:pic>
        <p:nvPicPr>
          <p:cNvPr id="9" name="Picture 8">
            <a:extLst>
              <a:ext uri="{FF2B5EF4-FFF2-40B4-BE49-F238E27FC236}">
                <a16:creationId xmlns:a16="http://schemas.microsoft.com/office/drawing/2014/main" id="{91687E1B-9237-476D-8BC1-EADDAC2A1CDA}"/>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500272812"/>
      </p:ext>
    </p:extLst>
  </p:cSld>
  <p:clrMap bg1="lt1" tx1="dk1" bg2="lt2" tx2="dk2" accent1="accent1" accent2="accent2" accent3="accent3" accent4="accent4" accent5="accent5" accent6="accent6" hlink="hlink" folHlink="folHlink"/>
  <p:sldLayoutIdLst>
    <p:sldLayoutId id="2147483660" r:id="rId1"/>
    <p:sldLayoutId id="2147483677" r:id="rId2"/>
    <p:sldLayoutId id="2147483649" r:id="rId3"/>
    <p:sldLayoutId id="2147483678" r:id="rId4"/>
    <p:sldLayoutId id="2147483662" r:id="rId5"/>
    <p:sldLayoutId id="2147483664" r:id="rId6"/>
    <p:sldLayoutId id="2147483681" r:id="rId7"/>
    <p:sldLayoutId id="2147483650" r:id="rId8"/>
    <p:sldLayoutId id="2147483682" r:id="rId9"/>
    <p:sldLayoutId id="2147483663" r:id="rId10"/>
    <p:sldLayoutId id="2147483683" r:id="rId11"/>
    <p:sldLayoutId id="2147483651" r:id="rId12"/>
    <p:sldLayoutId id="2147483666" r:id="rId13"/>
    <p:sldLayoutId id="2147483667" r:id="rId14"/>
    <p:sldLayoutId id="2147483652" r:id="rId15"/>
    <p:sldLayoutId id="2147483665" r:id="rId16"/>
    <p:sldLayoutId id="2147483668" r:id="rId17"/>
    <p:sldLayoutId id="2147483669" r:id="rId18"/>
    <p:sldLayoutId id="2147483670" r:id="rId19"/>
    <p:sldLayoutId id="2147483671" r:id="rId20"/>
    <p:sldLayoutId id="2147483672" r:id="rId21"/>
    <p:sldLayoutId id="2147483680" r:id="rId22"/>
    <p:sldLayoutId id="2147483673" r:id="rId23"/>
    <p:sldLayoutId id="2147483674" r:id="rId24"/>
    <p:sldLayoutId id="2147483675" r:id="rId25"/>
    <p:sldLayoutId id="2147483654" r:id="rId26"/>
    <p:sldLayoutId id="2147483655" r:id="rId27"/>
    <p:sldLayoutId id="2147483676" r:id="rId28"/>
    <p:sldLayoutId id="2147483679" r:id="rId29"/>
    <p:sldLayoutId id="2147483684" r:id="rId30"/>
  </p:sldLayoutIdLst>
  <p:hf hdr="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gsw-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482" userDrawn="1">
          <p15:clr>
            <a:srgbClr val="F26B43"/>
          </p15:clr>
        </p15:guide>
        <p15:guide id="3" pos="7333" userDrawn="1">
          <p15:clr>
            <a:srgbClr val="F26B43"/>
          </p15:clr>
        </p15:guide>
        <p15:guide id="4" orient="horz" pos="981" userDrawn="1">
          <p15:clr>
            <a:srgbClr val="F26B43"/>
          </p15:clr>
        </p15:guide>
        <p15:guide id="5" orient="horz" pos="3884" userDrawn="1">
          <p15:clr>
            <a:srgbClr val="F26B43"/>
          </p15:clr>
        </p15:guide>
        <p15:guide id="6" orient="horz" pos="41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B047-F8F7-4066-A12B-5F2C8FC02237}"/>
              </a:ext>
            </a:extLst>
          </p:cNvPr>
          <p:cNvSpPr>
            <a:spLocks noGrp="1"/>
          </p:cNvSpPr>
          <p:nvPr>
            <p:ph type="ctrTitle"/>
          </p:nvPr>
        </p:nvSpPr>
        <p:spPr/>
        <p:txBody>
          <a:bodyPr/>
          <a:lstStyle/>
          <a:p>
            <a:r>
              <a:rPr lang="it-CH" dirty="0"/>
              <a:t>Statistica INP </a:t>
            </a:r>
            <a:endParaRPr lang="it-CH" noProof="0" dirty="0"/>
          </a:p>
        </p:txBody>
      </p:sp>
      <p:pic>
        <p:nvPicPr>
          <p:cNvPr id="3" name="Picture Placeholder 19">
            <a:extLst>
              <a:ext uri="{FF2B5EF4-FFF2-40B4-BE49-F238E27FC236}">
                <a16:creationId xmlns:a16="http://schemas.microsoft.com/office/drawing/2014/main" id="{F0843787-362E-41DA-82E8-8212540E57F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t="12" b="12"/>
          <a:stretch>
            <a:fillRect/>
          </a:stretch>
        </p:blipFill>
        <p:spPr>
          <a:xfrm>
            <a:off x="0" y="549275"/>
            <a:ext cx="11641138" cy="3887788"/>
          </a:xfrm>
        </p:spPr>
      </p:pic>
    </p:spTree>
    <p:extLst>
      <p:ext uri="{BB962C8B-B14F-4D97-AF65-F5344CB8AC3E}">
        <p14:creationId xmlns:p14="http://schemas.microsoft.com/office/powerpoint/2010/main" val="404187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90B5-8908-4587-BA5B-2286DB29B145}"/>
              </a:ext>
            </a:extLst>
          </p:cNvPr>
          <p:cNvSpPr>
            <a:spLocks noGrp="1"/>
          </p:cNvSpPr>
          <p:nvPr>
            <p:ph type="title"/>
          </p:nvPr>
        </p:nvSpPr>
        <p:spPr/>
        <p:txBody>
          <a:bodyPr/>
          <a:lstStyle/>
          <a:p>
            <a:r>
              <a:rPr lang="it-CH" dirty="0"/>
              <a:t>Infortuni nella circolazione stradale</a:t>
            </a:r>
          </a:p>
        </p:txBody>
      </p:sp>
      <p:sp>
        <p:nvSpPr>
          <p:cNvPr id="5" name="Date Placeholder 4">
            <a:extLst>
              <a:ext uri="{FF2B5EF4-FFF2-40B4-BE49-F238E27FC236}">
                <a16:creationId xmlns:a16="http://schemas.microsoft.com/office/drawing/2014/main" id="{5D74D768-35C5-4BF9-BE19-FC9FFED73676}"/>
              </a:ext>
            </a:extLst>
          </p:cNvPr>
          <p:cNvSpPr>
            <a:spLocks noGrp="1"/>
          </p:cNvSpPr>
          <p:nvPr>
            <p:ph type="dt" sz="half" idx="10"/>
          </p:nvPr>
        </p:nvSpPr>
        <p:spPr/>
        <p:txBody>
          <a:bodyPr/>
          <a:lstStyle/>
          <a:p>
            <a:fld id="{BD44C1C6-F47A-4C0C-9C14-866C0EC578C3}" type="datetime1">
              <a:rPr lang="de-CH" smtClean="0"/>
              <a:t>26.09.2023</a:t>
            </a:fld>
            <a:endParaRPr lang="it-CH" dirty="0"/>
          </a:p>
        </p:txBody>
      </p:sp>
      <p:sp>
        <p:nvSpPr>
          <p:cNvPr id="6" name="Footer Placeholder 5">
            <a:extLst>
              <a:ext uri="{FF2B5EF4-FFF2-40B4-BE49-F238E27FC236}">
                <a16:creationId xmlns:a16="http://schemas.microsoft.com/office/drawing/2014/main" id="{7943302C-273B-4D4D-A67D-D22A9E5037FE}"/>
              </a:ext>
            </a:extLst>
          </p:cNvPr>
          <p:cNvSpPr>
            <a:spLocks noGrp="1"/>
          </p:cNvSpPr>
          <p:nvPr>
            <p:ph type="ftr" sz="quarter" idx="11"/>
          </p:nvPr>
        </p:nvSpPr>
        <p:spPr/>
        <p:txBody>
          <a:bodyPr/>
          <a:lstStyle/>
          <a:p>
            <a:r>
              <a:rPr lang="it-CH" dirty="0"/>
              <a:t>Statistica INP</a:t>
            </a:r>
          </a:p>
        </p:txBody>
      </p:sp>
      <p:sp>
        <p:nvSpPr>
          <p:cNvPr id="7" name="Slide Number Placeholder 6">
            <a:extLst>
              <a:ext uri="{FF2B5EF4-FFF2-40B4-BE49-F238E27FC236}">
                <a16:creationId xmlns:a16="http://schemas.microsoft.com/office/drawing/2014/main" id="{7CD8FA83-9BC7-4214-B6A5-4FDFBFA2ED7D}"/>
              </a:ext>
            </a:extLst>
          </p:cNvPr>
          <p:cNvSpPr>
            <a:spLocks noGrp="1"/>
          </p:cNvSpPr>
          <p:nvPr>
            <p:ph type="sldNum" sz="quarter" idx="12"/>
          </p:nvPr>
        </p:nvSpPr>
        <p:spPr/>
        <p:txBody>
          <a:bodyPr/>
          <a:lstStyle/>
          <a:p>
            <a:fld id="{C422265D-BC0D-4371-960F-A04166C9A602}" type="slidenum">
              <a:rPr lang="de-CH" smtClean="0"/>
              <a:t>10</a:t>
            </a:fld>
            <a:endParaRPr lang="it-CH" dirty="0"/>
          </a:p>
        </p:txBody>
      </p:sp>
      <p:sp>
        <p:nvSpPr>
          <p:cNvPr id="8" name="Text Placeholder 7">
            <a:extLst>
              <a:ext uri="{FF2B5EF4-FFF2-40B4-BE49-F238E27FC236}">
                <a16:creationId xmlns:a16="http://schemas.microsoft.com/office/drawing/2014/main" id="{19649B5E-FB4A-43C3-99CA-FCDD19EBCAAB}"/>
              </a:ext>
            </a:extLst>
          </p:cNvPr>
          <p:cNvSpPr>
            <a:spLocks noGrp="1"/>
          </p:cNvSpPr>
          <p:nvPr>
            <p:ph type="body" sz="quarter" idx="13"/>
          </p:nvPr>
        </p:nvSpPr>
        <p:spPr>
          <a:xfrm>
            <a:off x="550864" y="5985917"/>
            <a:ext cx="7705376" cy="395411"/>
          </a:xfrm>
        </p:spPr>
        <p:txBody>
          <a:bodyPr/>
          <a:lstStyle/>
          <a:p>
            <a:r>
              <a:rPr lang="it-CH" sz="1000" dirty="0"/>
              <a:t>Fonte: statistica LAINF, AINP e AID, 2017-2021, stima sulla base di un campione statistico, SSAINF</a:t>
            </a:r>
          </a:p>
          <a:p>
            <a:r>
              <a:rPr lang="it-CH" sz="1000" dirty="0"/>
              <a:t>* Casi registrati negli anni 2013-2017 e aggiornati a +4 anni</a:t>
            </a:r>
          </a:p>
        </p:txBody>
      </p:sp>
      <p:pic>
        <p:nvPicPr>
          <p:cNvPr id="18" name="Grafik 2">
            <a:extLst>
              <a:ext uri="{FF2B5EF4-FFF2-40B4-BE49-F238E27FC236}">
                <a16:creationId xmlns:a16="http://schemas.microsoft.com/office/drawing/2014/main" id="{CD26DF22-6C44-4480-BB56-5EFD5DA296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33" t="56951" r="82057" b="6128"/>
          <a:stretch/>
        </p:blipFill>
        <p:spPr>
          <a:xfrm>
            <a:off x="392123" y="3126005"/>
            <a:ext cx="1512168" cy="1229957"/>
          </a:xfrm>
          <a:prstGeom prst="rect">
            <a:avLst/>
          </a:prstGeom>
        </p:spPr>
      </p:pic>
      <p:pic>
        <p:nvPicPr>
          <p:cNvPr id="19" name="Grafik 2">
            <a:extLst>
              <a:ext uri="{FF2B5EF4-FFF2-40B4-BE49-F238E27FC236}">
                <a16:creationId xmlns:a16="http://schemas.microsoft.com/office/drawing/2014/main" id="{66F0FE26-3F99-4F38-B734-2E9A855C45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54" t="5412" r="56636" b="57667"/>
          <a:stretch/>
        </p:blipFill>
        <p:spPr>
          <a:xfrm>
            <a:off x="435729" y="1412776"/>
            <a:ext cx="1512168" cy="1229957"/>
          </a:xfrm>
          <a:prstGeom prst="rect">
            <a:avLst/>
          </a:prstGeom>
        </p:spPr>
      </p:pic>
      <p:pic>
        <p:nvPicPr>
          <p:cNvPr id="20" name="Grafik 2">
            <a:extLst>
              <a:ext uri="{FF2B5EF4-FFF2-40B4-BE49-F238E27FC236}">
                <a16:creationId xmlns:a16="http://schemas.microsoft.com/office/drawing/2014/main" id="{CA5A4961-024D-44CB-B71B-7AD3D281E1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894" t="56951" r="56396" b="6128"/>
          <a:stretch/>
        </p:blipFill>
        <p:spPr>
          <a:xfrm>
            <a:off x="3071664" y="3140968"/>
            <a:ext cx="1512168" cy="1229957"/>
          </a:xfrm>
          <a:prstGeom prst="rect">
            <a:avLst/>
          </a:prstGeom>
        </p:spPr>
      </p:pic>
      <p:pic>
        <p:nvPicPr>
          <p:cNvPr id="21" name="Grafik 2">
            <a:extLst>
              <a:ext uri="{FF2B5EF4-FFF2-40B4-BE49-F238E27FC236}">
                <a16:creationId xmlns:a16="http://schemas.microsoft.com/office/drawing/2014/main" id="{27FD4215-C76C-428E-A38B-0B3CCDCCC8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232" t="5412" r="33058" b="57667"/>
          <a:stretch/>
        </p:blipFill>
        <p:spPr>
          <a:xfrm>
            <a:off x="5303912" y="1412776"/>
            <a:ext cx="1512168" cy="1229957"/>
          </a:xfrm>
          <a:prstGeom prst="rect">
            <a:avLst/>
          </a:prstGeom>
        </p:spPr>
      </p:pic>
      <p:pic>
        <p:nvPicPr>
          <p:cNvPr id="22" name="Grafik 2">
            <a:extLst>
              <a:ext uri="{FF2B5EF4-FFF2-40B4-BE49-F238E27FC236}">
                <a16:creationId xmlns:a16="http://schemas.microsoft.com/office/drawing/2014/main" id="{28196BA5-910E-41EE-AB17-9BCB9CF1CD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055" t="5412" r="6235" b="57667"/>
          <a:stretch/>
        </p:blipFill>
        <p:spPr>
          <a:xfrm>
            <a:off x="7785253" y="1406955"/>
            <a:ext cx="1512168" cy="1229957"/>
          </a:xfrm>
          <a:prstGeom prst="rect">
            <a:avLst/>
          </a:prstGeom>
        </p:spPr>
      </p:pic>
      <p:pic>
        <p:nvPicPr>
          <p:cNvPr id="23" name="Grafik 2">
            <a:extLst>
              <a:ext uri="{FF2B5EF4-FFF2-40B4-BE49-F238E27FC236}">
                <a16:creationId xmlns:a16="http://schemas.microsoft.com/office/drawing/2014/main" id="{819690BB-AACE-47E1-AC9B-DEC8405DC7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636" t="56951" r="5654" b="6128"/>
          <a:stretch/>
        </p:blipFill>
        <p:spPr>
          <a:xfrm>
            <a:off x="5582072" y="3137209"/>
            <a:ext cx="1512168" cy="1229957"/>
          </a:xfrm>
          <a:prstGeom prst="rect">
            <a:avLst/>
          </a:prstGeom>
        </p:spPr>
      </p:pic>
      <p:pic>
        <p:nvPicPr>
          <p:cNvPr id="24" name="Grafik 2">
            <a:extLst>
              <a:ext uri="{FF2B5EF4-FFF2-40B4-BE49-F238E27FC236}">
                <a16:creationId xmlns:a16="http://schemas.microsoft.com/office/drawing/2014/main" id="{2FE809E0-C6D5-4111-BD23-8DB8083B9D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33" t="5412" r="82057" b="57667"/>
          <a:stretch/>
        </p:blipFill>
        <p:spPr>
          <a:xfrm>
            <a:off x="2711624" y="1406955"/>
            <a:ext cx="1512168" cy="1229957"/>
          </a:xfrm>
          <a:prstGeom prst="rect">
            <a:avLst/>
          </a:prstGeom>
        </p:spPr>
      </p:pic>
      <p:sp>
        <p:nvSpPr>
          <p:cNvPr id="34" name="Textfeld 33">
            <a:extLst>
              <a:ext uri="{FF2B5EF4-FFF2-40B4-BE49-F238E27FC236}">
                <a16:creationId xmlns:a16="http://schemas.microsoft.com/office/drawing/2014/main" id="{54801511-188A-4DC0-850B-FBAA40B6EFC1}"/>
              </a:ext>
            </a:extLst>
          </p:cNvPr>
          <p:cNvSpPr txBox="1"/>
          <p:nvPr/>
        </p:nvSpPr>
        <p:spPr>
          <a:xfrm>
            <a:off x="4064490" y="1771537"/>
            <a:ext cx="1239422" cy="569387"/>
          </a:xfrm>
          <a:prstGeom prst="rect">
            <a:avLst/>
          </a:prstGeom>
          <a:noFill/>
        </p:spPr>
        <p:txBody>
          <a:bodyPr wrap="square" rtlCol="0">
            <a:spAutoFit/>
          </a:bodyPr>
          <a:lstStyle/>
          <a:p>
            <a:r>
              <a:rPr lang="it-CH" sz="2000" b="1" dirty="0">
                <a:solidFill>
                  <a:schemeClr val="accent1"/>
                </a:solidFill>
              </a:rPr>
              <a:t>33%</a:t>
            </a:r>
          </a:p>
          <a:p>
            <a:r>
              <a:rPr lang="it-IT" sz="1100" dirty="0" err="1">
                <a:solidFill>
                  <a:srgbClr val="666666"/>
                </a:solidFill>
              </a:rPr>
              <a:t>Automobile</a:t>
            </a:r>
            <a:endParaRPr lang="it-CH" sz="1100" dirty="0">
              <a:solidFill>
                <a:srgbClr val="666666"/>
              </a:solidFill>
            </a:endParaRPr>
          </a:p>
        </p:txBody>
      </p:sp>
      <p:sp>
        <p:nvSpPr>
          <p:cNvPr id="35" name="Textfeld 34">
            <a:extLst>
              <a:ext uri="{FF2B5EF4-FFF2-40B4-BE49-F238E27FC236}">
                <a16:creationId xmlns:a16="http://schemas.microsoft.com/office/drawing/2014/main" id="{90D8D7B6-F429-4ADF-9EC7-0E5E0308B2C8}"/>
              </a:ext>
            </a:extLst>
          </p:cNvPr>
          <p:cNvSpPr txBox="1"/>
          <p:nvPr/>
        </p:nvSpPr>
        <p:spPr>
          <a:xfrm>
            <a:off x="1731873" y="1766107"/>
            <a:ext cx="1411799" cy="569387"/>
          </a:xfrm>
          <a:prstGeom prst="rect">
            <a:avLst/>
          </a:prstGeom>
          <a:noFill/>
        </p:spPr>
        <p:txBody>
          <a:bodyPr wrap="square" rtlCol="0">
            <a:spAutoFit/>
          </a:bodyPr>
          <a:lstStyle/>
          <a:p>
            <a:r>
              <a:rPr lang="it-CH" sz="2000" b="1" dirty="0">
                <a:solidFill>
                  <a:schemeClr val="accent1"/>
                </a:solidFill>
              </a:rPr>
              <a:t>43%</a:t>
            </a:r>
          </a:p>
          <a:p>
            <a:r>
              <a:rPr lang="it-IT" sz="1100" dirty="0" err="1">
                <a:solidFill>
                  <a:srgbClr val="666666"/>
                </a:solidFill>
              </a:rPr>
              <a:t>Bicicletta</a:t>
            </a:r>
            <a:endParaRPr lang="it-CH" sz="1100" dirty="0">
              <a:solidFill>
                <a:srgbClr val="666666"/>
              </a:solidFill>
            </a:endParaRPr>
          </a:p>
        </p:txBody>
      </p:sp>
      <p:sp>
        <p:nvSpPr>
          <p:cNvPr id="36" name="Textfeld 35">
            <a:extLst>
              <a:ext uri="{FF2B5EF4-FFF2-40B4-BE49-F238E27FC236}">
                <a16:creationId xmlns:a16="http://schemas.microsoft.com/office/drawing/2014/main" id="{DD0EBC30-963C-4B20-8838-3C348F3FF212}"/>
              </a:ext>
            </a:extLst>
          </p:cNvPr>
          <p:cNvSpPr txBox="1"/>
          <p:nvPr/>
        </p:nvSpPr>
        <p:spPr>
          <a:xfrm>
            <a:off x="6628416" y="1776675"/>
            <a:ext cx="1411799" cy="569387"/>
          </a:xfrm>
          <a:prstGeom prst="rect">
            <a:avLst/>
          </a:prstGeom>
          <a:noFill/>
        </p:spPr>
        <p:txBody>
          <a:bodyPr wrap="square" rtlCol="0">
            <a:spAutoFit/>
          </a:bodyPr>
          <a:lstStyle/>
          <a:p>
            <a:r>
              <a:rPr lang="it-CH" sz="2000" b="1" dirty="0">
                <a:solidFill>
                  <a:schemeClr val="accent1"/>
                </a:solidFill>
              </a:rPr>
              <a:t>11%</a:t>
            </a:r>
          </a:p>
          <a:p>
            <a:r>
              <a:rPr lang="it-IT" sz="1100" dirty="0" err="1">
                <a:solidFill>
                  <a:srgbClr val="666666"/>
                </a:solidFill>
              </a:rPr>
              <a:t>Moto</a:t>
            </a:r>
            <a:endParaRPr lang="it-CH" sz="1100" dirty="0">
              <a:solidFill>
                <a:srgbClr val="666666"/>
              </a:solidFill>
            </a:endParaRPr>
          </a:p>
        </p:txBody>
      </p:sp>
      <p:sp>
        <p:nvSpPr>
          <p:cNvPr id="37" name="Textfeld 36">
            <a:extLst>
              <a:ext uri="{FF2B5EF4-FFF2-40B4-BE49-F238E27FC236}">
                <a16:creationId xmlns:a16="http://schemas.microsoft.com/office/drawing/2014/main" id="{A57B3182-15CB-49F7-B8FF-F8D46EECD0FD}"/>
              </a:ext>
            </a:extLst>
          </p:cNvPr>
          <p:cNvSpPr txBox="1"/>
          <p:nvPr/>
        </p:nvSpPr>
        <p:spPr>
          <a:xfrm>
            <a:off x="9076689" y="1774669"/>
            <a:ext cx="1411799" cy="569387"/>
          </a:xfrm>
          <a:prstGeom prst="rect">
            <a:avLst/>
          </a:prstGeom>
          <a:noFill/>
        </p:spPr>
        <p:txBody>
          <a:bodyPr wrap="square" rtlCol="0">
            <a:spAutoFit/>
          </a:bodyPr>
          <a:lstStyle/>
          <a:p>
            <a:r>
              <a:rPr lang="it-CH" sz="2000" b="1" dirty="0">
                <a:solidFill>
                  <a:schemeClr val="accent1"/>
                </a:solidFill>
              </a:rPr>
              <a:t>8%</a:t>
            </a:r>
          </a:p>
          <a:p>
            <a:r>
              <a:rPr lang="it-IT" sz="1100" dirty="0">
                <a:solidFill>
                  <a:srgbClr val="666666"/>
                </a:solidFill>
              </a:rPr>
              <a:t>Scooter</a:t>
            </a:r>
            <a:endParaRPr lang="it-CH" sz="1100" dirty="0">
              <a:solidFill>
                <a:srgbClr val="666666"/>
              </a:solidFill>
            </a:endParaRPr>
          </a:p>
        </p:txBody>
      </p:sp>
      <p:sp>
        <p:nvSpPr>
          <p:cNvPr id="38" name="Textfeld 37">
            <a:extLst>
              <a:ext uri="{FF2B5EF4-FFF2-40B4-BE49-F238E27FC236}">
                <a16:creationId xmlns:a16="http://schemas.microsoft.com/office/drawing/2014/main" id="{F5DAC0F4-3629-4DE7-88BF-2FA97C372ACF}"/>
              </a:ext>
            </a:extLst>
          </p:cNvPr>
          <p:cNvSpPr txBox="1"/>
          <p:nvPr/>
        </p:nvSpPr>
        <p:spPr>
          <a:xfrm>
            <a:off x="1919536" y="3620768"/>
            <a:ext cx="1411799" cy="569387"/>
          </a:xfrm>
          <a:prstGeom prst="rect">
            <a:avLst/>
          </a:prstGeom>
          <a:noFill/>
        </p:spPr>
        <p:txBody>
          <a:bodyPr wrap="square" rtlCol="0">
            <a:spAutoFit/>
          </a:bodyPr>
          <a:lstStyle/>
          <a:p>
            <a:r>
              <a:rPr lang="it-CH" sz="2000" b="1" dirty="0">
                <a:solidFill>
                  <a:schemeClr val="accent1"/>
                </a:solidFill>
              </a:rPr>
              <a:t>3%</a:t>
            </a:r>
          </a:p>
          <a:p>
            <a:r>
              <a:rPr lang="it-IT" sz="1100" dirty="0" err="1">
                <a:solidFill>
                  <a:srgbClr val="666666"/>
                </a:solidFill>
              </a:rPr>
              <a:t>A piedi</a:t>
            </a:r>
            <a:endParaRPr lang="it-CH" sz="1100" dirty="0">
              <a:solidFill>
                <a:srgbClr val="666666"/>
              </a:solidFill>
            </a:endParaRPr>
          </a:p>
        </p:txBody>
      </p:sp>
      <p:sp>
        <p:nvSpPr>
          <p:cNvPr id="39" name="Textfeld 38">
            <a:extLst>
              <a:ext uri="{FF2B5EF4-FFF2-40B4-BE49-F238E27FC236}">
                <a16:creationId xmlns:a16="http://schemas.microsoft.com/office/drawing/2014/main" id="{B4F4A00E-A4E7-4FD3-B616-A4F964F36555}"/>
              </a:ext>
            </a:extLst>
          </p:cNvPr>
          <p:cNvSpPr txBox="1"/>
          <p:nvPr/>
        </p:nvSpPr>
        <p:spPr>
          <a:xfrm>
            <a:off x="4295800" y="3620768"/>
            <a:ext cx="1411799" cy="569387"/>
          </a:xfrm>
          <a:prstGeom prst="rect">
            <a:avLst/>
          </a:prstGeom>
          <a:noFill/>
        </p:spPr>
        <p:txBody>
          <a:bodyPr wrap="square" rtlCol="0">
            <a:spAutoFit/>
          </a:bodyPr>
          <a:lstStyle/>
          <a:p>
            <a:r>
              <a:rPr lang="it-CH" sz="2000" b="1" dirty="0">
                <a:solidFill>
                  <a:schemeClr val="accent1"/>
                </a:solidFill>
              </a:rPr>
              <a:t>2%</a:t>
            </a:r>
          </a:p>
          <a:p>
            <a:r>
              <a:rPr lang="it-CH" sz="1100" dirty="0">
                <a:solidFill>
                  <a:srgbClr val="666666"/>
                </a:solidFill>
              </a:rPr>
              <a:t>Motorino</a:t>
            </a:r>
          </a:p>
        </p:txBody>
      </p:sp>
      <p:sp>
        <p:nvSpPr>
          <p:cNvPr id="41" name="Textfeld 40">
            <a:extLst>
              <a:ext uri="{FF2B5EF4-FFF2-40B4-BE49-F238E27FC236}">
                <a16:creationId xmlns:a16="http://schemas.microsoft.com/office/drawing/2014/main" id="{40C6CB4A-00F9-41C7-B837-319FB1B7F4D7}"/>
              </a:ext>
            </a:extLst>
          </p:cNvPr>
          <p:cNvSpPr txBox="1"/>
          <p:nvPr/>
        </p:nvSpPr>
        <p:spPr>
          <a:xfrm>
            <a:off x="6916449" y="3620767"/>
            <a:ext cx="1411799" cy="569387"/>
          </a:xfrm>
          <a:prstGeom prst="rect">
            <a:avLst/>
          </a:prstGeom>
          <a:noFill/>
        </p:spPr>
        <p:txBody>
          <a:bodyPr wrap="square" rtlCol="0">
            <a:spAutoFit/>
          </a:bodyPr>
          <a:lstStyle/>
          <a:p>
            <a:r>
              <a:rPr lang="it-CH" sz="2000" b="1" dirty="0">
                <a:solidFill>
                  <a:schemeClr val="accent1"/>
                </a:solidFill>
              </a:rPr>
              <a:t>1%</a:t>
            </a:r>
          </a:p>
          <a:p>
            <a:r>
              <a:rPr lang="it-IT" sz="1100" dirty="0" err="1">
                <a:solidFill>
                  <a:srgbClr val="666666"/>
                </a:solidFill>
              </a:rPr>
              <a:t>Altro</a:t>
            </a:r>
            <a:endParaRPr lang="it-CH" sz="1100" dirty="0">
              <a:solidFill>
                <a:srgbClr val="666666"/>
              </a:solidFill>
            </a:endParaRPr>
          </a:p>
        </p:txBody>
      </p:sp>
      <p:graphicFrame>
        <p:nvGraphicFramePr>
          <p:cNvPr id="43" name="Tabelle 42">
            <a:extLst>
              <a:ext uri="{FF2B5EF4-FFF2-40B4-BE49-F238E27FC236}">
                <a16:creationId xmlns:a16="http://schemas.microsoft.com/office/drawing/2014/main" id="{95A3DFB1-C154-49F7-A4BA-5650D06C93C8}"/>
              </a:ext>
            </a:extLst>
          </p:cNvPr>
          <p:cNvGraphicFramePr>
            <a:graphicFrameLocks noGrp="1"/>
          </p:cNvGraphicFramePr>
          <p:nvPr>
            <p:extLst>
              <p:ext uri="{D42A27DB-BD31-4B8C-83A1-F6EECF244321}">
                <p14:modId xmlns:p14="http://schemas.microsoft.com/office/powerpoint/2010/main" val="17187470"/>
              </p:ext>
            </p:extLst>
          </p:nvPr>
        </p:nvGraphicFramePr>
        <p:xfrm>
          <a:off x="550863" y="4658016"/>
          <a:ext cx="11089756" cy="833817"/>
        </p:xfrm>
        <a:graphic>
          <a:graphicData uri="http://schemas.openxmlformats.org/drawingml/2006/table">
            <a:tbl>
              <a:tblPr>
                <a:tableStyleId>{9DCAF9ED-07DC-4A11-8D7F-57B35C25682E}</a:tableStyleId>
              </a:tblPr>
              <a:tblGrid>
                <a:gridCol w="2772439">
                  <a:extLst>
                    <a:ext uri="{9D8B030D-6E8A-4147-A177-3AD203B41FA5}">
                      <a16:colId xmlns:a16="http://schemas.microsoft.com/office/drawing/2014/main" val="20000"/>
                    </a:ext>
                  </a:extLst>
                </a:gridCol>
                <a:gridCol w="2772439">
                  <a:extLst>
                    <a:ext uri="{9D8B030D-6E8A-4147-A177-3AD203B41FA5}">
                      <a16:colId xmlns:a16="http://schemas.microsoft.com/office/drawing/2014/main" val="20001"/>
                    </a:ext>
                  </a:extLst>
                </a:gridCol>
                <a:gridCol w="2772439">
                  <a:extLst>
                    <a:ext uri="{9D8B030D-6E8A-4147-A177-3AD203B41FA5}">
                      <a16:colId xmlns:a16="http://schemas.microsoft.com/office/drawing/2014/main" val="20002"/>
                    </a:ext>
                  </a:extLst>
                </a:gridCol>
                <a:gridCol w="2772439">
                  <a:extLst>
                    <a:ext uri="{9D8B030D-6E8A-4147-A177-3AD203B41FA5}">
                      <a16:colId xmlns:a16="http://schemas.microsoft.com/office/drawing/2014/main" val="1110763396"/>
                    </a:ext>
                  </a:extLst>
                </a:gridCol>
              </a:tblGrid>
              <a:tr h="280164">
                <a:tc>
                  <a:txBody>
                    <a:bodyPr/>
                    <a:lstStyle/>
                    <a:p>
                      <a:pPr algn="l"/>
                      <a:r>
                        <a:rPr lang="it-CH" sz="1400" b="1" dirty="0">
                          <a:solidFill>
                            <a:srgbClr val="000000"/>
                          </a:solidFill>
                        </a:rPr>
                        <a:t>Numero di </a:t>
                      </a:r>
                      <a:r>
                        <a:rPr lang="it-CH" sz="1400" b="1" baseline="0" dirty="0">
                          <a:solidFill>
                            <a:srgbClr val="000000"/>
                          </a:solidFill>
                        </a:rPr>
                        <a:t>nuovi casi registrati all'anno</a:t>
                      </a:r>
                      <a:endParaRPr lang="it-CH" sz="1400" b="1" dirty="0">
                        <a:solidFill>
                          <a:srgbClr val="000000"/>
                        </a:solidFill>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it-CH" sz="1400" b="1" u="none" strike="noStrike" dirty="0">
                          <a:effectLst/>
                          <a:latin typeface="+mn-lt"/>
                        </a:rPr>
                        <a:t>Costi correnti annui </a:t>
                      </a:r>
                      <a:br>
                        <a:rPr lang="de-CH" sz="1400" b="1" u="none" strike="noStrike" dirty="0">
                          <a:effectLst/>
                          <a:latin typeface="+mn-lt"/>
                        </a:rPr>
                      </a:br>
                      <a:r>
                        <a:rPr lang="it-CH" sz="1400" b="1" u="none" strike="noStrike" dirty="0">
                          <a:effectLst/>
                          <a:latin typeface="+mn-lt"/>
                        </a:rPr>
                        <a:t>(mio. CHF)</a:t>
                      </a:r>
                      <a:endParaRPr lang="it-CH" sz="1400" b="1" i="0" u="none" strike="noStrike" dirty="0">
                        <a:effectLst/>
                        <a:latin typeface="+mn-lt"/>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it-CH" sz="1400" b="1" i="0" u="none" strike="noStrike" dirty="0">
                          <a:effectLst/>
                          <a:latin typeface="+mn-lt"/>
                        </a:rPr>
                        <a:t>Costi per infortunio </a:t>
                      </a:r>
                      <a:br>
                        <a:rPr lang="de-CH" sz="1400" b="1" i="0" u="none" strike="noStrike" dirty="0">
                          <a:effectLst/>
                          <a:latin typeface="+mn-lt"/>
                        </a:rPr>
                      </a:br>
                      <a:r>
                        <a:rPr lang="it-CH" sz="1400" b="1" i="0" u="none" strike="noStrike" dirty="0">
                          <a:effectLst/>
                          <a:latin typeface="+mn-lt"/>
                        </a:rPr>
                        <a:t>(CHF)*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it-CH" sz="1400" b="1" i="0" u="none" strike="noStrike" dirty="0">
                          <a:effectLst/>
                          <a:latin typeface="+mn-lt"/>
                        </a:rPr>
                        <a:t>Quota casi con </a:t>
                      </a:r>
                      <a:br>
                        <a:rPr lang="de-CH" sz="1400" b="1" i="0" u="none" strike="noStrike" dirty="0">
                          <a:effectLst/>
                          <a:latin typeface="+mn-lt"/>
                        </a:rPr>
                      </a:br>
                      <a:r>
                        <a:rPr lang="it-CH" sz="1400" b="1" i="0" u="none" strike="noStrike" dirty="0">
                          <a:effectLst/>
                          <a:latin typeface="+mn-lt"/>
                        </a:rPr>
                        <a:t>giorni indennizzati*</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b"/>
                      <a:r>
                        <a:rPr lang="de-CH" sz="1400" b="0" i="0" u="none" strike="noStrike" dirty="0">
                          <a:solidFill>
                            <a:srgbClr val="000000"/>
                          </a:solidFill>
                          <a:effectLst/>
                          <a:latin typeface="+mn-lt"/>
                        </a:rPr>
                        <a:t>57 958</a:t>
                      </a:r>
                    </a:p>
                  </a:txBody>
                  <a:tcPr marL="9525" marR="9525" marT="9525" marB="0" anchor="ctr">
                    <a:lnL w="12700" cmpd="sng">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744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11 100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bl>
          </a:graphicData>
        </a:graphic>
      </p:graphicFrame>
      <p:sp>
        <p:nvSpPr>
          <p:cNvPr id="44" name="Rechteck 43">
            <a:extLst>
              <a:ext uri="{FF2B5EF4-FFF2-40B4-BE49-F238E27FC236}">
                <a16:creationId xmlns:a16="http://schemas.microsoft.com/office/drawing/2014/main" id="{2F54AE86-462E-4AD1-AC11-3DE41BCBD6A5}"/>
              </a:ext>
            </a:extLst>
          </p:cNvPr>
          <p:cNvSpPr/>
          <p:nvPr/>
        </p:nvSpPr>
        <p:spPr>
          <a:xfrm>
            <a:off x="10704512" y="5985917"/>
            <a:ext cx="1021433" cy="215444"/>
          </a:xfrm>
          <a:prstGeom prst="rect">
            <a:avLst/>
          </a:prstGeom>
        </p:spPr>
        <p:txBody>
          <a:bodyPr wrap="none">
            <a:spAutoFit/>
          </a:bodyPr>
          <a:lstStyle/>
          <a:p>
            <a:pPr algn="r"/>
            <a:r>
              <a:rPr lang="it-CH" sz="800" dirty="0"/>
              <a:t>(valori arrotondati)</a:t>
            </a:r>
          </a:p>
        </p:txBody>
      </p:sp>
    </p:spTree>
    <p:extLst>
      <p:ext uri="{BB962C8B-B14F-4D97-AF65-F5344CB8AC3E}">
        <p14:creationId xmlns:p14="http://schemas.microsoft.com/office/powerpoint/2010/main" val="345261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67B0-07E6-7D43-90E6-5A33C33BA81D}"/>
              </a:ext>
            </a:extLst>
          </p:cNvPr>
          <p:cNvSpPr>
            <a:spLocks noGrp="1"/>
          </p:cNvSpPr>
          <p:nvPr>
            <p:ph type="title"/>
          </p:nvPr>
        </p:nvSpPr>
        <p:spPr>
          <a:xfrm>
            <a:off x="551384" y="476672"/>
            <a:ext cx="11089232" cy="864096"/>
          </a:xfrm>
        </p:spPr>
        <p:txBody>
          <a:bodyPr/>
          <a:lstStyle/>
          <a:p>
            <a:r>
              <a:rPr lang="it-CH" dirty="0"/>
              <a:t>Infortuni nella circolazione stradale con la bici</a:t>
            </a:r>
            <a:br>
              <a:rPr lang="de-CH" dirty="0"/>
            </a:br>
            <a:r>
              <a:rPr lang="it-CH" dirty="0">
                <a:solidFill>
                  <a:srgbClr val="666666"/>
                </a:solidFill>
              </a:rPr>
              <a:t>Numero, costi, età</a:t>
            </a:r>
            <a:endParaRPr lang="it-CH" dirty="0"/>
          </a:p>
        </p:txBody>
      </p:sp>
      <p:sp>
        <p:nvSpPr>
          <p:cNvPr id="3" name="Datumsplatzhalter 2">
            <a:extLst>
              <a:ext uri="{FF2B5EF4-FFF2-40B4-BE49-F238E27FC236}">
                <a16:creationId xmlns:a16="http://schemas.microsoft.com/office/drawing/2014/main" id="{D1BFD433-1841-8745-91AE-8793F4FDFF78}"/>
              </a:ext>
            </a:extLst>
          </p:cNvPr>
          <p:cNvSpPr>
            <a:spLocks noGrp="1"/>
          </p:cNvSpPr>
          <p:nvPr>
            <p:ph type="dt" sz="half" idx="10"/>
          </p:nvPr>
        </p:nvSpPr>
        <p:spPr/>
        <p:txBody>
          <a:bodyPr/>
          <a:lstStyle/>
          <a:p>
            <a:fld id="{715D7993-14B9-C540-A08F-67BC35B78416}" type="datetime1">
              <a:rPr lang="de-CH" smtClean="0"/>
              <a:t>26.09.2023</a:t>
            </a:fld>
            <a:endParaRPr lang="it-CH" dirty="0"/>
          </a:p>
        </p:txBody>
      </p:sp>
      <p:sp>
        <p:nvSpPr>
          <p:cNvPr id="4" name="Fußzeilenplatzhalter 3">
            <a:extLst>
              <a:ext uri="{FF2B5EF4-FFF2-40B4-BE49-F238E27FC236}">
                <a16:creationId xmlns:a16="http://schemas.microsoft.com/office/drawing/2014/main" id="{B022B550-928E-5A46-9BBE-0848DDE797DB}"/>
              </a:ext>
            </a:extLst>
          </p:cNvPr>
          <p:cNvSpPr>
            <a:spLocks noGrp="1"/>
          </p:cNvSpPr>
          <p:nvPr>
            <p:ph type="ftr" sz="quarter" idx="11"/>
          </p:nvPr>
        </p:nvSpPr>
        <p:spPr/>
        <p:txBody>
          <a:bodyPr/>
          <a:lstStyle/>
          <a:p>
            <a:r>
              <a:rPr lang="it-CH" dirty="0"/>
              <a:t>Statistica INP</a:t>
            </a:r>
          </a:p>
        </p:txBody>
      </p:sp>
      <p:sp>
        <p:nvSpPr>
          <p:cNvPr id="5" name="Foliennummernplatzhalter 4">
            <a:extLst>
              <a:ext uri="{FF2B5EF4-FFF2-40B4-BE49-F238E27FC236}">
                <a16:creationId xmlns:a16="http://schemas.microsoft.com/office/drawing/2014/main" id="{DCEB8725-2FEA-7C48-8CC2-F3299E8E5C1B}"/>
              </a:ext>
            </a:extLst>
          </p:cNvPr>
          <p:cNvSpPr>
            <a:spLocks noGrp="1"/>
          </p:cNvSpPr>
          <p:nvPr>
            <p:ph type="sldNum" sz="quarter" idx="12"/>
          </p:nvPr>
        </p:nvSpPr>
        <p:spPr/>
        <p:txBody>
          <a:bodyPr/>
          <a:lstStyle/>
          <a:p>
            <a:fld id="{A08E0235-58F6-4F55-AB7C-7287270B1087}" type="slidenum">
              <a:rPr lang="de-CH" smtClean="0"/>
              <a:pPr/>
              <a:t>11</a:t>
            </a:fld>
            <a:endParaRPr lang="it-CH" dirty="0"/>
          </a:p>
        </p:txBody>
      </p:sp>
      <p:graphicFrame>
        <p:nvGraphicFramePr>
          <p:cNvPr id="9" name="Tabelle 8">
            <a:extLst>
              <a:ext uri="{FF2B5EF4-FFF2-40B4-BE49-F238E27FC236}">
                <a16:creationId xmlns:a16="http://schemas.microsoft.com/office/drawing/2014/main" id="{E1E5CE57-8BBD-450A-A631-297FCF1AA157}"/>
              </a:ext>
            </a:extLst>
          </p:cNvPr>
          <p:cNvGraphicFramePr>
            <a:graphicFrameLocks noGrp="1"/>
          </p:cNvGraphicFramePr>
          <p:nvPr>
            <p:extLst>
              <p:ext uri="{D42A27DB-BD31-4B8C-83A1-F6EECF244321}">
                <p14:modId xmlns:p14="http://schemas.microsoft.com/office/powerpoint/2010/main" val="1871494319"/>
              </p:ext>
            </p:extLst>
          </p:nvPr>
        </p:nvGraphicFramePr>
        <p:xfrm>
          <a:off x="550863" y="1633614"/>
          <a:ext cx="11089755" cy="1665474"/>
        </p:xfrm>
        <a:graphic>
          <a:graphicData uri="http://schemas.openxmlformats.org/drawingml/2006/table">
            <a:tbl>
              <a:tblPr>
                <a:tableStyleId>{9DCAF9ED-07DC-4A11-8D7F-57B35C25682E}</a:tableStyleId>
              </a:tblPr>
              <a:tblGrid>
                <a:gridCol w="2217951">
                  <a:extLst>
                    <a:ext uri="{9D8B030D-6E8A-4147-A177-3AD203B41FA5}">
                      <a16:colId xmlns:a16="http://schemas.microsoft.com/office/drawing/2014/main" val="20000"/>
                    </a:ext>
                  </a:extLst>
                </a:gridCol>
                <a:gridCol w="2319074">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102531">
                  <a:extLst>
                    <a:ext uri="{9D8B030D-6E8A-4147-A177-3AD203B41FA5}">
                      <a16:colId xmlns:a16="http://schemas.microsoft.com/office/drawing/2014/main" val="1110763396"/>
                    </a:ext>
                  </a:extLst>
                </a:gridCol>
                <a:gridCol w="2217951">
                  <a:extLst>
                    <a:ext uri="{9D8B030D-6E8A-4147-A177-3AD203B41FA5}">
                      <a16:colId xmlns:a16="http://schemas.microsoft.com/office/drawing/2014/main" val="2161280882"/>
                    </a:ext>
                  </a:extLst>
                </a:gridCol>
              </a:tblGrid>
              <a:tr h="259086">
                <a:tc>
                  <a:txBody>
                    <a:bodyPr/>
                    <a:lstStyle/>
                    <a:p>
                      <a:pPr algn="l" fontAlgn="b"/>
                      <a:r>
                        <a:rPr lang="it-CH" sz="1400" b="1" dirty="0">
                          <a:solidFill>
                            <a:srgbClr val="000000"/>
                          </a:solidFill>
                        </a:rPr>
                        <a:t>Categoria</a:t>
                      </a:r>
                      <a:endParaRPr lang="it-CH" sz="1400" b="1" i="0" u="none" strike="noStrike" dirty="0">
                        <a:effectLst/>
                        <a:latin typeface="+mn-lt"/>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CH" sz="1400" b="1" dirty="0">
                          <a:solidFill>
                            <a:srgbClr val="000000"/>
                          </a:solidFill>
                        </a:rPr>
                        <a:t>Nuovi casi registrati all'anno</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CH" sz="1400" b="1" dirty="0">
                          <a:solidFill>
                            <a:srgbClr val="000000"/>
                          </a:solidFill>
                        </a:rPr>
                        <a:t>Costi correnti annui (mio. 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CH" sz="1400" b="1" dirty="0">
                          <a:solidFill>
                            <a:srgbClr val="000000"/>
                          </a:solidFill>
                        </a:rPr>
                        <a:t>Costi per infortunio (CHF</a:t>
                      </a:r>
                      <a:r>
                        <a:rPr lang="it-CH" sz="1400" b="1" dirty="0">
                          <a:solidFill>
                            <a:schemeClr val="tx1"/>
                          </a:solidFill>
                        </a:rPr>
                        <a:t>)*</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CH" sz="1400" b="1" dirty="0">
                          <a:solidFill>
                            <a:srgbClr val="000000"/>
                          </a:solidFill>
                        </a:rPr>
                        <a:t>Numero di casi</a:t>
                      </a:r>
                      <a:r>
                        <a:rPr lang="it-CH" sz="1400" b="1" baseline="0" dirty="0">
                          <a:solidFill>
                            <a:srgbClr val="000000"/>
                          </a:solidFill>
                        </a:rPr>
                        <a:t> con giorni indennizzati</a:t>
                      </a:r>
                      <a:r>
                        <a:rPr lang="it-CH" sz="1400" b="1" baseline="0" dirty="0">
                          <a:solidFill>
                            <a:schemeClr val="tx1"/>
                          </a:solidFill>
                        </a:rPr>
                        <a:t>*</a:t>
                      </a:r>
                      <a:endParaRPr lang="it-CH" sz="1400" b="1" dirty="0">
                        <a:solidFill>
                          <a:schemeClr val="tx1"/>
                        </a:solidFill>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r>
                        <a:rPr lang="it-CH" sz="1400" b="0" i="0" u="none" strike="noStrike" kern="1200" dirty="0">
                          <a:solidFill>
                            <a:schemeClr val="tx1"/>
                          </a:solidFill>
                          <a:effectLst/>
                          <a:latin typeface="+mn-lt"/>
                          <a:ea typeface="+mn-ea"/>
                          <a:cs typeface="+mn-cs"/>
                        </a:rPr>
                        <a:t>Totale inf. bici</a:t>
                      </a:r>
                    </a:p>
                  </a:txBody>
                  <a:tcPr anchor="ctr">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24 818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224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8300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a:solidFill>
                            <a:srgbClr val="000000"/>
                          </a:solidFill>
                          <a:effectLst/>
                          <a:latin typeface="+mn-lt"/>
                        </a:rPr>
                        <a:t>44%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r h="313497">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r>
                        <a:rPr lang="it-CH" sz="1400" b="0" i="0" u="none" strike="noStrike" kern="1200" dirty="0">
                          <a:solidFill>
                            <a:schemeClr val="tx1"/>
                          </a:solidFill>
                          <a:effectLst/>
                          <a:latin typeface="+mn-lt"/>
                          <a:ea typeface="+mn-ea"/>
                          <a:cs typeface="+mn-cs"/>
                        </a:rPr>
                        <a:t>Inf. bici senza terzi coinvolti</a:t>
                      </a:r>
                    </a:p>
                  </a:txBody>
                  <a:tcPr anchor="ctr">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20 511</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157</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7100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43%</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3750892345"/>
                  </a:ext>
                </a:extLst>
              </a:tr>
              <a:tr h="313497">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r>
                        <a:rPr lang="it-CH" sz="1400" b="0" i="0" u="none" strike="noStrike" kern="1200" dirty="0">
                          <a:solidFill>
                            <a:schemeClr val="tx1"/>
                          </a:solidFill>
                          <a:effectLst/>
                          <a:latin typeface="+mn-lt"/>
                          <a:ea typeface="+mn-ea"/>
                          <a:cs typeface="+mn-cs"/>
                        </a:rPr>
                        <a:t>Collisioni bici</a:t>
                      </a:r>
                    </a:p>
                  </a:txBody>
                  <a:tcPr anchor="ctr">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4139</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66</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13 600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47%</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9983566"/>
                  </a:ext>
                </a:extLst>
              </a:tr>
            </a:tbl>
          </a:graphicData>
        </a:graphic>
      </p:graphicFrame>
      <p:graphicFrame>
        <p:nvGraphicFramePr>
          <p:cNvPr id="10" name="Chart 8">
            <a:extLst>
              <a:ext uri="{FF2B5EF4-FFF2-40B4-BE49-F238E27FC236}">
                <a16:creationId xmlns:a16="http://schemas.microsoft.com/office/drawing/2014/main" id="{6461AEDF-976C-4629-8B0B-A8A2C4EDA2AC}"/>
              </a:ext>
            </a:extLst>
          </p:cNvPr>
          <p:cNvGraphicFramePr/>
          <p:nvPr>
            <p:extLst>
              <p:ext uri="{D42A27DB-BD31-4B8C-83A1-F6EECF244321}">
                <p14:modId xmlns:p14="http://schemas.microsoft.com/office/powerpoint/2010/main" val="371523361"/>
              </p:ext>
            </p:extLst>
          </p:nvPr>
        </p:nvGraphicFramePr>
        <p:xfrm>
          <a:off x="2207568" y="3284984"/>
          <a:ext cx="7128792" cy="285437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7">
            <a:extLst>
              <a:ext uri="{FF2B5EF4-FFF2-40B4-BE49-F238E27FC236}">
                <a16:creationId xmlns:a16="http://schemas.microsoft.com/office/drawing/2014/main" id="{44F6D673-9FCD-4A0C-BD9D-B120A39875EE}"/>
              </a:ext>
            </a:extLst>
          </p:cNvPr>
          <p:cNvSpPr txBox="1">
            <a:spLocks/>
          </p:cNvSpPr>
          <p:nvPr/>
        </p:nvSpPr>
        <p:spPr>
          <a:xfrm>
            <a:off x="550864" y="5985917"/>
            <a:ext cx="7705376" cy="39541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CH" sz="1000" dirty="0"/>
              <a:t>Fonte: statistica LAINF, AINP e AID, 2017-2021, stima sulla base di un campione statistico, SSAINF</a:t>
            </a:r>
          </a:p>
          <a:p>
            <a:r>
              <a:rPr lang="it-CH" sz="1000" dirty="0"/>
              <a:t>* Casi registrati negli anni 2013-2017 e aggiornati a +4 anni</a:t>
            </a:r>
          </a:p>
        </p:txBody>
      </p:sp>
      <p:sp>
        <p:nvSpPr>
          <p:cNvPr id="11" name="Rechteck 10">
            <a:extLst>
              <a:ext uri="{FF2B5EF4-FFF2-40B4-BE49-F238E27FC236}">
                <a16:creationId xmlns:a16="http://schemas.microsoft.com/office/drawing/2014/main" id="{F8369CCC-C0A7-476D-8278-ED089C9FCCC4}"/>
              </a:ext>
            </a:extLst>
          </p:cNvPr>
          <p:cNvSpPr/>
          <p:nvPr/>
        </p:nvSpPr>
        <p:spPr>
          <a:xfrm>
            <a:off x="10704512" y="5985917"/>
            <a:ext cx="1021433" cy="215444"/>
          </a:xfrm>
          <a:prstGeom prst="rect">
            <a:avLst/>
          </a:prstGeom>
        </p:spPr>
        <p:txBody>
          <a:bodyPr wrap="none">
            <a:spAutoFit/>
          </a:bodyPr>
          <a:lstStyle/>
          <a:p>
            <a:pPr algn="r"/>
            <a:r>
              <a:rPr lang="it-CH" sz="800" dirty="0"/>
              <a:t>(valori arrotondati)</a:t>
            </a:r>
          </a:p>
        </p:txBody>
      </p:sp>
    </p:spTree>
    <p:extLst>
      <p:ext uri="{BB962C8B-B14F-4D97-AF65-F5344CB8AC3E}">
        <p14:creationId xmlns:p14="http://schemas.microsoft.com/office/powerpoint/2010/main" val="287927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90B5-8908-4587-BA5B-2286DB29B145}"/>
              </a:ext>
            </a:extLst>
          </p:cNvPr>
          <p:cNvSpPr>
            <a:spLocks noGrp="1"/>
          </p:cNvSpPr>
          <p:nvPr>
            <p:ph type="title"/>
          </p:nvPr>
        </p:nvSpPr>
        <p:spPr/>
        <p:txBody>
          <a:bodyPr/>
          <a:lstStyle/>
          <a:p>
            <a:r>
              <a:rPr lang="it-CH" dirty="0">
                <a:solidFill>
                  <a:srgbClr val="F37300"/>
                </a:solidFill>
              </a:rPr>
              <a:t>Infortuni con la bici</a:t>
            </a:r>
            <a:br>
              <a:rPr lang="de-CH" dirty="0">
                <a:solidFill>
                  <a:srgbClr val="F37300"/>
                </a:solidFill>
              </a:rPr>
            </a:br>
            <a:r>
              <a:rPr lang="it-CH" dirty="0">
                <a:solidFill>
                  <a:srgbClr val="666666"/>
                </a:solidFill>
              </a:rPr>
              <a:t>Parti del corpo lese (diagnosi principale)</a:t>
            </a:r>
          </a:p>
        </p:txBody>
      </p:sp>
      <p:sp>
        <p:nvSpPr>
          <p:cNvPr id="5" name="Date Placeholder 4">
            <a:extLst>
              <a:ext uri="{FF2B5EF4-FFF2-40B4-BE49-F238E27FC236}">
                <a16:creationId xmlns:a16="http://schemas.microsoft.com/office/drawing/2014/main" id="{5D74D768-35C5-4BF9-BE19-FC9FFED73676}"/>
              </a:ext>
            </a:extLst>
          </p:cNvPr>
          <p:cNvSpPr>
            <a:spLocks noGrp="1"/>
          </p:cNvSpPr>
          <p:nvPr>
            <p:ph type="dt" sz="half" idx="10"/>
          </p:nvPr>
        </p:nvSpPr>
        <p:spPr/>
        <p:txBody>
          <a:bodyPr/>
          <a:lstStyle/>
          <a:p>
            <a:fld id="{BD44C1C6-F47A-4C0C-9C14-866C0EC578C3}" type="datetime1">
              <a:rPr lang="de-CH" smtClean="0"/>
              <a:t>26.09.2023</a:t>
            </a:fld>
            <a:endParaRPr lang="it-CH" dirty="0"/>
          </a:p>
        </p:txBody>
      </p:sp>
      <p:sp>
        <p:nvSpPr>
          <p:cNvPr id="6" name="Footer Placeholder 5">
            <a:extLst>
              <a:ext uri="{FF2B5EF4-FFF2-40B4-BE49-F238E27FC236}">
                <a16:creationId xmlns:a16="http://schemas.microsoft.com/office/drawing/2014/main" id="{7943302C-273B-4D4D-A67D-D22A9E5037FE}"/>
              </a:ext>
            </a:extLst>
          </p:cNvPr>
          <p:cNvSpPr>
            <a:spLocks noGrp="1"/>
          </p:cNvSpPr>
          <p:nvPr>
            <p:ph type="ftr" sz="quarter" idx="11"/>
          </p:nvPr>
        </p:nvSpPr>
        <p:spPr/>
        <p:txBody>
          <a:bodyPr/>
          <a:lstStyle/>
          <a:p>
            <a:r>
              <a:rPr lang="it-CH" dirty="0"/>
              <a:t>Statistica INP</a:t>
            </a:r>
          </a:p>
        </p:txBody>
      </p:sp>
      <p:sp>
        <p:nvSpPr>
          <p:cNvPr id="7" name="Slide Number Placeholder 6">
            <a:extLst>
              <a:ext uri="{FF2B5EF4-FFF2-40B4-BE49-F238E27FC236}">
                <a16:creationId xmlns:a16="http://schemas.microsoft.com/office/drawing/2014/main" id="{7CD8FA83-9BC7-4214-B6A5-4FDFBFA2ED7D}"/>
              </a:ext>
            </a:extLst>
          </p:cNvPr>
          <p:cNvSpPr>
            <a:spLocks noGrp="1"/>
          </p:cNvSpPr>
          <p:nvPr>
            <p:ph type="sldNum" sz="quarter" idx="12"/>
          </p:nvPr>
        </p:nvSpPr>
        <p:spPr/>
        <p:txBody>
          <a:bodyPr/>
          <a:lstStyle/>
          <a:p>
            <a:fld id="{C422265D-BC0D-4371-960F-A04166C9A602}" type="slidenum">
              <a:rPr lang="de-CH" smtClean="0"/>
              <a:t>12</a:t>
            </a:fld>
            <a:endParaRPr lang="it-CH" dirty="0"/>
          </a:p>
        </p:txBody>
      </p:sp>
      <p:sp>
        <p:nvSpPr>
          <p:cNvPr id="8" name="Text Placeholder 7">
            <a:extLst>
              <a:ext uri="{FF2B5EF4-FFF2-40B4-BE49-F238E27FC236}">
                <a16:creationId xmlns:a16="http://schemas.microsoft.com/office/drawing/2014/main" id="{19649B5E-FB4A-43C3-99CA-FCDD19EBCAAB}"/>
              </a:ext>
            </a:extLst>
          </p:cNvPr>
          <p:cNvSpPr>
            <a:spLocks noGrp="1"/>
          </p:cNvSpPr>
          <p:nvPr>
            <p:ph type="body" sz="quarter" idx="13"/>
          </p:nvPr>
        </p:nvSpPr>
        <p:spPr>
          <a:xfrm>
            <a:off x="550864" y="5985917"/>
            <a:ext cx="7705376" cy="417047"/>
          </a:xfrm>
        </p:spPr>
        <p:txBody>
          <a:bodyPr/>
          <a:lstStyle/>
          <a:p>
            <a:r>
              <a:rPr lang="it-CH" sz="1000" dirty="0"/>
              <a:t>Fonte: statistica LAINF, AINP e AID, 2017-2021, aggiornata al 2021, stima sulla base di un campione statistico, SSAINF</a:t>
            </a:r>
          </a:p>
        </p:txBody>
      </p:sp>
      <p:sp>
        <p:nvSpPr>
          <p:cNvPr id="15" name="Rechteck 14">
            <a:extLst>
              <a:ext uri="{FF2B5EF4-FFF2-40B4-BE49-F238E27FC236}">
                <a16:creationId xmlns:a16="http://schemas.microsoft.com/office/drawing/2014/main" id="{736C8EB2-3FD0-47B5-BADA-717436C889D9}"/>
              </a:ext>
            </a:extLst>
          </p:cNvPr>
          <p:cNvSpPr/>
          <p:nvPr/>
        </p:nvSpPr>
        <p:spPr>
          <a:xfrm>
            <a:off x="10704512" y="5985917"/>
            <a:ext cx="1021433" cy="215444"/>
          </a:xfrm>
          <a:prstGeom prst="rect">
            <a:avLst/>
          </a:prstGeom>
        </p:spPr>
        <p:txBody>
          <a:bodyPr wrap="none">
            <a:spAutoFit/>
          </a:bodyPr>
          <a:lstStyle/>
          <a:p>
            <a:pPr algn="r"/>
            <a:r>
              <a:rPr lang="it-CH" sz="800" dirty="0"/>
              <a:t>(valori arrotondati)</a:t>
            </a:r>
          </a:p>
        </p:txBody>
      </p:sp>
      <p:sp>
        <p:nvSpPr>
          <p:cNvPr id="20" name="Textfeld 19">
            <a:extLst>
              <a:ext uri="{FF2B5EF4-FFF2-40B4-BE49-F238E27FC236}">
                <a16:creationId xmlns:a16="http://schemas.microsoft.com/office/drawing/2014/main" id="{AB139EE5-EAB7-4814-871F-DAAF4235A350}"/>
              </a:ext>
            </a:extLst>
          </p:cNvPr>
          <p:cNvSpPr txBox="1"/>
          <p:nvPr/>
        </p:nvSpPr>
        <p:spPr>
          <a:xfrm>
            <a:off x="7680176" y="2812331"/>
            <a:ext cx="2300074" cy="907941"/>
          </a:xfrm>
          <a:prstGeom prst="rect">
            <a:avLst/>
          </a:prstGeom>
          <a:noFill/>
        </p:spPr>
        <p:txBody>
          <a:bodyPr wrap="square" rtlCol="0">
            <a:spAutoFit/>
          </a:bodyPr>
          <a:lstStyle/>
          <a:p>
            <a:r>
              <a:rPr lang="it-CH" sz="2000" b="1" dirty="0">
                <a:solidFill>
                  <a:schemeClr val="accent1"/>
                </a:solidFill>
              </a:rPr>
              <a:t>45</a:t>
            </a:r>
            <a:r>
              <a:rPr lang="it-CH" sz="2000" b="1" dirty="0">
                <a:solidFill>
                  <a:schemeClr val="accent1"/>
                </a:solidFill>
                <a:latin typeface="+mn-lt"/>
              </a:rPr>
              <a:t>%</a:t>
            </a:r>
          </a:p>
          <a:p>
            <a:r>
              <a:rPr lang="fr-FR" sz="1100" dirty="0" err="1">
                <a:solidFill>
                  <a:srgbClr val="666666"/>
                </a:solidFill>
              </a:rPr>
              <a:t>Arti superiori</a:t>
            </a:r>
            <a:endParaRPr lang="fr-FR" sz="1100" dirty="0">
              <a:solidFill>
                <a:srgbClr val="666666"/>
              </a:solidFill>
            </a:endParaRPr>
          </a:p>
          <a:p>
            <a:r>
              <a:rPr lang="fr-FR" sz="1100" dirty="0">
                <a:solidFill>
                  <a:srgbClr val="666666"/>
                </a:solidFill>
              </a:rPr>
              <a:t>(spalla, braccio, gomito, </a:t>
            </a:r>
            <a:br>
              <a:rPr lang="de-CH" sz="1100" dirty="0">
                <a:solidFill>
                  <a:srgbClr val="666666"/>
                </a:solidFill>
              </a:rPr>
            </a:br>
            <a:r>
              <a:rPr lang="fr-FR" sz="1100" dirty="0">
                <a:solidFill>
                  <a:srgbClr val="666666"/>
                </a:solidFill>
              </a:rPr>
              <a:t>mano, dito)</a:t>
            </a:r>
          </a:p>
        </p:txBody>
      </p:sp>
      <p:sp>
        <p:nvSpPr>
          <p:cNvPr id="21" name="Textfeld 20">
            <a:extLst>
              <a:ext uri="{FF2B5EF4-FFF2-40B4-BE49-F238E27FC236}">
                <a16:creationId xmlns:a16="http://schemas.microsoft.com/office/drawing/2014/main" id="{7700F9FD-CCE4-4F13-B42B-E1CEBC1A4834}"/>
              </a:ext>
            </a:extLst>
          </p:cNvPr>
          <p:cNvSpPr txBox="1"/>
          <p:nvPr/>
        </p:nvSpPr>
        <p:spPr>
          <a:xfrm>
            <a:off x="7074717" y="1987462"/>
            <a:ext cx="2252107" cy="569387"/>
          </a:xfrm>
          <a:prstGeom prst="rect">
            <a:avLst/>
          </a:prstGeom>
          <a:noFill/>
        </p:spPr>
        <p:txBody>
          <a:bodyPr wrap="square" rtlCol="0">
            <a:spAutoFit/>
          </a:bodyPr>
          <a:lstStyle/>
          <a:p>
            <a:r>
              <a:rPr lang="it-CH" sz="2000" b="1" dirty="0">
                <a:solidFill>
                  <a:schemeClr val="accent1"/>
                </a:solidFill>
                <a:latin typeface="+mn-lt"/>
              </a:rPr>
              <a:t>16%</a:t>
            </a:r>
          </a:p>
          <a:p>
            <a:r>
              <a:rPr lang="it-IT" sz="1100" dirty="0" err="1">
                <a:solidFill>
                  <a:srgbClr val="666666"/>
                </a:solidFill>
              </a:rPr>
              <a:t>Testa, collo</a:t>
            </a:r>
            <a:endParaRPr lang="it-CH" sz="1100" dirty="0">
              <a:solidFill>
                <a:srgbClr val="666666"/>
              </a:solidFill>
            </a:endParaRPr>
          </a:p>
        </p:txBody>
      </p:sp>
      <p:sp>
        <p:nvSpPr>
          <p:cNvPr id="22" name="Textfeld 21">
            <a:extLst>
              <a:ext uri="{FF2B5EF4-FFF2-40B4-BE49-F238E27FC236}">
                <a16:creationId xmlns:a16="http://schemas.microsoft.com/office/drawing/2014/main" id="{91074581-0F75-40BC-B006-21E41F967AC2}"/>
              </a:ext>
            </a:extLst>
          </p:cNvPr>
          <p:cNvSpPr txBox="1"/>
          <p:nvPr/>
        </p:nvSpPr>
        <p:spPr>
          <a:xfrm>
            <a:off x="4492759" y="2237997"/>
            <a:ext cx="2520520" cy="569387"/>
          </a:xfrm>
          <a:prstGeom prst="rect">
            <a:avLst/>
          </a:prstGeom>
          <a:noFill/>
        </p:spPr>
        <p:txBody>
          <a:bodyPr wrap="square" rtlCol="0">
            <a:spAutoFit/>
          </a:bodyPr>
          <a:lstStyle/>
          <a:p>
            <a:r>
              <a:rPr lang="it-CH" sz="2000" b="1" dirty="0">
                <a:solidFill>
                  <a:schemeClr val="accent1"/>
                </a:solidFill>
                <a:latin typeface="+mn-lt"/>
              </a:rPr>
              <a:t>3%</a:t>
            </a:r>
          </a:p>
          <a:p>
            <a:r>
              <a:rPr lang="it-IT" sz="1100" dirty="0" err="1">
                <a:solidFill>
                  <a:srgbClr val="666666"/>
                </a:solidFill>
              </a:rPr>
              <a:t>Colonna vertebrale</a:t>
            </a:r>
            <a:endParaRPr lang="it-CH" sz="1100" dirty="0">
              <a:solidFill>
                <a:srgbClr val="666666"/>
              </a:solidFill>
            </a:endParaRPr>
          </a:p>
        </p:txBody>
      </p:sp>
      <p:sp>
        <p:nvSpPr>
          <p:cNvPr id="23" name="Textfeld 22">
            <a:extLst>
              <a:ext uri="{FF2B5EF4-FFF2-40B4-BE49-F238E27FC236}">
                <a16:creationId xmlns:a16="http://schemas.microsoft.com/office/drawing/2014/main" id="{A9B68247-9F7E-4ADC-9FBC-3DA55056DACE}"/>
              </a:ext>
            </a:extLst>
          </p:cNvPr>
          <p:cNvSpPr txBox="1"/>
          <p:nvPr/>
        </p:nvSpPr>
        <p:spPr>
          <a:xfrm>
            <a:off x="3364825" y="3077049"/>
            <a:ext cx="2377291" cy="738664"/>
          </a:xfrm>
          <a:prstGeom prst="rect">
            <a:avLst/>
          </a:prstGeom>
          <a:noFill/>
        </p:spPr>
        <p:txBody>
          <a:bodyPr wrap="square" rtlCol="0">
            <a:spAutoFit/>
          </a:bodyPr>
          <a:lstStyle/>
          <a:p>
            <a:r>
              <a:rPr lang="it-CH" sz="2000" b="1" dirty="0">
                <a:solidFill>
                  <a:schemeClr val="accent1"/>
                </a:solidFill>
              </a:rPr>
              <a:t>10</a:t>
            </a:r>
            <a:r>
              <a:rPr lang="it-CH" sz="2000" b="1" dirty="0">
                <a:solidFill>
                  <a:schemeClr val="accent1"/>
                </a:solidFill>
                <a:latin typeface="+mn-lt"/>
              </a:rPr>
              <a:t>%</a:t>
            </a:r>
          </a:p>
          <a:p>
            <a:r>
              <a:rPr lang="it-IT" sz="1100" dirty="0" err="1">
                <a:solidFill>
                  <a:srgbClr val="666666"/>
                </a:solidFill>
              </a:rPr>
              <a:t>Tronco, schiena </a:t>
            </a:r>
          </a:p>
          <a:p>
            <a:r>
              <a:rPr lang="it-IT" sz="1100" dirty="0" err="1">
                <a:solidFill>
                  <a:srgbClr val="666666"/>
                </a:solidFill>
              </a:rPr>
              <a:t>Glutei</a:t>
            </a:r>
            <a:endParaRPr lang="it-CH" sz="1100" dirty="0">
              <a:solidFill>
                <a:srgbClr val="666666"/>
              </a:solidFill>
            </a:endParaRPr>
          </a:p>
        </p:txBody>
      </p:sp>
      <p:sp>
        <p:nvSpPr>
          <p:cNvPr id="24" name="Textfeld 23">
            <a:extLst>
              <a:ext uri="{FF2B5EF4-FFF2-40B4-BE49-F238E27FC236}">
                <a16:creationId xmlns:a16="http://schemas.microsoft.com/office/drawing/2014/main" id="{53B6539F-EA99-4ADA-A0B1-C59F4D88EEC5}"/>
              </a:ext>
            </a:extLst>
          </p:cNvPr>
          <p:cNvSpPr txBox="1"/>
          <p:nvPr/>
        </p:nvSpPr>
        <p:spPr>
          <a:xfrm>
            <a:off x="2495600" y="4791641"/>
            <a:ext cx="2121725" cy="738664"/>
          </a:xfrm>
          <a:prstGeom prst="rect">
            <a:avLst/>
          </a:prstGeom>
          <a:noFill/>
        </p:spPr>
        <p:txBody>
          <a:bodyPr wrap="square" rtlCol="0">
            <a:spAutoFit/>
          </a:bodyPr>
          <a:lstStyle/>
          <a:p>
            <a:r>
              <a:rPr lang="it-CH" sz="2000" b="1" dirty="0">
                <a:solidFill>
                  <a:schemeClr val="accent1"/>
                </a:solidFill>
                <a:latin typeface="+mn-lt"/>
              </a:rPr>
              <a:t>3</a:t>
            </a:r>
            <a:r>
              <a:rPr lang="it-CH" sz="2000" b="1" dirty="0">
                <a:solidFill>
                  <a:schemeClr val="accent1"/>
                </a:solidFill>
              </a:rPr>
              <a:t>%</a:t>
            </a:r>
            <a:endParaRPr lang="it-CH" sz="2000" b="1" dirty="0">
              <a:solidFill>
                <a:schemeClr val="accent1"/>
              </a:solidFill>
              <a:latin typeface="+mn-lt"/>
            </a:endParaRPr>
          </a:p>
          <a:p>
            <a:r>
              <a:rPr lang="fr-FR" sz="1100" dirty="0" err="1">
                <a:solidFill>
                  <a:srgbClr val="666666"/>
                </a:solidFill>
              </a:rPr>
              <a:t>Altre parti del corpo</a:t>
            </a:r>
            <a:endParaRPr lang="fr-FR" sz="1100" dirty="0">
              <a:solidFill>
                <a:srgbClr val="666666"/>
              </a:solidFill>
            </a:endParaRPr>
          </a:p>
          <a:p>
            <a:r>
              <a:rPr lang="fr-FR" sz="1100" dirty="0" err="1">
                <a:solidFill>
                  <a:srgbClr val="666666"/>
                </a:solidFill>
              </a:rPr>
              <a:t>e tutto il corpo</a:t>
            </a:r>
            <a:endParaRPr lang="it-CH" sz="1100" dirty="0">
              <a:solidFill>
                <a:srgbClr val="666666"/>
              </a:solidFill>
            </a:endParaRPr>
          </a:p>
        </p:txBody>
      </p:sp>
      <p:sp>
        <p:nvSpPr>
          <p:cNvPr id="31" name="Textfeld 30">
            <a:extLst>
              <a:ext uri="{FF2B5EF4-FFF2-40B4-BE49-F238E27FC236}">
                <a16:creationId xmlns:a16="http://schemas.microsoft.com/office/drawing/2014/main" id="{3D951B7B-501C-4108-BE19-A0BAD29E9C5D}"/>
              </a:ext>
            </a:extLst>
          </p:cNvPr>
          <p:cNvSpPr txBox="1"/>
          <p:nvPr/>
        </p:nvSpPr>
        <p:spPr>
          <a:xfrm>
            <a:off x="8227430" y="4058488"/>
            <a:ext cx="2430896" cy="738664"/>
          </a:xfrm>
          <a:prstGeom prst="rect">
            <a:avLst/>
          </a:prstGeom>
          <a:noFill/>
        </p:spPr>
        <p:txBody>
          <a:bodyPr wrap="square" rtlCol="0">
            <a:spAutoFit/>
          </a:bodyPr>
          <a:lstStyle/>
          <a:p>
            <a:r>
              <a:rPr lang="it-CH" sz="2000" b="1" dirty="0">
                <a:solidFill>
                  <a:schemeClr val="accent1"/>
                </a:solidFill>
                <a:latin typeface="+mn-lt"/>
              </a:rPr>
              <a:t>24%</a:t>
            </a:r>
          </a:p>
          <a:p>
            <a:r>
              <a:rPr lang="fr-FR" sz="1100" dirty="0" err="1">
                <a:solidFill>
                  <a:srgbClr val="666666"/>
                </a:solidFill>
              </a:rPr>
              <a:t>Estremità inferiori</a:t>
            </a:r>
            <a:endParaRPr lang="fr-FR" sz="1100" dirty="0">
              <a:solidFill>
                <a:srgbClr val="666666"/>
              </a:solidFill>
            </a:endParaRPr>
          </a:p>
          <a:p>
            <a:r>
              <a:rPr lang="fr-FR" sz="1100" dirty="0">
                <a:solidFill>
                  <a:srgbClr val="666666"/>
                </a:solidFill>
              </a:rPr>
              <a:t>(bacino, gamba, ginocchio, piede)</a:t>
            </a:r>
          </a:p>
        </p:txBody>
      </p:sp>
      <p:pic>
        <p:nvPicPr>
          <p:cNvPr id="17" name="Grafik 16">
            <a:extLst>
              <a:ext uri="{FF2B5EF4-FFF2-40B4-BE49-F238E27FC236}">
                <a16:creationId xmlns:a16="http://schemas.microsoft.com/office/drawing/2014/main" id="{B3CC5B6E-6A9D-413B-974E-3826E96DD2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3451" y="2078377"/>
            <a:ext cx="3861675" cy="3451928"/>
          </a:xfrm>
          <a:prstGeom prst="rect">
            <a:avLst/>
          </a:prstGeom>
        </p:spPr>
      </p:pic>
    </p:spTree>
    <p:extLst>
      <p:ext uri="{BB962C8B-B14F-4D97-AF65-F5344CB8AC3E}">
        <p14:creationId xmlns:p14="http://schemas.microsoft.com/office/powerpoint/2010/main" val="203229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B736-F5DB-4962-8994-303C9900F239}"/>
              </a:ext>
            </a:extLst>
          </p:cNvPr>
          <p:cNvSpPr>
            <a:spLocks noGrp="1"/>
          </p:cNvSpPr>
          <p:nvPr>
            <p:ph type="title"/>
          </p:nvPr>
        </p:nvSpPr>
        <p:spPr/>
        <p:txBody>
          <a:bodyPr/>
          <a:lstStyle/>
          <a:p>
            <a:r>
              <a:rPr lang="it-CH" noProof="0" dirty="0"/>
              <a:t>Cadute in piano, esclusi gli infortuni sportivi</a:t>
            </a:r>
            <a:br>
              <a:rPr lang="de-CH" noProof="0" dirty="0"/>
            </a:br>
            <a:r>
              <a:rPr lang="it-CH" dirty="0">
                <a:solidFill>
                  <a:srgbClr val="666666"/>
                </a:solidFill>
              </a:rPr>
              <a:t>Numero, costi, età</a:t>
            </a:r>
            <a:endParaRPr lang="it-CH" noProof="0" dirty="0"/>
          </a:p>
        </p:txBody>
      </p:sp>
      <p:sp>
        <p:nvSpPr>
          <p:cNvPr id="3" name="Date Placeholder 2">
            <a:extLst>
              <a:ext uri="{FF2B5EF4-FFF2-40B4-BE49-F238E27FC236}">
                <a16:creationId xmlns:a16="http://schemas.microsoft.com/office/drawing/2014/main" id="{912DDB0C-90B7-45F4-8162-B2516F55120E}"/>
              </a:ext>
            </a:extLst>
          </p:cNvPr>
          <p:cNvSpPr>
            <a:spLocks noGrp="1"/>
          </p:cNvSpPr>
          <p:nvPr>
            <p:ph type="dt" sz="half" idx="10"/>
          </p:nvPr>
        </p:nvSpPr>
        <p:spPr/>
        <p:txBody>
          <a:bodyPr/>
          <a:lstStyle/>
          <a:p>
            <a:fld id="{1B04C38C-4EB2-413A-BF0F-B7F16C5CDE4E}" type="datetime1">
              <a:rPr lang="de-CH" smtClean="0"/>
              <a:t>26.09.2023</a:t>
            </a:fld>
            <a:endParaRPr lang="it-CH" dirty="0"/>
          </a:p>
        </p:txBody>
      </p:sp>
      <p:sp>
        <p:nvSpPr>
          <p:cNvPr id="4" name="Footer Placeholder 3">
            <a:extLst>
              <a:ext uri="{FF2B5EF4-FFF2-40B4-BE49-F238E27FC236}">
                <a16:creationId xmlns:a16="http://schemas.microsoft.com/office/drawing/2014/main" id="{66BF557A-C5EF-4A91-8A29-08C73B4509E2}"/>
              </a:ext>
            </a:extLst>
          </p:cNvPr>
          <p:cNvSpPr>
            <a:spLocks noGrp="1"/>
          </p:cNvSpPr>
          <p:nvPr>
            <p:ph type="ftr" sz="quarter" idx="11"/>
          </p:nvPr>
        </p:nvSpPr>
        <p:spPr/>
        <p:txBody>
          <a:bodyPr/>
          <a:lstStyle/>
          <a:p>
            <a:r>
              <a:rPr lang="it-CH" dirty="0"/>
              <a:t>Statistica INP</a:t>
            </a:r>
          </a:p>
        </p:txBody>
      </p:sp>
      <p:sp>
        <p:nvSpPr>
          <p:cNvPr id="5" name="Slide Number Placeholder 4">
            <a:extLst>
              <a:ext uri="{FF2B5EF4-FFF2-40B4-BE49-F238E27FC236}">
                <a16:creationId xmlns:a16="http://schemas.microsoft.com/office/drawing/2014/main" id="{9EAB5321-D8A8-44F2-A356-2708A72CCDA6}"/>
              </a:ext>
            </a:extLst>
          </p:cNvPr>
          <p:cNvSpPr>
            <a:spLocks noGrp="1"/>
          </p:cNvSpPr>
          <p:nvPr>
            <p:ph type="sldNum" sz="quarter" idx="12"/>
          </p:nvPr>
        </p:nvSpPr>
        <p:spPr/>
        <p:txBody>
          <a:bodyPr/>
          <a:lstStyle/>
          <a:p>
            <a:fld id="{E061DD87-6F72-4588-8170-36CDEF4AF3D7}" type="slidenum">
              <a:rPr lang="de-CH" smtClean="0"/>
              <a:t>13</a:t>
            </a:fld>
            <a:endParaRPr lang="it-CH" dirty="0"/>
          </a:p>
        </p:txBody>
      </p:sp>
      <p:graphicFrame>
        <p:nvGraphicFramePr>
          <p:cNvPr id="9" name="Chart 8">
            <a:extLst>
              <a:ext uri="{FF2B5EF4-FFF2-40B4-BE49-F238E27FC236}">
                <a16:creationId xmlns:a16="http://schemas.microsoft.com/office/drawing/2014/main" id="{88EEED79-9F3D-42D3-A3A9-72E99DCCE2B0}"/>
              </a:ext>
            </a:extLst>
          </p:cNvPr>
          <p:cNvGraphicFramePr/>
          <p:nvPr>
            <p:extLst>
              <p:ext uri="{D42A27DB-BD31-4B8C-83A1-F6EECF244321}">
                <p14:modId xmlns:p14="http://schemas.microsoft.com/office/powerpoint/2010/main" val="885036186"/>
              </p:ext>
            </p:extLst>
          </p:nvPr>
        </p:nvGraphicFramePr>
        <p:xfrm>
          <a:off x="657217" y="3284984"/>
          <a:ext cx="5329113" cy="2445985"/>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a:extLst>
              <a:ext uri="{FF2B5EF4-FFF2-40B4-BE49-F238E27FC236}">
                <a16:creationId xmlns:a16="http://schemas.microsoft.com/office/drawing/2014/main" id="{F95055CB-5A97-48CF-9A90-23FD0DF606B6}"/>
              </a:ext>
            </a:extLst>
          </p:cNvPr>
          <p:cNvSpPr txBox="1">
            <a:spLocks/>
          </p:cNvSpPr>
          <p:nvPr/>
        </p:nvSpPr>
        <p:spPr>
          <a:xfrm>
            <a:off x="550863" y="3379008"/>
            <a:ext cx="5256000" cy="647525"/>
          </a:xfrm>
          <a:prstGeom prst="rect">
            <a:avLst/>
          </a:prstGeom>
        </p:spPr>
        <p:txBody>
          <a:bodyPr lIns="0" tIns="0" rIns="0" bIns="0"/>
          <a:lstStyle>
            <a:lvl1pPr marL="179388" indent="-179388" algn="l" defTabSz="914400" rtl="0" eaLnBrk="1" latinLnBrk="0" hangingPunct="1">
              <a:lnSpc>
                <a:spcPct val="100000"/>
              </a:lnSpc>
              <a:spcBef>
                <a:spcPts val="240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it-CH" sz="1600" b="1" dirty="0"/>
              <a:t>Cadute in piano </a:t>
            </a:r>
            <a:br>
              <a:rPr lang="de-CH" sz="1600" b="1" dirty="0"/>
            </a:br>
            <a:r>
              <a:rPr lang="it-CH" sz="1600" b="1" dirty="0"/>
              <a:t>sul lavoro</a:t>
            </a:r>
          </a:p>
          <a:p>
            <a:pPr marL="0" indent="0">
              <a:spcBef>
                <a:spcPts val="0"/>
              </a:spcBef>
              <a:buFont typeface="Arial" panose="020B0604020202020204" pitchFamily="34" charset="0"/>
              <a:buNone/>
            </a:pPr>
            <a:endParaRPr lang="it-CH" sz="1600" dirty="0"/>
          </a:p>
        </p:txBody>
      </p:sp>
      <p:sp>
        <p:nvSpPr>
          <p:cNvPr id="12" name="Content Placeholder 2">
            <a:extLst>
              <a:ext uri="{FF2B5EF4-FFF2-40B4-BE49-F238E27FC236}">
                <a16:creationId xmlns:a16="http://schemas.microsoft.com/office/drawing/2014/main" id="{53BCA36A-894E-437F-A154-27EF577E6AEE}"/>
              </a:ext>
            </a:extLst>
          </p:cNvPr>
          <p:cNvSpPr txBox="1">
            <a:spLocks/>
          </p:cNvSpPr>
          <p:nvPr/>
        </p:nvSpPr>
        <p:spPr>
          <a:xfrm>
            <a:off x="5448512" y="3434039"/>
            <a:ext cx="5256000" cy="647525"/>
          </a:xfrm>
          <a:prstGeom prst="rect">
            <a:avLst/>
          </a:prstGeom>
        </p:spPr>
        <p:txBody>
          <a:bodyPr lIns="0" tIns="0" rIns="0" bIns="0"/>
          <a:lstStyle>
            <a:lvl1pPr marL="179388" indent="-179388" algn="l" defTabSz="914400" rtl="0" eaLnBrk="1" latinLnBrk="0" hangingPunct="1">
              <a:lnSpc>
                <a:spcPct val="100000"/>
              </a:lnSpc>
              <a:spcBef>
                <a:spcPts val="240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it-CH" sz="1600" b="1" dirty="0"/>
              <a:t>Cadute in piano nella </a:t>
            </a:r>
          </a:p>
          <a:p>
            <a:pPr marL="0" indent="0">
              <a:spcBef>
                <a:spcPts val="0"/>
              </a:spcBef>
              <a:buNone/>
            </a:pPr>
            <a:r>
              <a:rPr lang="it-CH" sz="1600" b="1" dirty="0"/>
              <a:t>vita quotidiana</a:t>
            </a:r>
          </a:p>
        </p:txBody>
      </p:sp>
      <p:graphicFrame>
        <p:nvGraphicFramePr>
          <p:cNvPr id="16" name="Tabelle 15">
            <a:extLst>
              <a:ext uri="{FF2B5EF4-FFF2-40B4-BE49-F238E27FC236}">
                <a16:creationId xmlns:a16="http://schemas.microsoft.com/office/drawing/2014/main" id="{82ECE5F6-FD68-498C-81E1-C6F1094F6489}"/>
              </a:ext>
            </a:extLst>
          </p:cNvPr>
          <p:cNvGraphicFramePr>
            <a:graphicFrameLocks noGrp="1"/>
          </p:cNvGraphicFramePr>
          <p:nvPr>
            <p:extLst>
              <p:ext uri="{D42A27DB-BD31-4B8C-83A1-F6EECF244321}">
                <p14:modId xmlns:p14="http://schemas.microsoft.com/office/powerpoint/2010/main" val="1990144569"/>
              </p:ext>
            </p:extLst>
          </p:nvPr>
        </p:nvGraphicFramePr>
        <p:xfrm>
          <a:off x="550863" y="1633614"/>
          <a:ext cx="11089755" cy="1645347"/>
        </p:xfrm>
        <a:graphic>
          <a:graphicData uri="http://schemas.openxmlformats.org/drawingml/2006/table">
            <a:tbl>
              <a:tblPr>
                <a:tableStyleId>{9DCAF9ED-07DC-4A11-8D7F-57B35C25682E}</a:tableStyleId>
              </a:tblPr>
              <a:tblGrid>
                <a:gridCol w="2217951">
                  <a:extLst>
                    <a:ext uri="{9D8B030D-6E8A-4147-A177-3AD203B41FA5}">
                      <a16:colId xmlns:a16="http://schemas.microsoft.com/office/drawing/2014/main" val="20000"/>
                    </a:ext>
                  </a:extLst>
                </a:gridCol>
                <a:gridCol w="2319074">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102531">
                  <a:extLst>
                    <a:ext uri="{9D8B030D-6E8A-4147-A177-3AD203B41FA5}">
                      <a16:colId xmlns:a16="http://schemas.microsoft.com/office/drawing/2014/main" val="1110763396"/>
                    </a:ext>
                  </a:extLst>
                </a:gridCol>
                <a:gridCol w="2217951">
                  <a:extLst>
                    <a:ext uri="{9D8B030D-6E8A-4147-A177-3AD203B41FA5}">
                      <a16:colId xmlns:a16="http://schemas.microsoft.com/office/drawing/2014/main" val="2161280882"/>
                    </a:ext>
                  </a:extLst>
                </a:gridCol>
              </a:tblGrid>
              <a:tr h="280164">
                <a:tc>
                  <a:txBody>
                    <a:bodyPr/>
                    <a:lstStyle/>
                    <a:p>
                      <a:pPr algn="l" fontAlgn="b"/>
                      <a:r>
                        <a:rPr lang="it-CH" sz="1400" b="1" dirty="0">
                          <a:solidFill>
                            <a:srgbClr val="000000"/>
                          </a:solidFill>
                        </a:rPr>
                        <a:t>Categoria</a:t>
                      </a:r>
                      <a:endParaRPr lang="it-CH" sz="1400" b="1" i="0" u="none" strike="noStrike" dirty="0">
                        <a:effectLst/>
                        <a:latin typeface="+mn-lt"/>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CH" sz="1400" b="1" dirty="0">
                          <a:solidFill>
                            <a:srgbClr val="000000"/>
                          </a:solidFill>
                        </a:rPr>
                        <a:t>Nuovi casi registrati all'anno</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CH" sz="1400" b="1" dirty="0">
                          <a:solidFill>
                            <a:srgbClr val="000000"/>
                          </a:solidFill>
                        </a:rPr>
                        <a:t>Costi correnti annui (mio. 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CH" sz="1400" b="1" dirty="0">
                          <a:solidFill>
                            <a:srgbClr val="000000"/>
                          </a:solidFill>
                        </a:rPr>
                        <a:t>Costi per infortunio (CHF</a:t>
                      </a:r>
                      <a:r>
                        <a:rPr lang="it-CH" sz="1400" b="1" dirty="0">
                          <a:solidFill>
                            <a:schemeClr val="tx1"/>
                          </a:solidFill>
                        </a:rPr>
                        <a:t>)*</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CH" sz="1400" b="1" dirty="0">
                          <a:solidFill>
                            <a:srgbClr val="000000"/>
                          </a:solidFill>
                        </a:rPr>
                        <a:t>Numero di casi</a:t>
                      </a:r>
                      <a:r>
                        <a:rPr lang="it-CH" sz="1400" b="1" baseline="0" dirty="0">
                          <a:solidFill>
                            <a:srgbClr val="000000"/>
                          </a:solidFill>
                        </a:rPr>
                        <a:t> con giorni indennizzati</a:t>
                      </a:r>
                      <a:r>
                        <a:rPr lang="it-CH" sz="1400" b="1" baseline="0" dirty="0">
                          <a:solidFill>
                            <a:schemeClr val="tx1"/>
                          </a:solidFill>
                        </a:rPr>
                        <a:t>*</a:t>
                      </a:r>
                      <a:endParaRPr lang="it-CH" sz="1400" b="1" dirty="0">
                        <a:solidFill>
                          <a:schemeClr val="tx1"/>
                        </a:solidFill>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b"/>
                      <a:r>
                        <a:rPr lang="it-CH" sz="1300" b="0" i="0" u="none" strike="noStrike" dirty="0">
                          <a:solidFill>
                            <a:schemeClr val="tx1"/>
                          </a:solidFill>
                          <a:effectLst/>
                          <a:latin typeface="+mn-lt"/>
                        </a:rPr>
                        <a:t>Cadute in piano sul lavoro e nella vita quotidiana</a:t>
                      </a:r>
                    </a:p>
                  </a:txBody>
                  <a:tcPr marL="90000" marR="90000" marT="9525" marB="0" anchor="ctr">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202 730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1454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6500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52%</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r h="313497">
                <a:tc>
                  <a:txBody>
                    <a:bodyPr/>
                    <a:lstStyle/>
                    <a:p>
                      <a:pPr algn="l" fontAlgn="b"/>
                      <a:r>
                        <a:rPr lang="it-CH" sz="1300" b="0" i="0" u="none" strike="noStrike" dirty="0">
                          <a:solidFill>
                            <a:schemeClr val="tx1"/>
                          </a:solidFill>
                          <a:effectLst/>
                          <a:latin typeface="+mn-lt"/>
                        </a:rPr>
                        <a:t>Cadute in piano sul lavoro</a:t>
                      </a:r>
                    </a:p>
                  </a:txBody>
                  <a:tcPr marL="90000" marR="90000" marT="9525" marB="0" anchor="ctr">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65 817</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584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7900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de-CH" sz="1400" b="0" i="0" u="none" strike="noStrike" dirty="0">
                          <a:solidFill>
                            <a:srgbClr val="000000"/>
                          </a:solidFill>
                          <a:effectLst/>
                          <a:latin typeface="+mn-lt"/>
                        </a:rPr>
                        <a:t>60%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3750892345"/>
                  </a:ext>
                </a:extLst>
              </a:tr>
              <a:tr h="313497">
                <a:tc>
                  <a:txBody>
                    <a:bodyPr/>
                    <a:lstStyle/>
                    <a:p>
                      <a:pPr algn="l" fontAlgn="b"/>
                      <a:r>
                        <a:rPr lang="it-CH" sz="1300" b="0" i="0" u="none" strike="noStrike" dirty="0">
                          <a:solidFill>
                            <a:schemeClr val="tx1"/>
                          </a:solidFill>
                          <a:effectLst/>
                          <a:latin typeface="+mn-lt"/>
                        </a:rPr>
                        <a:t>Cadute in piano nella vita quotidiana </a:t>
                      </a:r>
                    </a:p>
                  </a:txBody>
                  <a:tcPr marL="90000" marR="90000" marT="9525" marB="0" anchor="ctr">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136 913</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870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5800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47%</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9983566"/>
                  </a:ext>
                </a:extLst>
              </a:tr>
            </a:tbl>
          </a:graphicData>
        </a:graphic>
      </p:graphicFrame>
      <p:sp>
        <p:nvSpPr>
          <p:cNvPr id="17" name="Rechteck 16">
            <a:extLst>
              <a:ext uri="{FF2B5EF4-FFF2-40B4-BE49-F238E27FC236}">
                <a16:creationId xmlns:a16="http://schemas.microsoft.com/office/drawing/2014/main" id="{6DBEF003-49A6-4A0C-A01B-7CBDAB7047F4}"/>
              </a:ext>
            </a:extLst>
          </p:cNvPr>
          <p:cNvSpPr/>
          <p:nvPr/>
        </p:nvSpPr>
        <p:spPr>
          <a:xfrm>
            <a:off x="10704512" y="5985917"/>
            <a:ext cx="1021433" cy="215444"/>
          </a:xfrm>
          <a:prstGeom prst="rect">
            <a:avLst/>
          </a:prstGeom>
        </p:spPr>
        <p:txBody>
          <a:bodyPr wrap="none">
            <a:spAutoFit/>
          </a:bodyPr>
          <a:lstStyle/>
          <a:p>
            <a:pPr algn="r"/>
            <a:r>
              <a:rPr lang="it-CH" sz="800" dirty="0"/>
              <a:t>(valori arrotondati)</a:t>
            </a:r>
          </a:p>
        </p:txBody>
      </p:sp>
      <p:graphicFrame>
        <p:nvGraphicFramePr>
          <p:cNvPr id="19" name="Chart 8">
            <a:extLst>
              <a:ext uri="{FF2B5EF4-FFF2-40B4-BE49-F238E27FC236}">
                <a16:creationId xmlns:a16="http://schemas.microsoft.com/office/drawing/2014/main" id="{F24C538E-3AE6-4D63-A517-67899AFF5D51}"/>
              </a:ext>
            </a:extLst>
          </p:cNvPr>
          <p:cNvGraphicFramePr/>
          <p:nvPr>
            <p:extLst>
              <p:ext uri="{D42A27DB-BD31-4B8C-83A1-F6EECF244321}">
                <p14:modId xmlns:p14="http://schemas.microsoft.com/office/powerpoint/2010/main" val="3481940085"/>
              </p:ext>
            </p:extLst>
          </p:nvPr>
        </p:nvGraphicFramePr>
        <p:xfrm>
          <a:off x="6311503" y="3392090"/>
          <a:ext cx="5329113" cy="244598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 Placeholder 5">
            <a:extLst>
              <a:ext uri="{FF2B5EF4-FFF2-40B4-BE49-F238E27FC236}">
                <a16:creationId xmlns:a16="http://schemas.microsoft.com/office/drawing/2014/main" id="{320D3407-9CD8-47A7-8EE2-E6A4AE1AFC12}"/>
              </a:ext>
            </a:extLst>
          </p:cNvPr>
          <p:cNvSpPr>
            <a:spLocks noGrp="1"/>
          </p:cNvSpPr>
          <p:nvPr>
            <p:ph type="body" sz="quarter" idx="13"/>
          </p:nvPr>
        </p:nvSpPr>
        <p:spPr>
          <a:xfrm>
            <a:off x="550863" y="5838075"/>
            <a:ext cx="11089753" cy="543253"/>
          </a:xfrm>
        </p:spPr>
        <p:txBody>
          <a:bodyPr/>
          <a:lstStyle/>
          <a:p>
            <a:pPr>
              <a:lnSpc>
                <a:spcPts val="1600"/>
              </a:lnSpc>
            </a:pPr>
            <a:r>
              <a:rPr lang="it-CH" sz="1000" dirty="0"/>
              <a:t>Fonte: statistica LAINF, AINP e AID, AIP esclusi MP, 2017-2021, estrapolazione da un campione statistico, SSAINF</a:t>
            </a:r>
          </a:p>
          <a:p>
            <a:pPr>
              <a:lnSpc>
                <a:spcPts val="1600"/>
              </a:lnSpc>
            </a:pPr>
            <a:r>
              <a:rPr lang="it-CH" sz="1000" dirty="0"/>
              <a:t>* Casi registrati negli anni 2013-2017 e aggiornati a +4 anni</a:t>
            </a:r>
          </a:p>
        </p:txBody>
      </p:sp>
    </p:spTree>
    <p:extLst>
      <p:ext uri="{BB962C8B-B14F-4D97-AF65-F5344CB8AC3E}">
        <p14:creationId xmlns:p14="http://schemas.microsoft.com/office/powerpoint/2010/main" val="3395389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90B5-8908-4587-BA5B-2286DB29B145}"/>
              </a:ext>
            </a:extLst>
          </p:cNvPr>
          <p:cNvSpPr>
            <a:spLocks noGrp="1"/>
          </p:cNvSpPr>
          <p:nvPr>
            <p:ph type="title"/>
          </p:nvPr>
        </p:nvSpPr>
        <p:spPr/>
        <p:txBody>
          <a:bodyPr/>
          <a:lstStyle/>
          <a:p>
            <a:r>
              <a:rPr lang="it-CH" dirty="0">
                <a:solidFill>
                  <a:srgbClr val="F37300"/>
                </a:solidFill>
              </a:rPr>
              <a:t>Cadute in piano sul lavoro e nella vita quotidiana*</a:t>
            </a:r>
            <a:br>
              <a:rPr lang="de-CH" dirty="0">
                <a:solidFill>
                  <a:srgbClr val="F37300"/>
                </a:solidFill>
              </a:rPr>
            </a:br>
            <a:r>
              <a:rPr lang="it-CH" dirty="0">
                <a:solidFill>
                  <a:srgbClr val="666666"/>
                </a:solidFill>
              </a:rPr>
              <a:t>Parti del corpo lese (diagnosi principale)</a:t>
            </a:r>
          </a:p>
        </p:txBody>
      </p:sp>
      <p:sp>
        <p:nvSpPr>
          <p:cNvPr id="5" name="Date Placeholder 4">
            <a:extLst>
              <a:ext uri="{FF2B5EF4-FFF2-40B4-BE49-F238E27FC236}">
                <a16:creationId xmlns:a16="http://schemas.microsoft.com/office/drawing/2014/main" id="{5D74D768-35C5-4BF9-BE19-FC9FFED73676}"/>
              </a:ext>
            </a:extLst>
          </p:cNvPr>
          <p:cNvSpPr>
            <a:spLocks noGrp="1"/>
          </p:cNvSpPr>
          <p:nvPr>
            <p:ph type="dt" sz="half" idx="10"/>
          </p:nvPr>
        </p:nvSpPr>
        <p:spPr/>
        <p:txBody>
          <a:bodyPr/>
          <a:lstStyle/>
          <a:p>
            <a:fld id="{BD44C1C6-F47A-4C0C-9C14-866C0EC578C3}" type="datetime1">
              <a:rPr lang="de-CH" smtClean="0"/>
              <a:t>26.09.2023</a:t>
            </a:fld>
            <a:endParaRPr lang="it-CH" dirty="0"/>
          </a:p>
        </p:txBody>
      </p:sp>
      <p:sp>
        <p:nvSpPr>
          <p:cNvPr id="6" name="Footer Placeholder 5">
            <a:extLst>
              <a:ext uri="{FF2B5EF4-FFF2-40B4-BE49-F238E27FC236}">
                <a16:creationId xmlns:a16="http://schemas.microsoft.com/office/drawing/2014/main" id="{7943302C-273B-4D4D-A67D-D22A9E5037FE}"/>
              </a:ext>
            </a:extLst>
          </p:cNvPr>
          <p:cNvSpPr>
            <a:spLocks noGrp="1"/>
          </p:cNvSpPr>
          <p:nvPr>
            <p:ph type="ftr" sz="quarter" idx="11"/>
          </p:nvPr>
        </p:nvSpPr>
        <p:spPr/>
        <p:txBody>
          <a:bodyPr/>
          <a:lstStyle/>
          <a:p>
            <a:r>
              <a:rPr lang="it-CH" dirty="0"/>
              <a:t>Statistica INP</a:t>
            </a:r>
          </a:p>
        </p:txBody>
      </p:sp>
      <p:sp>
        <p:nvSpPr>
          <p:cNvPr id="7" name="Slide Number Placeholder 6">
            <a:extLst>
              <a:ext uri="{FF2B5EF4-FFF2-40B4-BE49-F238E27FC236}">
                <a16:creationId xmlns:a16="http://schemas.microsoft.com/office/drawing/2014/main" id="{7CD8FA83-9BC7-4214-B6A5-4FDFBFA2ED7D}"/>
              </a:ext>
            </a:extLst>
          </p:cNvPr>
          <p:cNvSpPr>
            <a:spLocks noGrp="1"/>
          </p:cNvSpPr>
          <p:nvPr>
            <p:ph type="sldNum" sz="quarter" idx="12"/>
          </p:nvPr>
        </p:nvSpPr>
        <p:spPr/>
        <p:txBody>
          <a:bodyPr/>
          <a:lstStyle/>
          <a:p>
            <a:fld id="{C422265D-BC0D-4371-960F-A04166C9A602}" type="slidenum">
              <a:rPr lang="de-CH" smtClean="0"/>
              <a:t>14</a:t>
            </a:fld>
            <a:endParaRPr lang="it-CH" dirty="0"/>
          </a:p>
        </p:txBody>
      </p:sp>
      <p:sp>
        <p:nvSpPr>
          <p:cNvPr id="15" name="Rechteck 14">
            <a:extLst>
              <a:ext uri="{FF2B5EF4-FFF2-40B4-BE49-F238E27FC236}">
                <a16:creationId xmlns:a16="http://schemas.microsoft.com/office/drawing/2014/main" id="{736C8EB2-3FD0-47B5-BADA-717436C889D9}"/>
              </a:ext>
            </a:extLst>
          </p:cNvPr>
          <p:cNvSpPr/>
          <p:nvPr/>
        </p:nvSpPr>
        <p:spPr>
          <a:xfrm>
            <a:off x="10704512" y="5985917"/>
            <a:ext cx="1021433" cy="215444"/>
          </a:xfrm>
          <a:prstGeom prst="rect">
            <a:avLst/>
          </a:prstGeom>
        </p:spPr>
        <p:txBody>
          <a:bodyPr wrap="none">
            <a:spAutoFit/>
          </a:bodyPr>
          <a:lstStyle/>
          <a:p>
            <a:pPr algn="r"/>
            <a:r>
              <a:rPr lang="it-CH" sz="800" dirty="0"/>
              <a:t>(valori arrotondati)</a:t>
            </a:r>
          </a:p>
        </p:txBody>
      </p:sp>
      <p:sp>
        <p:nvSpPr>
          <p:cNvPr id="20" name="Textfeld 19">
            <a:extLst>
              <a:ext uri="{FF2B5EF4-FFF2-40B4-BE49-F238E27FC236}">
                <a16:creationId xmlns:a16="http://schemas.microsoft.com/office/drawing/2014/main" id="{AB139EE5-EAB7-4814-871F-DAAF4235A350}"/>
              </a:ext>
            </a:extLst>
          </p:cNvPr>
          <p:cNvSpPr txBox="1"/>
          <p:nvPr/>
        </p:nvSpPr>
        <p:spPr>
          <a:xfrm>
            <a:off x="7536160" y="3020476"/>
            <a:ext cx="2300074" cy="907941"/>
          </a:xfrm>
          <a:prstGeom prst="rect">
            <a:avLst/>
          </a:prstGeom>
          <a:noFill/>
        </p:spPr>
        <p:txBody>
          <a:bodyPr wrap="square" rtlCol="0">
            <a:spAutoFit/>
          </a:bodyPr>
          <a:lstStyle/>
          <a:p>
            <a:r>
              <a:rPr lang="it-CH" sz="2000" b="1" dirty="0">
                <a:solidFill>
                  <a:schemeClr val="accent1"/>
                </a:solidFill>
                <a:latin typeface="+mn-lt"/>
              </a:rPr>
              <a:t>25%</a:t>
            </a:r>
          </a:p>
          <a:p>
            <a:r>
              <a:rPr lang="fr-FR" sz="1100" dirty="0" err="1">
                <a:solidFill>
                  <a:srgbClr val="666666"/>
                </a:solidFill>
              </a:rPr>
              <a:t>Arti superiori</a:t>
            </a:r>
            <a:endParaRPr lang="fr-FR" sz="1100" dirty="0">
              <a:solidFill>
                <a:srgbClr val="666666"/>
              </a:solidFill>
            </a:endParaRPr>
          </a:p>
          <a:p>
            <a:r>
              <a:rPr lang="fr-FR" sz="1100" dirty="0">
                <a:solidFill>
                  <a:srgbClr val="666666"/>
                </a:solidFill>
              </a:rPr>
              <a:t>(spalla, braccio, gomito, </a:t>
            </a:r>
            <a:br>
              <a:rPr lang="de-CH" sz="1100" dirty="0">
                <a:solidFill>
                  <a:srgbClr val="666666"/>
                </a:solidFill>
              </a:rPr>
            </a:br>
            <a:r>
              <a:rPr lang="fr-FR" sz="1100" dirty="0">
                <a:solidFill>
                  <a:srgbClr val="666666"/>
                </a:solidFill>
              </a:rPr>
              <a:t>mano, dito)</a:t>
            </a:r>
          </a:p>
        </p:txBody>
      </p:sp>
      <p:sp>
        <p:nvSpPr>
          <p:cNvPr id="21" name="Textfeld 20">
            <a:extLst>
              <a:ext uri="{FF2B5EF4-FFF2-40B4-BE49-F238E27FC236}">
                <a16:creationId xmlns:a16="http://schemas.microsoft.com/office/drawing/2014/main" id="{7700F9FD-CCE4-4F13-B42B-E1CEBC1A4834}"/>
              </a:ext>
            </a:extLst>
          </p:cNvPr>
          <p:cNvSpPr txBox="1"/>
          <p:nvPr/>
        </p:nvSpPr>
        <p:spPr>
          <a:xfrm>
            <a:off x="7074717" y="1987462"/>
            <a:ext cx="2252107" cy="569387"/>
          </a:xfrm>
          <a:prstGeom prst="rect">
            <a:avLst/>
          </a:prstGeom>
          <a:noFill/>
        </p:spPr>
        <p:txBody>
          <a:bodyPr wrap="square" rtlCol="0">
            <a:spAutoFit/>
          </a:bodyPr>
          <a:lstStyle/>
          <a:p>
            <a:r>
              <a:rPr lang="it-CH" sz="2000" b="1" dirty="0">
                <a:solidFill>
                  <a:schemeClr val="accent1"/>
                </a:solidFill>
              </a:rPr>
              <a:t>10</a:t>
            </a:r>
            <a:r>
              <a:rPr lang="it-CH" sz="2000" b="1" dirty="0">
                <a:solidFill>
                  <a:schemeClr val="accent1"/>
                </a:solidFill>
                <a:latin typeface="+mn-lt"/>
              </a:rPr>
              <a:t>%</a:t>
            </a:r>
          </a:p>
          <a:p>
            <a:r>
              <a:rPr lang="it-IT" sz="1100" dirty="0" err="1">
                <a:solidFill>
                  <a:srgbClr val="666666"/>
                </a:solidFill>
              </a:rPr>
              <a:t>Testa, collo</a:t>
            </a:r>
            <a:endParaRPr lang="it-CH" sz="1100" dirty="0">
              <a:solidFill>
                <a:srgbClr val="666666"/>
              </a:solidFill>
            </a:endParaRPr>
          </a:p>
        </p:txBody>
      </p:sp>
      <p:sp>
        <p:nvSpPr>
          <p:cNvPr id="22" name="Textfeld 21">
            <a:extLst>
              <a:ext uri="{FF2B5EF4-FFF2-40B4-BE49-F238E27FC236}">
                <a16:creationId xmlns:a16="http://schemas.microsoft.com/office/drawing/2014/main" id="{91074581-0F75-40BC-B006-21E41F967AC2}"/>
              </a:ext>
            </a:extLst>
          </p:cNvPr>
          <p:cNvSpPr txBox="1"/>
          <p:nvPr/>
        </p:nvSpPr>
        <p:spPr>
          <a:xfrm>
            <a:off x="4492759" y="2237997"/>
            <a:ext cx="2520520" cy="569387"/>
          </a:xfrm>
          <a:prstGeom prst="rect">
            <a:avLst/>
          </a:prstGeom>
          <a:noFill/>
        </p:spPr>
        <p:txBody>
          <a:bodyPr wrap="square" rtlCol="0">
            <a:spAutoFit/>
          </a:bodyPr>
          <a:lstStyle/>
          <a:p>
            <a:r>
              <a:rPr lang="it-CH" sz="2000" b="1" dirty="0">
                <a:solidFill>
                  <a:schemeClr val="accent1"/>
                </a:solidFill>
                <a:latin typeface="+mn-lt"/>
              </a:rPr>
              <a:t>3%</a:t>
            </a:r>
          </a:p>
          <a:p>
            <a:r>
              <a:rPr lang="it-IT" sz="1100" dirty="0" err="1">
                <a:solidFill>
                  <a:srgbClr val="666666"/>
                </a:solidFill>
              </a:rPr>
              <a:t>Colonna vertebrale</a:t>
            </a:r>
            <a:endParaRPr lang="it-CH" sz="1100" dirty="0">
              <a:solidFill>
                <a:srgbClr val="666666"/>
              </a:solidFill>
            </a:endParaRPr>
          </a:p>
        </p:txBody>
      </p:sp>
      <p:sp>
        <p:nvSpPr>
          <p:cNvPr id="23" name="Textfeld 22">
            <a:extLst>
              <a:ext uri="{FF2B5EF4-FFF2-40B4-BE49-F238E27FC236}">
                <a16:creationId xmlns:a16="http://schemas.microsoft.com/office/drawing/2014/main" id="{A9B68247-9F7E-4ADC-9FBC-3DA55056DACE}"/>
              </a:ext>
            </a:extLst>
          </p:cNvPr>
          <p:cNvSpPr txBox="1"/>
          <p:nvPr/>
        </p:nvSpPr>
        <p:spPr>
          <a:xfrm>
            <a:off x="3341024" y="3406283"/>
            <a:ext cx="2377291" cy="738664"/>
          </a:xfrm>
          <a:prstGeom prst="rect">
            <a:avLst/>
          </a:prstGeom>
          <a:noFill/>
        </p:spPr>
        <p:txBody>
          <a:bodyPr wrap="square" rtlCol="0">
            <a:spAutoFit/>
          </a:bodyPr>
          <a:lstStyle/>
          <a:p>
            <a:r>
              <a:rPr lang="it-CH" sz="2000" b="1" dirty="0">
                <a:solidFill>
                  <a:schemeClr val="accent1"/>
                </a:solidFill>
                <a:latin typeface="+mn-lt"/>
              </a:rPr>
              <a:t>11%</a:t>
            </a:r>
          </a:p>
          <a:p>
            <a:r>
              <a:rPr lang="it-IT" sz="1100" dirty="0" err="1">
                <a:solidFill>
                  <a:srgbClr val="666666"/>
                </a:solidFill>
              </a:rPr>
              <a:t>Tronco, schiena </a:t>
            </a:r>
          </a:p>
          <a:p>
            <a:r>
              <a:rPr lang="it-IT" sz="1100" dirty="0" err="1">
                <a:solidFill>
                  <a:srgbClr val="666666"/>
                </a:solidFill>
              </a:rPr>
              <a:t>Glutei</a:t>
            </a:r>
            <a:endParaRPr lang="it-CH" sz="1100" dirty="0">
              <a:solidFill>
                <a:srgbClr val="666666"/>
              </a:solidFill>
            </a:endParaRPr>
          </a:p>
        </p:txBody>
      </p:sp>
      <p:sp>
        <p:nvSpPr>
          <p:cNvPr id="24" name="Textfeld 23">
            <a:extLst>
              <a:ext uri="{FF2B5EF4-FFF2-40B4-BE49-F238E27FC236}">
                <a16:creationId xmlns:a16="http://schemas.microsoft.com/office/drawing/2014/main" id="{53B6539F-EA99-4ADA-A0B1-C59F4D88EEC5}"/>
              </a:ext>
            </a:extLst>
          </p:cNvPr>
          <p:cNvSpPr txBox="1"/>
          <p:nvPr/>
        </p:nvSpPr>
        <p:spPr>
          <a:xfrm>
            <a:off x="2495600" y="4791641"/>
            <a:ext cx="2121725" cy="738664"/>
          </a:xfrm>
          <a:prstGeom prst="rect">
            <a:avLst/>
          </a:prstGeom>
          <a:noFill/>
        </p:spPr>
        <p:txBody>
          <a:bodyPr wrap="square" rtlCol="0">
            <a:spAutoFit/>
          </a:bodyPr>
          <a:lstStyle/>
          <a:p>
            <a:r>
              <a:rPr lang="it-CH" sz="2000" b="1" dirty="0">
                <a:solidFill>
                  <a:schemeClr val="accent1"/>
                </a:solidFill>
                <a:latin typeface="+mn-lt"/>
              </a:rPr>
              <a:t>1</a:t>
            </a:r>
            <a:r>
              <a:rPr lang="it-CH" sz="2000" b="1" dirty="0">
                <a:solidFill>
                  <a:schemeClr val="accent1"/>
                </a:solidFill>
              </a:rPr>
              <a:t>%</a:t>
            </a:r>
            <a:endParaRPr lang="it-CH" sz="2000" b="1" dirty="0">
              <a:solidFill>
                <a:schemeClr val="accent1"/>
              </a:solidFill>
              <a:latin typeface="+mn-lt"/>
            </a:endParaRPr>
          </a:p>
          <a:p>
            <a:r>
              <a:rPr lang="fr-FR" sz="1100" dirty="0" err="1">
                <a:solidFill>
                  <a:srgbClr val="666666"/>
                </a:solidFill>
              </a:rPr>
              <a:t>Altre parti del corpo</a:t>
            </a:r>
            <a:endParaRPr lang="fr-FR" sz="1100" dirty="0">
              <a:solidFill>
                <a:srgbClr val="666666"/>
              </a:solidFill>
            </a:endParaRPr>
          </a:p>
          <a:p>
            <a:r>
              <a:rPr lang="fr-FR" sz="1100" dirty="0" err="1">
                <a:solidFill>
                  <a:srgbClr val="666666"/>
                </a:solidFill>
              </a:rPr>
              <a:t>e tutto il corpo</a:t>
            </a:r>
            <a:endParaRPr lang="it-CH" sz="1100" dirty="0">
              <a:solidFill>
                <a:srgbClr val="666666"/>
              </a:solidFill>
            </a:endParaRPr>
          </a:p>
        </p:txBody>
      </p:sp>
      <p:sp>
        <p:nvSpPr>
          <p:cNvPr id="31" name="Textfeld 30">
            <a:extLst>
              <a:ext uri="{FF2B5EF4-FFF2-40B4-BE49-F238E27FC236}">
                <a16:creationId xmlns:a16="http://schemas.microsoft.com/office/drawing/2014/main" id="{3D951B7B-501C-4108-BE19-A0BAD29E9C5D}"/>
              </a:ext>
            </a:extLst>
          </p:cNvPr>
          <p:cNvSpPr txBox="1"/>
          <p:nvPr/>
        </p:nvSpPr>
        <p:spPr>
          <a:xfrm>
            <a:off x="6464728" y="4242566"/>
            <a:ext cx="2430896" cy="738664"/>
          </a:xfrm>
          <a:prstGeom prst="rect">
            <a:avLst/>
          </a:prstGeom>
          <a:noFill/>
        </p:spPr>
        <p:txBody>
          <a:bodyPr wrap="square" rtlCol="0">
            <a:spAutoFit/>
          </a:bodyPr>
          <a:lstStyle/>
          <a:p>
            <a:r>
              <a:rPr lang="it-CH" sz="2000" b="1" dirty="0">
                <a:solidFill>
                  <a:schemeClr val="accent1"/>
                </a:solidFill>
              </a:rPr>
              <a:t>50</a:t>
            </a:r>
            <a:r>
              <a:rPr lang="it-CH" sz="2000" b="1" dirty="0">
                <a:solidFill>
                  <a:schemeClr val="accent1"/>
                </a:solidFill>
                <a:latin typeface="+mn-lt"/>
              </a:rPr>
              <a:t>%</a:t>
            </a:r>
          </a:p>
          <a:p>
            <a:r>
              <a:rPr lang="fr-FR" sz="1100" dirty="0" err="1">
                <a:solidFill>
                  <a:srgbClr val="666666"/>
                </a:solidFill>
              </a:rPr>
              <a:t>Estremità inferiori</a:t>
            </a:r>
            <a:endParaRPr lang="fr-FR" sz="1100" dirty="0">
              <a:solidFill>
                <a:srgbClr val="666666"/>
              </a:solidFill>
            </a:endParaRPr>
          </a:p>
          <a:p>
            <a:r>
              <a:rPr lang="fr-FR" sz="1100" dirty="0">
                <a:solidFill>
                  <a:srgbClr val="666666"/>
                </a:solidFill>
              </a:rPr>
              <a:t>(bacino, gamba, ginocchio, piede)</a:t>
            </a:r>
          </a:p>
        </p:txBody>
      </p:sp>
      <p:pic>
        <p:nvPicPr>
          <p:cNvPr id="16" name="Grafik 15">
            <a:extLst>
              <a:ext uri="{FF2B5EF4-FFF2-40B4-BE49-F238E27FC236}">
                <a16:creationId xmlns:a16="http://schemas.microsoft.com/office/drawing/2014/main" id="{9A57D2A1-365E-4516-A205-CE0C7C869E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149"/>
          <a:stretch/>
        </p:blipFill>
        <p:spPr>
          <a:xfrm>
            <a:off x="4367808" y="2007553"/>
            <a:ext cx="2989047" cy="3802739"/>
          </a:xfrm>
          <a:prstGeom prst="rect">
            <a:avLst/>
          </a:prstGeom>
        </p:spPr>
      </p:pic>
      <p:sp>
        <p:nvSpPr>
          <p:cNvPr id="18" name="Text Placeholder 7">
            <a:extLst>
              <a:ext uri="{FF2B5EF4-FFF2-40B4-BE49-F238E27FC236}">
                <a16:creationId xmlns:a16="http://schemas.microsoft.com/office/drawing/2014/main" id="{2DEF6672-0660-45BA-9569-18A714545FE1}"/>
              </a:ext>
            </a:extLst>
          </p:cNvPr>
          <p:cNvSpPr>
            <a:spLocks noGrp="1"/>
          </p:cNvSpPr>
          <p:nvPr>
            <p:ph type="body" sz="quarter" idx="13"/>
          </p:nvPr>
        </p:nvSpPr>
        <p:spPr>
          <a:xfrm>
            <a:off x="551384" y="6090280"/>
            <a:ext cx="9285371" cy="417512"/>
          </a:xfrm>
        </p:spPr>
        <p:txBody>
          <a:bodyPr/>
          <a:lstStyle/>
          <a:p>
            <a:r>
              <a:rPr lang="it-CH" sz="1000" dirty="0"/>
              <a:t>Fonte: statistica LAINF, AINP e AID, AIP esclusi MP, 2017-2021, stato 2021, estrapolazione da un campione statistico, SSAINF</a:t>
            </a:r>
          </a:p>
        </p:txBody>
      </p:sp>
    </p:spTree>
    <p:extLst>
      <p:ext uri="{BB962C8B-B14F-4D97-AF65-F5344CB8AC3E}">
        <p14:creationId xmlns:p14="http://schemas.microsoft.com/office/powerpoint/2010/main" val="250924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67B0-07E6-7D43-90E6-5A33C33BA81D}"/>
              </a:ext>
            </a:extLst>
          </p:cNvPr>
          <p:cNvSpPr>
            <a:spLocks noGrp="1"/>
          </p:cNvSpPr>
          <p:nvPr>
            <p:ph type="title"/>
          </p:nvPr>
        </p:nvSpPr>
        <p:spPr>
          <a:xfrm>
            <a:off x="551384" y="476672"/>
            <a:ext cx="11089232" cy="864096"/>
          </a:xfrm>
        </p:spPr>
        <p:txBody>
          <a:bodyPr/>
          <a:lstStyle/>
          <a:p>
            <a:r>
              <a:rPr lang="it-CH" dirty="0"/>
              <a:t>Infortuni domestici e in giardino </a:t>
            </a:r>
            <a:br>
              <a:rPr lang="de-CH" dirty="0"/>
            </a:br>
            <a:r>
              <a:rPr lang="it-CH" dirty="0">
                <a:solidFill>
                  <a:srgbClr val="666666"/>
                </a:solidFill>
              </a:rPr>
              <a:t>Numero, costi, età</a:t>
            </a:r>
            <a:endParaRPr lang="it-CH" dirty="0"/>
          </a:p>
        </p:txBody>
      </p:sp>
      <p:sp>
        <p:nvSpPr>
          <p:cNvPr id="3" name="Datumsplatzhalter 2">
            <a:extLst>
              <a:ext uri="{FF2B5EF4-FFF2-40B4-BE49-F238E27FC236}">
                <a16:creationId xmlns:a16="http://schemas.microsoft.com/office/drawing/2014/main" id="{D1BFD433-1841-8745-91AE-8793F4FDFF78}"/>
              </a:ext>
            </a:extLst>
          </p:cNvPr>
          <p:cNvSpPr>
            <a:spLocks noGrp="1"/>
          </p:cNvSpPr>
          <p:nvPr>
            <p:ph type="dt" sz="half" idx="10"/>
          </p:nvPr>
        </p:nvSpPr>
        <p:spPr/>
        <p:txBody>
          <a:bodyPr/>
          <a:lstStyle/>
          <a:p>
            <a:fld id="{715D7993-14B9-C540-A08F-67BC35B78416}" type="datetime1">
              <a:rPr lang="de-CH" smtClean="0"/>
              <a:t>26.09.2023</a:t>
            </a:fld>
            <a:endParaRPr lang="it-CH" dirty="0"/>
          </a:p>
        </p:txBody>
      </p:sp>
      <p:sp>
        <p:nvSpPr>
          <p:cNvPr id="4" name="Fußzeilenplatzhalter 3">
            <a:extLst>
              <a:ext uri="{FF2B5EF4-FFF2-40B4-BE49-F238E27FC236}">
                <a16:creationId xmlns:a16="http://schemas.microsoft.com/office/drawing/2014/main" id="{B022B550-928E-5A46-9BBE-0848DDE797DB}"/>
              </a:ext>
            </a:extLst>
          </p:cNvPr>
          <p:cNvSpPr>
            <a:spLocks noGrp="1"/>
          </p:cNvSpPr>
          <p:nvPr>
            <p:ph type="ftr" sz="quarter" idx="11"/>
          </p:nvPr>
        </p:nvSpPr>
        <p:spPr/>
        <p:txBody>
          <a:bodyPr/>
          <a:lstStyle/>
          <a:p>
            <a:r>
              <a:rPr lang="it-CH" dirty="0"/>
              <a:t>Statistica INP</a:t>
            </a:r>
          </a:p>
        </p:txBody>
      </p:sp>
      <p:sp>
        <p:nvSpPr>
          <p:cNvPr id="5" name="Foliennummernplatzhalter 4">
            <a:extLst>
              <a:ext uri="{FF2B5EF4-FFF2-40B4-BE49-F238E27FC236}">
                <a16:creationId xmlns:a16="http://schemas.microsoft.com/office/drawing/2014/main" id="{DCEB8725-2FEA-7C48-8CC2-F3299E8E5C1B}"/>
              </a:ext>
            </a:extLst>
          </p:cNvPr>
          <p:cNvSpPr>
            <a:spLocks noGrp="1"/>
          </p:cNvSpPr>
          <p:nvPr>
            <p:ph type="sldNum" sz="quarter" idx="12"/>
          </p:nvPr>
        </p:nvSpPr>
        <p:spPr/>
        <p:txBody>
          <a:bodyPr/>
          <a:lstStyle/>
          <a:p>
            <a:fld id="{A08E0235-58F6-4F55-AB7C-7287270B1087}" type="slidenum">
              <a:rPr lang="de-CH" smtClean="0"/>
              <a:pPr/>
              <a:t>15</a:t>
            </a:fld>
            <a:endParaRPr lang="it-CH" dirty="0"/>
          </a:p>
        </p:txBody>
      </p:sp>
      <p:sp>
        <p:nvSpPr>
          <p:cNvPr id="6" name="Textplatzhalter 5">
            <a:extLst>
              <a:ext uri="{FF2B5EF4-FFF2-40B4-BE49-F238E27FC236}">
                <a16:creationId xmlns:a16="http://schemas.microsoft.com/office/drawing/2014/main" id="{3BE3A9CF-5790-8440-94D3-404849E5E087}"/>
              </a:ext>
            </a:extLst>
          </p:cNvPr>
          <p:cNvSpPr>
            <a:spLocks noGrp="1"/>
          </p:cNvSpPr>
          <p:nvPr>
            <p:ph type="body" sz="quarter" idx="13"/>
          </p:nvPr>
        </p:nvSpPr>
        <p:spPr>
          <a:xfrm>
            <a:off x="550863" y="5985917"/>
            <a:ext cx="11090275" cy="396097"/>
          </a:xfrm>
        </p:spPr>
        <p:txBody>
          <a:bodyPr/>
          <a:lstStyle/>
          <a:p>
            <a:r>
              <a:rPr lang="it-CH" sz="1000" dirty="0"/>
              <a:t>Fonte: statistica LAINF, AINP &amp; AID, 2017-2021, stima sulla base di un campione statistico, SSAINF</a:t>
            </a:r>
          </a:p>
          <a:p>
            <a:r>
              <a:rPr lang="it-CH" sz="1000" dirty="0"/>
              <a:t>* Casi registrati negli anni 2013-2017 e aggiornati a +4 anni</a:t>
            </a:r>
          </a:p>
        </p:txBody>
      </p:sp>
      <p:graphicFrame>
        <p:nvGraphicFramePr>
          <p:cNvPr id="11" name="Tabelle 10">
            <a:extLst>
              <a:ext uri="{FF2B5EF4-FFF2-40B4-BE49-F238E27FC236}">
                <a16:creationId xmlns:a16="http://schemas.microsoft.com/office/drawing/2014/main" id="{C84A5E87-9F0A-44B3-B0E3-0976AE4C5565}"/>
              </a:ext>
            </a:extLst>
          </p:cNvPr>
          <p:cNvGraphicFramePr>
            <a:graphicFrameLocks noGrp="1"/>
          </p:cNvGraphicFramePr>
          <p:nvPr>
            <p:extLst>
              <p:ext uri="{D42A27DB-BD31-4B8C-83A1-F6EECF244321}">
                <p14:modId xmlns:p14="http://schemas.microsoft.com/office/powerpoint/2010/main" val="4147658905"/>
              </p:ext>
            </p:extLst>
          </p:nvPr>
        </p:nvGraphicFramePr>
        <p:xfrm>
          <a:off x="550863" y="1484784"/>
          <a:ext cx="11089756" cy="833817"/>
        </p:xfrm>
        <a:graphic>
          <a:graphicData uri="http://schemas.openxmlformats.org/drawingml/2006/table">
            <a:tbl>
              <a:tblPr>
                <a:tableStyleId>{9DCAF9ED-07DC-4A11-8D7F-57B35C25682E}</a:tableStyleId>
              </a:tblPr>
              <a:tblGrid>
                <a:gridCol w="2772439">
                  <a:extLst>
                    <a:ext uri="{9D8B030D-6E8A-4147-A177-3AD203B41FA5}">
                      <a16:colId xmlns:a16="http://schemas.microsoft.com/office/drawing/2014/main" val="20000"/>
                    </a:ext>
                  </a:extLst>
                </a:gridCol>
                <a:gridCol w="2772439">
                  <a:extLst>
                    <a:ext uri="{9D8B030D-6E8A-4147-A177-3AD203B41FA5}">
                      <a16:colId xmlns:a16="http://schemas.microsoft.com/office/drawing/2014/main" val="20001"/>
                    </a:ext>
                  </a:extLst>
                </a:gridCol>
                <a:gridCol w="2772439">
                  <a:extLst>
                    <a:ext uri="{9D8B030D-6E8A-4147-A177-3AD203B41FA5}">
                      <a16:colId xmlns:a16="http://schemas.microsoft.com/office/drawing/2014/main" val="20002"/>
                    </a:ext>
                  </a:extLst>
                </a:gridCol>
                <a:gridCol w="2772439">
                  <a:extLst>
                    <a:ext uri="{9D8B030D-6E8A-4147-A177-3AD203B41FA5}">
                      <a16:colId xmlns:a16="http://schemas.microsoft.com/office/drawing/2014/main" val="1110763396"/>
                    </a:ext>
                  </a:extLst>
                </a:gridCol>
              </a:tblGrid>
              <a:tr h="280164">
                <a:tc>
                  <a:txBody>
                    <a:bodyPr/>
                    <a:lstStyle/>
                    <a:p>
                      <a:pPr algn="l"/>
                      <a:r>
                        <a:rPr lang="it-CH" sz="1400" b="1" dirty="0">
                          <a:solidFill>
                            <a:srgbClr val="000000"/>
                          </a:solidFill>
                        </a:rPr>
                        <a:t>Numero di </a:t>
                      </a:r>
                      <a:r>
                        <a:rPr lang="it-CH" sz="1400" b="1" baseline="0" dirty="0">
                          <a:solidFill>
                            <a:srgbClr val="000000"/>
                          </a:solidFill>
                        </a:rPr>
                        <a:t>nuovi casi registrati all'anno</a:t>
                      </a:r>
                      <a:endParaRPr lang="it-CH" sz="1400" b="1" dirty="0">
                        <a:solidFill>
                          <a:srgbClr val="000000"/>
                        </a:solidFill>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it-CH" sz="1400" b="1" u="none" strike="noStrike" dirty="0">
                          <a:effectLst/>
                          <a:latin typeface="+mn-lt"/>
                        </a:rPr>
                        <a:t>Costi correnti annui </a:t>
                      </a:r>
                      <a:br>
                        <a:rPr lang="de-CH" sz="1400" b="1" u="none" strike="noStrike" dirty="0">
                          <a:effectLst/>
                          <a:latin typeface="+mn-lt"/>
                        </a:rPr>
                      </a:br>
                      <a:r>
                        <a:rPr lang="it-CH" sz="1400" b="1" u="none" strike="noStrike" dirty="0">
                          <a:effectLst/>
                          <a:latin typeface="+mn-lt"/>
                        </a:rPr>
                        <a:t>(mio. CHF)</a:t>
                      </a:r>
                      <a:endParaRPr lang="it-CH" sz="1400" b="1" i="0" u="none" strike="noStrike" dirty="0">
                        <a:effectLst/>
                        <a:latin typeface="+mn-lt"/>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it-CH" sz="1400" b="1" i="0" u="none" strike="noStrike" dirty="0">
                          <a:effectLst/>
                          <a:latin typeface="+mn-lt"/>
                        </a:rPr>
                        <a:t>Costi per infortunio </a:t>
                      </a:r>
                      <a:br>
                        <a:rPr lang="de-CH" sz="1400" b="1" i="0" u="none" strike="noStrike" dirty="0">
                          <a:effectLst/>
                          <a:latin typeface="+mn-lt"/>
                        </a:rPr>
                      </a:br>
                      <a:r>
                        <a:rPr lang="it-CH" sz="1400" b="1" i="0" u="none" strike="noStrike" dirty="0">
                          <a:effectLst/>
                          <a:latin typeface="+mn-lt"/>
                        </a:rPr>
                        <a:t>(CHF)*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it-CH" sz="1400" b="1" i="0" u="none" strike="noStrike" dirty="0">
                          <a:effectLst/>
                          <a:latin typeface="+mn-lt"/>
                        </a:rPr>
                        <a:t>Quota casi con </a:t>
                      </a:r>
                      <a:br>
                        <a:rPr lang="de-CH" sz="1400" b="1" i="0" u="none" strike="noStrike" dirty="0">
                          <a:effectLst/>
                          <a:latin typeface="+mn-lt"/>
                        </a:rPr>
                      </a:br>
                      <a:r>
                        <a:rPr lang="it-CH" sz="1400" b="1" i="0" u="none" strike="noStrike" dirty="0">
                          <a:effectLst/>
                          <a:latin typeface="+mn-lt"/>
                        </a:rPr>
                        <a:t>giorni indennizzati*</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b"/>
                      <a:r>
                        <a:rPr lang="de-CH" sz="1400" b="0" i="0" u="none" strike="noStrike" dirty="0">
                          <a:solidFill>
                            <a:srgbClr val="000000"/>
                          </a:solidFill>
                          <a:effectLst/>
                          <a:latin typeface="+mn-lt"/>
                        </a:rPr>
                        <a:t>176 699</a:t>
                      </a:r>
                    </a:p>
                  </a:txBody>
                  <a:tcPr marL="9525" marR="9525" marT="9525" marB="0" anchor="ctr">
                    <a:lnL w="12700" cmpd="sng">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754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3900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37%</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bl>
          </a:graphicData>
        </a:graphic>
      </p:graphicFrame>
      <p:graphicFrame>
        <p:nvGraphicFramePr>
          <p:cNvPr id="10" name="Chart 8">
            <a:extLst>
              <a:ext uri="{FF2B5EF4-FFF2-40B4-BE49-F238E27FC236}">
                <a16:creationId xmlns:a16="http://schemas.microsoft.com/office/drawing/2014/main" id="{1A914590-F759-479E-84F9-1521D084F719}"/>
              </a:ext>
            </a:extLst>
          </p:cNvPr>
          <p:cNvGraphicFramePr/>
          <p:nvPr>
            <p:extLst>
              <p:ext uri="{D42A27DB-BD31-4B8C-83A1-F6EECF244321}">
                <p14:modId xmlns:p14="http://schemas.microsoft.com/office/powerpoint/2010/main" val="889302161"/>
              </p:ext>
            </p:extLst>
          </p:nvPr>
        </p:nvGraphicFramePr>
        <p:xfrm>
          <a:off x="3329296" y="2420888"/>
          <a:ext cx="5503008" cy="341809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8">
            <a:extLst>
              <a:ext uri="{FF2B5EF4-FFF2-40B4-BE49-F238E27FC236}">
                <a16:creationId xmlns:a16="http://schemas.microsoft.com/office/drawing/2014/main" id="{1E9B3169-E5CE-408D-90FE-DEC1C9CEA3CC}"/>
              </a:ext>
            </a:extLst>
          </p:cNvPr>
          <p:cNvSpPr/>
          <p:nvPr/>
        </p:nvSpPr>
        <p:spPr>
          <a:xfrm>
            <a:off x="10704512" y="5985917"/>
            <a:ext cx="1021433" cy="215444"/>
          </a:xfrm>
          <a:prstGeom prst="rect">
            <a:avLst/>
          </a:prstGeom>
        </p:spPr>
        <p:txBody>
          <a:bodyPr wrap="none">
            <a:spAutoFit/>
          </a:bodyPr>
          <a:lstStyle/>
          <a:p>
            <a:pPr algn="r"/>
            <a:r>
              <a:rPr lang="it-CH" sz="800" dirty="0"/>
              <a:t>(valori arrotondati)</a:t>
            </a:r>
          </a:p>
        </p:txBody>
      </p:sp>
    </p:spTree>
    <p:extLst>
      <p:ext uri="{BB962C8B-B14F-4D97-AF65-F5344CB8AC3E}">
        <p14:creationId xmlns:p14="http://schemas.microsoft.com/office/powerpoint/2010/main" val="294484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90B5-8908-4587-BA5B-2286DB29B145}"/>
              </a:ext>
            </a:extLst>
          </p:cNvPr>
          <p:cNvSpPr>
            <a:spLocks noGrp="1"/>
          </p:cNvSpPr>
          <p:nvPr>
            <p:ph type="title"/>
          </p:nvPr>
        </p:nvSpPr>
        <p:spPr/>
        <p:txBody>
          <a:bodyPr/>
          <a:lstStyle/>
          <a:p>
            <a:r>
              <a:rPr lang="it-CH" dirty="0">
                <a:solidFill>
                  <a:srgbClr val="F37300"/>
                </a:solidFill>
              </a:rPr>
              <a:t>Infortuni domestici e in giardino </a:t>
            </a:r>
            <a:br>
              <a:rPr lang="de-CH" dirty="0">
                <a:solidFill>
                  <a:srgbClr val="F37300"/>
                </a:solidFill>
              </a:rPr>
            </a:br>
            <a:r>
              <a:rPr lang="it-CH" dirty="0">
                <a:solidFill>
                  <a:srgbClr val="666666"/>
                </a:solidFill>
              </a:rPr>
              <a:t>Parti del corpo lese (diagnosi principale)</a:t>
            </a:r>
          </a:p>
        </p:txBody>
      </p:sp>
      <p:sp>
        <p:nvSpPr>
          <p:cNvPr id="5" name="Date Placeholder 4">
            <a:extLst>
              <a:ext uri="{FF2B5EF4-FFF2-40B4-BE49-F238E27FC236}">
                <a16:creationId xmlns:a16="http://schemas.microsoft.com/office/drawing/2014/main" id="{5D74D768-35C5-4BF9-BE19-FC9FFED73676}"/>
              </a:ext>
            </a:extLst>
          </p:cNvPr>
          <p:cNvSpPr>
            <a:spLocks noGrp="1"/>
          </p:cNvSpPr>
          <p:nvPr>
            <p:ph type="dt" sz="half" idx="10"/>
          </p:nvPr>
        </p:nvSpPr>
        <p:spPr/>
        <p:txBody>
          <a:bodyPr/>
          <a:lstStyle/>
          <a:p>
            <a:fld id="{BD44C1C6-F47A-4C0C-9C14-866C0EC578C3}" type="datetime1">
              <a:rPr lang="de-CH" smtClean="0"/>
              <a:t>26.09.2023</a:t>
            </a:fld>
            <a:endParaRPr lang="it-CH" dirty="0"/>
          </a:p>
        </p:txBody>
      </p:sp>
      <p:sp>
        <p:nvSpPr>
          <p:cNvPr id="6" name="Footer Placeholder 5">
            <a:extLst>
              <a:ext uri="{FF2B5EF4-FFF2-40B4-BE49-F238E27FC236}">
                <a16:creationId xmlns:a16="http://schemas.microsoft.com/office/drawing/2014/main" id="{7943302C-273B-4D4D-A67D-D22A9E5037FE}"/>
              </a:ext>
            </a:extLst>
          </p:cNvPr>
          <p:cNvSpPr>
            <a:spLocks noGrp="1"/>
          </p:cNvSpPr>
          <p:nvPr>
            <p:ph type="ftr" sz="quarter" idx="11"/>
          </p:nvPr>
        </p:nvSpPr>
        <p:spPr/>
        <p:txBody>
          <a:bodyPr/>
          <a:lstStyle/>
          <a:p>
            <a:r>
              <a:rPr lang="it-CH" dirty="0"/>
              <a:t>Statistica INP</a:t>
            </a:r>
          </a:p>
        </p:txBody>
      </p:sp>
      <p:sp>
        <p:nvSpPr>
          <p:cNvPr id="7" name="Slide Number Placeholder 6">
            <a:extLst>
              <a:ext uri="{FF2B5EF4-FFF2-40B4-BE49-F238E27FC236}">
                <a16:creationId xmlns:a16="http://schemas.microsoft.com/office/drawing/2014/main" id="{7CD8FA83-9BC7-4214-B6A5-4FDFBFA2ED7D}"/>
              </a:ext>
            </a:extLst>
          </p:cNvPr>
          <p:cNvSpPr>
            <a:spLocks noGrp="1"/>
          </p:cNvSpPr>
          <p:nvPr>
            <p:ph type="sldNum" sz="quarter" idx="12"/>
          </p:nvPr>
        </p:nvSpPr>
        <p:spPr/>
        <p:txBody>
          <a:bodyPr/>
          <a:lstStyle/>
          <a:p>
            <a:fld id="{C422265D-BC0D-4371-960F-A04166C9A602}" type="slidenum">
              <a:rPr lang="de-CH" smtClean="0"/>
              <a:t>16</a:t>
            </a:fld>
            <a:endParaRPr lang="it-CH" dirty="0"/>
          </a:p>
        </p:txBody>
      </p:sp>
      <p:sp>
        <p:nvSpPr>
          <p:cNvPr id="8" name="Text Placeholder 7">
            <a:extLst>
              <a:ext uri="{FF2B5EF4-FFF2-40B4-BE49-F238E27FC236}">
                <a16:creationId xmlns:a16="http://schemas.microsoft.com/office/drawing/2014/main" id="{19649B5E-FB4A-43C3-99CA-FCDD19EBCAAB}"/>
              </a:ext>
            </a:extLst>
          </p:cNvPr>
          <p:cNvSpPr>
            <a:spLocks noGrp="1"/>
          </p:cNvSpPr>
          <p:nvPr>
            <p:ph type="body" sz="quarter" idx="13"/>
          </p:nvPr>
        </p:nvSpPr>
        <p:spPr>
          <a:xfrm>
            <a:off x="550864" y="6078514"/>
            <a:ext cx="7705376" cy="324450"/>
          </a:xfrm>
        </p:spPr>
        <p:txBody>
          <a:bodyPr/>
          <a:lstStyle/>
          <a:p>
            <a:r>
              <a:rPr lang="it-CH" sz="1000" dirty="0"/>
              <a:t>Fonte: statistica LAINF, AINP e AID, 2017-2021, aggiornata al 2021, stima sulla base di un campione statistico, SSAINF</a:t>
            </a:r>
          </a:p>
        </p:txBody>
      </p:sp>
      <p:sp>
        <p:nvSpPr>
          <p:cNvPr id="15" name="Rechteck 14">
            <a:extLst>
              <a:ext uri="{FF2B5EF4-FFF2-40B4-BE49-F238E27FC236}">
                <a16:creationId xmlns:a16="http://schemas.microsoft.com/office/drawing/2014/main" id="{736C8EB2-3FD0-47B5-BADA-717436C889D9}"/>
              </a:ext>
            </a:extLst>
          </p:cNvPr>
          <p:cNvSpPr/>
          <p:nvPr/>
        </p:nvSpPr>
        <p:spPr>
          <a:xfrm>
            <a:off x="10704512" y="5985917"/>
            <a:ext cx="1021433" cy="215444"/>
          </a:xfrm>
          <a:prstGeom prst="rect">
            <a:avLst/>
          </a:prstGeom>
        </p:spPr>
        <p:txBody>
          <a:bodyPr wrap="none">
            <a:spAutoFit/>
          </a:bodyPr>
          <a:lstStyle/>
          <a:p>
            <a:pPr algn="r"/>
            <a:r>
              <a:rPr lang="it-CH" sz="800" dirty="0"/>
              <a:t>(valori arrotondati)</a:t>
            </a:r>
          </a:p>
        </p:txBody>
      </p:sp>
      <p:sp>
        <p:nvSpPr>
          <p:cNvPr id="20" name="Textfeld 19">
            <a:extLst>
              <a:ext uri="{FF2B5EF4-FFF2-40B4-BE49-F238E27FC236}">
                <a16:creationId xmlns:a16="http://schemas.microsoft.com/office/drawing/2014/main" id="{AB139EE5-EAB7-4814-871F-DAAF4235A350}"/>
              </a:ext>
            </a:extLst>
          </p:cNvPr>
          <p:cNvSpPr txBox="1"/>
          <p:nvPr/>
        </p:nvSpPr>
        <p:spPr>
          <a:xfrm>
            <a:off x="7700938" y="2954694"/>
            <a:ext cx="2300074" cy="907941"/>
          </a:xfrm>
          <a:prstGeom prst="rect">
            <a:avLst/>
          </a:prstGeom>
          <a:noFill/>
        </p:spPr>
        <p:txBody>
          <a:bodyPr wrap="square" rtlCol="0">
            <a:spAutoFit/>
          </a:bodyPr>
          <a:lstStyle/>
          <a:p>
            <a:r>
              <a:rPr lang="it-CH" sz="2000" b="1" dirty="0">
                <a:solidFill>
                  <a:schemeClr val="accent1"/>
                </a:solidFill>
                <a:latin typeface="+mn-lt"/>
              </a:rPr>
              <a:t>36%</a:t>
            </a:r>
          </a:p>
          <a:p>
            <a:r>
              <a:rPr lang="fr-FR" sz="1100" dirty="0" err="1">
                <a:solidFill>
                  <a:srgbClr val="666666"/>
                </a:solidFill>
              </a:rPr>
              <a:t>Arti superiori</a:t>
            </a:r>
            <a:endParaRPr lang="fr-FR" sz="1100" dirty="0">
              <a:solidFill>
                <a:srgbClr val="666666"/>
              </a:solidFill>
            </a:endParaRPr>
          </a:p>
          <a:p>
            <a:r>
              <a:rPr lang="fr-FR" sz="1100" dirty="0">
                <a:solidFill>
                  <a:srgbClr val="666666"/>
                </a:solidFill>
              </a:rPr>
              <a:t>(spalla, braccio, gomito, </a:t>
            </a:r>
            <a:br>
              <a:rPr lang="de-CH" sz="1100" dirty="0">
                <a:solidFill>
                  <a:srgbClr val="666666"/>
                </a:solidFill>
              </a:rPr>
            </a:br>
            <a:r>
              <a:rPr lang="fr-FR" sz="1100" dirty="0">
                <a:solidFill>
                  <a:srgbClr val="666666"/>
                </a:solidFill>
              </a:rPr>
              <a:t>mano, dito)</a:t>
            </a:r>
          </a:p>
        </p:txBody>
      </p:sp>
      <p:sp>
        <p:nvSpPr>
          <p:cNvPr id="21" name="Textfeld 20">
            <a:extLst>
              <a:ext uri="{FF2B5EF4-FFF2-40B4-BE49-F238E27FC236}">
                <a16:creationId xmlns:a16="http://schemas.microsoft.com/office/drawing/2014/main" id="{7700F9FD-CCE4-4F13-B42B-E1CEBC1A4834}"/>
              </a:ext>
            </a:extLst>
          </p:cNvPr>
          <p:cNvSpPr txBox="1"/>
          <p:nvPr/>
        </p:nvSpPr>
        <p:spPr>
          <a:xfrm>
            <a:off x="7074717" y="1987462"/>
            <a:ext cx="2252107" cy="569387"/>
          </a:xfrm>
          <a:prstGeom prst="rect">
            <a:avLst/>
          </a:prstGeom>
          <a:noFill/>
        </p:spPr>
        <p:txBody>
          <a:bodyPr wrap="square" rtlCol="0">
            <a:spAutoFit/>
          </a:bodyPr>
          <a:lstStyle/>
          <a:p>
            <a:r>
              <a:rPr lang="it-CH" sz="2000" b="1" dirty="0">
                <a:solidFill>
                  <a:schemeClr val="accent1"/>
                </a:solidFill>
              </a:rPr>
              <a:t>16</a:t>
            </a:r>
            <a:r>
              <a:rPr lang="it-CH" sz="2000" b="1" dirty="0">
                <a:solidFill>
                  <a:schemeClr val="accent1"/>
                </a:solidFill>
                <a:latin typeface="+mn-lt"/>
              </a:rPr>
              <a:t>%</a:t>
            </a:r>
          </a:p>
          <a:p>
            <a:r>
              <a:rPr lang="it-IT" sz="1100" dirty="0" err="1">
                <a:solidFill>
                  <a:srgbClr val="666666"/>
                </a:solidFill>
              </a:rPr>
              <a:t>Testa, collo</a:t>
            </a:r>
            <a:endParaRPr lang="it-CH" sz="1100" dirty="0">
              <a:solidFill>
                <a:srgbClr val="666666"/>
              </a:solidFill>
            </a:endParaRPr>
          </a:p>
        </p:txBody>
      </p:sp>
      <p:sp>
        <p:nvSpPr>
          <p:cNvPr id="22" name="Textfeld 21">
            <a:extLst>
              <a:ext uri="{FF2B5EF4-FFF2-40B4-BE49-F238E27FC236}">
                <a16:creationId xmlns:a16="http://schemas.microsoft.com/office/drawing/2014/main" id="{91074581-0F75-40BC-B006-21E41F967AC2}"/>
              </a:ext>
            </a:extLst>
          </p:cNvPr>
          <p:cNvSpPr txBox="1"/>
          <p:nvPr/>
        </p:nvSpPr>
        <p:spPr>
          <a:xfrm>
            <a:off x="4492759" y="2237997"/>
            <a:ext cx="2520520" cy="569387"/>
          </a:xfrm>
          <a:prstGeom prst="rect">
            <a:avLst/>
          </a:prstGeom>
          <a:noFill/>
        </p:spPr>
        <p:txBody>
          <a:bodyPr wrap="square" rtlCol="0">
            <a:spAutoFit/>
          </a:bodyPr>
          <a:lstStyle/>
          <a:p>
            <a:r>
              <a:rPr lang="it-CH" sz="2000" b="1" dirty="0">
                <a:solidFill>
                  <a:schemeClr val="accent1"/>
                </a:solidFill>
                <a:latin typeface="+mn-lt"/>
              </a:rPr>
              <a:t>2%</a:t>
            </a:r>
          </a:p>
          <a:p>
            <a:r>
              <a:rPr lang="it-IT" sz="1100" dirty="0" err="1">
                <a:solidFill>
                  <a:srgbClr val="666666"/>
                </a:solidFill>
              </a:rPr>
              <a:t>Colonna vertebrale</a:t>
            </a:r>
            <a:endParaRPr lang="it-CH" sz="1100" dirty="0">
              <a:solidFill>
                <a:srgbClr val="666666"/>
              </a:solidFill>
            </a:endParaRPr>
          </a:p>
        </p:txBody>
      </p:sp>
      <p:sp>
        <p:nvSpPr>
          <p:cNvPr id="23" name="Textfeld 22">
            <a:extLst>
              <a:ext uri="{FF2B5EF4-FFF2-40B4-BE49-F238E27FC236}">
                <a16:creationId xmlns:a16="http://schemas.microsoft.com/office/drawing/2014/main" id="{A9B68247-9F7E-4ADC-9FBC-3DA55056DACE}"/>
              </a:ext>
            </a:extLst>
          </p:cNvPr>
          <p:cNvSpPr txBox="1"/>
          <p:nvPr/>
        </p:nvSpPr>
        <p:spPr>
          <a:xfrm>
            <a:off x="3375728" y="3158023"/>
            <a:ext cx="2377291" cy="738664"/>
          </a:xfrm>
          <a:prstGeom prst="rect">
            <a:avLst/>
          </a:prstGeom>
          <a:noFill/>
        </p:spPr>
        <p:txBody>
          <a:bodyPr wrap="square" rtlCol="0">
            <a:spAutoFit/>
          </a:bodyPr>
          <a:lstStyle/>
          <a:p>
            <a:r>
              <a:rPr lang="it-CH" sz="2000" b="1" dirty="0">
                <a:solidFill>
                  <a:schemeClr val="accent1"/>
                </a:solidFill>
                <a:latin typeface="+mn-lt"/>
              </a:rPr>
              <a:t>8%</a:t>
            </a:r>
          </a:p>
          <a:p>
            <a:r>
              <a:rPr lang="it-IT" sz="1100" dirty="0" err="1">
                <a:solidFill>
                  <a:srgbClr val="666666"/>
                </a:solidFill>
              </a:rPr>
              <a:t>Tronco, schiena </a:t>
            </a:r>
          </a:p>
          <a:p>
            <a:r>
              <a:rPr lang="it-IT" sz="1100" dirty="0" err="1">
                <a:solidFill>
                  <a:srgbClr val="666666"/>
                </a:solidFill>
              </a:rPr>
              <a:t>Glutei</a:t>
            </a:r>
            <a:endParaRPr lang="it-CH" sz="1100" dirty="0">
              <a:solidFill>
                <a:srgbClr val="666666"/>
              </a:solidFill>
            </a:endParaRPr>
          </a:p>
        </p:txBody>
      </p:sp>
      <p:sp>
        <p:nvSpPr>
          <p:cNvPr id="24" name="Textfeld 23">
            <a:extLst>
              <a:ext uri="{FF2B5EF4-FFF2-40B4-BE49-F238E27FC236}">
                <a16:creationId xmlns:a16="http://schemas.microsoft.com/office/drawing/2014/main" id="{53B6539F-EA99-4ADA-A0B1-C59F4D88EEC5}"/>
              </a:ext>
            </a:extLst>
          </p:cNvPr>
          <p:cNvSpPr txBox="1"/>
          <p:nvPr/>
        </p:nvSpPr>
        <p:spPr>
          <a:xfrm>
            <a:off x="2567608" y="4611898"/>
            <a:ext cx="2121725" cy="738664"/>
          </a:xfrm>
          <a:prstGeom prst="rect">
            <a:avLst/>
          </a:prstGeom>
          <a:noFill/>
        </p:spPr>
        <p:txBody>
          <a:bodyPr wrap="square" rtlCol="0">
            <a:spAutoFit/>
          </a:bodyPr>
          <a:lstStyle/>
          <a:p>
            <a:r>
              <a:rPr lang="it-CH" sz="2000" b="1" dirty="0">
                <a:solidFill>
                  <a:schemeClr val="accent1"/>
                </a:solidFill>
              </a:rPr>
              <a:t>5%</a:t>
            </a:r>
            <a:endParaRPr lang="it-CH" sz="2000" b="1" dirty="0">
              <a:solidFill>
                <a:schemeClr val="accent1"/>
              </a:solidFill>
              <a:latin typeface="+mn-lt"/>
            </a:endParaRPr>
          </a:p>
          <a:p>
            <a:r>
              <a:rPr lang="fr-FR" sz="1100" dirty="0" err="1">
                <a:solidFill>
                  <a:srgbClr val="666666"/>
                </a:solidFill>
              </a:rPr>
              <a:t>Altre parti del corpo</a:t>
            </a:r>
            <a:endParaRPr lang="fr-FR" sz="1100" dirty="0">
              <a:solidFill>
                <a:srgbClr val="666666"/>
              </a:solidFill>
            </a:endParaRPr>
          </a:p>
          <a:p>
            <a:r>
              <a:rPr lang="fr-FR" sz="1100" dirty="0" err="1">
                <a:solidFill>
                  <a:srgbClr val="666666"/>
                </a:solidFill>
              </a:rPr>
              <a:t>e tutto il corpo</a:t>
            </a:r>
            <a:endParaRPr lang="it-CH" sz="1100" dirty="0">
              <a:solidFill>
                <a:srgbClr val="666666"/>
              </a:solidFill>
            </a:endParaRPr>
          </a:p>
        </p:txBody>
      </p:sp>
      <p:sp>
        <p:nvSpPr>
          <p:cNvPr id="31" name="Textfeld 30">
            <a:extLst>
              <a:ext uri="{FF2B5EF4-FFF2-40B4-BE49-F238E27FC236}">
                <a16:creationId xmlns:a16="http://schemas.microsoft.com/office/drawing/2014/main" id="{3D951B7B-501C-4108-BE19-A0BAD29E9C5D}"/>
              </a:ext>
            </a:extLst>
          </p:cNvPr>
          <p:cNvSpPr txBox="1"/>
          <p:nvPr/>
        </p:nvSpPr>
        <p:spPr>
          <a:xfrm>
            <a:off x="8111376" y="4242566"/>
            <a:ext cx="2430896" cy="738664"/>
          </a:xfrm>
          <a:prstGeom prst="rect">
            <a:avLst/>
          </a:prstGeom>
          <a:noFill/>
        </p:spPr>
        <p:txBody>
          <a:bodyPr wrap="square" rtlCol="0">
            <a:spAutoFit/>
          </a:bodyPr>
          <a:lstStyle/>
          <a:p>
            <a:r>
              <a:rPr lang="it-CH" sz="2000" b="1" dirty="0">
                <a:solidFill>
                  <a:schemeClr val="accent1"/>
                </a:solidFill>
                <a:latin typeface="+mn-lt"/>
              </a:rPr>
              <a:t>34%</a:t>
            </a:r>
          </a:p>
          <a:p>
            <a:r>
              <a:rPr lang="fr-FR" sz="1100" dirty="0" err="1">
                <a:solidFill>
                  <a:srgbClr val="666666"/>
                </a:solidFill>
              </a:rPr>
              <a:t>Estremità inferiori</a:t>
            </a:r>
            <a:endParaRPr lang="fr-FR" sz="1100" dirty="0">
              <a:solidFill>
                <a:srgbClr val="666666"/>
              </a:solidFill>
            </a:endParaRPr>
          </a:p>
          <a:p>
            <a:r>
              <a:rPr lang="fr-FR" sz="1100" dirty="0">
                <a:solidFill>
                  <a:srgbClr val="666666"/>
                </a:solidFill>
              </a:rPr>
              <a:t>(bacino, gamba, ginocchio, piede)</a:t>
            </a:r>
          </a:p>
        </p:txBody>
      </p:sp>
      <p:pic>
        <p:nvPicPr>
          <p:cNvPr id="17" name="Grafik 16">
            <a:extLst>
              <a:ext uri="{FF2B5EF4-FFF2-40B4-BE49-F238E27FC236}">
                <a16:creationId xmlns:a16="http://schemas.microsoft.com/office/drawing/2014/main" id="{8DD812A9-7C04-4ACA-AB1B-11BFDD3FD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670" y="2141261"/>
            <a:ext cx="3520659" cy="3389044"/>
          </a:xfrm>
          <a:prstGeom prst="rect">
            <a:avLst/>
          </a:prstGeom>
        </p:spPr>
      </p:pic>
    </p:spTree>
    <p:extLst>
      <p:ext uri="{BB962C8B-B14F-4D97-AF65-F5344CB8AC3E}">
        <p14:creationId xmlns:p14="http://schemas.microsoft.com/office/powerpoint/2010/main" val="3367090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7150-3053-49A6-A089-35A3F9BD6019}"/>
              </a:ext>
            </a:extLst>
          </p:cNvPr>
          <p:cNvSpPr>
            <a:spLocks noGrp="1"/>
          </p:cNvSpPr>
          <p:nvPr>
            <p:ph type="title"/>
          </p:nvPr>
        </p:nvSpPr>
        <p:spPr>
          <a:xfrm>
            <a:off x="551384" y="1557338"/>
            <a:ext cx="11089232" cy="1655638"/>
          </a:xfrm>
        </p:spPr>
        <p:txBody>
          <a:bodyPr/>
          <a:lstStyle/>
          <a:p>
            <a:pPr>
              <a:lnSpc>
                <a:spcPct val="90000"/>
              </a:lnSpc>
            </a:pPr>
            <a:r>
              <a:rPr lang="it-CH" noProof="0" dirty="0"/>
              <a:t>Grazie per</a:t>
            </a:r>
            <a:br>
              <a:rPr lang="de-CH" noProof="0" dirty="0"/>
            </a:br>
            <a:r>
              <a:rPr lang="it-CH" noProof="0" dirty="0"/>
              <a:t>l'attenzione!</a:t>
            </a:r>
          </a:p>
        </p:txBody>
      </p:sp>
    </p:spTree>
    <p:extLst>
      <p:ext uri="{BB962C8B-B14F-4D97-AF65-F5344CB8AC3E}">
        <p14:creationId xmlns:p14="http://schemas.microsoft.com/office/powerpoint/2010/main" val="204870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BA7DBA1-0545-4610-91E9-711EB747DCB5}"/>
              </a:ext>
            </a:extLst>
          </p:cNvPr>
          <p:cNvSpPr txBox="1">
            <a:spLocks/>
          </p:cNvSpPr>
          <p:nvPr/>
        </p:nvSpPr>
        <p:spPr>
          <a:xfrm>
            <a:off x="25847" y="2998395"/>
            <a:ext cx="3349301" cy="528018"/>
          </a:xfrm>
          <a:prstGeom prst="rect">
            <a:avLst/>
          </a:prstGeom>
        </p:spPr>
        <p:txBody>
          <a:bodyPr anchor="ct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R="0" lvl="0" indent="0" algn="ctr" fontAlgn="auto">
              <a:spcAft>
                <a:spcPts val="0"/>
              </a:spcAft>
              <a:buClrTx/>
              <a:buSzTx/>
              <a:tabLst/>
              <a:defRPr/>
            </a:pPr>
            <a:r>
              <a:rPr lang="de-CH" sz="2800" dirty="0" err="1"/>
              <a:t>Sommario</a:t>
            </a:r>
            <a:endParaRPr lang="de-CH" sz="2800" dirty="0"/>
          </a:p>
        </p:txBody>
      </p:sp>
      <p:sp>
        <p:nvSpPr>
          <p:cNvPr id="2" name="Rectangle 1">
            <a:extLst>
              <a:ext uri="{FF2B5EF4-FFF2-40B4-BE49-F238E27FC236}">
                <a16:creationId xmlns:a16="http://schemas.microsoft.com/office/drawing/2014/main" id="{46A57BD1-C0F7-47C7-8D9A-B1A72F6BD924}"/>
              </a:ext>
            </a:extLst>
          </p:cNvPr>
          <p:cNvSpPr/>
          <p:nvPr/>
        </p:nvSpPr>
        <p:spPr>
          <a:xfrm>
            <a:off x="3349300" y="2900982"/>
            <a:ext cx="2946849" cy="528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a:p>
        </p:txBody>
      </p:sp>
      <p:sp>
        <p:nvSpPr>
          <p:cNvPr id="30" name="Rectangle 29">
            <a:extLst>
              <a:ext uri="{FF2B5EF4-FFF2-40B4-BE49-F238E27FC236}">
                <a16:creationId xmlns:a16="http://schemas.microsoft.com/office/drawing/2014/main" id="{8902BBEF-1740-450B-A10B-F4B01A69D2CC}"/>
              </a:ext>
            </a:extLst>
          </p:cNvPr>
          <p:cNvSpPr/>
          <p:nvPr/>
        </p:nvSpPr>
        <p:spPr>
          <a:xfrm>
            <a:off x="6296149" y="2900982"/>
            <a:ext cx="2949451" cy="528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a:p>
        </p:txBody>
      </p:sp>
      <p:sp>
        <p:nvSpPr>
          <p:cNvPr id="31" name="Rectangle 30">
            <a:extLst>
              <a:ext uri="{FF2B5EF4-FFF2-40B4-BE49-F238E27FC236}">
                <a16:creationId xmlns:a16="http://schemas.microsoft.com/office/drawing/2014/main" id="{F687F600-927A-420C-9963-495C33B6A218}"/>
              </a:ext>
            </a:extLst>
          </p:cNvPr>
          <p:cNvSpPr/>
          <p:nvPr/>
        </p:nvSpPr>
        <p:spPr>
          <a:xfrm>
            <a:off x="9245151" y="2900982"/>
            <a:ext cx="2946849" cy="528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a:p>
        </p:txBody>
      </p:sp>
      <p:sp>
        <p:nvSpPr>
          <p:cNvPr id="32" name="Rectangle 31">
            <a:extLst>
              <a:ext uri="{FF2B5EF4-FFF2-40B4-BE49-F238E27FC236}">
                <a16:creationId xmlns:a16="http://schemas.microsoft.com/office/drawing/2014/main" id="{BEE79F9A-D802-431F-8FA3-4BC01DBD83B7}"/>
              </a:ext>
            </a:extLst>
          </p:cNvPr>
          <p:cNvSpPr/>
          <p:nvPr/>
        </p:nvSpPr>
        <p:spPr>
          <a:xfrm>
            <a:off x="3349300" y="6329982"/>
            <a:ext cx="2946849" cy="528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a:p>
        </p:txBody>
      </p:sp>
      <p:sp>
        <p:nvSpPr>
          <p:cNvPr id="33" name="Rectangle 32">
            <a:extLst>
              <a:ext uri="{FF2B5EF4-FFF2-40B4-BE49-F238E27FC236}">
                <a16:creationId xmlns:a16="http://schemas.microsoft.com/office/drawing/2014/main" id="{3792BD74-9535-491D-AAA6-CDDBC2564E72}"/>
              </a:ext>
            </a:extLst>
          </p:cNvPr>
          <p:cNvSpPr/>
          <p:nvPr/>
        </p:nvSpPr>
        <p:spPr>
          <a:xfrm>
            <a:off x="6296149" y="6329982"/>
            <a:ext cx="2949451" cy="528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a:p>
        </p:txBody>
      </p:sp>
      <p:sp>
        <p:nvSpPr>
          <p:cNvPr id="34" name="Rectangle 33">
            <a:extLst>
              <a:ext uri="{FF2B5EF4-FFF2-40B4-BE49-F238E27FC236}">
                <a16:creationId xmlns:a16="http://schemas.microsoft.com/office/drawing/2014/main" id="{348C0979-CE33-4D8A-B50D-FD66A119D48F}"/>
              </a:ext>
            </a:extLst>
          </p:cNvPr>
          <p:cNvSpPr/>
          <p:nvPr/>
        </p:nvSpPr>
        <p:spPr>
          <a:xfrm>
            <a:off x="9245151" y="6329982"/>
            <a:ext cx="2946849" cy="528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a:p>
        </p:txBody>
      </p:sp>
      <p:sp>
        <p:nvSpPr>
          <p:cNvPr id="15" name="TextBox 14">
            <a:extLst>
              <a:ext uri="{FF2B5EF4-FFF2-40B4-BE49-F238E27FC236}">
                <a16:creationId xmlns:a16="http://schemas.microsoft.com/office/drawing/2014/main" id="{BA8C2438-6C67-4686-BF56-B1DF4EFF4DAD}"/>
              </a:ext>
            </a:extLst>
          </p:cNvPr>
          <p:cNvSpPr txBox="1"/>
          <p:nvPr/>
        </p:nvSpPr>
        <p:spPr>
          <a:xfrm>
            <a:off x="6296351" y="2990740"/>
            <a:ext cx="2946849"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ea typeface="+mn-ea"/>
                <a:cs typeface="+mn-cs"/>
              </a:rPr>
              <a:t>Sport </a:t>
            </a:r>
            <a:r>
              <a:rPr kumimoji="0" lang="de-CH" sz="1600" b="0" i="0" u="none" strike="noStrike" kern="1200" cap="none" spc="0" normalizeH="0" baseline="0" noProof="0" dirty="0" err="1">
                <a:ln>
                  <a:noFill/>
                </a:ln>
                <a:solidFill>
                  <a:prstClr val="white"/>
                </a:solidFill>
                <a:effectLst/>
                <a:uLnTx/>
                <a:uFillTx/>
                <a:ea typeface="+mn-ea"/>
                <a:cs typeface="+mn-cs"/>
              </a:rPr>
              <a:t>sulla</a:t>
            </a:r>
            <a:r>
              <a:rPr kumimoji="0" lang="de-CH" sz="1600" b="0" i="0" u="none" strike="noStrike" kern="1200" cap="none" spc="0" normalizeH="0" baseline="0" noProof="0" dirty="0">
                <a:ln>
                  <a:noFill/>
                </a:ln>
                <a:solidFill>
                  <a:prstClr val="white"/>
                </a:solidFill>
                <a:effectLst/>
                <a:uLnTx/>
                <a:uFillTx/>
                <a:ea typeface="+mn-ea"/>
                <a:cs typeface="+mn-cs"/>
              </a:rPr>
              <a:t> </a:t>
            </a:r>
            <a:r>
              <a:rPr kumimoji="0" lang="de-CH" sz="1600" b="0" i="0" u="none" strike="noStrike" kern="1200" cap="none" spc="0" normalizeH="0" baseline="0" noProof="0" dirty="0" err="1">
                <a:ln>
                  <a:noFill/>
                </a:ln>
                <a:solidFill>
                  <a:prstClr val="white"/>
                </a:solidFill>
                <a:effectLst/>
                <a:uLnTx/>
                <a:uFillTx/>
                <a:ea typeface="+mn-ea"/>
                <a:cs typeface="+mn-cs"/>
              </a:rPr>
              <a:t>neve</a:t>
            </a:r>
            <a:endParaRPr kumimoji="0" lang="de-CH" sz="1600" b="0" i="0" u="none" strike="noStrike" kern="1200" cap="none" spc="0" normalizeH="0" baseline="0" noProof="0" dirty="0">
              <a:ln>
                <a:noFill/>
              </a:ln>
              <a:solidFill>
                <a:prstClr val="white"/>
              </a:solidFill>
              <a:effectLst/>
              <a:uLnTx/>
              <a:uFillTx/>
              <a:ea typeface="+mn-ea"/>
              <a:cs typeface="+mn-cs"/>
            </a:endParaRPr>
          </a:p>
        </p:txBody>
      </p:sp>
      <p:sp>
        <p:nvSpPr>
          <p:cNvPr id="16" name="TextBox 15">
            <a:extLst>
              <a:ext uri="{FF2B5EF4-FFF2-40B4-BE49-F238E27FC236}">
                <a16:creationId xmlns:a16="http://schemas.microsoft.com/office/drawing/2014/main" id="{73E72638-6CAB-4B10-95C0-A8189EE0149C}"/>
              </a:ext>
            </a:extLst>
          </p:cNvPr>
          <p:cNvSpPr txBox="1"/>
          <p:nvPr/>
        </p:nvSpPr>
        <p:spPr>
          <a:xfrm>
            <a:off x="9243199" y="2990740"/>
            <a:ext cx="2947251"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err="1">
                <a:ln>
                  <a:noFill/>
                </a:ln>
                <a:solidFill>
                  <a:prstClr val="white"/>
                </a:solidFill>
                <a:effectLst/>
                <a:uLnTx/>
                <a:uFillTx/>
                <a:ea typeface="+mn-ea"/>
                <a:cs typeface="+mn-cs"/>
              </a:rPr>
              <a:t>Infortuni</a:t>
            </a:r>
            <a:r>
              <a:rPr kumimoji="0" lang="de-CH" sz="1600" b="0" i="0" u="none" strike="noStrike" kern="1200" cap="none" spc="0" normalizeH="0" baseline="0" noProof="0" dirty="0">
                <a:ln>
                  <a:noFill/>
                </a:ln>
                <a:solidFill>
                  <a:prstClr val="white"/>
                </a:solidFill>
                <a:effectLst/>
                <a:uLnTx/>
                <a:uFillTx/>
                <a:ea typeface="+mn-ea"/>
                <a:cs typeface="+mn-cs"/>
              </a:rPr>
              <a:t> </a:t>
            </a:r>
            <a:r>
              <a:rPr kumimoji="0" lang="de-CH" sz="1600" b="0" i="0" u="none" strike="noStrike" kern="1200" cap="none" spc="0" normalizeH="0" baseline="0" noProof="0" dirty="0" err="1">
                <a:ln>
                  <a:noFill/>
                </a:ln>
                <a:solidFill>
                  <a:prstClr val="white"/>
                </a:solidFill>
                <a:effectLst/>
                <a:uLnTx/>
                <a:uFillTx/>
                <a:ea typeface="+mn-ea"/>
                <a:cs typeface="+mn-cs"/>
              </a:rPr>
              <a:t>nel</a:t>
            </a:r>
            <a:r>
              <a:rPr kumimoji="0" lang="de-CH" sz="1600" b="0" i="0" u="none" strike="noStrike" kern="1200" cap="none" spc="0" normalizeH="0" baseline="0" noProof="0" dirty="0">
                <a:ln>
                  <a:noFill/>
                </a:ln>
                <a:solidFill>
                  <a:prstClr val="white"/>
                </a:solidFill>
                <a:effectLst/>
                <a:uLnTx/>
                <a:uFillTx/>
                <a:ea typeface="+mn-ea"/>
                <a:cs typeface="+mn-cs"/>
              </a:rPr>
              <a:t> </a:t>
            </a:r>
            <a:r>
              <a:rPr kumimoji="0" lang="de-CH" sz="1600" b="0" i="0" u="none" strike="noStrike" kern="1200" cap="none" spc="0" normalizeH="0" baseline="0" noProof="0" dirty="0" err="1">
                <a:ln>
                  <a:noFill/>
                </a:ln>
                <a:solidFill>
                  <a:prstClr val="white"/>
                </a:solidFill>
                <a:effectLst/>
                <a:uLnTx/>
                <a:uFillTx/>
                <a:ea typeface="+mn-ea"/>
                <a:cs typeface="+mn-cs"/>
              </a:rPr>
              <a:t>calcio</a:t>
            </a:r>
            <a:endParaRPr kumimoji="0" lang="de-CH" sz="1600" b="0" i="0" u="none" strike="noStrike" kern="1200" cap="none" spc="0" normalizeH="0" baseline="0" noProof="0" dirty="0">
              <a:ln>
                <a:noFill/>
              </a:ln>
              <a:solidFill>
                <a:prstClr val="white"/>
              </a:solidFill>
              <a:effectLst/>
              <a:uLnTx/>
              <a:uFillTx/>
              <a:ea typeface="+mn-ea"/>
              <a:cs typeface="+mn-cs"/>
            </a:endParaRPr>
          </a:p>
        </p:txBody>
      </p:sp>
      <p:sp>
        <p:nvSpPr>
          <p:cNvPr id="21" name="TextBox 20">
            <a:extLst>
              <a:ext uri="{FF2B5EF4-FFF2-40B4-BE49-F238E27FC236}">
                <a16:creationId xmlns:a16="http://schemas.microsoft.com/office/drawing/2014/main" id="{374F7D91-E592-44FA-97B5-1F48F569793D}"/>
              </a:ext>
            </a:extLst>
          </p:cNvPr>
          <p:cNvSpPr txBox="1"/>
          <p:nvPr/>
        </p:nvSpPr>
        <p:spPr>
          <a:xfrm>
            <a:off x="3349301" y="2867630"/>
            <a:ext cx="2946849" cy="58477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ea typeface="+mn-ea"/>
                <a:cs typeface="+mn-cs"/>
              </a:rPr>
              <a:t>Suddivisione degli infortuni non professionali </a:t>
            </a:r>
            <a:endParaRPr kumimoji="0" lang="de-CH" sz="1600" b="0" i="0" u="none" strike="noStrike" kern="1200" cap="none" spc="0" normalizeH="0" baseline="0" noProof="0" dirty="0">
              <a:ln>
                <a:noFill/>
              </a:ln>
              <a:solidFill>
                <a:prstClr val="white"/>
              </a:solidFill>
              <a:effectLst/>
              <a:uLnTx/>
              <a:uFillTx/>
              <a:ea typeface="+mn-ea"/>
              <a:cs typeface="+mn-cs"/>
            </a:endParaRPr>
          </a:p>
        </p:txBody>
      </p:sp>
      <p:sp>
        <p:nvSpPr>
          <p:cNvPr id="35" name="TextBox 34">
            <a:extLst>
              <a:ext uri="{FF2B5EF4-FFF2-40B4-BE49-F238E27FC236}">
                <a16:creationId xmlns:a16="http://schemas.microsoft.com/office/drawing/2014/main" id="{BF3852A9-BD94-4071-9CBF-2A727A1E131D}"/>
              </a:ext>
            </a:extLst>
          </p:cNvPr>
          <p:cNvSpPr txBox="1"/>
          <p:nvPr/>
        </p:nvSpPr>
        <p:spPr>
          <a:xfrm>
            <a:off x="6296351" y="6424713"/>
            <a:ext cx="2946849"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err="1">
                <a:ln>
                  <a:noFill/>
                </a:ln>
                <a:solidFill>
                  <a:schemeClr val="bg1"/>
                </a:solidFill>
                <a:effectLst/>
                <a:uLnTx/>
                <a:uFillTx/>
                <a:ea typeface="+mn-ea"/>
                <a:cs typeface="+mn-cs"/>
              </a:rPr>
              <a:t>Cadute</a:t>
            </a:r>
            <a:r>
              <a:rPr kumimoji="0" lang="de-CH" sz="1600" b="0" i="0" u="none" strike="noStrike" kern="1200" cap="none" spc="0" normalizeH="0" baseline="0" noProof="0" dirty="0">
                <a:ln>
                  <a:noFill/>
                </a:ln>
                <a:solidFill>
                  <a:schemeClr val="bg1"/>
                </a:solidFill>
                <a:effectLst/>
                <a:uLnTx/>
                <a:uFillTx/>
                <a:ea typeface="+mn-ea"/>
                <a:cs typeface="+mn-cs"/>
              </a:rPr>
              <a:t> in piano</a:t>
            </a:r>
          </a:p>
        </p:txBody>
      </p:sp>
      <p:sp>
        <p:nvSpPr>
          <p:cNvPr id="37" name="TextBox 36">
            <a:extLst>
              <a:ext uri="{FF2B5EF4-FFF2-40B4-BE49-F238E27FC236}">
                <a16:creationId xmlns:a16="http://schemas.microsoft.com/office/drawing/2014/main" id="{E212F97E-3FF3-4237-BC12-92146F4B3967}"/>
              </a:ext>
            </a:extLst>
          </p:cNvPr>
          <p:cNvSpPr txBox="1"/>
          <p:nvPr/>
        </p:nvSpPr>
        <p:spPr>
          <a:xfrm>
            <a:off x="9243199" y="6424714"/>
            <a:ext cx="2947251"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err="1">
                <a:ln>
                  <a:noFill/>
                </a:ln>
                <a:solidFill>
                  <a:schemeClr val="bg1"/>
                </a:solidFill>
                <a:effectLst/>
                <a:uLnTx/>
                <a:uFillTx/>
                <a:ea typeface="+mn-ea"/>
                <a:cs typeface="+mn-cs"/>
              </a:rPr>
              <a:t>Infortuni</a:t>
            </a:r>
            <a:r>
              <a:rPr kumimoji="0" lang="de-CH" sz="1600" b="0" i="0" u="none" strike="noStrike" kern="1200" cap="none" spc="0" normalizeH="0" baseline="0" noProof="0" dirty="0">
                <a:ln>
                  <a:noFill/>
                </a:ln>
                <a:solidFill>
                  <a:schemeClr val="bg1"/>
                </a:solidFill>
                <a:effectLst/>
                <a:uLnTx/>
                <a:uFillTx/>
                <a:ea typeface="+mn-ea"/>
                <a:cs typeface="+mn-cs"/>
              </a:rPr>
              <a:t> </a:t>
            </a:r>
            <a:r>
              <a:rPr kumimoji="0" lang="de-CH" sz="1600" b="0" i="0" u="none" strike="noStrike" kern="1200" cap="none" spc="0" normalizeH="0" baseline="0" noProof="0" dirty="0" err="1">
                <a:ln>
                  <a:noFill/>
                </a:ln>
                <a:solidFill>
                  <a:schemeClr val="bg1"/>
                </a:solidFill>
                <a:effectLst/>
                <a:uLnTx/>
                <a:uFillTx/>
                <a:ea typeface="+mn-ea"/>
                <a:cs typeface="+mn-cs"/>
              </a:rPr>
              <a:t>domestici</a:t>
            </a:r>
            <a:r>
              <a:rPr kumimoji="0" lang="de-CH" sz="1600" b="0" i="0" u="none" strike="noStrike" kern="1200" cap="none" spc="0" normalizeH="0" baseline="0" noProof="0" dirty="0">
                <a:ln>
                  <a:noFill/>
                </a:ln>
                <a:solidFill>
                  <a:schemeClr val="bg1"/>
                </a:solidFill>
                <a:effectLst/>
                <a:uLnTx/>
                <a:uFillTx/>
                <a:ea typeface="+mn-ea"/>
                <a:cs typeface="+mn-cs"/>
              </a:rPr>
              <a:t> </a:t>
            </a:r>
          </a:p>
        </p:txBody>
      </p:sp>
      <p:sp>
        <p:nvSpPr>
          <p:cNvPr id="38" name="TextBox 37">
            <a:extLst>
              <a:ext uri="{FF2B5EF4-FFF2-40B4-BE49-F238E27FC236}">
                <a16:creationId xmlns:a16="http://schemas.microsoft.com/office/drawing/2014/main" id="{AB15E3E0-E842-455A-889B-5EF005614F23}"/>
              </a:ext>
            </a:extLst>
          </p:cNvPr>
          <p:cNvSpPr txBox="1"/>
          <p:nvPr/>
        </p:nvSpPr>
        <p:spPr>
          <a:xfrm>
            <a:off x="3349301" y="6424712"/>
            <a:ext cx="2946849"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err="1">
                <a:ln>
                  <a:noFill/>
                </a:ln>
                <a:solidFill>
                  <a:schemeClr val="bg1"/>
                </a:solidFill>
                <a:effectLst/>
                <a:uLnTx/>
                <a:uFillTx/>
                <a:ea typeface="+mn-ea"/>
                <a:cs typeface="+mn-cs"/>
              </a:rPr>
              <a:t>Infortuni</a:t>
            </a:r>
            <a:r>
              <a:rPr kumimoji="0" lang="de-CH" sz="1600" b="0" i="0" u="none" strike="noStrike" kern="1200" cap="none" spc="0" normalizeH="0" baseline="0" noProof="0" dirty="0">
                <a:ln>
                  <a:noFill/>
                </a:ln>
                <a:solidFill>
                  <a:schemeClr val="bg1"/>
                </a:solidFill>
                <a:effectLst/>
                <a:uLnTx/>
                <a:uFillTx/>
                <a:ea typeface="+mn-ea"/>
                <a:cs typeface="+mn-cs"/>
              </a:rPr>
              <a:t> </a:t>
            </a:r>
            <a:r>
              <a:rPr kumimoji="0" lang="de-CH" sz="1600" b="0" i="0" u="none" strike="noStrike" kern="1200" cap="none" spc="0" normalizeH="0" baseline="0" noProof="0" dirty="0" err="1">
                <a:ln>
                  <a:noFill/>
                </a:ln>
                <a:solidFill>
                  <a:schemeClr val="bg1"/>
                </a:solidFill>
                <a:effectLst/>
                <a:uLnTx/>
                <a:uFillTx/>
                <a:ea typeface="+mn-ea"/>
                <a:cs typeface="+mn-cs"/>
              </a:rPr>
              <a:t>con</a:t>
            </a:r>
            <a:r>
              <a:rPr kumimoji="0" lang="de-CH" sz="1600" b="0" i="0" u="none" strike="noStrike" kern="1200" cap="none" spc="0" normalizeH="0" baseline="0" noProof="0" dirty="0">
                <a:ln>
                  <a:noFill/>
                </a:ln>
                <a:solidFill>
                  <a:schemeClr val="bg1"/>
                </a:solidFill>
                <a:effectLst/>
                <a:uLnTx/>
                <a:uFillTx/>
                <a:ea typeface="+mn-ea"/>
                <a:cs typeface="+mn-cs"/>
              </a:rPr>
              <a:t> la </a:t>
            </a:r>
            <a:r>
              <a:rPr kumimoji="0" lang="de-CH" sz="1600" b="0" i="0" u="none" strike="noStrike" kern="1200" cap="none" spc="0" normalizeH="0" baseline="0" noProof="0" dirty="0" err="1">
                <a:ln>
                  <a:noFill/>
                </a:ln>
                <a:solidFill>
                  <a:schemeClr val="bg1"/>
                </a:solidFill>
                <a:effectLst/>
                <a:uLnTx/>
                <a:uFillTx/>
                <a:ea typeface="+mn-ea"/>
                <a:cs typeface="+mn-cs"/>
              </a:rPr>
              <a:t>bici</a:t>
            </a:r>
            <a:endParaRPr kumimoji="0" lang="de-CH" sz="1600" b="0" i="0" u="none" strike="noStrike" kern="1200" cap="none" spc="0" normalizeH="0" baseline="0" noProof="0" dirty="0">
              <a:ln>
                <a:noFill/>
              </a:ln>
              <a:solidFill>
                <a:schemeClr val="bg1"/>
              </a:solidFill>
              <a:effectLst/>
              <a:uLnTx/>
              <a:uFillTx/>
              <a:ea typeface="+mn-ea"/>
              <a:cs typeface="+mn-cs"/>
            </a:endParaRPr>
          </a:p>
        </p:txBody>
      </p:sp>
      <p:pic>
        <p:nvPicPr>
          <p:cNvPr id="24" name="Grafik 23">
            <a:extLst>
              <a:ext uri="{FF2B5EF4-FFF2-40B4-BE49-F238E27FC236}">
                <a16:creationId xmlns:a16="http://schemas.microsoft.com/office/drawing/2014/main" id="{F722EE44-F60B-4BE7-A091-031DE95483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2"/>
          <a:stretch/>
        </p:blipFill>
        <p:spPr>
          <a:xfrm>
            <a:off x="7032104" y="1011577"/>
            <a:ext cx="1788442" cy="1842039"/>
          </a:xfrm>
          <a:prstGeom prst="rect">
            <a:avLst/>
          </a:prstGeom>
        </p:spPr>
      </p:pic>
      <p:pic>
        <p:nvPicPr>
          <p:cNvPr id="25" name="Grafik 24">
            <a:extLst>
              <a:ext uri="{FF2B5EF4-FFF2-40B4-BE49-F238E27FC236}">
                <a16:creationId xmlns:a16="http://schemas.microsoft.com/office/drawing/2014/main" id="{8C9F8EFB-2C64-433E-BF29-8A76FD9C96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8448" y="988885"/>
            <a:ext cx="1355227" cy="1806319"/>
          </a:xfrm>
          <a:prstGeom prst="rect">
            <a:avLst/>
          </a:prstGeom>
        </p:spPr>
      </p:pic>
      <p:pic>
        <p:nvPicPr>
          <p:cNvPr id="26" name="Grafik 25">
            <a:extLst>
              <a:ext uri="{FF2B5EF4-FFF2-40B4-BE49-F238E27FC236}">
                <a16:creationId xmlns:a16="http://schemas.microsoft.com/office/drawing/2014/main" id="{4F9F74E2-D52A-4E4B-9494-9C6C223A57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3752" y="4416258"/>
            <a:ext cx="1992477" cy="1781063"/>
          </a:xfrm>
          <a:prstGeom prst="rect">
            <a:avLst/>
          </a:prstGeom>
        </p:spPr>
      </p:pic>
      <p:pic>
        <p:nvPicPr>
          <p:cNvPr id="27" name="Grafik 26">
            <a:extLst>
              <a:ext uri="{FF2B5EF4-FFF2-40B4-BE49-F238E27FC236}">
                <a16:creationId xmlns:a16="http://schemas.microsoft.com/office/drawing/2014/main" id="{2D022CD5-C891-465F-AFE8-E4DE102094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149"/>
          <a:stretch/>
        </p:blipFill>
        <p:spPr>
          <a:xfrm>
            <a:off x="7062688" y="4253488"/>
            <a:ext cx="1527901" cy="1943833"/>
          </a:xfrm>
          <a:prstGeom prst="rect">
            <a:avLst/>
          </a:prstGeom>
        </p:spPr>
      </p:pic>
      <p:pic>
        <p:nvPicPr>
          <p:cNvPr id="28" name="Grafik 27">
            <a:extLst>
              <a:ext uri="{FF2B5EF4-FFF2-40B4-BE49-F238E27FC236}">
                <a16:creationId xmlns:a16="http://schemas.microsoft.com/office/drawing/2014/main" id="{C4A59C9A-52B3-4CB5-B1D6-336312D247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42743" y="4477781"/>
            <a:ext cx="1924132" cy="1852201"/>
          </a:xfrm>
          <a:prstGeom prst="rect">
            <a:avLst/>
          </a:prstGeom>
        </p:spPr>
      </p:pic>
      <p:pic>
        <p:nvPicPr>
          <p:cNvPr id="4" name="Grafik 3">
            <a:extLst>
              <a:ext uri="{FF2B5EF4-FFF2-40B4-BE49-F238E27FC236}">
                <a16:creationId xmlns:a16="http://schemas.microsoft.com/office/drawing/2014/main" id="{1D19E3D6-8A9B-4688-9DCB-6FFCAA46F1D1}"/>
              </a:ext>
            </a:extLst>
          </p:cNvPr>
          <p:cNvPicPr>
            <a:picLocks noChangeAspect="1"/>
          </p:cNvPicPr>
          <p:nvPr/>
        </p:nvPicPr>
        <p:blipFill>
          <a:blip r:embed="rId8"/>
          <a:stretch>
            <a:fillRect/>
          </a:stretch>
        </p:blipFill>
        <p:spPr>
          <a:xfrm>
            <a:off x="3375148" y="1098744"/>
            <a:ext cx="2949451" cy="1629960"/>
          </a:xfrm>
          <a:prstGeom prst="rect">
            <a:avLst/>
          </a:prstGeom>
        </p:spPr>
      </p:pic>
    </p:spTree>
    <p:extLst>
      <p:ext uri="{BB962C8B-B14F-4D97-AF65-F5344CB8AC3E}">
        <p14:creationId xmlns:p14="http://schemas.microsoft.com/office/powerpoint/2010/main" val="250953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67B0-07E6-7D43-90E6-5A33C33BA81D}"/>
              </a:ext>
            </a:extLst>
          </p:cNvPr>
          <p:cNvSpPr>
            <a:spLocks noGrp="1"/>
          </p:cNvSpPr>
          <p:nvPr>
            <p:ph type="title"/>
          </p:nvPr>
        </p:nvSpPr>
        <p:spPr>
          <a:xfrm>
            <a:off x="551384" y="476672"/>
            <a:ext cx="11089232" cy="864096"/>
          </a:xfrm>
        </p:spPr>
        <p:txBody>
          <a:bodyPr/>
          <a:lstStyle/>
          <a:p>
            <a:r>
              <a:rPr lang="it-CH" dirty="0"/>
              <a:t>Suddivisione degli infortuni non professionali in base alle attività</a:t>
            </a:r>
          </a:p>
        </p:txBody>
      </p:sp>
      <p:sp>
        <p:nvSpPr>
          <p:cNvPr id="3" name="Datumsplatzhalter 2">
            <a:extLst>
              <a:ext uri="{FF2B5EF4-FFF2-40B4-BE49-F238E27FC236}">
                <a16:creationId xmlns:a16="http://schemas.microsoft.com/office/drawing/2014/main" id="{D1BFD433-1841-8745-91AE-8793F4FDFF78}"/>
              </a:ext>
            </a:extLst>
          </p:cNvPr>
          <p:cNvSpPr>
            <a:spLocks noGrp="1"/>
          </p:cNvSpPr>
          <p:nvPr>
            <p:ph type="dt" sz="half" idx="10"/>
          </p:nvPr>
        </p:nvSpPr>
        <p:spPr/>
        <p:txBody>
          <a:bodyPr/>
          <a:lstStyle/>
          <a:p>
            <a:fld id="{715D7993-14B9-C540-A08F-67BC35B78416}" type="datetime1">
              <a:rPr lang="de-CH" smtClean="0"/>
              <a:t>26.09.2023</a:t>
            </a:fld>
            <a:endParaRPr lang="it-CH" dirty="0"/>
          </a:p>
        </p:txBody>
      </p:sp>
      <p:sp>
        <p:nvSpPr>
          <p:cNvPr id="4" name="Fußzeilenplatzhalter 3">
            <a:extLst>
              <a:ext uri="{FF2B5EF4-FFF2-40B4-BE49-F238E27FC236}">
                <a16:creationId xmlns:a16="http://schemas.microsoft.com/office/drawing/2014/main" id="{B022B550-928E-5A46-9BBE-0848DDE797DB}"/>
              </a:ext>
            </a:extLst>
          </p:cNvPr>
          <p:cNvSpPr>
            <a:spLocks noGrp="1"/>
          </p:cNvSpPr>
          <p:nvPr>
            <p:ph type="ftr" sz="quarter" idx="11"/>
          </p:nvPr>
        </p:nvSpPr>
        <p:spPr/>
        <p:txBody>
          <a:bodyPr/>
          <a:lstStyle/>
          <a:p>
            <a:r>
              <a:rPr lang="it-CH" dirty="0"/>
              <a:t>Statistica INP </a:t>
            </a:r>
          </a:p>
        </p:txBody>
      </p:sp>
      <p:sp>
        <p:nvSpPr>
          <p:cNvPr id="5" name="Foliennummernplatzhalter 4">
            <a:extLst>
              <a:ext uri="{FF2B5EF4-FFF2-40B4-BE49-F238E27FC236}">
                <a16:creationId xmlns:a16="http://schemas.microsoft.com/office/drawing/2014/main" id="{DCEB8725-2FEA-7C48-8CC2-F3299E8E5C1B}"/>
              </a:ext>
            </a:extLst>
          </p:cNvPr>
          <p:cNvSpPr>
            <a:spLocks noGrp="1"/>
          </p:cNvSpPr>
          <p:nvPr>
            <p:ph type="sldNum" sz="quarter" idx="12"/>
          </p:nvPr>
        </p:nvSpPr>
        <p:spPr/>
        <p:txBody>
          <a:bodyPr/>
          <a:lstStyle/>
          <a:p>
            <a:fld id="{A08E0235-58F6-4F55-AB7C-7287270B1087}" type="slidenum">
              <a:rPr lang="de-CH" smtClean="0"/>
              <a:pPr/>
              <a:t>3</a:t>
            </a:fld>
            <a:endParaRPr lang="it-CH" dirty="0"/>
          </a:p>
        </p:txBody>
      </p:sp>
      <p:sp>
        <p:nvSpPr>
          <p:cNvPr id="6" name="Textplatzhalter 5">
            <a:extLst>
              <a:ext uri="{FF2B5EF4-FFF2-40B4-BE49-F238E27FC236}">
                <a16:creationId xmlns:a16="http://schemas.microsoft.com/office/drawing/2014/main" id="{3BE3A9CF-5790-8440-94D3-404849E5E087}"/>
              </a:ext>
            </a:extLst>
          </p:cNvPr>
          <p:cNvSpPr>
            <a:spLocks noGrp="1"/>
          </p:cNvSpPr>
          <p:nvPr>
            <p:ph type="body" sz="quarter" idx="13"/>
          </p:nvPr>
        </p:nvSpPr>
        <p:spPr>
          <a:xfrm>
            <a:off x="550341" y="5992876"/>
            <a:ext cx="11090275" cy="423437"/>
          </a:xfrm>
        </p:spPr>
        <p:txBody>
          <a:bodyPr/>
          <a:lstStyle/>
          <a:p>
            <a:r>
              <a:rPr lang="it-CH" sz="1000" dirty="0"/>
              <a:t>Fonte: statistica LAINF, AINP e AID, 2017-2021, stima sulla base di un campione statistico, SSAINF</a:t>
            </a:r>
          </a:p>
          <a:p>
            <a:r>
              <a:rPr lang="it-CH" sz="1000" dirty="0"/>
              <a:t>* Casi registrati negli anni 2013-2017 e aggiornati a +4 anni</a:t>
            </a:r>
          </a:p>
        </p:txBody>
      </p:sp>
      <p:graphicFrame>
        <p:nvGraphicFramePr>
          <p:cNvPr id="26" name="Tabelle 25">
            <a:extLst>
              <a:ext uri="{FF2B5EF4-FFF2-40B4-BE49-F238E27FC236}">
                <a16:creationId xmlns:a16="http://schemas.microsoft.com/office/drawing/2014/main" id="{B99725A7-D041-4D7B-8A23-27D9C770B63D}"/>
              </a:ext>
            </a:extLst>
          </p:cNvPr>
          <p:cNvGraphicFramePr>
            <a:graphicFrameLocks noGrp="1"/>
          </p:cNvGraphicFramePr>
          <p:nvPr>
            <p:extLst>
              <p:ext uri="{D42A27DB-BD31-4B8C-83A1-F6EECF244321}">
                <p14:modId xmlns:p14="http://schemas.microsoft.com/office/powerpoint/2010/main" val="2017498024"/>
              </p:ext>
            </p:extLst>
          </p:nvPr>
        </p:nvGraphicFramePr>
        <p:xfrm>
          <a:off x="550860" y="4748905"/>
          <a:ext cx="11089756" cy="833817"/>
        </p:xfrm>
        <a:graphic>
          <a:graphicData uri="http://schemas.openxmlformats.org/drawingml/2006/table">
            <a:tbl>
              <a:tblPr>
                <a:tableStyleId>{9DCAF9ED-07DC-4A11-8D7F-57B35C25682E}</a:tableStyleId>
              </a:tblPr>
              <a:tblGrid>
                <a:gridCol w="2772439">
                  <a:extLst>
                    <a:ext uri="{9D8B030D-6E8A-4147-A177-3AD203B41FA5}">
                      <a16:colId xmlns:a16="http://schemas.microsoft.com/office/drawing/2014/main" val="20000"/>
                    </a:ext>
                  </a:extLst>
                </a:gridCol>
                <a:gridCol w="2772439">
                  <a:extLst>
                    <a:ext uri="{9D8B030D-6E8A-4147-A177-3AD203B41FA5}">
                      <a16:colId xmlns:a16="http://schemas.microsoft.com/office/drawing/2014/main" val="20001"/>
                    </a:ext>
                  </a:extLst>
                </a:gridCol>
                <a:gridCol w="2772439">
                  <a:extLst>
                    <a:ext uri="{9D8B030D-6E8A-4147-A177-3AD203B41FA5}">
                      <a16:colId xmlns:a16="http://schemas.microsoft.com/office/drawing/2014/main" val="20002"/>
                    </a:ext>
                  </a:extLst>
                </a:gridCol>
                <a:gridCol w="2772439">
                  <a:extLst>
                    <a:ext uri="{9D8B030D-6E8A-4147-A177-3AD203B41FA5}">
                      <a16:colId xmlns:a16="http://schemas.microsoft.com/office/drawing/2014/main" val="1110763396"/>
                    </a:ext>
                  </a:extLst>
                </a:gridCol>
              </a:tblGrid>
              <a:tr h="280164">
                <a:tc>
                  <a:txBody>
                    <a:bodyPr/>
                    <a:lstStyle/>
                    <a:p>
                      <a:pPr algn="l" fontAlgn="b"/>
                      <a:r>
                        <a:rPr lang="it-CH" sz="1400" b="1" i="0" u="none" strike="noStrike" dirty="0">
                          <a:effectLst/>
                          <a:latin typeface="+mn-lt"/>
                        </a:rPr>
                        <a:t>Nuovi casi registrati all'anno</a:t>
                      </a: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it-CH" sz="1400" b="1" u="none" strike="noStrike" dirty="0">
                          <a:effectLst/>
                          <a:latin typeface="+mn-lt"/>
                        </a:rPr>
                        <a:t>Costi correnti annui</a:t>
                      </a:r>
                      <a:br>
                        <a:rPr lang="de-CH" sz="1400" b="1" u="none" strike="noStrike" dirty="0">
                          <a:effectLst/>
                          <a:latin typeface="+mn-lt"/>
                        </a:rPr>
                      </a:br>
                      <a:r>
                        <a:rPr lang="it-CH" sz="1400" b="1" u="none" strike="noStrike" dirty="0">
                          <a:effectLst/>
                          <a:latin typeface="+mn-lt"/>
                        </a:rPr>
                        <a:t>(mio. CHF)</a:t>
                      </a:r>
                      <a:endParaRPr lang="it-CH" sz="1400" b="1" i="0" u="none" strike="noStrike" dirty="0">
                        <a:effectLst/>
                        <a:latin typeface="+mn-lt"/>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it-CH" sz="1400" b="1" i="0" u="none" strike="noStrike" dirty="0">
                          <a:effectLst/>
                          <a:latin typeface="+mn-lt"/>
                        </a:rPr>
                        <a:t>Costi per infortunio </a:t>
                      </a:r>
                      <a:br>
                        <a:rPr lang="de-CH" sz="1400" b="1" i="0" u="none" strike="noStrike" dirty="0">
                          <a:effectLst/>
                          <a:latin typeface="+mn-lt"/>
                        </a:rPr>
                      </a:br>
                      <a:r>
                        <a:rPr lang="it-CH" sz="1400" b="1" i="0" u="none" strike="noStrike" dirty="0">
                          <a:effectLst/>
                          <a:latin typeface="+mn-lt"/>
                        </a:rPr>
                        <a:t>(CHF)*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it-CH" sz="1400" b="1" i="0" u="none" strike="noStrike" dirty="0">
                          <a:effectLst/>
                          <a:latin typeface="+mn-lt"/>
                        </a:rPr>
                        <a:t>Quota casi con </a:t>
                      </a:r>
                      <a:br>
                        <a:rPr lang="de-CH" sz="1400" b="1" i="0" u="none" strike="noStrike" dirty="0">
                          <a:effectLst/>
                          <a:latin typeface="+mn-lt"/>
                        </a:rPr>
                      </a:br>
                      <a:r>
                        <a:rPr lang="it-CH" sz="1400" b="1" i="0" u="none" strike="noStrike" dirty="0">
                          <a:effectLst/>
                          <a:latin typeface="+mn-lt"/>
                        </a:rPr>
                        <a:t>giorni indennizzati*</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b"/>
                      <a:r>
                        <a:rPr lang="de-CH" sz="1400" b="0" i="0" u="none" strike="noStrike" dirty="0">
                          <a:solidFill>
                            <a:srgbClr val="000000"/>
                          </a:solidFill>
                          <a:effectLst/>
                          <a:latin typeface="+mn-lt"/>
                        </a:rPr>
                        <a:t>540 219</a:t>
                      </a:r>
                    </a:p>
                  </a:txBody>
                  <a:tcPr marL="9525" marR="9525" marT="9525" marB="0" anchor="ctr">
                    <a:lnL w="12700" cmpd="sng">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3206</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5200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38%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bl>
          </a:graphicData>
        </a:graphic>
      </p:graphicFrame>
      <p:sp>
        <p:nvSpPr>
          <p:cNvPr id="28" name="Rechteck 27">
            <a:extLst>
              <a:ext uri="{FF2B5EF4-FFF2-40B4-BE49-F238E27FC236}">
                <a16:creationId xmlns:a16="http://schemas.microsoft.com/office/drawing/2014/main" id="{8D97940C-8771-44A6-8C5E-91C1B0B5B421}"/>
              </a:ext>
            </a:extLst>
          </p:cNvPr>
          <p:cNvSpPr/>
          <p:nvPr/>
        </p:nvSpPr>
        <p:spPr>
          <a:xfrm>
            <a:off x="446546" y="3924853"/>
            <a:ext cx="1021433" cy="215444"/>
          </a:xfrm>
          <a:prstGeom prst="rect">
            <a:avLst/>
          </a:prstGeom>
        </p:spPr>
        <p:txBody>
          <a:bodyPr wrap="none">
            <a:spAutoFit/>
          </a:bodyPr>
          <a:lstStyle/>
          <a:p>
            <a:pPr algn="r"/>
            <a:r>
              <a:rPr lang="it-CH" sz="800" dirty="0"/>
              <a:t>(valori arrotondati)</a:t>
            </a:r>
          </a:p>
        </p:txBody>
      </p:sp>
      <p:grpSp>
        <p:nvGrpSpPr>
          <p:cNvPr id="170" name="Gruppieren 169">
            <a:extLst>
              <a:ext uri="{FF2B5EF4-FFF2-40B4-BE49-F238E27FC236}">
                <a16:creationId xmlns:a16="http://schemas.microsoft.com/office/drawing/2014/main" id="{ED6F3DF9-CD74-4FEE-A7B9-A14C63B6B705}"/>
              </a:ext>
            </a:extLst>
          </p:cNvPr>
          <p:cNvGrpSpPr/>
          <p:nvPr/>
        </p:nvGrpSpPr>
        <p:grpSpPr>
          <a:xfrm>
            <a:off x="598488" y="1348232"/>
            <a:ext cx="1879437" cy="1074165"/>
            <a:chOff x="598488" y="1624013"/>
            <a:chExt cx="1879437" cy="1074165"/>
          </a:xfrm>
        </p:grpSpPr>
        <p:sp>
          <p:nvSpPr>
            <p:cNvPr id="30" name="Textfeld 29">
              <a:extLst>
                <a:ext uri="{FF2B5EF4-FFF2-40B4-BE49-F238E27FC236}">
                  <a16:creationId xmlns:a16="http://schemas.microsoft.com/office/drawing/2014/main" id="{5D817FC8-0541-40FE-907B-CE7FD27F79E0}"/>
                </a:ext>
              </a:extLst>
            </p:cNvPr>
            <p:cNvSpPr txBox="1"/>
            <p:nvPr/>
          </p:nvSpPr>
          <p:spPr>
            <a:xfrm>
              <a:off x="1290207" y="1713293"/>
              <a:ext cx="1187718" cy="984885"/>
            </a:xfrm>
            <a:prstGeom prst="rect">
              <a:avLst/>
            </a:prstGeom>
            <a:noFill/>
          </p:spPr>
          <p:txBody>
            <a:bodyPr wrap="square" rtlCol="0">
              <a:spAutoFit/>
            </a:bodyPr>
            <a:lstStyle/>
            <a:p>
              <a:r>
                <a:rPr lang="it-CH" sz="3600" b="1" dirty="0">
                  <a:solidFill>
                    <a:schemeClr val="accent1"/>
                  </a:solidFill>
                </a:rPr>
                <a:t>34%</a:t>
              </a:r>
            </a:p>
            <a:p>
              <a:r>
                <a:rPr lang="it-CH" sz="1100" dirty="0">
                  <a:solidFill>
                    <a:srgbClr val="666666"/>
                  </a:solidFill>
                </a:rPr>
                <a:t>Sport e attività ricreative</a:t>
              </a:r>
            </a:p>
          </p:txBody>
        </p:sp>
        <p:sp>
          <p:nvSpPr>
            <p:cNvPr id="9" name="Freeform 5">
              <a:extLst>
                <a:ext uri="{FF2B5EF4-FFF2-40B4-BE49-F238E27FC236}">
                  <a16:creationId xmlns:a16="http://schemas.microsoft.com/office/drawing/2014/main" id="{A64E4D80-D926-4E40-9971-044829F5EF74}"/>
                </a:ext>
              </a:extLst>
            </p:cNvPr>
            <p:cNvSpPr>
              <a:spLocks/>
            </p:cNvSpPr>
            <p:nvPr/>
          </p:nvSpPr>
          <p:spPr bwMode="auto">
            <a:xfrm>
              <a:off x="950913" y="1624013"/>
              <a:ext cx="147638" cy="165100"/>
            </a:xfrm>
            <a:custGeom>
              <a:avLst/>
              <a:gdLst>
                <a:gd name="T0" fmla="*/ 4 w 93"/>
                <a:gd name="T1" fmla="*/ 30 h 104"/>
                <a:gd name="T2" fmla="*/ 4 w 93"/>
                <a:gd name="T3" fmla="*/ 30 h 104"/>
                <a:gd name="T4" fmla="*/ 9 w 93"/>
                <a:gd name="T5" fmla="*/ 21 h 104"/>
                <a:gd name="T6" fmla="*/ 14 w 93"/>
                <a:gd name="T7" fmla="*/ 14 h 104"/>
                <a:gd name="T8" fmla="*/ 21 w 93"/>
                <a:gd name="T9" fmla="*/ 9 h 104"/>
                <a:gd name="T10" fmla="*/ 29 w 93"/>
                <a:gd name="T11" fmla="*/ 4 h 104"/>
                <a:gd name="T12" fmla="*/ 37 w 93"/>
                <a:gd name="T13" fmla="*/ 1 h 104"/>
                <a:gd name="T14" fmla="*/ 46 w 93"/>
                <a:gd name="T15" fmla="*/ 0 h 104"/>
                <a:gd name="T16" fmla="*/ 56 w 93"/>
                <a:gd name="T17" fmla="*/ 1 h 104"/>
                <a:gd name="T18" fmla="*/ 64 w 93"/>
                <a:gd name="T19" fmla="*/ 4 h 104"/>
                <a:gd name="T20" fmla="*/ 64 w 93"/>
                <a:gd name="T21" fmla="*/ 4 h 104"/>
                <a:gd name="T22" fmla="*/ 73 w 93"/>
                <a:gd name="T23" fmla="*/ 9 h 104"/>
                <a:gd name="T24" fmla="*/ 80 w 93"/>
                <a:gd name="T25" fmla="*/ 14 h 104"/>
                <a:gd name="T26" fmla="*/ 85 w 93"/>
                <a:gd name="T27" fmla="*/ 21 h 104"/>
                <a:gd name="T28" fmla="*/ 90 w 93"/>
                <a:gd name="T29" fmla="*/ 28 h 104"/>
                <a:gd name="T30" fmla="*/ 93 w 93"/>
                <a:gd name="T31" fmla="*/ 37 h 104"/>
                <a:gd name="T32" fmla="*/ 93 w 93"/>
                <a:gd name="T33" fmla="*/ 46 h 104"/>
                <a:gd name="T34" fmla="*/ 93 w 93"/>
                <a:gd name="T35" fmla="*/ 55 h 104"/>
                <a:gd name="T36" fmla="*/ 90 w 93"/>
                <a:gd name="T37" fmla="*/ 64 h 104"/>
                <a:gd name="T38" fmla="*/ 90 w 93"/>
                <a:gd name="T39" fmla="*/ 64 h 104"/>
                <a:gd name="T40" fmla="*/ 85 w 93"/>
                <a:gd name="T41" fmla="*/ 73 h 104"/>
                <a:gd name="T42" fmla="*/ 80 w 93"/>
                <a:gd name="T43" fmla="*/ 81 h 104"/>
                <a:gd name="T44" fmla="*/ 71 w 93"/>
                <a:gd name="T45" fmla="*/ 88 h 104"/>
                <a:gd name="T46" fmla="*/ 63 w 93"/>
                <a:gd name="T47" fmla="*/ 95 h 104"/>
                <a:gd name="T48" fmla="*/ 54 w 93"/>
                <a:gd name="T49" fmla="*/ 100 h 104"/>
                <a:gd name="T50" fmla="*/ 44 w 93"/>
                <a:gd name="T51" fmla="*/ 102 h 104"/>
                <a:gd name="T52" fmla="*/ 34 w 93"/>
                <a:gd name="T53" fmla="*/ 104 h 104"/>
                <a:gd name="T54" fmla="*/ 26 w 93"/>
                <a:gd name="T55" fmla="*/ 101 h 104"/>
                <a:gd name="T56" fmla="*/ 26 w 93"/>
                <a:gd name="T57" fmla="*/ 101 h 104"/>
                <a:gd name="T58" fmla="*/ 17 w 93"/>
                <a:gd name="T59" fmla="*/ 97 h 104"/>
                <a:gd name="T60" fmla="*/ 10 w 93"/>
                <a:gd name="T61" fmla="*/ 90 h 104"/>
                <a:gd name="T62" fmla="*/ 6 w 93"/>
                <a:gd name="T63" fmla="*/ 81 h 104"/>
                <a:gd name="T64" fmla="*/ 2 w 93"/>
                <a:gd name="T65" fmla="*/ 71 h 104"/>
                <a:gd name="T66" fmla="*/ 0 w 93"/>
                <a:gd name="T67" fmla="*/ 60 h 104"/>
                <a:gd name="T68" fmla="*/ 0 w 93"/>
                <a:gd name="T69" fmla="*/ 50 h 104"/>
                <a:gd name="T70" fmla="*/ 2 w 93"/>
                <a:gd name="T71" fmla="*/ 38 h 104"/>
                <a:gd name="T72" fmla="*/ 4 w 93"/>
                <a:gd name="T7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04">
                  <a:moveTo>
                    <a:pt x="4" y="30"/>
                  </a:moveTo>
                  <a:lnTo>
                    <a:pt x="4" y="30"/>
                  </a:lnTo>
                  <a:lnTo>
                    <a:pt x="9" y="21"/>
                  </a:lnTo>
                  <a:lnTo>
                    <a:pt x="14" y="14"/>
                  </a:lnTo>
                  <a:lnTo>
                    <a:pt x="21" y="9"/>
                  </a:lnTo>
                  <a:lnTo>
                    <a:pt x="29" y="4"/>
                  </a:lnTo>
                  <a:lnTo>
                    <a:pt x="37" y="1"/>
                  </a:lnTo>
                  <a:lnTo>
                    <a:pt x="46" y="0"/>
                  </a:lnTo>
                  <a:lnTo>
                    <a:pt x="56" y="1"/>
                  </a:lnTo>
                  <a:lnTo>
                    <a:pt x="64" y="4"/>
                  </a:lnTo>
                  <a:lnTo>
                    <a:pt x="64" y="4"/>
                  </a:lnTo>
                  <a:lnTo>
                    <a:pt x="73" y="9"/>
                  </a:lnTo>
                  <a:lnTo>
                    <a:pt x="80" y="14"/>
                  </a:lnTo>
                  <a:lnTo>
                    <a:pt x="85" y="21"/>
                  </a:lnTo>
                  <a:lnTo>
                    <a:pt x="90" y="28"/>
                  </a:lnTo>
                  <a:lnTo>
                    <a:pt x="93" y="37"/>
                  </a:lnTo>
                  <a:lnTo>
                    <a:pt x="93" y="46"/>
                  </a:lnTo>
                  <a:lnTo>
                    <a:pt x="93" y="55"/>
                  </a:lnTo>
                  <a:lnTo>
                    <a:pt x="90" y="64"/>
                  </a:lnTo>
                  <a:lnTo>
                    <a:pt x="90" y="64"/>
                  </a:lnTo>
                  <a:lnTo>
                    <a:pt x="85" y="73"/>
                  </a:lnTo>
                  <a:lnTo>
                    <a:pt x="80" y="81"/>
                  </a:lnTo>
                  <a:lnTo>
                    <a:pt x="71" y="88"/>
                  </a:lnTo>
                  <a:lnTo>
                    <a:pt x="63" y="95"/>
                  </a:lnTo>
                  <a:lnTo>
                    <a:pt x="54" y="100"/>
                  </a:lnTo>
                  <a:lnTo>
                    <a:pt x="44" y="102"/>
                  </a:lnTo>
                  <a:lnTo>
                    <a:pt x="34" y="104"/>
                  </a:lnTo>
                  <a:lnTo>
                    <a:pt x="26" y="101"/>
                  </a:lnTo>
                  <a:lnTo>
                    <a:pt x="26" y="101"/>
                  </a:lnTo>
                  <a:lnTo>
                    <a:pt x="17" y="97"/>
                  </a:lnTo>
                  <a:lnTo>
                    <a:pt x="10" y="90"/>
                  </a:lnTo>
                  <a:lnTo>
                    <a:pt x="6" y="81"/>
                  </a:lnTo>
                  <a:lnTo>
                    <a:pt x="2" y="71"/>
                  </a:lnTo>
                  <a:lnTo>
                    <a:pt x="0" y="60"/>
                  </a:lnTo>
                  <a:lnTo>
                    <a:pt x="0" y="50"/>
                  </a:lnTo>
                  <a:lnTo>
                    <a:pt x="2" y="38"/>
                  </a:lnTo>
                  <a:lnTo>
                    <a:pt x="4" y="3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0" name="Freeform 6">
              <a:extLst>
                <a:ext uri="{FF2B5EF4-FFF2-40B4-BE49-F238E27FC236}">
                  <a16:creationId xmlns:a16="http://schemas.microsoft.com/office/drawing/2014/main" id="{648938DB-747B-4D2C-B277-0B6BBECF7174}"/>
                </a:ext>
              </a:extLst>
            </p:cNvPr>
            <p:cNvSpPr>
              <a:spLocks/>
            </p:cNvSpPr>
            <p:nvPr/>
          </p:nvSpPr>
          <p:spPr bwMode="auto">
            <a:xfrm>
              <a:off x="950913" y="1624013"/>
              <a:ext cx="147638" cy="165100"/>
            </a:xfrm>
            <a:custGeom>
              <a:avLst/>
              <a:gdLst>
                <a:gd name="T0" fmla="*/ 4 w 93"/>
                <a:gd name="T1" fmla="*/ 30 h 104"/>
                <a:gd name="T2" fmla="*/ 4 w 93"/>
                <a:gd name="T3" fmla="*/ 30 h 104"/>
                <a:gd name="T4" fmla="*/ 9 w 93"/>
                <a:gd name="T5" fmla="*/ 21 h 104"/>
                <a:gd name="T6" fmla="*/ 14 w 93"/>
                <a:gd name="T7" fmla="*/ 14 h 104"/>
                <a:gd name="T8" fmla="*/ 21 w 93"/>
                <a:gd name="T9" fmla="*/ 9 h 104"/>
                <a:gd name="T10" fmla="*/ 29 w 93"/>
                <a:gd name="T11" fmla="*/ 4 h 104"/>
                <a:gd name="T12" fmla="*/ 37 w 93"/>
                <a:gd name="T13" fmla="*/ 1 h 104"/>
                <a:gd name="T14" fmla="*/ 46 w 93"/>
                <a:gd name="T15" fmla="*/ 0 h 104"/>
                <a:gd name="T16" fmla="*/ 56 w 93"/>
                <a:gd name="T17" fmla="*/ 1 h 104"/>
                <a:gd name="T18" fmla="*/ 64 w 93"/>
                <a:gd name="T19" fmla="*/ 4 h 104"/>
                <a:gd name="T20" fmla="*/ 64 w 93"/>
                <a:gd name="T21" fmla="*/ 4 h 104"/>
                <a:gd name="T22" fmla="*/ 73 w 93"/>
                <a:gd name="T23" fmla="*/ 9 h 104"/>
                <a:gd name="T24" fmla="*/ 80 w 93"/>
                <a:gd name="T25" fmla="*/ 14 h 104"/>
                <a:gd name="T26" fmla="*/ 85 w 93"/>
                <a:gd name="T27" fmla="*/ 21 h 104"/>
                <a:gd name="T28" fmla="*/ 90 w 93"/>
                <a:gd name="T29" fmla="*/ 28 h 104"/>
                <a:gd name="T30" fmla="*/ 93 w 93"/>
                <a:gd name="T31" fmla="*/ 37 h 104"/>
                <a:gd name="T32" fmla="*/ 93 w 93"/>
                <a:gd name="T33" fmla="*/ 46 h 104"/>
                <a:gd name="T34" fmla="*/ 93 w 93"/>
                <a:gd name="T35" fmla="*/ 55 h 104"/>
                <a:gd name="T36" fmla="*/ 90 w 93"/>
                <a:gd name="T37" fmla="*/ 64 h 104"/>
                <a:gd name="T38" fmla="*/ 90 w 93"/>
                <a:gd name="T39" fmla="*/ 64 h 104"/>
                <a:gd name="T40" fmla="*/ 85 w 93"/>
                <a:gd name="T41" fmla="*/ 73 h 104"/>
                <a:gd name="T42" fmla="*/ 80 w 93"/>
                <a:gd name="T43" fmla="*/ 81 h 104"/>
                <a:gd name="T44" fmla="*/ 71 w 93"/>
                <a:gd name="T45" fmla="*/ 88 h 104"/>
                <a:gd name="T46" fmla="*/ 63 w 93"/>
                <a:gd name="T47" fmla="*/ 95 h 104"/>
                <a:gd name="T48" fmla="*/ 54 w 93"/>
                <a:gd name="T49" fmla="*/ 100 h 104"/>
                <a:gd name="T50" fmla="*/ 44 w 93"/>
                <a:gd name="T51" fmla="*/ 102 h 104"/>
                <a:gd name="T52" fmla="*/ 34 w 93"/>
                <a:gd name="T53" fmla="*/ 104 h 104"/>
                <a:gd name="T54" fmla="*/ 26 w 93"/>
                <a:gd name="T55" fmla="*/ 101 h 104"/>
                <a:gd name="T56" fmla="*/ 26 w 93"/>
                <a:gd name="T57" fmla="*/ 101 h 104"/>
                <a:gd name="T58" fmla="*/ 17 w 93"/>
                <a:gd name="T59" fmla="*/ 97 h 104"/>
                <a:gd name="T60" fmla="*/ 10 w 93"/>
                <a:gd name="T61" fmla="*/ 90 h 104"/>
                <a:gd name="T62" fmla="*/ 6 w 93"/>
                <a:gd name="T63" fmla="*/ 81 h 104"/>
                <a:gd name="T64" fmla="*/ 2 w 93"/>
                <a:gd name="T65" fmla="*/ 71 h 104"/>
                <a:gd name="T66" fmla="*/ 0 w 93"/>
                <a:gd name="T67" fmla="*/ 60 h 104"/>
                <a:gd name="T68" fmla="*/ 0 w 93"/>
                <a:gd name="T69" fmla="*/ 50 h 104"/>
                <a:gd name="T70" fmla="*/ 2 w 93"/>
                <a:gd name="T71" fmla="*/ 38 h 104"/>
                <a:gd name="T72" fmla="*/ 4 w 93"/>
                <a:gd name="T7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04">
                  <a:moveTo>
                    <a:pt x="4" y="30"/>
                  </a:moveTo>
                  <a:lnTo>
                    <a:pt x="4" y="30"/>
                  </a:lnTo>
                  <a:lnTo>
                    <a:pt x="9" y="21"/>
                  </a:lnTo>
                  <a:lnTo>
                    <a:pt x="14" y="14"/>
                  </a:lnTo>
                  <a:lnTo>
                    <a:pt x="21" y="9"/>
                  </a:lnTo>
                  <a:lnTo>
                    <a:pt x="29" y="4"/>
                  </a:lnTo>
                  <a:lnTo>
                    <a:pt x="37" y="1"/>
                  </a:lnTo>
                  <a:lnTo>
                    <a:pt x="46" y="0"/>
                  </a:lnTo>
                  <a:lnTo>
                    <a:pt x="56" y="1"/>
                  </a:lnTo>
                  <a:lnTo>
                    <a:pt x="64" y="4"/>
                  </a:lnTo>
                  <a:lnTo>
                    <a:pt x="64" y="4"/>
                  </a:lnTo>
                  <a:lnTo>
                    <a:pt x="73" y="9"/>
                  </a:lnTo>
                  <a:lnTo>
                    <a:pt x="80" y="14"/>
                  </a:lnTo>
                  <a:lnTo>
                    <a:pt x="85" y="21"/>
                  </a:lnTo>
                  <a:lnTo>
                    <a:pt x="90" y="28"/>
                  </a:lnTo>
                  <a:lnTo>
                    <a:pt x="93" y="37"/>
                  </a:lnTo>
                  <a:lnTo>
                    <a:pt x="93" y="46"/>
                  </a:lnTo>
                  <a:lnTo>
                    <a:pt x="93" y="55"/>
                  </a:lnTo>
                  <a:lnTo>
                    <a:pt x="90" y="64"/>
                  </a:lnTo>
                  <a:lnTo>
                    <a:pt x="90" y="64"/>
                  </a:lnTo>
                  <a:lnTo>
                    <a:pt x="85" y="73"/>
                  </a:lnTo>
                  <a:lnTo>
                    <a:pt x="80" y="81"/>
                  </a:lnTo>
                  <a:lnTo>
                    <a:pt x="71" y="88"/>
                  </a:lnTo>
                  <a:lnTo>
                    <a:pt x="63" y="95"/>
                  </a:lnTo>
                  <a:lnTo>
                    <a:pt x="54" y="100"/>
                  </a:lnTo>
                  <a:lnTo>
                    <a:pt x="44" y="102"/>
                  </a:lnTo>
                  <a:lnTo>
                    <a:pt x="34" y="104"/>
                  </a:lnTo>
                  <a:lnTo>
                    <a:pt x="26" y="101"/>
                  </a:lnTo>
                  <a:lnTo>
                    <a:pt x="26" y="101"/>
                  </a:lnTo>
                  <a:lnTo>
                    <a:pt x="17" y="97"/>
                  </a:lnTo>
                  <a:lnTo>
                    <a:pt x="10" y="90"/>
                  </a:lnTo>
                  <a:lnTo>
                    <a:pt x="6" y="81"/>
                  </a:lnTo>
                  <a:lnTo>
                    <a:pt x="2" y="71"/>
                  </a:lnTo>
                  <a:lnTo>
                    <a:pt x="0" y="60"/>
                  </a:lnTo>
                  <a:lnTo>
                    <a:pt x="0" y="50"/>
                  </a:lnTo>
                  <a:lnTo>
                    <a:pt x="2" y="38"/>
                  </a:lnTo>
                  <a:lnTo>
                    <a:pt x="4"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1" name="Freeform 7">
              <a:extLst>
                <a:ext uri="{FF2B5EF4-FFF2-40B4-BE49-F238E27FC236}">
                  <a16:creationId xmlns:a16="http://schemas.microsoft.com/office/drawing/2014/main" id="{0491A8F1-F983-403B-AB85-EC2B495226CB}"/>
                </a:ext>
              </a:extLst>
            </p:cNvPr>
            <p:cNvSpPr>
              <a:spLocks/>
            </p:cNvSpPr>
            <p:nvPr/>
          </p:nvSpPr>
          <p:spPr bwMode="auto">
            <a:xfrm>
              <a:off x="598488" y="1798638"/>
              <a:ext cx="666750" cy="706438"/>
            </a:xfrm>
            <a:custGeom>
              <a:avLst/>
              <a:gdLst>
                <a:gd name="T0" fmla="*/ 258 w 420"/>
                <a:gd name="T1" fmla="*/ 99 h 445"/>
                <a:gd name="T2" fmla="*/ 286 w 420"/>
                <a:gd name="T3" fmla="*/ 126 h 445"/>
                <a:gd name="T4" fmla="*/ 300 w 420"/>
                <a:gd name="T5" fmla="*/ 139 h 445"/>
                <a:gd name="T6" fmla="*/ 319 w 420"/>
                <a:gd name="T7" fmla="*/ 142 h 445"/>
                <a:gd name="T8" fmla="*/ 398 w 420"/>
                <a:gd name="T9" fmla="*/ 129 h 445"/>
                <a:gd name="T10" fmla="*/ 413 w 420"/>
                <a:gd name="T11" fmla="*/ 122 h 445"/>
                <a:gd name="T12" fmla="*/ 420 w 420"/>
                <a:gd name="T13" fmla="*/ 110 h 445"/>
                <a:gd name="T14" fmla="*/ 420 w 420"/>
                <a:gd name="T15" fmla="*/ 101 h 445"/>
                <a:gd name="T16" fmla="*/ 411 w 420"/>
                <a:gd name="T17" fmla="*/ 88 h 445"/>
                <a:gd name="T18" fmla="*/ 394 w 420"/>
                <a:gd name="T19" fmla="*/ 88 h 445"/>
                <a:gd name="T20" fmla="*/ 337 w 420"/>
                <a:gd name="T21" fmla="*/ 98 h 445"/>
                <a:gd name="T22" fmla="*/ 319 w 420"/>
                <a:gd name="T23" fmla="*/ 95 h 445"/>
                <a:gd name="T24" fmla="*/ 262 w 420"/>
                <a:gd name="T25" fmla="*/ 17 h 445"/>
                <a:gd name="T26" fmla="*/ 248 w 420"/>
                <a:gd name="T27" fmla="*/ 4 h 445"/>
                <a:gd name="T28" fmla="*/ 235 w 420"/>
                <a:gd name="T29" fmla="*/ 0 h 445"/>
                <a:gd name="T30" fmla="*/ 161 w 420"/>
                <a:gd name="T31" fmla="*/ 12 h 445"/>
                <a:gd name="T32" fmla="*/ 111 w 420"/>
                <a:gd name="T33" fmla="*/ 27 h 445"/>
                <a:gd name="T34" fmla="*/ 81 w 420"/>
                <a:gd name="T35" fmla="*/ 38 h 445"/>
                <a:gd name="T36" fmla="*/ 67 w 420"/>
                <a:gd name="T37" fmla="*/ 88 h 445"/>
                <a:gd name="T38" fmla="*/ 56 w 420"/>
                <a:gd name="T39" fmla="*/ 143 h 445"/>
                <a:gd name="T40" fmla="*/ 60 w 420"/>
                <a:gd name="T41" fmla="*/ 162 h 445"/>
                <a:gd name="T42" fmla="*/ 69 w 420"/>
                <a:gd name="T43" fmla="*/ 166 h 445"/>
                <a:gd name="T44" fmla="*/ 84 w 420"/>
                <a:gd name="T45" fmla="*/ 162 h 445"/>
                <a:gd name="T46" fmla="*/ 96 w 420"/>
                <a:gd name="T47" fmla="*/ 150 h 445"/>
                <a:gd name="T48" fmla="*/ 100 w 420"/>
                <a:gd name="T49" fmla="*/ 140 h 445"/>
                <a:gd name="T50" fmla="*/ 113 w 420"/>
                <a:gd name="T51" fmla="*/ 76 h 445"/>
                <a:gd name="T52" fmla="*/ 121 w 420"/>
                <a:gd name="T53" fmla="*/ 71 h 445"/>
                <a:gd name="T54" fmla="*/ 164 w 420"/>
                <a:gd name="T55" fmla="*/ 64 h 445"/>
                <a:gd name="T56" fmla="*/ 161 w 420"/>
                <a:gd name="T57" fmla="*/ 73 h 445"/>
                <a:gd name="T58" fmla="*/ 103 w 420"/>
                <a:gd name="T59" fmla="*/ 243 h 445"/>
                <a:gd name="T60" fmla="*/ 79 w 420"/>
                <a:gd name="T61" fmla="*/ 307 h 445"/>
                <a:gd name="T62" fmla="*/ 10 w 420"/>
                <a:gd name="T63" fmla="*/ 398 h 445"/>
                <a:gd name="T64" fmla="*/ 2 w 420"/>
                <a:gd name="T65" fmla="*/ 415 h 445"/>
                <a:gd name="T66" fmla="*/ 2 w 420"/>
                <a:gd name="T67" fmla="*/ 432 h 445"/>
                <a:gd name="T68" fmla="*/ 7 w 420"/>
                <a:gd name="T69" fmla="*/ 440 h 445"/>
                <a:gd name="T70" fmla="*/ 26 w 420"/>
                <a:gd name="T71" fmla="*/ 445 h 445"/>
                <a:gd name="T72" fmla="*/ 46 w 420"/>
                <a:gd name="T73" fmla="*/ 436 h 445"/>
                <a:gd name="T74" fmla="*/ 98 w 420"/>
                <a:gd name="T75" fmla="*/ 364 h 445"/>
                <a:gd name="T76" fmla="*/ 168 w 420"/>
                <a:gd name="T77" fmla="*/ 230 h 445"/>
                <a:gd name="T78" fmla="*/ 255 w 420"/>
                <a:gd name="T79" fmla="*/ 274 h 445"/>
                <a:gd name="T80" fmla="*/ 195 w 420"/>
                <a:gd name="T81" fmla="*/ 365 h 445"/>
                <a:gd name="T82" fmla="*/ 182 w 420"/>
                <a:gd name="T83" fmla="*/ 386 h 445"/>
                <a:gd name="T84" fmla="*/ 179 w 420"/>
                <a:gd name="T85" fmla="*/ 402 h 445"/>
                <a:gd name="T86" fmla="*/ 194 w 420"/>
                <a:gd name="T87" fmla="*/ 415 h 445"/>
                <a:gd name="T88" fmla="*/ 204 w 420"/>
                <a:gd name="T89" fmla="*/ 416 h 445"/>
                <a:gd name="T90" fmla="*/ 221 w 420"/>
                <a:gd name="T91" fmla="*/ 409 h 445"/>
                <a:gd name="T92" fmla="*/ 290 w 420"/>
                <a:gd name="T93" fmla="*/ 305 h 445"/>
                <a:gd name="T94" fmla="*/ 306 w 420"/>
                <a:gd name="T95" fmla="*/ 283 h 445"/>
                <a:gd name="T96" fmla="*/ 317 w 420"/>
                <a:gd name="T97" fmla="*/ 257 h 445"/>
                <a:gd name="T98" fmla="*/ 312 w 420"/>
                <a:gd name="T99" fmla="*/ 240 h 445"/>
                <a:gd name="T100" fmla="*/ 221 w 420"/>
                <a:gd name="T101" fmla="*/ 18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45">
                  <a:moveTo>
                    <a:pt x="221" y="189"/>
                  </a:moveTo>
                  <a:lnTo>
                    <a:pt x="221" y="189"/>
                  </a:lnTo>
                  <a:lnTo>
                    <a:pt x="258" y="99"/>
                  </a:lnTo>
                  <a:lnTo>
                    <a:pt x="258" y="99"/>
                  </a:lnTo>
                  <a:lnTo>
                    <a:pt x="278" y="118"/>
                  </a:lnTo>
                  <a:lnTo>
                    <a:pt x="286" y="126"/>
                  </a:lnTo>
                  <a:lnTo>
                    <a:pt x="286" y="126"/>
                  </a:lnTo>
                  <a:lnTo>
                    <a:pt x="293" y="133"/>
                  </a:lnTo>
                  <a:lnTo>
                    <a:pt x="300" y="139"/>
                  </a:lnTo>
                  <a:lnTo>
                    <a:pt x="309" y="142"/>
                  </a:lnTo>
                  <a:lnTo>
                    <a:pt x="313" y="142"/>
                  </a:lnTo>
                  <a:lnTo>
                    <a:pt x="319" y="142"/>
                  </a:lnTo>
                  <a:lnTo>
                    <a:pt x="319" y="142"/>
                  </a:lnTo>
                  <a:lnTo>
                    <a:pt x="398" y="129"/>
                  </a:lnTo>
                  <a:lnTo>
                    <a:pt x="398" y="129"/>
                  </a:lnTo>
                  <a:lnTo>
                    <a:pt x="404" y="128"/>
                  </a:lnTo>
                  <a:lnTo>
                    <a:pt x="408" y="125"/>
                  </a:lnTo>
                  <a:lnTo>
                    <a:pt x="413" y="122"/>
                  </a:lnTo>
                  <a:lnTo>
                    <a:pt x="416" y="119"/>
                  </a:lnTo>
                  <a:lnTo>
                    <a:pt x="417" y="115"/>
                  </a:lnTo>
                  <a:lnTo>
                    <a:pt x="420" y="110"/>
                  </a:lnTo>
                  <a:lnTo>
                    <a:pt x="420" y="106"/>
                  </a:lnTo>
                  <a:lnTo>
                    <a:pt x="420" y="101"/>
                  </a:lnTo>
                  <a:lnTo>
                    <a:pt x="420" y="101"/>
                  </a:lnTo>
                  <a:lnTo>
                    <a:pt x="416" y="92"/>
                  </a:lnTo>
                  <a:lnTo>
                    <a:pt x="414" y="89"/>
                  </a:lnTo>
                  <a:lnTo>
                    <a:pt x="411" y="88"/>
                  </a:lnTo>
                  <a:lnTo>
                    <a:pt x="404" y="86"/>
                  </a:lnTo>
                  <a:lnTo>
                    <a:pt x="394" y="88"/>
                  </a:lnTo>
                  <a:lnTo>
                    <a:pt x="394" y="88"/>
                  </a:lnTo>
                  <a:lnTo>
                    <a:pt x="366" y="92"/>
                  </a:lnTo>
                  <a:lnTo>
                    <a:pt x="337" y="98"/>
                  </a:lnTo>
                  <a:lnTo>
                    <a:pt x="337" y="98"/>
                  </a:lnTo>
                  <a:lnTo>
                    <a:pt x="330" y="98"/>
                  </a:lnTo>
                  <a:lnTo>
                    <a:pt x="325" y="98"/>
                  </a:lnTo>
                  <a:lnTo>
                    <a:pt x="319" y="95"/>
                  </a:lnTo>
                  <a:lnTo>
                    <a:pt x="315" y="91"/>
                  </a:lnTo>
                  <a:lnTo>
                    <a:pt x="315" y="91"/>
                  </a:lnTo>
                  <a:lnTo>
                    <a:pt x="262" y="17"/>
                  </a:lnTo>
                  <a:lnTo>
                    <a:pt x="262" y="17"/>
                  </a:lnTo>
                  <a:lnTo>
                    <a:pt x="255" y="8"/>
                  </a:lnTo>
                  <a:lnTo>
                    <a:pt x="248" y="4"/>
                  </a:lnTo>
                  <a:lnTo>
                    <a:pt x="241" y="1"/>
                  </a:lnTo>
                  <a:lnTo>
                    <a:pt x="235" y="0"/>
                  </a:lnTo>
                  <a:lnTo>
                    <a:pt x="235" y="0"/>
                  </a:lnTo>
                  <a:lnTo>
                    <a:pt x="215" y="1"/>
                  </a:lnTo>
                  <a:lnTo>
                    <a:pt x="197" y="4"/>
                  </a:lnTo>
                  <a:lnTo>
                    <a:pt x="161" y="12"/>
                  </a:lnTo>
                  <a:lnTo>
                    <a:pt x="131" y="19"/>
                  </a:lnTo>
                  <a:lnTo>
                    <a:pt x="111" y="27"/>
                  </a:lnTo>
                  <a:lnTo>
                    <a:pt x="111" y="27"/>
                  </a:lnTo>
                  <a:lnTo>
                    <a:pt x="98" y="29"/>
                  </a:lnTo>
                  <a:lnTo>
                    <a:pt x="89" y="34"/>
                  </a:lnTo>
                  <a:lnTo>
                    <a:pt x="81" y="38"/>
                  </a:lnTo>
                  <a:lnTo>
                    <a:pt x="79" y="44"/>
                  </a:lnTo>
                  <a:lnTo>
                    <a:pt x="79" y="44"/>
                  </a:lnTo>
                  <a:lnTo>
                    <a:pt x="67" y="88"/>
                  </a:lnTo>
                  <a:lnTo>
                    <a:pt x="57" y="130"/>
                  </a:lnTo>
                  <a:lnTo>
                    <a:pt x="57" y="130"/>
                  </a:lnTo>
                  <a:lnTo>
                    <a:pt x="56" y="143"/>
                  </a:lnTo>
                  <a:lnTo>
                    <a:pt x="56" y="153"/>
                  </a:lnTo>
                  <a:lnTo>
                    <a:pt x="57" y="157"/>
                  </a:lnTo>
                  <a:lnTo>
                    <a:pt x="60" y="162"/>
                  </a:lnTo>
                  <a:lnTo>
                    <a:pt x="63" y="165"/>
                  </a:lnTo>
                  <a:lnTo>
                    <a:pt x="69" y="166"/>
                  </a:lnTo>
                  <a:lnTo>
                    <a:pt x="69" y="166"/>
                  </a:lnTo>
                  <a:lnTo>
                    <a:pt x="74" y="166"/>
                  </a:lnTo>
                  <a:lnTo>
                    <a:pt x="79" y="165"/>
                  </a:lnTo>
                  <a:lnTo>
                    <a:pt x="84" y="162"/>
                  </a:lnTo>
                  <a:lnTo>
                    <a:pt x="89" y="159"/>
                  </a:lnTo>
                  <a:lnTo>
                    <a:pt x="93" y="155"/>
                  </a:lnTo>
                  <a:lnTo>
                    <a:pt x="96" y="150"/>
                  </a:lnTo>
                  <a:lnTo>
                    <a:pt x="98" y="146"/>
                  </a:lnTo>
                  <a:lnTo>
                    <a:pt x="100" y="140"/>
                  </a:lnTo>
                  <a:lnTo>
                    <a:pt x="100" y="140"/>
                  </a:lnTo>
                  <a:lnTo>
                    <a:pt x="111" y="81"/>
                  </a:lnTo>
                  <a:lnTo>
                    <a:pt x="111" y="81"/>
                  </a:lnTo>
                  <a:lnTo>
                    <a:pt x="113" y="76"/>
                  </a:lnTo>
                  <a:lnTo>
                    <a:pt x="114" y="73"/>
                  </a:lnTo>
                  <a:lnTo>
                    <a:pt x="117" y="72"/>
                  </a:lnTo>
                  <a:lnTo>
                    <a:pt x="121" y="71"/>
                  </a:lnTo>
                  <a:lnTo>
                    <a:pt x="121" y="71"/>
                  </a:lnTo>
                  <a:lnTo>
                    <a:pt x="144" y="66"/>
                  </a:lnTo>
                  <a:lnTo>
                    <a:pt x="164" y="64"/>
                  </a:lnTo>
                  <a:lnTo>
                    <a:pt x="164" y="64"/>
                  </a:lnTo>
                  <a:lnTo>
                    <a:pt x="161" y="73"/>
                  </a:lnTo>
                  <a:lnTo>
                    <a:pt x="161" y="73"/>
                  </a:lnTo>
                  <a:lnTo>
                    <a:pt x="141" y="130"/>
                  </a:lnTo>
                  <a:lnTo>
                    <a:pt x="123" y="187"/>
                  </a:lnTo>
                  <a:lnTo>
                    <a:pt x="103" y="243"/>
                  </a:lnTo>
                  <a:lnTo>
                    <a:pt x="83" y="300"/>
                  </a:lnTo>
                  <a:lnTo>
                    <a:pt x="83" y="300"/>
                  </a:lnTo>
                  <a:lnTo>
                    <a:pt x="79" y="307"/>
                  </a:lnTo>
                  <a:lnTo>
                    <a:pt x="74" y="314"/>
                  </a:lnTo>
                  <a:lnTo>
                    <a:pt x="74" y="314"/>
                  </a:lnTo>
                  <a:lnTo>
                    <a:pt x="10" y="398"/>
                  </a:lnTo>
                  <a:lnTo>
                    <a:pt x="10" y="398"/>
                  </a:lnTo>
                  <a:lnTo>
                    <a:pt x="5" y="409"/>
                  </a:lnTo>
                  <a:lnTo>
                    <a:pt x="2" y="415"/>
                  </a:lnTo>
                  <a:lnTo>
                    <a:pt x="0" y="421"/>
                  </a:lnTo>
                  <a:lnTo>
                    <a:pt x="0" y="426"/>
                  </a:lnTo>
                  <a:lnTo>
                    <a:pt x="2" y="432"/>
                  </a:lnTo>
                  <a:lnTo>
                    <a:pt x="5" y="436"/>
                  </a:lnTo>
                  <a:lnTo>
                    <a:pt x="7" y="440"/>
                  </a:lnTo>
                  <a:lnTo>
                    <a:pt x="7" y="440"/>
                  </a:lnTo>
                  <a:lnTo>
                    <a:pt x="15" y="443"/>
                  </a:lnTo>
                  <a:lnTo>
                    <a:pt x="20" y="445"/>
                  </a:lnTo>
                  <a:lnTo>
                    <a:pt x="26" y="445"/>
                  </a:lnTo>
                  <a:lnTo>
                    <a:pt x="32" y="443"/>
                  </a:lnTo>
                  <a:lnTo>
                    <a:pt x="42" y="440"/>
                  </a:lnTo>
                  <a:lnTo>
                    <a:pt x="46" y="436"/>
                  </a:lnTo>
                  <a:lnTo>
                    <a:pt x="46" y="436"/>
                  </a:lnTo>
                  <a:lnTo>
                    <a:pt x="70" y="405"/>
                  </a:lnTo>
                  <a:lnTo>
                    <a:pt x="98" y="364"/>
                  </a:lnTo>
                  <a:lnTo>
                    <a:pt x="141" y="302"/>
                  </a:lnTo>
                  <a:lnTo>
                    <a:pt x="141" y="302"/>
                  </a:lnTo>
                  <a:lnTo>
                    <a:pt x="168" y="230"/>
                  </a:lnTo>
                  <a:lnTo>
                    <a:pt x="168" y="230"/>
                  </a:lnTo>
                  <a:lnTo>
                    <a:pt x="212" y="251"/>
                  </a:lnTo>
                  <a:lnTo>
                    <a:pt x="255" y="274"/>
                  </a:lnTo>
                  <a:lnTo>
                    <a:pt x="255" y="274"/>
                  </a:lnTo>
                  <a:lnTo>
                    <a:pt x="225" y="320"/>
                  </a:lnTo>
                  <a:lnTo>
                    <a:pt x="195" y="365"/>
                  </a:lnTo>
                  <a:lnTo>
                    <a:pt x="195" y="365"/>
                  </a:lnTo>
                  <a:lnTo>
                    <a:pt x="182" y="386"/>
                  </a:lnTo>
                  <a:lnTo>
                    <a:pt x="182" y="386"/>
                  </a:lnTo>
                  <a:lnTo>
                    <a:pt x="179" y="395"/>
                  </a:lnTo>
                  <a:lnTo>
                    <a:pt x="179" y="399"/>
                  </a:lnTo>
                  <a:lnTo>
                    <a:pt x="179" y="402"/>
                  </a:lnTo>
                  <a:lnTo>
                    <a:pt x="182" y="406"/>
                  </a:lnTo>
                  <a:lnTo>
                    <a:pt x="185" y="409"/>
                  </a:lnTo>
                  <a:lnTo>
                    <a:pt x="194" y="415"/>
                  </a:lnTo>
                  <a:lnTo>
                    <a:pt x="194" y="415"/>
                  </a:lnTo>
                  <a:lnTo>
                    <a:pt x="198" y="416"/>
                  </a:lnTo>
                  <a:lnTo>
                    <a:pt x="204" y="416"/>
                  </a:lnTo>
                  <a:lnTo>
                    <a:pt x="208" y="416"/>
                  </a:lnTo>
                  <a:lnTo>
                    <a:pt x="212" y="415"/>
                  </a:lnTo>
                  <a:lnTo>
                    <a:pt x="221" y="409"/>
                  </a:lnTo>
                  <a:lnTo>
                    <a:pt x="228" y="401"/>
                  </a:lnTo>
                  <a:lnTo>
                    <a:pt x="228" y="401"/>
                  </a:lnTo>
                  <a:lnTo>
                    <a:pt x="290" y="305"/>
                  </a:lnTo>
                  <a:lnTo>
                    <a:pt x="290" y="305"/>
                  </a:lnTo>
                  <a:lnTo>
                    <a:pt x="306" y="283"/>
                  </a:lnTo>
                  <a:lnTo>
                    <a:pt x="306" y="283"/>
                  </a:lnTo>
                  <a:lnTo>
                    <a:pt x="313" y="268"/>
                  </a:lnTo>
                  <a:lnTo>
                    <a:pt x="316" y="263"/>
                  </a:lnTo>
                  <a:lnTo>
                    <a:pt x="317" y="257"/>
                  </a:lnTo>
                  <a:lnTo>
                    <a:pt x="317" y="250"/>
                  </a:lnTo>
                  <a:lnTo>
                    <a:pt x="316" y="246"/>
                  </a:lnTo>
                  <a:lnTo>
                    <a:pt x="312" y="240"/>
                  </a:lnTo>
                  <a:lnTo>
                    <a:pt x="306" y="236"/>
                  </a:lnTo>
                  <a:lnTo>
                    <a:pt x="306" y="236"/>
                  </a:lnTo>
                  <a:lnTo>
                    <a:pt x="221" y="189"/>
                  </a:lnTo>
                  <a:lnTo>
                    <a:pt x="221" y="189"/>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2" name="Freeform 8">
              <a:extLst>
                <a:ext uri="{FF2B5EF4-FFF2-40B4-BE49-F238E27FC236}">
                  <a16:creationId xmlns:a16="http://schemas.microsoft.com/office/drawing/2014/main" id="{FE6B523A-45AD-49B2-AB13-E2A091326F68}"/>
                </a:ext>
              </a:extLst>
            </p:cNvPr>
            <p:cNvSpPr>
              <a:spLocks/>
            </p:cNvSpPr>
            <p:nvPr/>
          </p:nvSpPr>
          <p:spPr bwMode="auto">
            <a:xfrm>
              <a:off x="1098550" y="2344738"/>
              <a:ext cx="168275" cy="171450"/>
            </a:xfrm>
            <a:custGeom>
              <a:avLst/>
              <a:gdLst>
                <a:gd name="T0" fmla="*/ 106 w 106"/>
                <a:gd name="T1" fmla="*/ 54 h 108"/>
                <a:gd name="T2" fmla="*/ 106 w 106"/>
                <a:gd name="T3" fmla="*/ 54 h 108"/>
                <a:gd name="T4" fmla="*/ 106 w 106"/>
                <a:gd name="T5" fmla="*/ 64 h 108"/>
                <a:gd name="T6" fmla="*/ 102 w 106"/>
                <a:gd name="T7" fmla="*/ 75 h 108"/>
                <a:gd name="T8" fmla="*/ 98 w 106"/>
                <a:gd name="T9" fmla="*/ 84 h 108"/>
                <a:gd name="T10" fmla="*/ 91 w 106"/>
                <a:gd name="T11" fmla="*/ 92 h 108"/>
                <a:gd name="T12" fmla="*/ 83 w 106"/>
                <a:gd name="T13" fmla="*/ 98 h 108"/>
                <a:gd name="T14" fmla="*/ 73 w 106"/>
                <a:gd name="T15" fmla="*/ 104 h 108"/>
                <a:gd name="T16" fmla="*/ 64 w 106"/>
                <a:gd name="T17" fmla="*/ 106 h 108"/>
                <a:gd name="T18" fmla="*/ 54 w 106"/>
                <a:gd name="T19" fmla="*/ 108 h 108"/>
                <a:gd name="T20" fmla="*/ 54 w 106"/>
                <a:gd name="T21" fmla="*/ 108 h 108"/>
                <a:gd name="T22" fmla="*/ 42 w 106"/>
                <a:gd name="T23" fmla="*/ 106 h 108"/>
                <a:gd name="T24" fmla="*/ 32 w 106"/>
                <a:gd name="T25" fmla="*/ 104 h 108"/>
                <a:gd name="T26" fmla="*/ 22 w 106"/>
                <a:gd name="T27" fmla="*/ 98 h 108"/>
                <a:gd name="T28" fmla="*/ 15 w 106"/>
                <a:gd name="T29" fmla="*/ 92 h 108"/>
                <a:gd name="T30" fmla="*/ 8 w 106"/>
                <a:gd name="T31" fmla="*/ 84 h 108"/>
                <a:gd name="T32" fmla="*/ 4 w 106"/>
                <a:gd name="T33" fmla="*/ 75 h 108"/>
                <a:gd name="T34" fmla="*/ 1 w 106"/>
                <a:gd name="T35" fmla="*/ 64 h 108"/>
                <a:gd name="T36" fmla="*/ 0 w 106"/>
                <a:gd name="T37" fmla="*/ 54 h 108"/>
                <a:gd name="T38" fmla="*/ 0 w 106"/>
                <a:gd name="T39" fmla="*/ 54 h 108"/>
                <a:gd name="T40" fmla="*/ 1 w 106"/>
                <a:gd name="T41" fmla="*/ 42 h 108"/>
                <a:gd name="T42" fmla="*/ 4 w 106"/>
                <a:gd name="T43" fmla="*/ 32 h 108"/>
                <a:gd name="T44" fmla="*/ 8 w 106"/>
                <a:gd name="T45" fmla="*/ 24 h 108"/>
                <a:gd name="T46" fmla="*/ 15 w 106"/>
                <a:gd name="T47" fmla="*/ 15 h 108"/>
                <a:gd name="T48" fmla="*/ 22 w 106"/>
                <a:gd name="T49" fmla="*/ 10 h 108"/>
                <a:gd name="T50" fmla="*/ 32 w 106"/>
                <a:gd name="T51" fmla="*/ 4 h 108"/>
                <a:gd name="T52" fmla="*/ 42 w 106"/>
                <a:gd name="T53" fmla="*/ 1 h 108"/>
                <a:gd name="T54" fmla="*/ 54 w 106"/>
                <a:gd name="T55" fmla="*/ 0 h 108"/>
                <a:gd name="T56" fmla="*/ 54 w 106"/>
                <a:gd name="T57" fmla="*/ 0 h 108"/>
                <a:gd name="T58" fmla="*/ 64 w 106"/>
                <a:gd name="T59" fmla="*/ 1 h 108"/>
                <a:gd name="T60" fmla="*/ 73 w 106"/>
                <a:gd name="T61" fmla="*/ 4 h 108"/>
                <a:gd name="T62" fmla="*/ 83 w 106"/>
                <a:gd name="T63" fmla="*/ 10 h 108"/>
                <a:gd name="T64" fmla="*/ 91 w 106"/>
                <a:gd name="T65" fmla="*/ 15 h 108"/>
                <a:gd name="T66" fmla="*/ 98 w 106"/>
                <a:gd name="T67" fmla="*/ 24 h 108"/>
                <a:gd name="T68" fmla="*/ 102 w 106"/>
                <a:gd name="T69" fmla="*/ 32 h 108"/>
                <a:gd name="T70" fmla="*/ 106 w 106"/>
                <a:gd name="T71" fmla="*/ 42 h 108"/>
                <a:gd name="T72" fmla="*/ 106 w 106"/>
                <a:gd name="T73" fmla="*/ 54 h 108"/>
                <a:gd name="T74" fmla="*/ 106 w 106"/>
                <a:gd name="T7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8">
                  <a:moveTo>
                    <a:pt x="106" y="54"/>
                  </a:moveTo>
                  <a:lnTo>
                    <a:pt x="106" y="54"/>
                  </a:lnTo>
                  <a:lnTo>
                    <a:pt x="106" y="64"/>
                  </a:lnTo>
                  <a:lnTo>
                    <a:pt x="102" y="75"/>
                  </a:lnTo>
                  <a:lnTo>
                    <a:pt x="98" y="84"/>
                  </a:lnTo>
                  <a:lnTo>
                    <a:pt x="91" y="92"/>
                  </a:lnTo>
                  <a:lnTo>
                    <a:pt x="83" y="98"/>
                  </a:lnTo>
                  <a:lnTo>
                    <a:pt x="73" y="104"/>
                  </a:lnTo>
                  <a:lnTo>
                    <a:pt x="64" y="106"/>
                  </a:lnTo>
                  <a:lnTo>
                    <a:pt x="54" y="108"/>
                  </a:lnTo>
                  <a:lnTo>
                    <a:pt x="54" y="108"/>
                  </a:lnTo>
                  <a:lnTo>
                    <a:pt x="42" y="106"/>
                  </a:lnTo>
                  <a:lnTo>
                    <a:pt x="32" y="104"/>
                  </a:lnTo>
                  <a:lnTo>
                    <a:pt x="22" y="98"/>
                  </a:lnTo>
                  <a:lnTo>
                    <a:pt x="15" y="92"/>
                  </a:lnTo>
                  <a:lnTo>
                    <a:pt x="8" y="84"/>
                  </a:lnTo>
                  <a:lnTo>
                    <a:pt x="4" y="75"/>
                  </a:lnTo>
                  <a:lnTo>
                    <a:pt x="1" y="64"/>
                  </a:lnTo>
                  <a:lnTo>
                    <a:pt x="0" y="54"/>
                  </a:lnTo>
                  <a:lnTo>
                    <a:pt x="0" y="54"/>
                  </a:lnTo>
                  <a:lnTo>
                    <a:pt x="1" y="42"/>
                  </a:lnTo>
                  <a:lnTo>
                    <a:pt x="4" y="32"/>
                  </a:lnTo>
                  <a:lnTo>
                    <a:pt x="8" y="24"/>
                  </a:lnTo>
                  <a:lnTo>
                    <a:pt x="15" y="15"/>
                  </a:lnTo>
                  <a:lnTo>
                    <a:pt x="22" y="10"/>
                  </a:lnTo>
                  <a:lnTo>
                    <a:pt x="32" y="4"/>
                  </a:lnTo>
                  <a:lnTo>
                    <a:pt x="42" y="1"/>
                  </a:lnTo>
                  <a:lnTo>
                    <a:pt x="54" y="0"/>
                  </a:lnTo>
                  <a:lnTo>
                    <a:pt x="54" y="0"/>
                  </a:lnTo>
                  <a:lnTo>
                    <a:pt x="64" y="1"/>
                  </a:lnTo>
                  <a:lnTo>
                    <a:pt x="73" y="4"/>
                  </a:lnTo>
                  <a:lnTo>
                    <a:pt x="83" y="10"/>
                  </a:lnTo>
                  <a:lnTo>
                    <a:pt x="91" y="15"/>
                  </a:lnTo>
                  <a:lnTo>
                    <a:pt x="98" y="24"/>
                  </a:lnTo>
                  <a:lnTo>
                    <a:pt x="102" y="32"/>
                  </a:lnTo>
                  <a:lnTo>
                    <a:pt x="106" y="42"/>
                  </a:lnTo>
                  <a:lnTo>
                    <a:pt x="106" y="54"/>
                  </a:lnTo>
                  <a:lnTo>
                    <a:pt x="106" y="5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grpSp>
      <p:sp>
        <p:nvSpPr>
          <p:cNvPr id="34" name="Textfeld 33">
            <a:extLst>
              <a:ext uri="{FF2B5EF4-FFF2-40B4-BE49-F238E27FC236}">
                <a16:creationId xmlns:a16="http://schemas.microsoft.com/office/drawing/2014/main" id="{59E8677C-56D9-40F8-B9B4-14C505A53F52}"/>
              </a:ext>
            </a:extLst>
          </p:cNvPr>
          <p:cNvSpPr txBox="1"/>
          <p:nvPr/>
        </p:nvSpPr>
        <p:spPr>
          <a:xfrm>
            <a:off x="6799425" y="2947126"/>
            <a:ext cx="1187718" cy="815608"/>
          </a:xfrm>
          <a:prstGeom prst="rect">
            <a:avLst/>
          </a:prstGeom>
          <a:noFill/>
        </p:spPr>
        <p:txBody>
          <a:bodyPr wrap="square" rtlCol="0">
            <a:spAutoFit/>
          </a:bodyPr>
          <a:lstStyle/>
          <a:p>
            <a:r>
              <a:rPr lang="it-CH" sz="3600" b="1" dirty="0">
                <a:solidFill>
                  <a:schemeClr val="accent1"/>
                </a:solidFill>
              </a:rPr>
              <a:t>3%</a:t>
            </a:r>
          </a:p>
          <a:p>
            <a:r>
              <a:rPr lang="it-CH" sz="1100" dirty="0">
                <a:solidFill>
                  <a:srgbClr val="666666"/>
                </a:solidFill>
              </a:rPr>
              <a:t>Altre attività</a:t>
            </a:r>
          </a:p>
        </p:txBody>
      </p:sp>
      <p:grpSp>
        <p:nvGrpSpPr>
          <p:cNvPr id="175" name="Gruppieren 174">
            <a:extLst>
              <a:ext uri="{FF2B5EF4-FFF2-40B4-BE49-F238E27FC236}">
                <a16:creationId xmlns:a16="http://schemas.microsoft.com/office/drawing/2014/main" id="{D08750C2-2B98-4D76-986F-7BA43519B4B3}"/>
              </a:ext>
            </a:extLst>
          </p:cNvPr>
          <p:cNvGrpSpPr/>
          <p:nvPr/>
        </p:nvGrpSpPr>
        <p:grpSpPr>
          <a:xfrm>
            <a:off x="5913197" y="2843412"/>
            <a:ext cx="649288" cy="831851"/>
            <a:chOff x="5913197" y="2843412"/>
            <a:chExt cx="649288" cy="831851"/>
          </a:xfrm>
        </p:grpSpPr>
        <p:sp>
          <p:nvSpPr>
            <p:cNvPr id="16" name="Freeform 12">
              <a:extLst>
                <a:ext uri="{FF2B5EF4-FFF2-40B4-BE49-F238E27FC236}">
                  <a16:creationId xmlns:a16="http://schemas.microsoft.com/office/drawing/2014/main" id="{E13597C1-DAAA-4A03-B582-3E0E79E41392}"/>
                </a:ext>
              </a:extLst>
            </p:cNvPr>
            <p:cNvSpPr>
              <a:spLocks/>
            </p:cNvSpPr>
            <p:nvPr/>
          </p:nvSpPr>
          <p:spPr bwMode="auto">
            <a:xfrm>
              <a:off x="6021147" y="3297437"/>
              <a:ext cx="395288" cy="314325"/>
            </a:xfrm>
            <a:custGeom>
              <a:avLst/>
              <a:gdLst>
                <a:gd name="T0" fmla="*/ 233 w 249"/>
                <a:gd name="T1" fmla="*/ 0 h 198"/>
                <a:gd name="T2" fmla="*/ 233 w 249"/>
                <a:gd name="T3" fmla="*/ 0 h 198"/>
                <a:gd name="T4" fmla="*/ 242 w 249"/>
                <a:gd name="T5" fmla="*/ 2 h 198"/>
                <a:gd name="T6" fmla="*/ 246 w 249"/>
                <a:gd name="T7" fmla="*/ 3 h 198"/>
                <a:gd name="T8" fmla="*/ 249 w 249"/>
                <a:gd name="T9" fmla="*/ 9 h 198"/>
                <a:gd name="T10" fmla="*/ 249 w 249"/>
                <a:gd name="T11" fmla="*/ 16 h 198"/>
                <a:gd name="T12" fmla="*/ 249 w 249"/>
                <a:gd name="T13" fmla="*/ 16 h 198"/>
                <a:gd name="T14" fmla="*/ 249 w 249"/>
                <a:gd name="T15" fmla="*/ 64 h 198"/>
                <a:gd name="T16" fmla="*/ 247 w 249"/>
                <a:gd name="T17" fmla="*/ 88 h 198"/>
                <a:gd name="T18" fmla="*/ 246 w 249"/>
                <a:gd name="T19" fmla="*/ 111 h 198"/>
                <a:gd name="T20" fmla="*/ 246 w 249"/>
                <a:gd name="T21" fmla="*/ 111 h 198"/>
                <a:gd name="T22" fmla="*/ 242 w 249"/>
                <a:gd name="T23" fmla="*/ 125 h 198"/>
                <a:gd name="T24" fmla="*/ 236 w 249"/>
                <a:gd name="T25" fmla="*/ 140 h 198"/>
                <a:gd name="T26" fmla="*/ 223 w 249"/>
                <a:gd name="T27" fmla="*/ 162 h 198"/>
                <a:gd name="T28" fmla="*/ 223 w 249"/>
                <a:gd name="T29" fmla="*/ 162 h 198"/>
                <a:gd name="T30" fmla="*/ 216 w 249"/>
                <a:gd name="T31" fmla="*/ 177 h 198"/>
                <a:gd name="T32" fmla="*/ 212 w 249"/>
                <a:gd name="T33" fmla="*/ 182 h 198"/>
                <a:gd name="T34" fmla="*/ 207 w 249"/>
                <a:gd name="T35" fmla="*/ 188 h 198"/>
                <a:gd name="T36" fmla="*/ 200 w 249"/>
                <a:gd name="T37" fmla="*/ 192 h 198"/>
                <a:gd name="T38" fmla="*/ 190 w 249"/>
                <a:gd name="T39" fmla="*/ 197 h 198"/>
                <a:gd name="T40" fmla="*/ 176 w 249"/>
                <a:gd name="T41" fmla="*/ 198 h 198"/>
                <a:gd name="T42" fmla="*/ 159 w 249"/>
                <a:gd name="T43" fmla="*/ 198 h 198"/>
                <a:gd name="T44" fmla="*/ 159 w 249"/>
                <a:gd name="T45" fmla="*/ 198 h 198"/>
                <a:gd name="T46" fmla="*/ 62 w 249"/>
                <a:gd name="T47" fmla="*/ 198 h 198"/>
                <a:gd name="T48" fmla="*/ 62 w 249"/>
                <a:gd name="T49" fmla="*/ 198 h 198"/>
                <a:gd name="T50" fmla="*/ 55 w 249"/>
                <a:gd name="T51" fmla="*/ 197 h 198"/>
                <a:gd name="T52" fmla="*/ 50 w 249"/>
                <a:gd name="T53" fmla="*/ 192 h 198"/>
                <a:gd name="T54" fmla="*/ 44 w 249"/>
                <a:gd name="T55" fmla="*/ 187 h 198"/>
                <a:gd name="T56" fmla="*/ 40 w 249"/>
                <a:gd name="T57" fmla="*/ 181 h 198"/>
                <a:gd name="T58" fmla="*/ 40 w 249"/>
                <a:gd name="T59" fmla="*/ 181 h 198"/>
                <a:gd name="T60" fmla="*/ 30 w 249"/>
                <a:gd name="T61" fmla="*/ 167 h 198"/>
                <a:gd name="T62" fmla="*/ 21 w 249"/>
                <a:gd name="T63" fmla="*/ 154 h 198"/>
                <a:gd name="T64" fmla="*/ 14 w 249"/>
                <a:gd name="T65" fmla="*/ 140 h 198"/>
                <a:gd name="T66" fmla="*/ 10 w 249"/>
                <a:gd name="T67" fmla="*/ 127 h 198"/>
                <a:gd name="T68" fmla="*/ 6 w 249"/>
                <a:gd name="T69" fmla="*/ 111 h 198"/>
                <a:gd name="T70" fmla="*/ 1 w 249"/>
                <a:gd name="T71" fmla="*/ 96 h 198"/>
                <a:gd name="T72" fmla="*/ 0 w 249"/>
                <a:gd name="T73" fmla="*/ 80 h 198"/>
                <a:gd name="T74" fmla="*/ 0 w 249"/>
                <a:gd name="T75" fmla="*/ 60 h 198"/>
                <a:gd name="T76" fmla="*/ 0 w 249"/>
                <a:gd name="T77" fmla="*/ 60 h 198"/>
                <a:gd name="T78" fmla="*/ 0 w 249"/>
                <a:gd name="T79" fmla="*/ 15 h 198"/>
                <a:gd name="T80" fmla="*/ 0 w 249"/>
                <a:gd name="T81" fmla="*/ 15 h 198"/>
                <a:gd name="T82" fmla="*/ 1 w 249"/>
                <a:gd name="T83" fmla="*/ 7 h 198"/>
                <a:gd name="T84" fmla="*/ 4 w 249"/>
                <a:gd name="T85" fmla="*/ 3 h 198"/>
                <a:gd name="T86" fmla="*/ 8 w 249"/>
                <a:gd name="T87" fmla="*/ 2 h 198"/>
                <a:gd name="T88" fmla="*/ 15 w 249"/>
                <a:gd name="T89" fmla="*/ 0 h 198"/>
                <a:gd name="T90" fmla="*/ 15 w 249"/>
                <a:gd name="T91" fmla="*/ 0 h 198"/>
                <a:gd name="T92" fmla="*/ 153 w 249"/>
                <a:gd name="T93" fmla="*/ 0 h 198"/>
                <a:gd name="T94" fmla="*/ 233 w 249"/>
                <a:gd name="T95" fmla="*/ 0 h 198"/>
                <a:gd name="T96" fmla="*/ 233 w 249"/>
                <a:gd name="T9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198">
                  <a:moveTo>
                    <a:pt x="233" y="0"/>
                  </a:moveTo>
                  <a:lnTo>
                    <a:pt x="233" y="0"/>
                  </a:lnTo>
                  <a:lnTo>
                    <a:pt x="242" y="2"/>
                  </a:lnTo>
                  <a:lnTo>
                    <a:pt x="246" y="3"/>
                  </a:lnTo>
                  <a:lnTo>
                    <a:pt x="249" y="9"/>
                  </a:lnTo>
                  <a:lnTo>
                    <a:pt x="249" y="16"/>
                  </a:lnTo>
                  <a:lnTo>
                    <a:pt x="249" y="16"/>
                  </a:lnTo>
                  <a:lnTo>
                    <a:pt x="249" y="64"/>
                  </a:lnTo>
                  <a:lnTo>
                    <a:pt x="247" y="88"/>
                  </a:lnTo>
                  <a:lnTo>
                    <a:pt x="246" y="111"/>
                  </a:lnTo>
                  <a:lnTo>
                    <a:pt x="246" y="111"/>
                  </a:lnTo>
                  <a:lnTo>
                    <a:pt x="242" y="125"/>
                  </a:lnTo>
                  <a:lnTo>
                    <a:pt x="236" y="140"/>
                  </a:lnTo>
                  <a:lnTo>
                    <a:pt x="223" y="162"/>
                  </a:lnTo>
                  <a:lnTo>
                    <a:pt x="223" y="162"/>
                  </a:lnTo>
                  <a:lnTo>
                    <a:pt x="216" y="177"/>
                  </a:lnTo>
                  <a:lnTo>
                    <a:pt x="212" y="182"/>
                  </a:lnTo>
                  <a:lnTo>
                    <a:pt x="207" y="188"/>
                  </a:lnTo>
                  <a:lnTo>
                    <a:pt x="200" y="192"/>
                  </a:lnTo>
                  <a:lnTo>
                    <a:pt x="190" y="197"/>
                  </a:lnTo>
                  <a:lnTo>
                    <a:pt x="176" y="198"/>
                  </a:lnTo>
                  <a:lnTo>
                    <a:pt x="159" y="198"/>
                  </a:lnTo>
                  <a:lnTo>
                    <a:pt x="159" y="198"/>
                  </a:lnTo>
                  <a:lnTo>
                    <a:pt x="62" y="198"/>
                  </a:lnTo>
                  <a:lnTo>
                    <a:pt x="62" y="198"/>
                  </a:lnTo>
                  <a:lnTo>
                    <a:pt x="55" y="197"/>
                  </a:lnTo>
                  <a:lnTo>
                    <a:pt x="50" y="192"/>
                  </a:lnTo>
                  <a:lnTo>
                    <a:pt x="44" y="187"/>
                  </a:lnTo>
                  <a:lnTo>
                    <a:pt x="40" y="181"/>
                  </a:lnTo>
                  <a:lnTo>
                    <a:pt x="40" y="181"/>
                  </a:lnTo>
                  <a:lnTo>
                    <a:pt x="30" y="167"/>
                  </a:lnTo>
                  <a:lnTo>
                    <a:pt x="21" y="154"/>
                  </a:lnTo>
                  <a:lnTo>
                    <a:pt x="14" y="140"/>
                  </a:lnTo>
                  <a:lnTo>
                    <a:pt x="10" y="127"/>
                  </a:lnTo>
                  <a:lnTo>
                    <a:pt x="6" y="111"/>
                  </a:lnTo>
                  <a:lnTo>
                    <a:pt x="1" y="96"/>
                  </a:lnTo>
                  <a:lnTo>
                    <a:pt x="0" y="80"/>
                  </a:lnTo>
                  <a:lnTo>
                    <a:pt x="0" y="60"/>
                  </a:lnTo>
                  <a:lnTo>
                    <a:pt x="0" y="60"/>
                  </a:lnTo>
                  <a:lnTo>
                    <a:pt x="0" y="15"/>
                  </a:lnTo>
                  <a:lnTo>
                    <a:pt x="0" y="15"/>
                  </a:lnTo>
                  <a:lnTo>
                    <a:pt x="1" y="7"/>
                  </a:lnTo>
                  <a:lnTo>
                    <a:pt x="4" y="3"/>
                  </a:lnTo>
                  <a:lnTo>
                    <a:pt x="8" y="2"/>
                  </a:lnTo>
                  <a:lnTo>
                    <a:pt x="15" y="0"/>
                  </a:lnTo>
                  <a:lnTo>
                    <a:pt x="15" y="0"/>
                  </a:lnTo>
                  <a:lnTo>
                    <a:pt x="153" y="0"/>
                  </a:lnTo>
                  <a:lnTo>
                    <a:pt x="233" y="0"/>
                  </a:lnTo>
                  <a:lnTo>
                    <a:pt x="233"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7" name="Freeform 13">
              <a:extLst>
                <a:ext uri="{FF2B5EF4-FFF2-40B4-BE49-F238E27FC236}">
                  <a16:creationId xmlns:a16="http://schemas.microsoft.com/office/drawing/2014/main" id="{E8EDDE71-8927-4375-A0D7-D80EA2031F08}"/>
                </a:ext>
              </a:extLst>
            </p:cNvPr>
            <p:cNvSpPr>
              <a:spLocks/>
            </p:cNvSpPr>
            <p:nvPr/>
          </p:nvSpPr>
          <p:spPr bwMode="auto">
            <a:xfrm>
              <a:off x="5913197" y="3626050"/>
              <a:ext cx="612775" cy="49213"/>
            </a:xfrm>
            <a:custGeom>
              <a:avLst/>
              <a:gdLst>
                <a:gd name="T0" fmla="*/ 2 w 386"/>
                <a:gd name="T1" fmla="*/ 0 h 31"/>
                <a:gd name="T2" fmla="*/ 2 w 386"/>
                <a:gd name="T3" fmla="*/ 0 h 31"/>
                <a:gd name="T4" fmla="*/ 383 w 386"/>
                <a:gd name="T5" fmla="*/ 0 h 31"/>
                <a:gd name="T6" fmla="*/ 383 w 386"/>
                <a:gd name="T7" fmla="*/ 0 h 31"/>
                <a:gd name="T8" fmla="*/ 386 w 386"/>
                <a:gd name="T9" fmla="*/ 4 h 31"/>
                <a:gd name="T10" fmla="*/ 386 w 386"/>
                <a:gd name="T11" fmla="*/ 4 h 31"/>
                <a:gd name="T12" fmla="*/ 374 w 386"/>
                <a:gd name="T13" fmla="*/ 12 h 31"/>
                <a:gd name="T14" fmla="*/ 374 w 386"/>
                <a:gd name="T15" fmla="*/ 12 h 31"/>
                <a:gd name="T16" fmla="*/ 352 w 386"/>
                <a:gd name="T17" fmla="*/ 24 h 31"/>
                <a:gd name="T18" fmla="*/ 338 w 386"/>
                <a:gd name="T19" fmla="*/ 29 h 31"/>
                <a:gd name="T20" fmla="*/ 331 w 386"/>
                <a:gd name="T21" fmla="*/ 31 h 31"/>
                <a:gd name="T22" fmla="*/ 327 w 386"/>
                <a:gd name="T23" fmla="*/ 31 h 31"/>
                <a:gd name="T24" fmla="*/ 327 w 386"/>
                <a:gd name="T25" fmla="*/ 31 h 31"/>
                <a:gd name="T26" fmla="*/ 54 w 386"/>
                <a:gd name="T27" fmla="*/ 31 h 31"/>
                <a:gd name="T28" fmla="*/ 54 w 386"/>
                <a:gd name="T29" fmla="*/ 31 h 31"/>
                <a:gd name="T30" fmla="*/ 48 w 386"/>
                <a:gd name="T31" fmla="*/ 31 h 31"/>
                <a:gd name="T32" fmla="*/ 44 w 386"/>
                <a:gd name="T33" fmla="*/ 28 h 31"/>
                <a:gd name="T34" fmla="*/ 34 w 386"/>
                <a:gd name="T35" fmla="*/ 24 h 31"/>
                <a:gd name="T36" fmla="*/ 34 w 386"/>
                <a:gd name="T37" fmla="*/ 24 h 31"/>
                <a:gd name="T38" fmla="*/ 12 w 386"/>
                <a:gd name="T39" fmla="*/ 12 h 31"/>
                <a:gd name="T40" fmla="*/ 12 w 386"/>
                <a:gd name="T41" fmla="*/ 12 h 31"/>
                <a:gd name="T42" fmla="*/ 0 w 386"/>
                <a:gd name="T43" fmla="*/ 5 h 31"/>
                <a:gd name="T44" fmla="*/ 0 w 386"/>
                <a:gd name="T45" fmla="*/ 5 h 31"/>
                <a:gd name="T46" fmla="*/ 2 w 386"/>
                <a:gd name="T47" fmla="*/ 0 h 31"/>
                <a:gd name="T48" fmla="*/ 2 w 386"/>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6" h="31">
                  <a:moveTo>
                    <a:pt x="2" y="0"/>
                  </a:moveTo>
                  <a:lnTo>
                    <a:pt x="2" y="0"/>
                  </a:lnTo>
                  <a:lnTo>
                    <a:pt x="383" y="0"/>
                  </a:lnTo>
                  <a:lnTo>
                    <a:pt x="383" y="0"/>
                  </a:lnTo>
                  <a:lnTo>
                    <a:pt x="386" y="4"/>
                  </a:lnTo>
                  <a:lnTo>
                    <a:pt x="386" y="4"/>
                  </a:lnTo>
                  <a:lnTo>
                    <a:pt x="374" y="12"/>
                  </a:lnTo>
                  <a:lnTo>
                    <a:pt x="374" y="12"/>
                  </a:lnTo>
                  <a:lnTo>
                    <a:pt x="352" y="24"/>
                  </a:lnTo>
                  <a:lnTo>
                    <a:pt x="338" y="29"/>
                  </a:lnTo>
                  <a:lnTo>
                    <a:pt x="331" y="31"/>
                  </a:lnTo>
                  <a:lnTo>
                    <a:pt x="327" y="31"/>
                  </a:lnTo>
                  <a:lnTo>
                    <a:pt x="327" y="31"/>
                  </a:lnTo>
                  <a:lnTo>
                    <a:pt x="54" y="31"/>
                  </a:lnTo>
                  <a:lnTo>
                    <a:pt x="54" y="31"/>
                  </a:lnTo>
                  <a:lnTo>
                    <a:pt x="48" y="31"/>
                  </a:lnTo>
                  <a:lnTo>
                    <a:pt x="44" y="28"/>
                  </a:lnTo>
                  <a:lnTo>
                    <a:pt x="34" y="24"/>
                  </a:lnTo>
                  <a:lnTo>
                    <a:pt x="34" y="24"/>
                  </a:lnTo>
                  <a:lnTo>
                    <a:pt x="12" y="12"/>
                  </a:lnTo>
                  <a:lnTo>
                    <a:pt x="12" y="12"/>
                  </a:lnTo>
                  <a:lnTo>
                    <a:pt x="0" y="5"/>
                  </a:lnTo>
                  <a:lnTo>
                    <a:pt x="0" y="5"/>
                  </a:lnTo>
                  <a:lnTo>
                    <a:pt x="2" y="0"/>
                  </a:lnTo>
                  <a:lnTo>
                    <a:pt x="2"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8" name="Freeform 14">
              <a:extLst>
                <a:ext uri="{FF2B5EF4-FFF2-40B4-BE49-F238E27FC236}">
                  <a16:creationId xmlns:a16="http://schemas.microsoft.com/office/drawing/2014/main" id="{0FC8B837-4995-4F26-AEF4-F29D637653F8}"/>
                </a:ext>
              </a:extLst>
            </p:cNvPr>
            <p:cNvSpPr>
              <a:spLocks/>
            </p:cNvSpPr>
            <p:nvPr/>
          </p:nvSpPr>
          <p:spPr bwMode="auto">
            <a:xfrm>
              <a:off x="6405322" y="3308550"/>
              <a:ext cx="157163" cy="239713"/>
            </a:xfrm>
            <a:custGeom>
              <a:avLst/>
              <a:gdLst>
                <a:gd name="T0" fmla="*/ 18 w 99"/>
                <a:gd name="T1" fmla="*/ 37 h 151"/>
                <a:gd name="T2" fmla="*/ 18 w 99"/>
                <a:gd name="T3" fmla="*/ 37 h 151"/>
                <a:gd name="T4" fmla="*/ 18 w 99"/>
                <a:gd name="T5" fmla="*/ 27 h 151"/>
                <a:gd name="T6" fmla="*/ 18 w 99"/>
                <a:gd name="T7" fmla="*/ 19 h 151"/>
                <a:gd name="T8" fmla="*/ 19 w 99"/>
                <a:gd name="T9" fmla="*/ 13 h 151"/>
                <a:gd name="T10" fmla="*/ 22 w 99"/>
                <a:gd name="T11" fmla="*/ 9 h 151"/>
                <a:gd name="T12" fmla="*/ 27 w 99"/>
                <a:gd name="T13" fmla="*/ 5 h 151"/>
                <a:gd name="T14" fmla="*/ 32 w 99"/>
                <a:gd name="T15" fmla="*/ 3 h 151"/>
                <a:gd name="T16" fmla="*/ 39 w 99"/>
                <a:gd name="T17" fmla="*/ 2 h 151"/>
                <a:gd name="T18" fmla="*/ 48 w 99"/>
                <a:gd name="T19" fmla="*/ 0 h 151"/>
                <a:gd name="T20" fmla="*/ 48 w 99"/>
                <a:gd name="T21" fmla="*/ 0 h 151"/>
                <a:gd name="T22" fmla="*/ 55 w 99"/>
                <a:gd name="T23" fmla="*/ 0 h 151"/>
                <a:gd name="T24" fmla="*/ 62 w 99"/>
                <a:gd name="T25" fmla="*/ 2 h 151"/>
                <a:gd name="T26" fmla="*/ 73 w 99"/>
                <a:gd name="T27" fmla="*/ 8 h 151"/>
                <a:gd name="T28" fmla="*/ 85 w 99"/>
                <a:gd name="T29" fmla="*/ 15 h 151"/>
                <a:gd name="T30" fmla="*/ 92 w 99"/>
                <a:gd name="T31" fmla="*/ 25 h 151"/>
                <a:gd name="T32" fmla="*/ 95 w 99"/>
                <a:gd name="T33" fmla="*/ 30 h 151"/>
                <a:gd name="T34" fmla="*/ 98 w 99"/>
                <a:gd name="T35" fmla="*/ 36 h 151"/>
                <a:gd name="T36" fmla="*/ 99 w 99"/>
                <a:gd name="T37" fmla="*/ 43 h 151"/>
                <a:gd name="T38" fmla="*/ 99 w 99"/>
                <a:gd name="T39" fmla="*/ 50 h 151"/>
                <a:gd name="T40" fmla="*/ 99 w 99"/>
                <a:gd name="T41" fmla="*/ 57 h 151"/>
                <a:gd name="T42" fmla="*/ 98 w 99"/>
                <a:gd name="T43" fmla="*/ 64 h 151"/>
                <a:gd name="T44" fmla="*/ 95 w 99"/>
                <a:gd name="T45" fmla="*/ 73 h 151"/>
                <a:gd name="T46" fmla="*/ 91 w 99"/>
                <a:gd name="T47" fmla="*/ 80 h 151"/>
                <a:gd name="T48" fmla="*/ 91 w 99"/>
                <a:gd name="T49" fmla="*/ 80 h 151"/>
                <a:gd name="T50" fmla="*/ 83 w 99"/>
                <a:gd name="T51" fmla="*/ 90 h 151"/>
                <a:gd name="T52" fmla="*/ 76 w 99"/>
                <a:gd name="T53" fmla="*/ 100 h 151"/>
                <a:gd name="T54" fmla="*/ 66 w 99"/>
                <a:gd name="T55" fmla="*/ 110 h 151"/>
                <a:gd name="T56" fmla="*/ 56 w 99"/>
                <a:gd name="T57" fmla="*/ 117 h 151"/>
                <a:gd name="T58" fmla="*/ 56 w 99"/>
                <a:gd name="T59" fmla="*/ 117 h 151"/>
                <a:gd name="T60" fmla="*/ 44 w 99"/>
                <a:gd name="T61" fmla="*/ 127 h 151"/>
                <a:gd name="T62" fmla="*/ 29 w 99"/>
                <a:gd name="T63" fmla="*/ 136 h 151"/>
                <a:gd name="T64" fmla="*/ 0 w 99"/>
                <a:gd name="T65" fmla="*/ 151 h 151"/>
                <a:gd name="T66" fmla="*/ 0 w 99"/>
                <a:gd name="T67" fmla="*/ 151 h 151"/>
                <a:gd name="T68" fmla="*/ 2 w 99"/>
                <a:gd name="T69" fmla="*/ 141 h 151"/>
                <a:gd name="T70" fmla="*/ 7 w 99"/>
                <a:gd name="T71" fmla="*/ 131 h 151"/>
                <a:gd name="T72" fmla="*/ 8 w 99"/>
                <a:gd name="T73" fmla="*/ 127 h 151"/>
                <a:gd name="T74" fmla="*/ 11 w 99"/>
                <a:gd name="T75" fmla="*/ 123 h 151"/>
                <a:gd name="T76" fmla="*/ 15 w 99"/>
                <a:gd name="T77" fmla="*/ 120 h 151"/>
                <a:gd name="T78" fmla="*/ 21 w 99"/>
                <a:gd name="T79" fmla="*/ 117 h 151"/>
                <a:gd name="T80" fmla="*/ 21 w 99"/>
                <a:gd name="T81" fmla="*/ 117 h 151"/>
                <a:gd name="T82" fmla="*/ 35 w 99"/>
                <a:gd name="T83" fmla="*/ 108 h 151"/>
                <a:gd name="T84" fmla="*/ 48 w 99"/>
                <a:gd name="T85" fmla="*/ 99 h 151"/>
                <a:gd name="T86" fmla="*/ 59 w 99"/>
                <a:gd name="T87" fmla="*/ 86 h 151"/>
                <a:gd name="T88" fmla="*/ 69 w 99"/>
                <a:gd name="T89" fmla="*/ 73 h 151"/>
                <a:gd name="T90" fmla="*/ 69 w 99"/>
                <a:gd name="T91" fmla="*/ 73 h 151"/>
                <a:gd name="T92" fmla="*/ 72 w 99"/>
                <a:gd name="T93" fmla="*/ 67 h 151"/>
                <a:gd name="T94" fmla="*/ 73 w 99"/>
                <a:gd name="T95" fmla="*/ 60 h 151"/>
                <a:gd name="T96" fmla="*/ 75 w 99"/>
                <a:gd name="T97" fmla="*/ 53 h 151"/>
                <a:gd name="T98" fmla="*/ 75 w 99"/>
                <a:gd name="T99" fmla="*/ 46 h 151"/>
                <a:gd name="T100" fmla="*/ 75 w 99"/>
                <a:gd name="T101" fmla="*/ 46 h 151"/>
                <a:gd name="T102" fmla="*/ 75 w 99"/>
                <a:gd name="T103" fmla="*/ 40 h 151"/>
                <a:gd name="T104" fmla="*/ 72 w 99"/>
                <a:gd name="T105" fmla="*/ 35 h 151"/>
                <a:gd name="T106" fmla="*/ 68 w 99"/>
                <a:gd name="T107" fmla="*/ 30 h 151"/>
                <a:gd name="T108" fmla="*/ 62 w 99"/>
                <a:gd name="T109" fmla="*/ 27 h 151"/>
                <a:gd name="T110" fmla="*/ 56 w 99"/>
                <a:gd name="T111" fmla="*/ 25 h 151"/>
                <a:gd name="T112" fmla="*/ 51 w 99"/>
                <a:gd name="T113" fmla="*/ 23 h 151"/>
                <a:gd name="T114" fmla="*/ 44 w 99"/>
                <a:gd name="T115" fmla="*/ 25 h 151"/>
                <a:gd name="T116" fmla="*/ 37 w 99"/>
                <a:gd name="T117" fmla="*/ 27 h 151"/>
                <a:gd name="T118" fmla="*/ 37 w 99"/>
                <a:gd name="T119" fmla="*/ 27 h 151"/>
                <a:gd name="T120" fmla="*/ 18 w 99"/>
                <a:gd name="T121" fmla="*/ 37 h 151"/>
                <a:gd name="T122" fmla="*/ 18 w 99"/>
                <a:gd name="T123" fmla="*/ 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 h="151">
                  <a:moveTo>
                    <a:pt x="18" y="37"/>
                  </a:moveTo>
                  <a:lnTo>
                    <a:pt x="18" y="37"/>
                  </a:lnTo>
                  <a:lnTo>
                    <a:pt x="18" y="27"/>
                  </a:lnTo>
                  <a:lnTo>
                    <a:pt x="18" y="19"/>
                  </a:lnTo>
                  <a:lnTo>
                    <a:pt x="19" y="13"/>
                  </a:lnTo>
                  <a:lnTo>
                    <a:pt x="22" y="9"/>
                  </a:lnTo>
                  <a:lnTo>
                    <a:pt x="27" y="5"/>
                  </a:lnTo>
                  <a:lnTo>
                    <a:pt x="32" y="3"/>
                  </a:lnTo>
                  <a:lnTo>
                    <a:pt x="39" y="2"/>
                  </a:lnTo>
                  <a:lnTo>
                    <a:pt x="48" y="0"/>
                  </a:lnTo>
                  <a:lnTo>
                    <a:pt x="48" y="0"/>
                  </a:lnTo>
                  <a:lnTo>
                    <a:pt x="55" y="0"/>
                  </a:lnTo>
                  <a:lnTo>
                    <a:pt x="62" y="2"/>
                  </a:lnTo>
                  <a:lnTo>
                    <a:pt x="73" y="8"/>
                  </a:lnTo>
                  <a:lnTo>
                    <a:pt x="85" y="15"/>
                  </a:lnTo>
                  <a:lnTo>
                    <a:pt x="92" y="25"/>
                  </a:lnTo>
                  <a:lnTo>
                    <a:pt x="95" y="30"/>
                  </a:lnTo>
                  <a:lnTo>
                    <a:pt x="98" y="36"/>
                  </a:lnTo>
                  <a:lnTo>
                    <a:pt x="99" y="43"/>
                  </a:lnTo>
                  <a:lnTo>
                    <a:pt x="99" y="50"/>
                  </a:lnTo>
                  <a:lnTo>
                    <a:pt x="99" y="57"/>
                  </a:lnTo>
                  <a:lnTo>
                    <a:pt x="98" y="64"/>
                  </a:lnTo>
                  <a:lnTo>
                    <a:pt x="95" y="73"/>
                  </a:lnTo>
                  <a:lnTo>
                    <a:pt x="91" y="80"/>
                  </a:lnTo>
                  <a:lnTo>
                    <a:pt x="91" y="80"/>
                  </a:lnTo>
                  <a:lnTo>
                    <a:pt x="83" y="90"/>
                  </a:lnTo>
                  <a:lnTo>
                    <a:pt x="76" y="100"/>
                  </a:lnTo>
                  <a:lnTo>
                    <a:pt x="66" y="110"/>
                  </a:lnTo>
                  <a:lnTo>
                    <a:pt x="56" y="117"/>
                  </a:lnTo>
                  <a:lnTo>
                    <a:pt x="56" y="117"/>
                  </a:lnTo>
                  <a:lnTo>
                    <a:pt x="44" y="127"/>
                  </a:lnTo>
                  <a:lnTo>
                    <a:pt x="29" y="136"/>
                  </a:lnTo>
                  <a:lnTo>
                    <a:pt x="0" y="151"/>
                  </a:lnTo>
                  <a:lnTo>
                    <a:pt x="0" y="151"/>
                  </a:lnTo>
                  <a:lnTo>
                    <a:pt x="2" y="141"/>
                  </a:lnTo>
                  <a:lnTo>
                    <a:pt x="7" y="131"/>
                  </a:lnTo>
                  <a:lnTo>
                    <a:pt x="8" y="127"/>
                  </a:lnTo>
                  <a:lnTo>
                    <a:pt x="11" y="123"/>
                  </a:lnTo>
                  <a:lnTo>
                    <a:pt x="15" y="120"/>
                  </a:lnTo>
                  <a:lnTo>
                    <a:pt x="21" y="117"/>
                  </a:lnTo>
                  <a:lnTo>
                    <a:pt x="21" y="117"/>
                  </a:lnTo>
                  <a:lnTo>
                    <a:pt x="35" y="108"/>
                  </a:lnTo>
                  <a:lnTo>
                    <a:pt x="48" y="99"/>
                  </a:lnTo>
                  <a:lnTo>
                    <a:pt x="59" y="86"/>
                  </a:lnTo>
                  <a:lnTo>
                    <a:pt x="69" y="73"/>
                  </a:lnTo>
                  <a:lnTo>
                    <a:pt x="69" y="73"/>
                  </a:lnTo>
                  <a:lnTo>
                    <a:pt x="72" y="67"/>
                  </a:lnTo>
                  <a:lnTo>
                    <a:pt x="73" y="60"/>
                  </a:lnTo>
                  <a:lnTo>
                    <a:pt x="75" y="53"/>
                  </a:lnTo>
                  <a:lnTo>
                    <a:pt x="75" y="46"/>
                  </a:lnTo>
                  <a:lnTo>
                    <a:pt x="75" y="46"/>
                  </a:lnTo>
                  <a:lnTo>
                    <a:pt x="75" y="40"/>
                  </a:lnTo>
                  <a:lnTo>
                    <a:pt x="72" y="35"/>
                  </a:lnTo>
                  <a:lnTo>
                    <a:pt x="68" y="30"/>
                  </a:lnTo>
                  <a:lnTo>
                    <a:pt x="62" y="27"/>
                  </a:lnTo>
                  <a:lnTo>
                    <a:pt x="56" y="25"/>
                  </a:lnTo>
                  <a:lnTo>
                    <a:pt x="51" y="23"/>
                  </a:lnTo>
                  <a:lnTo>
                    <a:pt x="44" y="25"/>
                  </a:lnTo>
                  <a:lnTo>
                    <a:pt x="37" y="27"/>
                  </a:lnTo>
                  <a:lnTo>
                    <a:pt x="37" y="27"/>
                  </a:lnTo>
                  <a:lnTo>
                    <a:pt x="18" y="37"/>
                  </a:lnTo>
                  <a:lnTo>
                    <a:pt x="18" y="3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9" name="Freeform 15">
              <a:extLst>
                <a:ext uri="{FF2B5EF4-FFF2-40B4-BE49-F238E27FC236}">
                  <a16:creationId xmlns:a16="http://schemas.microsoft.com/office/drawing/2014/main" id="{D4BF970D-65CA-447A-A2CA-F928B1273A1C}"/>
                </a:ext>
              </a:extLst>
            </p:cNvPr>
            <p:cNvSpPr>
              <a:spLocks/>
            </p:cNvSpPr>
            <p:nvPr/>
          </p:nvSpPr>
          <p:spPr bwMode="auto">
            <a:xfrm>
              <a:off x="6225935" y="2843412"/>
              <a:ext cx="128588" cy="376238"/>
            </a:xfrm>
            <a:custGeom>
              <a:avLst/>
              <a:gdLst>
                <a:gd name="T0" fmla="*/ 5 w 81"/>
                <a:gd name="T1" fmla="*/ 237 h 237"/>
                <a:gd name="T2" fmla="*/ 5 w 81"/>
                <a:gd name="T3" fmla="*/ 237 h 237"/>
                <a:gd name="T4" fmla="*/ 0 w 81"/>
                <a:gd name="T5" fmla="*/ 228 h 237"/>
                <a:gd name="T6" fmla="*/ 0 w 81"/>
                <a:gd name="T7" fmla="*/ 218 h 237"/>
                <a:gd name="T8" fmla="*/ 3 w 81"/>
                <a:gd name="T9" fmla="*/ 208 h 237"/>
                <a:gd name="T10" fmla="*/ 10 w 81"/>
                <a:gd name="T11" fmla="*/ 198 h 237"/>
                <a:gd name="T12" fmla="*/ 10 w 81"/>
                <a:gd name="T13" fmla="*/ 198 h 237"/>
                <a:gd name="T14" fmla="*/ 22 w 81"/>
                <a:gd name="T15" fmla="*/ 188 h 237"/>
                <a:gd name="T16" fmla="*/ 33 w 81"/>
                <a:gd name="T17" fmla="*/ 178 h 237"/>
                <a:gd name="T18" fmla="*/ 33 w 81"/>
                <a:gd name="T19" fmla="*/ 178 h 237"/>
                <a:gd name="T20" fmla="*/ 43 w 81"/>
                <a:gd name="T21" fmla="*/ 168 h 237"/>
                <a:gd name="T22" fmla="*/ 50 w 81"/>
                <a:gd name="T23" fmla="*/ 160 h 237"/>
                <a:gd name="T24" fmla="*/ 54 w 81"/>
                <a:gd name="T25" fmla="*/ 150 h 237"/>
                <a:gd name="T26" fmla="*/ 57 w 81"/>
                <a:gd name="T27" fmla="*/ 140 h 237"/>
                <a:gd name="T28" fmla="*/ 57 w 81"/>
                <a:gd name="T29" fmla="*/ 130 h 237"/>
                <a:gd name="T30" fmla="*/ 56 w 81"/>
                <a:gd name="T31" fmla="*/ 120 h 237"/>
                <a:gd name="T32" fmla="*/ 51 w 81"/>
                <a:gd name="T33" fmla="*/ 108 h 237"/>
                <a:gd name="T34" fmla="*/ 44 w 81"/>
                <a:gd name="T35" fmla="*/ 99 h 237"/>
                <a:gd name="T36" fmla="*/ 44 w 81"/>
                <a:gd name="T37" fmla="*/ 99 h 237"/>
                <a:gd name="T38" fmla="*/ 30 w 81"/>
                <a:gd name="T39" fmla="*/ 79 h 237"/>
                <a:gd name="T40" fmla="*/ 30 w 81"/>
                <a:gd name="T41" fmla="*/ 79 h 237"/>
                <a:gd name="T42" fmla="*/ 23 w 81"/>
                <a:gd name="T43" fmla="*/ 67 h 237"/>
                <a:gd name="T44" fmla="*/ 19 w 81"/>
                <a:gd name="T45" fmla="*/ 56 h 237"/>
                <a:gd name="T46" fmla="*/ 16 w 81"/>
                <a:gd name="T47" fmla="*/ 43 h 237"/>
                <a:gd name="T48" fmla="*/ 17 w 81"/>
                <a:gd name="T49" fmla="*/ 30 h 237"/>
                <a:gd name="T50" fmla="*/ 17 w 81"/>
                <a:gd name="T51" fmla="*/ 30 h 237"/>
                <a:gd name="T52" fmla="*/ 19 w 81"/>
                <a:gd name="T53" fmla="*/ 25 h 237"/>
                <a:gd name="T54" fmla="*/ 22 w 81"/>
                <a:gd name="T55" fmla="*/ 19 h 237"/>
                <a:gd name="T56" fmla="*/ 24 w 81"/>
                <a:gd name="T57" fmla="*/ 13 h 237"/>
                <a:gd name="T58" fmla="*/ 29 w 81"/>
                <a:gd name="T59" fmla="*/ 9 h 237"/>
                <a:gd name="T60" fmla="*/ 33 w 81"/>
                <a:gd name="T61" fmla="*/ 6 h 237"/>
                <a:gd name="T62" fmla="*/ 39 w 81"/>
                <a:gd name="T63" fmla="*/ 3 h 237"/>
                <a:gd name="T64" fmla="*/ 46 w 81"/>
                <a:gd name="T65" fmla="*/ 2 h 237"/>
                <a:gd name="T66" fmla="*/ 51 w 81"/>
                <a:gd name="T67" fmla="*/ 0 h 237"/>
                <a:gd name="T68" fmla="*/ 51 w 81"/>
                <a:gd name="T69" fmla="*/ 0 h 237"/>
                <a:gd name="T70" fmla="*/ 44 w 81"/>
                <a:gd name="T71" fmla="*/ 10 h 237"/>
                <a:gd name="T72" fmla="*/ 40 w 81"/>
                <a:gd name="T73" fmla="*/ 20 h 237"/>
                <a:gd name="T74" fmla="*/ 39 w 81"/>
                <a:gd name="T75" fmla="*/ 30 h 237"/>
                <a:gd name="T76" fmla="*/ 40 w 81"/>
                <a:gd name="T77" fmla="*/ 40 h 237"/>
                <a:gd name="T78" fmla="*/ 43 w 81"/>
                <a:gd name="T79" fmla="*/ 49 h 237"/>
                <a:gd name="T80" fmla="*/ 46 w 81"/>
                <a:gd name="T81" fmla="*/ 59 h 237"/>
                <a:gd name="T82" fmla="*/ 56 w 81"/>
                <a:gd name="T83" fmla="*/ 76 h 237"/>
                <a:gd name="T84" fmla="*/ 56 w 81"/>
                <a:gd name="T85" fmla="*/ 76 h 237"/>
                <a:gd name="T86" fmla="*/ 66 w 81"/>
                <a:gd name="T87" fmla="*/ 93 h 237"/>
                <a:gd name="T88" fmla="*/ 76 w 81"/>
                <a:gd name="T89" fmla="*/ 111 h 237"/>
                <a:gd name="T90" fmla="*/ 76 w 81"/>
                <a:gd name="T91" fmla="*/ 111 h 237"/>
                <a:gd name="T92" fmla="*/ 78 w 81"/>
                <a:gd name="T93" fmla="*/ 120 h 237"/>
                <a:gd name="T94" fmla="*/ 81 w 81"/>
                <a:gd name="T95" fmla="*/ 128 h 237"/>
                <a:gd name="T96" fmla="*/ 81 w 81"/>
                <a:gd name="T97" fmla="*/ 136 h 237"/>
                <a:gd name="T98" fmla="*/ 81 w 81"/>
                <a:gd name="T99" fmla="*/ 143 h 237"/>
                <a:gd name="T100" fmla="*/ 78 w 81"/>
                <a:gd name="T101" fmla="*/ 150 h 237"/>
                <a:gd name="T102" fmla="*/ 74 w 81"/>
                <a:gd name="T103" fmla="*/ 157 h 237"/>
                <a:gd name="T104" fmla="*/ 68 w 81"/>
                <a:gd name="T105" fmla="*/ 164 h 237"/>
                <a:gd name="T106" fmla="*/ 61 w 81"/>
                <a:gd name="T107" fmla="*/ 171 h 237"/>
                <a:gd name="T108" fmla="*/ 61 w 81"/>
                <a:gd name="T109" fmla="*/ 171 h 237"/>
                <a:gd name="T110" fmla="*/ 43 w 81"/>
                <a:gd name="T111" fmla="*/ 187 h 237"/>
                <a:gd name="T112" fmla="*/ 33 w 81"/>
                <a:gd name="T113" fmla="*/ 195 h 237"/>
                <a:gd name="T114" fmla="*/ 24 w 81"/>
                <a:gd name="T115" fmla="*/ 204 h 237"/>
                <a:gd name="T116" fmla="*/ 24 w 81"/>
                <a:gd name="T117" fmla="*/ 204 h 237"/>
                <a:gd name="T118" fmla="*/ 19 w 81"/>
                <a:gd name="T119" fmla="*/ 211 h 237"/>
                <a:gd name="T120" fmla="*/ 13 w 81"/>
                <a:gd name="T121" fmla="*/ 219 h 237"/>
                <a:gd name="T122" fmla="*/ 5 w 81"/>
                <a:gd name="T123" fmla="*/ 237 h 237"/>
                <a:gd name="T124" fmla="*/ 5 w 81"/>
                <a:gd name="T125"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237">
                  <a:moveTo>
                    <a:pt x="5" y="237"/>
                  </a:moveTo>
                  <a:lnTo>
                    <a:pt x="5" y="237"/>
                  </a:lnTo>
                  <a:lnTo>
                    <a:pt x="0" y="228"/>
                  </a:lnTo>
                  <a:lnTo>
                    <a:pt x="0" y="218"/>
                  </a:lnTo>
                  <a:lnTo>
                    <a:pt x="3" y="208"/>
                  </a:lnTo>
                  <a:lnTo>
                    <a:pt x="10" y="198"/>
                  </a:lnTo>
                  <a:lnTo>
                    <a:pt x="10" y="198"/>
                  </a:lnTo>
                  <a:lnTo>
                    <a:pt x="22" y="188"/>
                  </a:lnTo>
                  <a:lnTo>
                    <a:pt x="33" y="178"/>
                  </a:lnTo>
                  <a:lnTo>
                    <a:pt x="33" y="178"/>
                  </a:lnTo>
                  <a:lnTo>
                    <a:pt x="43" y="168"/>
                  </a:lnTo>
                  <a:lnTo>
                    <a:pt x="50" y="160"/>
                  </a:lnTo>
                  <a:lnTo>
                    <a:pt x="54" y="150"/>
                  </a:lnTo>
                  <a:lnTo>
                    <a:pt x="57" y="140"/>
                  </a:lnTo>
                  <a:lnTo>
                    <a:pt x="57" y="130"/>
                  </a:lnTo>
                  <a:lnTo>
                    <a:pt x="56" y="120"/>
                  </a:lnTo>
                  <a:lnTo>
                    <a:pt x="51" y="108"/>
                  </a:lnTo>
                  <a:lnTo>
                    <a:pt x="44" y="99"/>
                  </a:lnTo>
                  <a:lnTo>
                    <a:pt x="44" y="99"/>
                  </a:lnTo>
                  <a:lnTo>
                    <a:pt x="30" y="79"/>
                  </a:lnTo>
                  <a:lnTo>
                    <a:pt x="30" y="79"/>
                  </a:lnTo>
                  <a:lnTo>
                    <a:pt x="23" y="67"/>
                  </a:lnTo>
                  <a:lnTo>
                    <a:pt x="19" y="56"/>
                  </a:lnTo>
                  <a:lnTo>
                    <a:pt x="16" y="43"/>
                  </a:lnTo>
                  <a:lnTo>
                    <a:pt x="17" y="30"/>
                  </a:lnTo>
                  <a:lnTo>
                    <a:pt x="17" y="30"/>
                  </a:lnTo>
                  <a:lnTo>
                    <a:pt x="19" y="25"/>
                  </a:lnTo>
                  <a:lnTo>
                    <a:pt x="22" y="19"/>
                  </a:lnTo>
                  <a:lnTo>
                    <a:pt x="24" y="13"/>
                  </a:lnTo>
                  <a:lnTo>
                    <a:pt x="29" y="9"/>
                  </a:lnTo>
                  <a:lnTo>
                    <a:pt x="33" y="6"/>
                  </a:lnTo>
                  <a:lnTo>
                    <a:pt x="39" y="3"/>
                  </a:lnTo>
                  <a:lnTo>
                    <a:pt x="46" y="2"/>
                  </a:lnTo>
                  <a:lnTo>
                    <a:pt x="51" y="0"/>
                  </a:lnTo>
                  <a:lnTo>
                    <a:pt x="51" y="0"/>
                  </a:lnTo>
                  <a:lnTo>
                    <a:pt x="44" y="10"/>
                  </a:lnTo>
                  <a:lnTo>
                    <a:pt x="40" y="20"/>
                  </a:lnTo>
                  <a:lnTo>
                    <a:pt x="39" y="30"/>
                  </a:lnTo>
                  <a:lnTo>
                    <a:pt x="40" y="40"/>
                  </a:lnTo>
                  <a:lnTo>
                    <a:pt x="43" y="49"/>
                  </a:lnTo>
                  <a:lnTo>
                    <a:pt x="46" y="59"/>
                  </a:lnTo>
                  <a:lnTo>
                    <a:pt x="56" y="76"/>
                  </a:lnTo>
                  <a:lnTo>
                    <a:pt x="56" y="76"/>
                  </a:lnTo>
                  <a:lnTo>
                    <a:pt x="66" y="93"/>
                  </a:lnTo>
                  <a:lnTo>
                    <a:pt x="76" y="111"/>
                  </a:lnTo>
                  <a:lnTo>
                    <a:pt x="76" y="111"/>
                  </a:lnTo>
                  <a:lnTo>
                    <a:pt x="78" y="120"/>
                  </a:lnTo>
                  <a:lnTo>
                    <a:pt x="81" y="128"/>
                  </a:lnTo>
                  <a:lnTo>
                    <a:pt x="81" y="136"/>
                  </a:lnTo>
                  <a:lnTo>
                    <a:pt x="81" y="143"/>
                  </a:lnTo>
                  <a:lnTo>
                    <a:pt x="78" y="150"/>
                  </a:lnTo>
                  <a:lnTo>
                    <a:pt x="74" y="157"/>
                  </a:lnTo>
                  <a:lnTo>
                    <a:pt x="68" y="164"/>
                  </a:lnTo>
                  <a:lnTo>
                    <a:pt x="61" y="171"/>
                  </a:lnTo>
                  <a:lnTo>
                    <a:pt x="61" y="171"/>
                  </a:lnTo>
                  <a:lnTo>
                    <a:pt x="43" y="187"/>
                  </a:lnTo>
                  <a:lnTo>
                    <a:pt x="33" y="195"/>
                  </a:lnTo>
                  <a:lnTo>
                    <a:pt x="24" y="204"/>
                  </a:lnTo>
                  <a:lnTo>
                    <a:pt x="24" y="204"/>
                  </a:lnTo>
                  <a:lnTo>
                    <a:pt x="19" y="211"/>
                  </a:lnTo>
                  <a:lnTo>
                    <a:pt x="13" y="219"/>
                  </a:lnTo>
                  <a:lnTo>
                    <a:pt x="5" y="237"/>
                  </a:lnTo>
                  <a:lnTo>
                    <a:pt x="5" y="23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20" name="Freeform 16">
              <a:extLst>
                <a:ext uri="{FF2B5EF4-FFF2-40B4-BE49-F238E27FC236}">
                  <a16:creationId xmlns:a16="http://schemas.microsoft.com/office/drawing/2014/main" id="{945DCEFE-18AE-46E4-AAB2-9318A4939F68}"/>
                </a:ext>
              </a:extLst>
            </p:cNvPr>
            <p:cNvSpPr>
              <a:spLocks/>
            </p:cNvSpPr>
            <p:nvPr/>
          </p:nvSpPr>
          <p:spPr bwMode="auto">
            <a:xfrm>
              <a:off x="6162435" y="2986287"/>
              <a:ext cx="101600" cy="273050"/>
            </a:xfrm>
            <a:custGeom>
              <a:avLst/>
              <a:gdLst>
                <a:gd name="T0" fmla="*/ 26 w 64"/>
                <a:gd name="T1" fmla="*/ 172 h 172"/>
                <a:gd name="T2" fmla="*/ 26 w 64"/>
                <a:gd name="T3" fmla="*/ 172 h 172"/>
                <a:gd name="T4" fmla="*/ 17 w 64"/>
                <a:gd name="T5" fmla="*/ 166 h 172"/>
                <a:gd name="T6" fmla="*/ 10 w 64"/>
                <a:gd name="T7" fmla="*/ 159 h 172"/>
                <a:gd name="T8" fmla="*/ 5 w 64"/>
                <a:gd name="T9" fmla="*/ 151 h 172"/>
                <a:gd name="T10" fmla="*/ 2 w 64"/>
                <a:gd name="T11" fmla="*/ 144 h 172"/>
                <a:gd name="T12" fmla="*/ 0 w 64"/>
                <a:gd name="T13" fmla="*/ 135 h 172"/>
                <a:gd name="T14" fmla="*/ 2 w 64"/>
                <a:gd name="T15" fmla="*/ 127 h 172"/>
                <a:gd name="T16" fmla="*/ 5 w 64"/>
                <a:gd name="T17" fmla="*/ 118 h 172"/>
                <a:gd name="T18" fmla="*/ 10 w 64"/>
                <a:gd name="T19" fmla="*/ 110 h 172"/>
                <a:gd name="T20" fmla="*/ 10 w 64"/>
                <a:gd name="T21" fmla="*/ 110 h 172"/>
                <a:gd name="T22" fmla="*/ 19 w 64"/>
                <a:gd name="T23" fmla="*/ 100 h 172"/>
                <a:gd name="T24" fmla="*/ 27 w 64"/>
                <a:gd name="T25" fmla="*/ 90 h 172"/>
                <a:gd name="T26" fmla="*/ 27 w 64"/>
                <a:gd name="T27" fmla="*/ 90 h 172"/>
                <a:gd name="T28" fmla="*/ 35 w 64"/>
                <a:gd name="T29" fmla="*/ 81 h 172"/>
                <a:gd name="T30" fmla="*/ 39 w 64"/>
                <a:gd name="T31" fmla="*/ 73 h 172"/>
                <a:gd name="T32" fmla="*/ 43 w 64"/>
                <a:gd name="T33" fmla="*/ 64 h 172"/>
                <a:gd name="T34" fmla="*/ 45 w 64"/>
                <a:gd name="T35" fmla="*/ 55 h 172"/>
                <a:gd name="T36" fmla="*/ 45 w 64"/>
                <a:gd name="T37" fmla="*/ 47 h 172"/>
                <a:gd name="T38" fmla="*/ 43 w 64"/>
                <a:gd name="T39" fmla="*/ 38 h 172"/>
                <a:gd name="T40" fmla="*/ 40 w 64"/>
                <a:gd name="T41" fmla="*/ 28 h 172"/>
                <a:gd name="T42" fmla="*/ 36 w 64"/>
                <a:gd name="T43" fmla="*/ 20 h 172"/>
                <a:gd name="T44" fmla="*/ 36 w 64"/>
                <a:gd name="T45" fmla="*/ 20 h 172"/>
                <a:gd name="T46" fmla="*/ 26 w 64"/>
                <a:gd name="T47" fmla="*/ 0 h 172"/>
                <a:gd name="T48" fmla="*/ 26 w 64"/>
                <a:gd name="T49" fmla="*/ 0 h 172"/>
                <a:gd name="T50" fmla="*/ 32 w 64"/>
                <a:gd name="T51" fmla="*/ 3 h 172"/>
                <a:gd name="T52" fmla="*/ 39 w 64"/>
                <a:gd name="T53" fmla="*/ 6 h 172"/>
                <a:gd name="T54" fmla="*/ 45 w 64"/>
                <a:gd name="T55" fmla="*/ 10 h 172"/>
                <a:gd name="T56" fmla="*/ 50 w 64"/>
                <a:gd name="T57" fmla="*/ 17 h 172"/>
                <a:gd name="T58" fmla="*/ 56 w 64"/>
                <a:gd name="T59" fmla="*/ 23 h 172"/>
                <a:gd name="T60" fmla="*/ 60 w 64"/>
                <a:gd name="T61" fmla="*/ 31 h 172"/>
                <a:gd name="T62" fmla="*/ 63 w 64"/>
                <a:gd name="T63" fmla="*/ 38 h 172"/>
                <a:gd name="T64" fmla="*/ 64 w 64"/>
                <a:gd name="T65" fmla="*/ 47 h 172"/>
                <a:gd name="T66" fmla="*/ 64 w 64"/>
                <a:gd name="T67" fmla="*/ 47 h 172"/>
                <a:gd name="T68" fmla="*/ 64 w 64"/>
                <a:gd name="T69" fmla="*/ 57 h 172"/>
                <a:gd name="T70" fmla="*/ 63 w 64"/>
                <a:gd name="T71" fmla="*/ 67 h 172"/>
                <a:gd name="T72" fmla="*/ 59 w 64"/>
                <a:gd name="T73" fmla="*/ 75 h 172"/>
                <a:gd name="T74" fmla="*/ 52 w 64"/>
                <a:gd name="T75" fmla="*/ 84 h 172"/>
                <a:gd name="T76" fmla="*/ 52 w 64"/>
                <a:gd name="T77" fmla="*/ 84 h 172"/>
                <a:gd name="T78" fmla="*/ 43 w 64"/>
                <a:gd name="T79" fmla="*/ 94 h 172"/>
                <a:gd name="T80" fmla="*/ 43 w 64"/>
                <a:gd name="T81" fmla="*/ 94 h 172"/>
                <a:gd name="T82" fmla="*/ 36 w 64"/>
                <a:gd name="T83" fmla="*/ 100 h 172"/>
                <a:gd name="T84" fmla="*/ 30 w 64"/>
                <a:gd name="T85" fmla="*/ 107 h 172"/>
                <a:gd name="T86" fmla="*/ 26 w 64"/>
                <a:gd name="T87" fmla="*/ 114 h 172"/>
                <a:gd name="T88" fmla="*/ 23 w 64"/>
                <a:gd name="T89" fmla="*/ 121 h 172"/>
                <a:gd name="T90" fmla="*/ 22 w 64"/>
                <a:gd name="T91" fmla="*/ 128 h 172"/>
                <a:gd name="T92" fmla="*/ 22 w 64"/>
                <a:gd name="T93" fmla="*/ 137 h 172"/>
                <a:gd name="T94" fmla="*/ 22 w 64"/>
                <a:gd name="T95" fmla="*/ 145 h 172"/>
                <a:gd name="T96" fmla="*/ 23 w 64"/>
                <a:gd name="T97" fmla="*/ 154 h 172"/>
                <a:gd name="T98" fmla="*/ 23 w 64"/>
                <a:gd name="T99" fmla="*/ 154 h 172"/>
                <a:gd name="T100" fmla="*/ 26 w 64"/>
                <a:gd name="T101" fmla="*/ 172 h 172"/>
                <a:gd name="T102" fmla="*/ 26 w 64"/>
                <a:gd name="T10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 h="172">
                  <a:moveTo>
                    <a:pt x="26" y="172"/>
                  </a:moveTo>
                  <a:lnTo>
                    <a:pt x="26" y="172"/>
                  </a:lnTo>
                  <a:lnTo>
                    <a:pt x="17" y="166"/>
                  </a:lnTo>
                  <a:lnTo>
                    <a:pt x="10" y="159"/>
                  </a:lnTo>
                  <a:lnTo>
                    <a:pt x="5" y="151"/>
                  </a:lnTo>
                  <a:lnTo>
                    <a:pt x="2" y="144"/>
                  </a:lnTo>
                  <a:lnTo>
                    <a:pt x="0" y="135"/>
                  </a:lnTo>
                  <a:lnTo>
                    <a:pt x="2" y="127"/>
                  </a:lnTo>
                  <a:lnTo>
                    <a:pt x="5" y="118"/>
                  </a:lnTo>
                  <a:lnTo>
                    <a:pt x="10" y="110"/>
                  </a:lnTo>
                  <a:lnTo>
                    <a:pt x="10" y="110"/>
                  </a:lnTo>
                  <a:lnTo>
                    <a:pt x="19" y="100"/>
                  </a:lnTo>
                  <a:lnTo>
                    <a:pt x="27" y="90"/>
                  </a:lnTo>
                  <a:lnTo>
                    <a:pt x="27" y="90"/>
                  </a:lnTo>
                  <a:lnTo>
                    <a:pt x="35" y="81"/>
                  </a:lnTo>
                  <a:lnTo>
                    <a:pt x="39" y="73"/>
                  </a:lnTo>
                  <a:lnTo>
                    <a:pt x="43" y="64"/>
                  </a:lnTo>
                  <a:lnTo>
                    <a:pt x="45" y="55"/>
                  </a:lnTo>
                  <a:lnTo>
                    <a:pt x="45" y="47"/>
                  </a:lnTo>
                  <a:lnTo>
                    <a:pt x="43" y="38"/>
                  </a:lnTo>
                  <a:lnTo>
                    <a:pt x="40" y="28"/>
                  </a:lnTo>
                  <a:lnTo>
                    <a:pt x="36" y="20"/>
                  </a:lnTo>
                  <a:lnTo>
                    <a:pt x="36" y="20"/>
                  </a:lnTo>
                  <a:lnTo>
                    <a:pt x="26" y="0"/>
                  </a:lnTo>
                  <a:lnTo>
                    <a:pt x="26" y="0"/>
                  </a:lnTo>
                  <a:lnTo>
                    <a:pt x="32" y="3"/>
                  </a:lnTo>
                  <a:lnTo>
                    <a:pt x="39" y="6"/>
                  </a:lnTo>
                  <a:lnTo>
                    <a:pt x="45" y="10"/>
                  </a:lnTo>
                  <a:lnTo>
                    <a:pt x="50" y="17"/>
                  </a:lnTo>
                  <a:lnTo>
                    <a:pt x="56" y="23"/>
                  </a:lnTo>
                  <a:lnTo>
                    <a:pt x="60" y="31"/>
                  </a:lnTo>
                  <a:lnTo>
                    <a:pt x="63" y="38"/>
                  </a:lnTo>
                  <a:lnTo>
                    <a:pt x="64" y="47"/>
                  </a:lnTo>
                  <a:lnTo>
                    <a:pt x="64" y="47"/>
                  </a:lnTo>
                  <a:lnTo>
                    <a:pt x="64" y="57"/>
                  </a:lnTo>
                  <a:lnTo>
                    <a:pt x="63" y="67"/>
                  </a:lnTo>
                  <a:lnTo>
                    <a:pt x="59" y="75"/>
                  </a:lnTo>
                  <a:lnTo>
                    <a:pt x="52" y="84"/>
                  </a:lnTo>
                  <a:lnTo>
                    <a:pt x="52" y="84"/>
                  </a:lnTo>
                  <a:lnTo>
                    <a:pt x="43" y="94"/>
                  </a:lnTo>
                  <a:lnTo>
                    <a:pt x="43" y="94"/>
                  </a:lnTo>
                  <a:lnTo>
                    <a:pt x="36" y="100"/>
                  </a:lnTo>
                  <a:lnTo>
                    <a:pt x="30" y="107"/>
                  </a:lnTo>
                  <a:lnTo>
                    <a:pt x="26" y="114"/>
                  </a:lnTo>
                  <a:lnTo>
                    <a:pt x="23" y="121"/>
                  </a:lnTo>
                  <a:lnTo>
                    <a:pt x="22" y="128"/>
                  </a:lnTo>
                  <a:lnTo>
                    <a:pt x="22" y="137"/>
                  </a:lnTo>
                  <a:lnTo>
                    <a:pt x="22" y="145"/>
                  </a:lnTo>
                  <a:lnTo>
                    <a:pt x="23" y="154"/>
                  </a:lnTo>
                  <a:lnTo>
                    <a:pt x="23" y="154"/>
                  </a:lnTo>
                  <a:lnTo>
                    <a:pt x="26" y="172"/>
                  </a:lnTo>
                  <a:lnTo>
                    <a:pt x="26" y="17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grpSp>
      <p:grpSp>
        <p:nvGrpSpPr>
          <p:cNvPr id="171" name="Gruppieren 170">
            <a:extLst>
              <a:ext uri="{FF2B5EF4-FFF2-40B4-BE49-F238E27FC236}">
                <a16:creationId xmlns:a16="http://schemas.microsoft.com/office/drawing/2014/main" id="{A8142A33-EF3E-43FF-B248-B4E64BD7F339}"/>
              </a:ext>
            </a:extLst>
          </p:cNvPr>
          <p:cNvGrpSpPr/>
          <p:nvPr/>
        </p:nvGrpSpPr>
        <p:grpSpPr>
          <a:xfrm>
            <a:off x="479425" y="2977132"/>
            <a:ext cx="2971022" cy="815608"/>
            <a:chOff x="479425" y="3272208"/>
            <a:chExt cx="2971022" cy="815608"/>
          </a:xfrm>
        </p:grpSpPr>
        <p:sp>
          <p:nvSpPr>
            <p:cNvPr id="37" name="Textfeld 36">
              <a:extLst>
                <a:ext uri="{FF2B5EF4-FFF2-40B4-BE49-F238E27FC236}">
                  <a16:creationId xmlns:a16="http://schemas.microsoft.com/office/drawing/2014/main" id="{6F4C3EAC-EB6B-414F-AF5D-045ABD9797C8}"/>
                </a:ext>
              </a:extLst>
            </p:cNvPr>
            <p:cNvSpPr txBox="1"/>
            <p:nvPr/>
          </p:nvSpPr>
          <p:spPr>
            <a:xfrm>
              <a:off x="1283351" y="3272208"/>
              <a:ext cx="2167096" cy="815608"/>
            </a:xfrm>
            <a:prstGeom prst="rect">
              <a:avLst/>
            </a:prstGeom>
            <a:noFill/>
          </p:spPr>
          <p:txBody>
            <a:bodyPr wrap="square" rtlCol="0">
              <a:spAutoFit/>
            </a:bodyPr>
            <a:lstStyle/>
            <a:p>
              <a:r>
                <a:rPr lang="it-CH" sz="3600" b="1" dirty="0">
                  <a:solidFill>
                    <a:schemeClr val="accent1"/>
                  </a:solidFill>
                </a:rPr>
                <a:t>7%</a:t>
              </a:r>
            </a:p>
            <a:p>
              <a:r>
                <a:rPr lang="it-CH" sz="1100" dirty="0">
                  <a:solidFill>
                    <a:srgbClr val="666666"/>
                  </a:solidFill>
                </a:rPr>
                <a:t>Attività accessoria</a:t>
              </a:r>
            </a:p>
          </p:txBody>
        </p:sp>
        <p:sp>
          <p:nvSpPr>
            <p:cNvPr id="21" name="Freeform 17">
              <a:extLst>
                <a:ext uri="{FF2B5EF4-FFF2-40B4-BE49-F238E27FC236}">
                  <a16:creationId xmlns:a16="http://schemas.microsoft.com/office/drawing/2014/main" id="{6956C47D-A0FB-4ED2-9C02-29ACB627D412}"/>
                </a:ext>
              </a:extLst>
            </p:cNvPr>
            <p:cNvSpPr>
              <a:spLocks/>
            </p:cNvSpPr>
            <p:nvPr/>
          </p:nvSpPr>
          <p:spPr bwMode="auto">
            <a:xfrm>
              <a:off x="766763" y="3413126"/>
              <a:ext cx="30163" cy="55563"/>
            </a:xfrm>
            <a:custGeom>
              <a:avLst/>
              <a:gdLst>
                <a:gd name="T0" fmla="*/ 19 w 19"/>
                <a:gd name="T1" fmla="*/ 0 h 35"/>
                <a:gd name="T2" fmla="*/ 19 w 19"/>
                <a:gd name="T3" fmla="*/ 0 h 35"/>
                <a:gd name="T4" fmla="*/ 19 w 19"/>
                <a:gd name="T5" fmla="*/ 5 h 35"/>
                <a:gd name="T6" fmla="*/ 19 w 19"/>
                <a:gd name="T7" fmla="*/ 9 h 35"/>
                <a:gd name="T8" fmla="*/ 14 w 19"/>
                <a:gd name="T9" fmla="*/ 21 h 35"/>
                <a:gd name="T10" fmla="*/ 7 w 19"/>
                <a:gd name="T11" fmla="*/ 29 h 35"/>
                <a:gd name="T12" fmla="*/ 4 w 19"/>
                <a:gd name="T13" fmla="*/ 32 h 35"/>
                <a:gd name="T14" fmla="*/ 0 w 19"/>
                <a:gd name="T15" fmla="*/ 35 h 35"/>
                <a:gd name="T16" fmla="*/ 0 w 19"/>
                <a:gd name="T17" fmla="*/ 35 h 35"/>
                <a:gd name="T18" fmla="*/ 0 w 19"/>
                <a:gd name="T19" fmla="*/ 31 h 35"/>
                <a:gd name="T20" fmla="*/ 0 w 19"/>
                <a:gd name="T21" fmla="*/ 25 h 35"/>
                <a:gd name="T22" fmla="*/ 4 w 19"/>
                <a:gd name="T23" fmla="*/ 15 h 35"/>
                <a:gd name="T24" fmla="*/ 11 w 19"/>
                <a:gd name="T25" fmla="*/ 5 h 35"/>
                <a:gd name="T26" fmla="*/ 15 w 19"/>
                <a:gd name="T27" fmla="*/ 2 h 35"/>
                <a:gd name="T28" fmla="*/ 19 w 19"/>
                <a:gd name="T29" fmla="*/ 0 h 35"/>
                <a:gd name="T30" fmla="*/ 19 w 19"/>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5">
                  <a:moveTo>
                    <a:pt x="19" y="0"/>
                  </a:moveTo>
                  <a:lnTo>
                    <a:pt x="19" y="0"/>
                  </a:lnTo>
                  <a:lnTo>
                    <a:pt x="19" y="5"/>
                  </a:lnTo>
                  <a:lnTo>
                    <a:pt x="19" y="9"/>
                  </a:lnTo>
                  <a:lnTo>
                    <a:pt x="14" y="21"/>
                  </a:lnTo>
                  <a:lnTo>
                    <a:pt x="7" y="29"/>
                  </a:lnTo>
                  <a:lnTo>
                    <a:pt x="4" y="32"/>
                  </a:lnTo>
                  <a:lnTo>
                    <a:pt x="0" y="35"/>
                  </a:lnTo>
                  <a:lnTo>
                    <a:pt x="0" y="35"/>
                  </a:lnTo>
                  <a:lnTo>
                    <a:pt x="0" y="31"/>
                  </a:lnTo>
                  <a:lnTo>
                    <a:pt x="0" y="25"/>
                  </a:lnTo>
                  <a:lnTo>
                    <a:pt x="4" y="15"/>
                  </a:lnTo>
                  <a:lnTo>
                    <a:pt x="11" y="5"/>
                  </a:lnTo>
                  <a:lnTo>
                    <a:pt x="15" y="2"/>
                  </a:lnTo>
                  <a:lnTo>
                    <a:pt x="19" y="0"/>
                  </a:lnTo>
                  <a:lnTo>
                    <a:pt x="19"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22" name="Freeform 18">
              <a:extLst>
                <a:ext uri="{FF2B5EF4-FFF2-40B4-BE49-F238E27FC236}">
                  <a16:creationId xmlns:a16="http://schemas.microsoft.com/office/drawing/2014/main" id="{E821ED7B-A4E6-4123-91D8-E57EB83991AE}"/>
                </a:ext>
              </a:extLst>
            </p:cNvPr>
            <p:cNvSpPr>
              <a:spLocks/>
            </p:cNvSpPr>
            <p:nvPr/>
          </p:nvSpPr>
          <p:spPr bwMode="auto">
            <a:xfrm>
              <a:off x="800100" y="3416301"/>
              <a:ext cx="17463" cy="63500"/>
            </a:xfrm>
            <a:custGeom>
              <a:avLst/>
              <a:gdLst>
                <a:gd name="T0" fmla="*/ 6 w 11"/>
                <a:gd name="T1" fmla="*/ 0 h 40"/>
                <a:gd name="T2" fmla="*/ 6 w 11"/>
                <a:gd name="T3" fmla="*/ 0 h 40"/>
                <a:gd name="T4" fmla="*/ 8 w 11"/>
                <a:gd name="T5" fmla="*/ 3 h 40"/>
                <a:gd name="T6" fmla="*/ 10 w 11"/>
                <a:gd name="T7" fmla="*/ 9 h 40"/>
                <a:gd name="T8" fmla="*/ 11 w 11"/>
                <a:gd name="T9" fmla="*/ 20 h 40"/>
                <a:gd name="T10" fmla="*/ 10 w 11"/>
                <a:gd name="T11" fmla="*/ 32 h 40"/>
                <a:gd name="T12" fmla="*/ 8 w 11"/>
                <a:gd name="T13" fmla="*/ 36 h 40"/>
                <a:gd name="T14" fmla="*/ 6 w 11"/>
                <a:gd name="T15" fmla="*/ 40 h 40"/>
                <a:gd name="T16" fmla="*/ 6 w 11"/>
                <a:gd name="T17" fmla="*/ 40 h 40"/>
                <a:gd name="T18" fmla="*/ 3 w 11"/>
                <a:gd name="T19" fmla="*/ 37 h 40"/>
                <a:gd name="T20" fmla="*/ 1 w 11"/>
                <a:gd name="T21" fmla="*/ 33 h 40"/>
                <a:gd name="T22" fmla="*/ 0 w 11"/>
                <a:gd name="T23" fmla="*/ 20 h 40"/>
                <a:gd name="T24" fmla="*/ 1 w 11"/>
                <a:gd name="T25" fmla="*/ 9 h 40"/>
                <a:gd name="T26" fmla="*/ 3 w 11"/>
                <a:gd name="T27" fmla="*/ 3 h 40"/>
                <a:gd name="T28" fmla="*/ 6 w 11"/>
                <a:gd name="T29" fmla="*/ 0 h 40"/>
                <a:gd name="T30" fmla="*/ 6 w 11"/>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40">
                  <a:moveTo>
                    <a:pt x="6" y="0"/>
                  </a:moveTo>
                  <a:lnTo>
                    <a:pt x="6" y="0"/>
                  </a:lnTo>
                  <a:lnTo>
                    <a:pt x="8" y="3"/>
                  </a:lnTo>
                  <a:lnTo>
                    <a:pt x="10" y="9"/>
                  </a:lnTo>
                  <a:lnTo>
                    <a:pt x="11" y="20"/>
                  </a:lnTo>
                  <a:lnTo>
                    <a:pt x="10" y="32"/>
                  </a:lnTo>
                  <a:lnTo>
                    <a:pt x="8" y="36"/>
                  </a:lnTo>
                  <a:lnTo>
                    <a:pt x="6" y="40"/>
                  </a:lnTo>
                  <a:lnTo>
                    <a:pt x="6" y="40"/>
                  </a:lnTo>
                  <a:lnTo>
                    <a:pt x="3" y="37"/>
                  </a:lnTo>
                  <a:lnTo>
                    <a:pt x="1" y="33"/>
                  </a:lnTo>
                  <a:lnTo>
                    <a:pt x="0" y="20"/>
                  </a:lnTo>
                  <a:lnTo>
                    <a:pt x="1" y="9"/>
                  </a:lnTo>
                  <a:lnTo>
                    <a:pt x="3" y="3"/>
                  </a:lnTo>
                  <a:lnTo>
                    <a:pt x="6" y="0"/>
                  </a:lnTo>
                  <a:lnTo>
                    <a:pt x="6"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23" name="Freeform 19">
              <a:extLst>
                <a:ext uri="{FF2B5EF4-FFF2-40B4-BE49-F238E27FC236}">
                  <a16:creationId xmlns:a16="http://schemas.microsoft.com/office/drawing/2014/main" id="{C0999A68-1ED7-4C9E-88A4-39F35B463964}"/>
                </a:ext>
              </a:extLst>
            </p:cNvPr>
            <p:cNvSpPr>
              <a:spLocks/>
            </p:cNvSpPr>
            <p:nvPr/>
          </p:nvSpPr>
          <p:spPr bwMode="auto">
            <a:xfrm>
              <a:off x="827088" y="3351213"/>
              <a:ext cx="55563" cy="31750"/>
            </a:xfrm>
            <a:custGeom>
              <a:avLst/>
              <a:gdLst>
                <a:gd name="T0" fmla="*/ 35 w 35"/>
                <a:gd name="T1" fmla="*/ 0 h 20"/>
                <a:gd name="T2" fmla="*/ 35 w 35"/>
                <a:gd name="T3" fmla="*/ 0 h 20"/>
                <a:gd name="T4" fmla="*/ 33 w 35"/>
                <a:gd name="T5" fmla="*/ 4 h 20"/>
                <a:gd name="T6" fmla="*/ 30 w 35"/>
                <a:gd name="T7" fmla="*/ 9 h 20"/>
                <a:gd name="T8" fmla="*/ 20 w 35"/>
                <a:gd name="T9" fmla="*/ 16 h 20"/>
                <a:gd name="T10" fmla="*/ 10 w 35"/>
                <a:gd name="T11" fmla="*/ 20 h 20"/>
                <a:gd name="T12" fmla="*/ 4 w 35"/>
                <a:gd name="T13" fmla="*/ 20 h 20"/>
                <a:gd name="T14" fmla="*/ 0 w 35"/>
                <a:gd name="T15" fmla="*/ 20 h 20"/>
                <a:gd name="T16" fmla="*/ 0 w 35"/>
                <a:gd name="T17" fmla="*/ 20 h 20"/>
                <a:gd name="T18" fmla="*/ 3 w 35"/>
                <a:gd name="T19" fmla="*/ 16 h 20"/>
                <a:gd name="T20" fmla="*/ 6 w 35"/>
                <a:gd name="T21" fmla="*/ 11 h 20"/>
                <a:gd name="T22" fmla="*/ 16 w 35"/>
                <a:gd name="T23" fmla="*/ 4 h 20"/>
                <a:gd name="T24" fmla="*/ 26 w 35"/>
                <a:gd name="T25" fmla="*/ 0 h 20"/>
                <a:gd name="T26" fmla="*/ 31 w 35"/>
                <a:gd name="T27" fmla="*/ 0 h 20"/>
                <a:gd name="T28" fmla="*/ 35 w 35"/>
                <a:gd name="T29" fmla="*/ 0 h 20"/>
                <a:gd name="T30" fmla="*/ 35 w 35"/>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0">
                  <a:moveTo>
                    <a:pt x="35" y="0"/>
                  </a:moveTo>
                  <a:lnTo>
                    <a:pt x="35" y="0"/>
                  </a:lnTo>
                  <a:lnTo>
                    <a:pt x="33" y="4"/>
                  </a:lnTo>
                  <a:lnTo>
                    <a:pt x="30" y="9"/>
                  </a:lnTo>
                  <a:lnTo>
                    <a:pt x="20" y="16"/>
                  </a:lnTo>
                  <a:lnTo>
                    <a:pt x="10" y="20"/>
                  </a:lnTo>
                  <a:lnTo>
                    <a:pt x="4" y="20"/>
                  </a:lnTo>
                  <a:lnTo>
                    <a:pt x="0" y="20"/>
                  </a:lnTo>
                  <a:lnTo>
                    <a:pt x="0" y="20"/>
                  </a:lnTo>
                  <a:lnTo>
                    <a:pt x="3" y="16"/>
                  </a:lnTo>
                  <a:lnTo>
                    <a:pt x="6" y="11"/>
                  </a:lnTo>
                  <a:lnTo>
                    <a:pt x="16" y="4"/>
                  </a:lnTo>
                  <a:lnTo>
                    <a:pt x="26" y="0"/>
                  </a:lnTo>
                  <a:lnTo>
                    <a:pt x="31" y="0"/>
                  </a:lnTo>
                  <a:lnTo>
                    <a:pt x="35" y="0"/>
                  </a:lnTo>
                  <a:lnTo>
                    <a:pt x="3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38" name="Freeform 20">
              <a:extLst>
                <a:ext uri="{FF2B5EF4-FFF2-40B4-BE49-F238E27FC236}">
                  <a16:creationId xmlns:a16="http://schemas.microsoft.com/office/drawing/2014/main" id="{622AE5FD-EDFF-4F86-A388-933D9F17A2FA}"/>
                </a:ext>
              </a:extLst>
            </p:cNvPr>
            <p:cNvSpPr>
              <a:spLocks/>
            </p:cNvSpPr>
            <p:nvPr/>
          </p:nvSpPr>
          <p:spPr bwMode="auto">
            <a:xfrm>
              <a:off x="827088" y="3405188"/>
              <a:ext cx="55563" cy="31750"/>
            </a:xfrm>
            <a:custGeom>
              <a:avLst/>
              <a:gdLst>
                <a:gd name="T0" fmla="*/ 35 w 35"/>
                <a:gd name="T1" fmla="*/ 20 h 20"/>
                <a:gd name="T2" fmla="*/ 35 w 35"/>
                <a:gd name="T3" fmla="*/ 20 h 20"/>
                <a:gd name="T4" fmla="*/ 31 w 35"/>
                <a:gd name="T5" fmla="*/ 20 h 20"/>
                <a:gd name="T6" fmla="*/ 27 w 35"/>
                <a:gd name="T7" fmla="*/ 20 h 20"/>
                <a:gd name="T8" fmla="*/ 16 w 35"/>
                <a:gd name="T9" fmla="*/ 16 h 20"/>
                <a:gd name="T10" fmla="*/ 7 w 35"/>
                <a:gd name="T11" fmla="*/ 9 h 20"/>
                <a:gd name="T12" fmla="*/ 3 w 35"/>
                <a:gd name="T13" fmla="*/ 5 h 20"/>
                <a:gd name="T14" fmla="*/ 0 w 35"/>
                <a:gd name="T15" fmla="*/ 0 h 20"/>
                <a:gd name="T16" fmla="*/ 0 w 35"/>
                <a:gd name="T17" fmla="*/ 0 h 20"/>
                <a:gd name="T18" fmla="*/ 4 w 35"/>
                <a:gd name="T19" fmla="*/ 0 h 20"/>
                <a:gd name="T20" fmla="*/ 10 w 35"/>
                <a:gd name="T21" fmla="*/ 0 h 20"/>
                <a:gd name="T22" fmla="*/ 20 w 35"/>
                <a:gd name="T23" fmla="*/ 5 h 20"/>
                <a:gd name="T24" fmla="*/ 30 w 35"/>
                <a:gd name="T25" fmla="*/ 12 h 20"/>
                <a:gd name="T26" fmla="*/ 33 w 35"/>
                <a:gd name="T27" fmla="*/ 16 h 20"/>
                <a:gd name="T28" fmla="*/ 35 w 35"/>
                <a:gd name="T29" fmla="*/ 20 h 20"/>
                <a:gd name="T30" fmla="*/ 35 w 35"/>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0">
                  <a:moveTo>
                    <a:pt x="35" y="20"/>
                  </a:moveTo>
                  <a:lnTo>
                    <a:pt x="35" y="20"/>
                  </a:lnTo>
                  <a:lnTo>
                    <a:pt x="31" y="20"/>
                  </a:lnTo>
                  <a:lnTo>
                    <a:pt x="27" y="20"/>
                  </a:lnTo>
                  <a:lnTo>
                    <a:pt x="16" y="16"/>
                  </a:lnTo>
                  <a:lnTo>
                    <a:pt x="7" y="9"/>
                  </a:lnTo>
                  <a:lnTo>
                    <a:pt x="3" y="5"/>
                  </a:lnTo>
                  <a:lnTo>
                    <a:pt x="0" y="0"/>
                  </a:lnTo>
                  <a:lnTo>
                    <a:pt x="0" y="0"/>
                  </a:lnTo>
                  <a:lnTo>
                    <a:pt x="4" y="0"/>
                  </a:lnTo>
                  <a:lnTo>
                    <a:pt x="10" y="0"/>
                  </a:lnTo>
                  <a:lnTo>
                    <a:pt x="20" y="5"/>
                  </a:lnTo>
                  <a:lnTo>
                    <a:pt x="30" y="12"/>
                  </a:lnTo>
                  <a:lnTo>
                    <a:pt x="33" y="16"/>
                  </a:lnTo>
                  <a:lnTo>
                    <a:pt x="35" y="20"/>
                  </a:lnTo>
                  <a:lnTo>
                    <a:pt x="35"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39" name="Freeform 21">
              <a:extLst>
                <a:ext uri="{FF2B5EF4-FFF2-40B4-BE49-F238E27FC236}">
                  <a16:creationId xmlns:a16="http://schemas.microsoft.com/office/drawing/2014/main" id="{9E452AF9-D326-4481-BDC9-98ABB5278515}"/>
                </a:ext>
              </a:extLst>
            </p:cNvPr>
            <p:cNvSpPr>
              <a:spLocks/>
            </p:cNvSpPr>
            <p:nvPr/>
          </p:nvSpPr>
          <p:spPr bwMode="auto">
            <a:xfrm>
              <a:off x="817563" y="3414713"/>
              <a:ext cx="34925" cy="53975"/>
            </a:xfrm>
            <a:custGeom>
              <a:avLst/>
              <a:gdLst>
                <a:gd name="T0" fmla="*/ 0 w 22"/>
                <a:gd name="T1" fmla="*/ 0 h 34"/>
                <a:gd name="T2" fmla="*/ 0 w 22"/>
                <a:gd name="T3" fmla="*/ 0 h 34"/>
                <a:gd name="T4" fmla="*/ 5 w 22"/>
                <a:gd name="T5" fmla="*/ 1 h 34"/>
                <a:gd name="T6" fmla="*/ 9 w 22"/>
                <a:gd name="T7" fmla="*/ 4 h 34"/>
                <a:gd name="T8" fmla="*/ 16 w 22"/>
                <a:gd name="T9" fmla="*/ 13 h 34"/>
                <a:gd name="T10" fmla="*/ 20 w 22"/>
                <a:gd name="T11" fmla="*/ 23 h 34"/>
                <a:gd name="T12" fmla="*/ 22 w 22"/>
                <a:gd name="T13" fmla="*/ 28 h 34"/>
                <a:gd name="T14" fmla="*/ 22 w 22"/>
                <a:gd name="T15" fmla="*/ 34 h 34"/>
                <a:gd name="T16" fmla="*/ 22 w 22"/>
                <a:gd name="T17" fmla="*/ 34 h 34"/>
                <a:gd name="T18" fmla="*/ 19 w 22"/>
                <a:gd name="T19" fmla="*/ 33 h 34"/>
                <a:gd name="T20" fmla="*/ 14 w 22"/>
                <a:gd name="T21" fmla="*/ 30 h 34"/>
                <a:gd name="T22" fmla="*/ 7 w 22"/>
                <a:gd name="T23" fmla="*/ 21 h 34"/>
                <a:gd name="T24" fmla="*/ 3 w 22"/>
                <a:gd name="T25" fmla="*/ 10 h 34"/>
                <a:gd name="T26" fmla="*/ 2 w 22"/>
                <a:gd name="T27" fmla="*/ 4 h 34"/>
                <a:gd name="T28" fmla="*/ 0 w 22"/>
                <a:gd name="T29" fmla="*/ 0 h 34"/>
                <a:gd name="T30" fmla="*/ 0 w 22"/>
                <a:gd name="T3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4">
                  <a:moveTo>
                    <a:pt x="0" y="0"/>
                  </a:moveTo>
                  <a:lnTo>
                    <a:pt x="0" y="0"/>
                  </a:lnTo>
                  <a:lnTo>
                    <a:pt x="5" y="1"/>
                  </a:lnTo>
                  <a:lnTo>
                    <a:pt x="9" y="4"/>
                  </a:lnTo>
                  <a:lnTo>
                    <a:pt x="16" y="13"/>
                  </a:lnTo>
                  <a:lnTo>
                    <a:pt x="20" y="23"/>
                  </a:lnTo>
                  <a:lnTo>
                    <a:pt x="22" y="28"/>
                  </a:lnTo>
                  <a:lnTo>
                    <a:pt x="22" y="34"/>
                  </a:lnTo>
                  <a:lnTo>
                    <a:pt x="22" y="34"/>
                  </a:lnTo>
                  <a:lnTo>
                    <a:pt x="19" y="33"/>
                  </a:lnTo>
                  <a:lnTo>
                    <a:pt x="14" y="30"/>
                  </a:lnTo>
                  <a:lnTo>
                    <a:pt x="7" y="21"/>
                  </a:lnTo>
                  <a:lnTo>
                    <a:pt x="3" y="10"/>
                  </a:lnTo>
                  <a:lnTo>
                    <a:pt x="2" y="4"/>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44" name="Freeform 22">
              <a:extLst>
                <a:ext uri="{FF2B5EF4-FFF2-40B4-BE49-F238E27FC236}">
                  <a16:creationId xmlns:a16="http://schemas.microsoft.com/office/drawing/2014/main" id="{9E9DE2B3-677D-4442-AB30-F30C5341D2FD}"/>
                </a:ext>
              </a:extLst>
            </p:cNvPr>
            <p:cNvSpPr>
              <a:spLocks/>
            </p:cNvSpPr>
            <p:nvPr/>
          </p:nvSpPr>
          <p:spPr bwMode="auto">
            <a:xfrm>
              <a:off x="800100" y="3308351"/>
              <a:ext cx="17463" cy="63500"/>
            </a:xfrm>
            <a:custGeom>
              <a:avLst/>
              <a:gdLst>
                <a:gd name="T0" fmla="*/ 6 w 11"/>
                <a:gd name="T1" fmla="*/ 40 h 40"/>
                <a:gd name="T2" fmla="*/ 6 w 11"/>
                <a:gd name="T3" fmla="*/ 40 h 40"/>
                <a:gd name="T4" fmla="*/ 3 w 11"/>
                <a:gd name="T5" fmla="*/ 36 h 40"/>
                <a:gd name="T6" fmla="*/ 1 w 11"/>
                <a:gd name="T7" fmla="*/ 31 h 40"/>
                <a:gd name="T8" fmla="*/ 0 w 11"/>
                <a:gd name="T9" fmla="*/ 20 h 40"/>
                <a:gd name="T10" fmla="*/ 1 w 11"/>
                <a:gd name="T11" fmla="*/ 9 h 40"/>
                <a:gd name="T12" fmla="*/ 3 w 11"/>
                <a:gd name="T13" fmla="*/ 3 h 40"/>
                <a:gd name="T14" fmla="*/ 6 w 11"/>
                <a:gd name="T15" fmla="*/ 0 h 40"/>
                <a:gd name="T16" fmla="*/ 6 w 11"/>
                <a:gd name="T17" fmla="*/ 0 h 40"/>
                <a:gd name="T18" fmla="*/ 8 w 11"/>
                <a:gd name="T19" fmla="*/ 3 h 40"/>
                <a:gd name="T20" fmla="*/ 10 w 11"/>
                <a:gd name="T21" fmla="*/ 7 h 40"/>
                <a:gd name="T22" fmla="*/ 11 w 11"/>
                <a:gd name="T23" fmla="*/ 19 h 40"/>
                <a:gd name="T24" fmla="*/ 10 w 11"/>
                <a:gd name="T25" fmla="*/ 31 h 40"/>
                <a:gd name="T26" fmla="*/ 8 w 11"/>
                <a:gd name="T27" fmla="*/ 36 h 40"/>
                <a:gd name="T28" fmla="*/ 6 w 11"/>
                <a:gd name="T29" fmla="*/ 40 h 40"/>
                <a:gd name="T30" fmla="*/ 6 w 11"/>
                <a:gd name="T3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40">
                  <a:moveTo>
                    <a:pt x="6" y="40"/>
                  </a:moveTo>
                  <a:lnTo>
                    <a:pt x="6" y="40"/>
                  </a:lnTo>
                  <a:lnTo>
                    <a:pt x="3" y="36"/>
                  </a:lnTo>
                  <a:lnTo>
                    <a:pt x="1" y="31"/>
                  </a:lnTo>
                  <a:lnTo>
                    <a:pt x="0" y="20"/>
                  </a:lnTo>
                  <a:lnTo>
                    <a:pt x="1" y="9"/>
                  </a:lnTo>
                  <a:lnTo>
                    <a:pt x="3" y="3"/>
                  </a:lnTo>
                  <a:lnTo>
                    <a:pt x="6" y="0"/>
                  </a:lnTo>
                  <a:lnTo>
                    <a:pt x="6" y="0"/>
                  </a:lnTo>
                  <a:lnTo>
                    <a:pt x="8" y="3"/>
                  </a:lnTo>
                  <a:lnTo>
                    <a:pt x="10" y="7"/>
                  </a:lnTo>
                  <a:lnTo>
                    <a:pt x="11" y="19"/>
                  </a:lnTo>
                  <a:lnTo>
                    <a:pt x="10" y="31"/>
                  </a:lnTo>
                  <a:lnTo>
                    <a:pt x="8" y="36"/>
                  </a:lnTo>
                  <a:lnTo>
                    <a:pt x="6" y="40"/>
                  </a:lnTo>
                  <a:lnTo>
                    <a:pt x="6" y="4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45" name="Freeform 23">
              <a:extLst>
                <a:ext uri="{FF2B5EF4-FFF2-40B4-BE49-F238E27FC236}">
                  <a16:creationId xmlns:a16="http://schemas.microsoft.com/office/drawing/2014/main" id="{4431136C-D3C1-4BC2-A5F0-03F22A54BBE8}"/>
                </a:ext>
              </a:extLst>
            </p:cNvPr>
            <p:cNvSpPr>
              <a:spLocks/>
            </p:cNvSpPr>
            <p:nvPr/>
          </p:nvSpPr>
          <p:spPr bwMode="auto">
            <a:xfrm>
              <a:off x="735013" y="3351213"/>
              <a:ext cx="55563" cy="31750"/>
            </a:xfrm>
            <a:custGeom>
              <a:avLst/>
              <a:gdLst>
                <a:gd name="T0" fmla="*/ 0 w 35"/>
                <a:gd name="T1" fmla="*/ 0 h 20"/>
                <a:gd name="T2" fmla="*/ 0 w 35"/>
                <a:gd name="T3" fmla="*/ 0 h 20"/>
                <a:gd name="T4" fmla="*/ 4 w 35"/>
                <a:gd name="T5" fmla="*/ 0 h 20"/>
                <a:gd name="T6" fmla="*/ 10 w 35"/>
                <a:gd name="T7" fmla="*/ 0 h 20"/>
                <a:gd name="T8" fmla="*/ 20 w 35"/>
                <a:gd name="T9" fmla="*/ 4 h 20"/>
                <a:gd name="T10" fmla="*/ 28 w 35"/>
                <a:gd name="T11" fmla="*/ 11 h 20"/>
                <a:gd name="T12" fmla="*/ 32 w 35"/>
                <a:gd name="T13" fmla="*/ 16 h 20"/>
                <a:gd name="T14" fmla="*/ 35 w 35"/>
                <a:gd name="T15" fmla="*/ 19 h 20"/>
                <a:gd name="T16" fmla="*/ 35 w 35"/>
                <a:gd name="T17" fmla="*/ 19 h 20"/>
                <a:gd name="T18" fmla="*/ 31 w 35"/>
                <a:gd name="T19" fmla="*/ 20 h 20"/>
                <a:gd name="T20" fmla="*/ 25 w 35"/>
                <a:gd name="T21" fmla="*/ 20 h 20"/>
                <a:gd name="T22" fmla="*/ 15 w 35"/>
                <a:gd name="T23" fmla="*/ 16 h 20"/>
                <a:gd name="T24" fmla="*/ 5 w 35"/>
                <a:gd name="T25" fmla="*/ 9 h 20"/>
                <a:gd name="T26" fmla="*/ 1 w 35"/>
                <a:gd name="T27" fmla="*/ 4 h 20"/>
                <a:gd name="T28" fmla="*/ 0 w 35"/>
                <a:gd name="T29" fmla="*/ 0 h 20"/>
                <a:gd name="T30" fmla="*/ 0 w 35"/>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0">
                  <a:moveTo>
                    <a:pt x="0" y="0"/>
                  </a:moveTo>
                  <a:lnTo>
                    <a:pt x="0" y="0"/>
                  </a:lnTo>
                  <a:lnTo>
                    <a:pt x="4" y="0"/>
                  </a:lnTo>
                  <a:lnTo>
                    <a:pt x="10" y="0"/>
                  </a:lnTo>
                  <a:lnTo>
                    <a:pt x="20" y="4"/>
                  </a:lnTo>
                  <a:lnTo>
                    <a:pt x="28" y="11"/>
                  </a:lnTo>
                  <a:lnTo>
                    <a:pt x="32" y="16"/>
                  </a:lnTo>
                  <a:lnTo>
                    <a:pt x="35" y="19"/>
                  </a:lnTo>
                  <a:lnTo>
                    <a:pt x="35" y="19"/>
                  </a:lnTo>
                  <a:lnTo>
                    <a:pt x="31" y="20"/>
                  </a:lnTo>
                  <a:lnTo>
                    <a:pt x="25" y="20"/>
                  </a:lnTo>
                  <a:lnTo>
                    <a:pt x="15" y="16"/>
                  </a:lnTo>
                  <a:lnTo>
                    <a:pt x="5" y="9"/>
                  </a:lnTo>
                  <a:lnTo>
                    <a:pt x="1" y="4"/>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49" name="Freeform 24">
              <a:extLst>
                <a:ext uri="{FF2B5EF4-FFF2-40B4-BE49-F238E27FC236}">
                  <a16:creationId xmlns:a16="http://schemas.microsoft.com/office/drawing/2014/main" id="{B9DEC0ED-D8E4-41E5-81C2-FDCDEB974CBE}"/>
                </a:ext>
              </a:extLst>
            </p:cNvPr>
            <p:cNvSpPr>
              <a:spLocks/>
            </p:cNvSpPr>
            <p:nvPr/>
          </p:nvSpPr>
          <p:spPr bwMode="auto">
            <a:xfrm>
              <a:off x="766763" y="3317876"/>
              <a:ext cx="33338" cy="55563"/>
            </a:xfrm>
            <a:custGeom>
              <a:avLst/>
              <a:gdLst>
                <a:gd name="T0" fmla="*/ 0 w 21"/>
                <a:gd name="T1" fmla="*/ 0 h 35"/>
                <a:gd name="T2" fmla="*/ 0 w 21"/>
                <a:gd name="T3" fmla="*/ 0 h 35"/>
                <a:gd name="T4" fmla="*/ 8 w 21"/>
                <a:gd name="T5" fmla="*/ 7 h 35"/>
                <a:gd name="T6" fmla="*/ 14 w 21"/>
                <a:gd name="T7" fmla="*/ 14 h 35"/>
                <a:gd name="T8" fmla="*/ 18 w 21"/>
                <a:gd name="T9" fmla="*/ 23 h 35"/>
                <a:gd name="T10" fmla="*/ 21 w 21"/>
                <a:gd name="T11" fmla="*/ 32 h 35"/>
                <a:gd name="T12" fmla="*/ 21 w 21"/>
                <a:gd name="T13" fmla="*/ 32 h 35"/>
                <a:gd name="T14" fmla="*/ 19 w 21"/>
                <a:gd name="T15" fmla="*/ 34 h 35"/>
                <a:gd name="T16" fmla="*/ 17 w 21"/>
                <a:gd name="T17" fmla="*/ 35 h 35"/>
                <a:gd name="T18" fmla="*/ 17 w 21"/>
                <a:gd name="T19" fmla="*/ 35 h 35"/>
                <a:gd name="T20" fmla="*/ 14 w 21"/>
                <a:gd name="T21" fmla="*/ 32 h 35"/>
                <a:gd name="T22" fmla="*/ 10 w 21"/>
                <a:gd name="T23" fmla="*/ 30 h 35"/>
                <a:gd name="T24" fmla="*/ 4 w 21"/>
                <a:gd name="T25" fmla="*/ 20 h 35"/>
                <a:gd name="T26" fmla="*/ 1 w 21"/>
                <a:gd name="T27" fmla="*/ 10 h 35"/>
                <a:gd name="T28" fmla="*/ 0 w 21"/>
                <a:gd name="T29" fmla="*/ 4 h 35"/>
                <a:gd name="T30" fmla="*/ 0 w 21"/>
                <a:gd name="T31" fmla="*/ 0 h 35"/>
                <a:gd name="T32" fmla="*/ 0 w 21"/>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5">
                  <a:moveTo>
                    <a:pt x="0" y="0"/>
                  </a:moveTo>
                  <a:lnTo>
                    <a:pt x="0" y="0"/>
                  </a:lnTo>
                  <a:lnTo>
                    <a:pt x="8" y="7"/>
                  </a:lnTo>
                  <a:lnTo>
                    <a:pt x="14" y="14"/>
                  </a:lnTo>
                  <a:lnTo>
                    <a:pt x="18" y="23"/>
                  </a:lnTo>
                  <a:lnTo>
                    <a:pt x="21" y="32"/>
                  </a:lnTo>
                  <a:lnTo>
                    <a:pt x="21" y="32"/>
                  </a:lnTo>
                  <a:lnTo>
                    <a:pt x="19" y="34"/>
                  </a:lnTo>
                  <a:lnTo>
                    <a:pt x="17" y="35"/>
                  </a:lnTo>
                  <a:lnTo>
                    <a:pt x="17" y="35"/>
                  </a:lnTo>
                  <a:lnTo>
                    <a:pt x="14" y="32"/>
                  </a:lnTo>
                  <a:lnTo>
                    <a:pt x="10" y="30"/>
                  </a:lnTo>
                  <a:lnTo>
                    <a:pt x="4" y="20"/>
                  </a:lnTo>
                  <a:lnTo>
                    <a:pt x="1" y="10"/>
                  </a:lnTo>
                  <a:lnTo>
                    <a:pt x="0" y="4"/>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50" name="Freeform 25">
              <a:extLst>
                <a:ext uri="{FF2B5EF4-FFF2-40B4-BE49-F238E27FC236}">
                  <a16:creationId xmlns:a16="http://schemas.microsoft.com/office/drawing/2014/main" id="{415C5635-216C-40F0-83A7-A2B0561C6C6F}"/>
                </a:ext>
              </a:extLst>
            </p:cNvPr>
            <p:cNvSpPr>
              <a:spLocks/>
            </p:cNvSpPr>
            <p:nvPr/>
          </p:nvSpPr>
          <p:spPr bwMode="auto">
            <a:xfrm>
              <a:off x="723900" y="3384551"/>
              <a:ext cx="61913" cy="19050"/>
            </a:xfrm>
            <a:custGeom>
              <a:avLst/>
              <a:gdLst>
                <a:gd name="T0" fmla="*/ 39 w 39"/>
                <a:gd name="T1" fmla="*/ 5 h 12"/>
                <a:gd name="T2" fmla="*/ 39 w 39"/>
                <a:gd name="T3" fmla="*/ 5 h 12"/>
                <a:gd name="T4" fmla="*/ 37 w 39"/>
                <a:gd name="T5" fmla="*/ 8 h 12"/>
                <a:gd name="T6" fmla="*/ 31 w 39"/>
                <a:gd name="T7" fmla="*/ 10 h 12"/>
                <a:gd name="T8" fmla="*/ 19 w 39"/>
                <a:gd name="T9" fmla="*/ 12 h 12"/>
                <a:gd name="T10" fmla="*/ 8 w 39"/>
                <a:gd name="T11" fmla="*/ 10 h 12"/>
                <a:gd name="T12" fmla="*/ 4 w 39"/>
                <a:gd name="T13" fmla="*/ 9 h 12"/>
                <a:gd name="T14" fmla="*/ 0 w 39"/>
                <a:gd name="T15" fmla="*/ 6 h 12"/>
                <a:gd name="T16" fmla="*/ 0 w 39"/>
                <a:gd name="T17" fmla="*/ 6 h 12"/>
                <a:gd name="T18" fmla="*/ 2 w 39"/>
                <a:gd name="T19" fmla="*/ 3 h 12"/>
                <a:gd name="T20" fmla="*/ 7 w 39"/>
                <a:gd name="T21" fmla="*/ 2 h 12"/>
                <a:gd name="T22" fmla="*/ 18 w 39"/>
                <a:gd name="T23" fmla="*/ 0 h 12"/>
                <a:gd name="T24" fmla="*/ 29 w 39"/>
                <a:gd name="T25" fmla="*/ 2 h 12"/>
                <a:gd name="T26" fmla="*/ 35 w 39"/>
                <a:gd name="T27" fmla="*/ 3 h 12"/>
                <a:gd name="T28" fmla="*/ 39 w 39"/>
                <a:gd name="T29" fmla="*/ 5 h 12"/>
                <a:gd name="T30" fmla="*/ 39 w 39"/>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2">
                  <a:moveTo>
                    <a:pt x="39" y="5"/>
                  </a:moveTo>
                  <a:lnTo>
                    <a:pt x="39" y="5"/>
                  </a:lnTo>
                  <a:lnTo>
                    <a:pt x="37" y="8"/>
                  </a:lnTo>
                  <a:lnTo>
                    <a:pt x="31" y="10"/>
                  </a:lnTo>
                  <a:lnTo>
                    <a:pt x="19" y="12"/>
                  </a:lnTo>
                  <a:lnTo>
                    <a:pt x="8" y="10"/>
                  </a:lnTo>
                  <a:lnTo>
                    <a:pt x="4" y="9"/>
                  </a:lnTo>
                  <a:lnTo>
                    <a:pt x="0" y="6"/>
                  </a:lnTo>
                  <a:lnTo>
                    <a:pt x="0" y="6"/>
                  </a:lnTo>
                  <a:lnTo>
                    <a:pt x="2" y="3"/>
                  </a:lnTo>
                  <a:lnTo>
                    <a:pt x="7" y="2"/>
                  </a:lnTo>
                  <a:lnTo>
                    <a:pt x="18" y="0"/>
                  </a:lnTo>
                  <a:lnTo>
                    <a:pt x="29" y="2"/>
                  </a:lnTo>
                  <a:lnTo>
                    <a:pt x="35" y="3"/>
                  </a:lnTo>
                  <a:lnTo>
                    <a:pt x="39" y="5"/>
                  </a:lnTo>
                  <a:lnTo>
                    <a:pt x="39" y="5"/>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54" name="Freeform 26">
              <a:extLst>
                <a:ext uri="{FF2B5EF4-FFF2-40B4-BE49-F238E27FC236}">
                  <a16:creationId xmlns:a16="http://schemas.microsoft.com/office/drawing/2014/main" id="{8A840CA2-C7D1-47C2-9CC5-E963985FA975}"/>
                </a:ext>
              </a:extLst>
            </p:cNvPr>
            <p:cNvSpPr>
              <a:spLocks/>
            </p:cNvSpPr>
            <p:nvPr/>
          </p:nvSpPr>
          <p:spPr bwMode="auto">
            <a:xfrm>
              <a:off x="817563" y="3317876"/>
              <a:ext cx="36513" cy="55563"/>
            </a:xfrm>
            <a:custGeom>
              <a:avLst/>
              <a:gdLst>
                <a:gd name="T0" fmla="*/ 23 w 23"/>
                <a:gd name="T1" fmla="*/ 0 h 35"/>
                <a:gd name="T2" fmla="*/ 23 w 23"/>
                <a:gd name="T3" fmla="*/ 0 h 35"/>
                <a:gd name="T4" fmla="*/ 22 w 23"/>
                <a:gd name="T5" fmla="*/ 11 h 35"/>
                <a:gd name="T6" fmla="*/ 17 w 23"/>
                <a:gd name="T7" fmla="*/ 20 h 35"/>
                <a:gd name="T8" fmla="*/ 12 w 23"/>
                <a:gd name="T9" fmla="*/ 27 h 35"/>
                <a:gd name="T10" fmla="*/ 6 w 23"/>
                <a:gd name="T11" fmla="*/ 34 h 35"/>
                <a:gd name="T12" fmla="*/ 6 w 23"/>
                <a:gd name="T13" fmla="*/ 34 h 35"/>
                <a:gd name="T14" fmla="*/ 3 w 23"/>
                <a:gd name="T15" fmla="*/ 35 h 35"/>
                <a:gd name="T16" fmla="*/ 2 w 23"/>
                <a:gd name="T17" fmla="*/ 35 h 35"/>
                <a:gd name="T18" fmla="*/ 0 w 23"/>
                <a:gd name="T19" fmla="*/ 34 h 35"/>
                <a:gd name="T20" fmla="*/ 0 w 23"/>
                <a:gd name="T21" fmla="*/ 32 h 35"/>
                <a:gd name="T22" fmla="*/ 0 w 23"/>
                <a:gd name="T23" fmla="*/ 32 h 35"/>
                <a:gd name="T24" fmla="*/ 0 w 23"/>
                <a:gd name="T25" fmla="*/ 28 h 35"/>
                <a:gd name="T26" fmla="*/ 2 w 23"/>
                <a:gd name="T27" fmla="*/ 24 h 35"/>
                <a:gd name="T28" fmla="*/ 7 w 23"/>
                <a:gd name="T29" fmla="*/ 14 h 35"/>
                <a:gd name="T30" fmla="*/ 16 w 23"/>
                <a:gd name="T31" fmla="*/ 5 h 35"/>
                <a:gd name="T32" fmla="*/ 19 w 23"/>
                <a:gd name="T33" fmla="*/ 3 h 35"/>
                <a:gd name="T34" fmla="*/ 23 w 23"/>
                <a:gd name="T35" fmla="*/ 0 h 35"/>
                <a:gd name="T36" fmla="*/ 23 w 23"/>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5">
                  <a:moveTo>
                    <a:pt x="23" y="0"/>
                  </a:moveTo>
                  <a:lnTo>
                    <a:pt x="23" y="0"/>
                  </a:lnTo>
                  <a:lnTo>
                    <a:pt x="22" y="11"/>
                  </a:lnTo>
                  <a:lnTo>
                    <a:pt x="17" y="20"/>
                  </a:lnTo>
                  <a:lnTo>
                    <a:pt x="12" y="27"/>
                  </a:lnTo>
                  <a:lnTo>
                    <a:pt x="6" y="34"/>
                  </a:lnTo>
                  <a:lnTo>
                    <a:pt x="6" y="34"/>
                  </a:lnTo>
                  <a:lnTo>
                    <a:pt x="3" y="35"/>
                  </a:lnTo>
                  <a:lnTo>
                    <a:pt x="2" y="35"/>
                  </a:lnTo>
                  <a:lnTo>
                    <a:pt x="0" y="34"/>
                  </a:lnTo>
                  <a:lnTo>
                    <a:pt x="0" y="32"/>
                  </a:lnTo>
                  <a:lnTo>
                    <a:pt x="0" y="32"/>
                  </a:lnTo>
                  <a:lnTo>
                    <a:pt x="0" y="28"/>
                  </a:lnTo>
                  <a:lnTo>
                    <a:pt x="2" y="24"/>
                  </a:lnTo>
                  <a:lnTo>
                    <a:pt x="7" y="14"/>
                  </a:lnTo>
                  <a:lnTo>
                    <a:pt x="16" y="5"/>
                  </a:lnTo>
                  <a:lnTo>
                    <a:pt x="19" y="3"/>
                  </a:lnTo>
                  <a:lnTo>
                    <a:pt x="23" y="0"/>
                  </a:lnTo>
                  <a:lnTo>
                    <a:pt x="23"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55" name="Freeform 27">
              <a:extLst>
                <a:ext uri="{FF2B5EF4-FFF2-40B4-BE49-F238E27FC236}">
                  <a16:creationId xmlns:a16="http://schemas.microsoft.com/office/drawing/2014/main" id="{59A5D5E1-F7F8-46B0-A6F1-3F0D505AE733}"/>
                </a:ext>
              </a:extLst>
            </p:cNvPr>
            <p:cNvSpPr>
              <a:spLocks/>
            </p:cNvSpPr>
            <p:nvPr/>
          </p:nvSpPr>
          <p:spPr bwMode="auto">
            <a:xfrm>
              <a:off x="735013" y="3405188"/>
              <a:ext cx="55563" cy="31750"/>
            </a:xfrm>
            <a:custGeom>
              <a:avLst/>
              <a:gdLst>
                <a:gd name="T0" fmla="*/ 0 w 35"/>
                <a:gd name="T1" fmla="*/ 20 h 20"/>
                <a:gd name="T2" fmla="*/ 0 w 35"/>
                <a:gd name="T3" fmla="*/ 20 h 20"/>
                <a:gd name="T4" fmla="*/ 3 w 35"/>
                <a:gd name="T5" fmla="*/ 16 h 20"/>
                <a:gd name="T6" fmla="*/ 5 w 35"/>
                <a:gd name="T7" fmla="*/ 12 h 20"/>
                <a:gd name="T8" fmla="*/ 15 w 35"/>
                <a:gd name="T9" fmla="*/ 5 h 20"/>
                <a:gd name="T10" fmla="*/ 25 w 35"/>
                <a:gd name="T11" fmla="*/ 0 h 20"/>
                <a:gd name="T12" fmla="*/ 31 w 35"/>
                <a:gd name="T13" fmla="*/ 0 h 20"/>
                <a:gd name="T14" fmla="*/ 35 w 35"/>
                <a:gd name="T15" fmla="*/ 0 h 20"/>
                <a:gd name="T16" fmla="*/ 35 w 35"/>
                <a:gd name="T17" fmla="*/ 0 h 20"/>
                <a:gd name="T18" fmla="*/ 32 w 35"/>
                <a:gd name="T19" fmla="*/ 5 h 20"/>
                <a:gd name="T20" fmla="*/ 28 w 35"/>
                <a:gd name="T21" fmla="*/ 9 h 20"/>
                <a:gd name="T22" fmla="*/ 20 w 35"/>
                <a:gd name="T23" fmla="*/ 14 h 20"/>
                <a:gd name="T24" fmla="*/ 10 w 35"/>
                <a:gd name="T25" fmla="*/ 19 h 20"/>
                <a:gd name="T26" fmla="*/ 4 w 35"/>
                <a:gd name="T27" fmla="*/ 20 h 20"/>
                <a:gd name="T28" fmla="*/ 0 w 35"/>
                <a:gd name="T29" fmla="*/ 20 h 20"/>
                <a:gd name="T30" fmla="*/ 0 w 35"/>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0">
                  <a:moveTo>
                    <a:pt x="0" y="20"/>
                  </a:moveTo>
                  <a:lnTo>
                    <a:pt x="0" y="20"/>
                  </a:lnTo>
                  <a:lnTo>
                    <a:pt x="3" y="16"/>
                  </a:lnTo>
                  <a:lnTo>
                    <a:pt x="5" y="12"/>
                  </a:lnTo>
                  <a:lnTo>
                    <a:pt x="15" y="5"/>
                  </a:lnTo>
                  <a:lnTo>
                    <a:pt x="25" y="0"/>
                  </a:lnTo>
                  <a:lnTo>
                    <a:pt x="31" y="0"/>
                  </a:lnTo>
                  <a:lnTo>
                    <a:pt x="35" y="0"/>
                  </a:lnTo>
                  <a:lnTo>
                    <a:pt x="35" y="0"/>
                  </a:lnTo>
                  <a:lnTo>
                    <a:pt x="32" y="5"/>
                  </a:lnTo>
                  <a:lnTo>
                    <a:pt x="28" y="9"/>
                  </a:lnTo>
                  <a:lnTo>
                    <a:pt x="20" y="14"/>
                  </a:lnTo>
                  <a:lnTo>
                    <a:pt x="10" y="19"/>
                  </a:lnTo>
                  <a:lnTo>
                    <a:pt x="4" y="20"/>
                  </a:lnTo>
                  <a:lnTo>
                    <a:pt x="0" y="20"/>
                  </a:lnTo>
                  <a:lnTo>
                    <a:pt x="0"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56" name="Freeform 28">
              <a:extLst>
                <a:ext uri="{FF2B5EF4-FFF2-40B4-BE49-F238E27FC236}">
                  <a16:creationId xmlns:a16="http://schemas.microsoft.com/office/drawing/2014/main" id="{0B654020-16F5-49C9-8CC5-FB4E7C8307A9}"/>
                </a:ext>
              </a:extLst>
            </p:cNvPr>
            <p:cNvSpPr>
              <a:spLocks/>
            </p:cNvSpPr>
            <p:nvPr/>
          </p:nvSpPr>
          <p:spPr bwMode="auto">
            <a:xfrm>
              <a:off x="831850" y="3384551"/>
              <a:ext cx="63500" cy="19050"/>
            </a:xfrm>
            <a:custGeom>
              <a:avLst/>
              <a:gdLst>
                <a:gd name="T0" fmla="*/ 0 w 40"/>
                <a:gd name="T1" fmla="*/ 5 h 12"/>
                <a:gd name="T2" fmla="*/ 0 w 40"/>
                <a:gd name="T3" fmla="*/ 5 h 12"/>
                <a:gd name="T4" fmla="*/ 4 w 40"/>
                <a:gd name="T5" fmla="*/ 3 h 12"/>
                <a:gd name="T6" fmla="*/ 10 w 40"/>
                <a:gd name="T7" fmla="*/ 2 h 12"/>
                <a:gd name="T8" fmla="*/ 20 w 40"/>
                <a:gd name="T9" fmla="*/ 0 h 12"/>
                <a:gd name="T10" fmla="*/ 31 w 40"/>
                <a:gd name="T11" fmla="*/ 2 h 12"/>
                <a:gd name="T12" fmla="*/ 35 w 40"/>
                <a:gd name="T13" fmla="*/ 3 h 12"/>
                <a:gd name="T14" fmla="*/ 40 w 40"/>
                <a:gd name="T15" fmla="*/ 5 h 12"/>
                <a:gd name="T16" fmla="*/ 40 w 40"/>
                <a:gd name="T17" fmla="*/ 5 h 12"/>
                <a:gd name="T18" fmla="*/ 37 w 40"/>
                <a:gd name="T19" fmla="*/ 8 h 12"/>
                <a:gd name="T20" fmla="*/ 31 w 40"/>
                <a:gd name="T21" fmla="*/ 10 h 12"/>
                <a:gd name="T22" fmla="*/ 20 w 40"/>
                <a:gd name="T23" fmla="*/ 12 h 12"/>
                <a:gd name="T24" fmla="*/ 8 w 40"/>
                <a:gd name="T25" fmla="*/ 10 h 12"/>
                <a:gd name="T26" fmla="*/ 3 w 40"/>
                <a:gd name="T27" fmla="*/ 8 h 12"/>
                <a:gd name="T28" fmla="*/ 0 w 40"/>
                <a:gd name="T29" fmla="*/ 5 h 12"/>
                <a:gd name="T30" fmla="*/ 0 w 40"/>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2">
                  <a:moveTo>
                    <a:pt x="0" y="5"/>
                  </a:moveTo>
                  <a:lnTo>
                    <a:pt x="0" y="5"/>
                  </a:lnTo>
                  <a:lnTo>
                    <a:pt x="4" y="3"/>
                  </a:lnTo>
                  <a:lnTo>
                    <a:pt x="10" y="2"/>
                  </a:lnTo>
                  <a:lnTo>
                    <a:pt x="20" y="0"/>
                  </a:lnTo>
                  <a:lnTo>
                    <a:pt x="31" y="2"/>
                  </a:lnTo>
                  <a:lnTo>
                    <a:pt x="35" y="3"/>
                  </a:lnTo>
                  <a:lnTo>
                    <a:pt x="40" y="5"/>
                  </a:lnTo>
                  <a:lnTo>
                    <a:pt x="40" y="5"/>
                  </a:lnTo>
                  <a:lnTo>
                    <a:pt x="37" y="8"/>
                  </a:lnTo>
                  <a:lnTo>
                    <a:pt x="31" y="10"/>
                  </a:lnTo>
                  <a:lnTo>
                    <a:pt x="20" y="12"/>
                  </a:lnTo>
                  <a:lnTo>
                    <a:pt x="8" y="10"/>
                  </a:lnTo>
                  <a:lnTo>
                    <a:pt x="3" y="8"/>
                  </a:lnTo>
                  <a:lnTo>
                    <a:pt x="0" y="5"/>
                  </a:lnTo>
                  <a:lnTo>
                    <a:pt x="0" y="5"/>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57" name="Freeform 29">
              <a:extLst>
                <a:ext uri="{FF2B5EF4-FFF2-40B4-BE49-F238E27FC236}">
                  <a16:creationId xmlns:a16="http://schemas.microsoft.com/office/drawing/2014/main" id="{FA6D7AAE-35F8-42AD-90E4-9AC441DF4C3A}"/>
                </a:ext>
              </a:extLst>
            </p:cNvPr>
            <p:cNvSpPr>
              <a:spLocks/>
            </p:cNvSpPr>
            <p:nvPr/>
          </p:nvSpPr>
          <p:spPr bwMode="auto">
            <a:xfrm>
              <a:off x="796925" y="3382963"/>
              <a:ext cx="23813" cy="22225"/>
            </a:xfrm>
            <a:custGeom>
              <a:avLst/>
              <a:gdLst>
                <a:gd name="T0" fmla="*/ 15 w 15"/>
                <a:gd name="T1" fmla="*/ 7 h 14"/>
                <a:gd name="T2" fmla="*/ 15 w 15"/>
                <a:gd name="T3" fmla="*/ 7 h 14"/>
                <a:gd name="T4" fmla="*/ 13 w 15"/>
                <a:gd name="T5" fmla="*/ 10 h 14"/>
                <a:gd name="T6" fmla="*/ 12 w 15"/>
                <a:gd name="T7" fmla="*/ 11 h 14"/>
                <a:gd name="T8" fmla="*/ 10 w 15"/>
                <a:gd name="T9" fmla="*/ 13 h 14"/>
                <a:gd name="T10" fmla="*/ 8 w 15"/>
                <a:gd name="T11" fmla="*/ 14 h 14"/>
                <a:gd name="T12" fmla="*/ 8 w 15"/>
                <a:gd name="T13" fmla="*/ 14 h 14"/>
                <a:gd name="T14" fmla="*/ 5 w 15"/>
                <a:gd name="T15" fmla="*/ 13 h 14"/>
                <a:gd name="T16" fmla="*/ 3 w 15"/>
                <a:gd name="T17" fmla="*/ 11 h 14"/>
                <a:gd name="T18" fmla="*/ 2 w 15"/>
                <a:gd name="T19" fmla="*/ 10 h 14"/>
                <a:gd name="T20" fmla="*/ 0 w 15"/>
                <a:gd name="T21" fmla="*/ 7 h 14"/>
                <a:gd name="T22" fmla="*/ 0 w 15"/>
                <a:gd name="T23" fmla="*/ 7 h 14"/>
                <a:gd name="T24" fmla="*/ 2 w 15"/>
                <a:gd name="T25" fmla="*/ 4 h 14"/>
                <a:gd name="T26" fmla="*/ 3 w 15"/>
                <a:gd name="T27" fmla="*/ 1 h 14"/>
                <a:gd name="T28" fmla="*/ 5 w 15"/>
                <a:gd name="T29" fmla="*/ 0 h 14"/>
                <a:gd name="T30" fmla="*/ 8 w 15"/>
                <a:gd name="T31" fmla="*/ 0 h 14"/>
                <a:gd name="T32" fmla="*/ 8 w 15"/>
                <a:gd name="T33" fmla="*/ 0 h 14"/>
                <a:gd name="T34" fmla="*/ 10 w 15"/>
                <a:gd name="T35" fmla="*/ 0 h 14"/>
                <a:gd name="T36" fmla="*/ 12 w 15"/>
                <a:gd name="T37" fmla="*/ 1 h 14"/>
                <a:gd name="T38" fmla="*/ 13 w 15"/>
                <a:gd name="T39" fmla="*/ 4 h 14"/>
                <a:gd name="T40" fmla="*/ 15 w 15"/>
                <a:gd name="T41" fmla="*/ 7 h 14"/>
                <a:gd name="T42" fmla="*/ 15 w 15"/>
                <a:gd name="T4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4">
                  <a:moveTo>
                    <a:pt x="15" y="7"/>
                  </a:moveTo>
                  <a:lnTo>
                    <a:pt x="15" y="7"/>
                  </a:lnTo>
                  <a:lnTo>
                    <a:pt x="13" y="10"/>
                  </a:lnTo>
                  <a:lnTo>
                    <a:pt x="12" y="11"/>
                  </a:lnTo>
                  <a:lnTo>
                    <a:pt x="10" y="13"/>
                  </a:lnTo>
                  <a:lnTo>
                    <a:pt x="8" y="14"/>
                  </a:lnTo>
                  <a:lnTo>
                    <a:pt x="8" y="14"/>
                  </a:lnTo>
                  <a:lnTo>
                    <a:pt x="5" y="13"/>
                  </a:lnTo>
                  <a:lnTo>
                    <a:pt x="3" y="11"/>
                  </a:lnTo>
                  <a:lnTo>
                    <a:pt x="2" y="10"/>
                  </a:lnTo>
                  <a:lnTo>
                    <a:pt x="0" y="7"/>
                  </a:lnTo>
                  <a:lnTo>
                    <a:pt x="0" y="7"/>
                  </a:lnTo>
                  <a:lnTo>
                    <a:pt x="2" y="4"/>
                  </a:lnTo>
                  <a:lnTo>
                    <a:pt x="3" y="1"/>
                  </a:lnTo>
                  <a:lnTo>
                    <a:pt x="5" y="0"/>
                  </a:lnTo>
                  <a:lnTo>
                    <a:pt x="8" y="0"/>
                  </a:lnTo>
                  <a:lnTo>
                    <a:pt x="8" y="0"/>
                  </a:lnTo>
                  <a:lnTo>
                    <a:pt x="10" y="0"/>
                  </a:lnTo>
                  <a:lnTo>
                    <a:pt x="12" y="1"/>
                  </a:lnTo>
                  <a:lnTo>
                    <a:pt x="13" y="4"/>
                  </a:lnTo>
                  <a:lnTo>
                    <a:pt x="15" y="7"/>
                  </a:lnTo>
                  <a:lnTo>
                    <a:pt x="15" y="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63" name="Freeform 30">
              <a:extLst>
                <a:ext uri="{FF2B5EF4-FFF2-40B4-BE49-F238E27FC236}">
                  <a16:creationId xmlns:a16="http://schemas.microsoft.com/office/drawing/2014/main" id="{3B7733FC-6048-4387-948C-8772EA02B984}"/>
                </a:ext>
              </a:extLst>
            </p:cNvPr>
            <p:cNvSpPr>
              <a:spLocks/>
            </p:cNvSpPr>
            <p:nvPr/>
          </p:nvSpPr>
          <p:spPr bwMode="auto">
            <a:xfrm>
              <a:off x="855663" y="3441701"/>
              <a:ext cx="101600" cy="266700"/>
            </a:xfrm>
            <a:custGeom>
              <a:avLst/>
              <a:gdLst>
                <a:gd name="T0" fmla="*/ 0 w 64"/>
                <a:gd name="T1" fmla="*/ 0 h 168"/>
                <a:gd name="T2" fmla="*/ 0 w 64"/>
                <a:gd name="T3" fmla="*/ 0 h 168"/>
                <a:gd name="T4" fmla="*/ 10 w 64"/>
                <a:gd name="T5" fmla="*/ 14 h 168"/>
                <a:gd name="T6" fmla="*/ 20 w 64"/>
                <a:gd name="T7" fmla="*/ 31 h 168"/>
                <a:gd name="T8" fmla="*/ 32 w 64"/>
                <a:gd name="T9" fmla="*/ 53 h 168"/>
                <a:gd name="T10" fmla="*/ 45 w 64"/>
                <a:gd name="T11" fmla="*/ 78 h 168"/>
                <a:gd name="T12" fmla="*/ 54 w 64"/>
                <a:gd name="T13" fmla="*/ 107 h 168"/>
                <a:gd name="T14" fmla="*/ 59 w 64"/>
                <a:gd name="T15" fmla="*/ 121 h 168"/>
                <a:gd name="T16" fmla="*/ 62 w 64"/>
                <a:gd name="T17" fmla="*/ 137 h 168"/>
                <a:gd name="T18" fmla="*/ 64 w 64"/>
                <a:gd name="T19" fmla="*/ 152 h 168"/>
                <a:gd name="T20" fmla="*/ 64 w 64"/>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68">
                  <a:moveTo>
                    <a:pt x="0" y="0"/>
                  </a:moveTo>
                  <a:lnTo>
                    <a:pt x="0" y="0"/>
                  </a:lnTo>
                  <a:lnTo>
                    <a:pt x="10" y="14"/>
                  </a:lnTo>
                  <a:lnTo>
                    <a:pt x="20" y="31"/>
                  </a:lnTo>
                  <a:lnTo>
                    <a:pt x="32" y="53"/>
                  </a:lnTo>
                  <a:lnTo>
                    <a:pt x="45" y="78"/>
                  </a:lnTo>
                  <a:lnTo>
                    <a:pt x="54" y="107"/>
                  </a:lnTo>
                  <a:lnTo>
                    <a:pt x="59" y="121"/>
                  </a:lnTo>
                  <a:lnTo>
                    <a:pt x="62" y="137"/>
                  </a:lnTo>
                  <a:lnTo>
                    <a:pt x="64" y="152"/>
                  </a:lnTo>
                  <a:lnTo>
                    <a:pt x="64" y="168"/>
                  </a:lnTo>
                </a:path>
              </a:pathLst>
            </a:custGeom>
            <a:noFill/>
            <a:ln w="1588">
              <a:solidFill>
                <a:srgbClr val="A3A3A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CH"/>
            </a:p>
          </p:txBody>
        </p:sp>
        <p:sp>
          <p:nvSpPr>
            <p:cNvPr id="64" name="Freeform 31">
              <a:extLst>
                <a:ext uri="{FF2B5EF4-FFF2-40B4-BE49-F238E27FC236}">
                  <a16:creationId xmlns:a16="http://schemas.microsoft.com/office/drawing/2014/main" id="{65B7F55E-4596-4D3A-8B6C-60303F54F7AE}"/>
                </a:ext>
              </a:extLst>
            </p:cNvPr>
            <p:cNvSpPr>
              <a:spLocks/>
            </p:cNvSpPr>
            <p:nvPr/>
          </p:nvSpPr>
          <p:spPr bwMode="auto">
            <a:xfrm>
              <a:off x="993775" y="3441701"/>
              <a:ext cx="33338" cy="284163"/>
            </a:xfrm>
            <a:custGeom>
              <a:avLst/>
              <a:gdLst>
                <a:gd name="T0" fmla="*/ 16 w 21"/>
                <a:gd name="T1" fmla="*/ 0 h 179"/>
                <a:gd name="T2" fmla="*/ 16 w 21"/>
                <a:gd name="T3" fmla="*/ 0 h 179"/>
                <a:gd name="T4" fmla="*/ 19 w 21"/>
                <a:gd name="T5" fmla="*/ 17 h 179"/>
                <a:gd name="T6" fmla="*/ 20 w 21"/>
                <a:gd name="T7" fmla="*/ 37 h 179"/>
                <a:gd name="T8" fmla="*/ 21 w 21"/>
                <a:gd name="T9" fmla="*/ 61 h 179"/>
                <a:gd name="T10" fmla="*/ 21 w 21"/>
                <a:gd name="T11" fmla="*/ 90 h 179"/>
                <a:gd name="T12" fmla="*/ 17 w 21"/>
                <a:gd name="T13" fmla="*/ 119 h 179"/>
                <a:gd name="T14" fmla="*/ 14 w 21"/>
                <a:gd name="T15" fmla="*/ 135 h 179"/>
                <a:gd name="T16" fmla="*/ 10 w 21"/>
                <a:gd name="T17" fmla="*/ 149 h 179"/>
                <a:gd name="T18" fmla="*/ 6 w 21"/>
                <a:gd name="T19" fmla="*/ 165 h 179"/>
                <a:gd name="T20" fmla="*/ 0 w 21"/>
                <a:gd name="T21"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79">
                  <a:moveTo>
                    <a:pt x="16" y="0"/>
                  </a:moveTo>
                  <a:lnTo>
                    <a:pt x="16" y="0"/>
                  </a:lnTo>
                  <a:lnTo>
                    <a:pt x="19" y="17"/>
                  </a:lnTo>
                  <a:lnTo>
                    <a:pt x="20" y="37"/>
                  </a:lnTo>
                  <a:lnTo>
                    <a:pt x="21" y="61"/>
                  </a:lnTo>
                  <a:lnTo>
                    <a:pt x="21" y="90"/>
                  </a:lnTo>
                  <a:lnTo>
                    <a:pt x="17" y="119"/>
                  </a:lnTo>
                  <a:lnTo>
                    <a:pt x="14" y="135"/>
                  </a:lnTo>
                  <a:lnTo>
                    <a:pt x="10" y="149"/>
                  </a:lnTo>
                  <a:lnTo>
                    <a:pt x="6" y="165"/>
                  </a:lnTo>
                  <a:lnTo>
                    <a:pt x="0" y="179"/>
                  </a:lnTo>
                </a:path>
              </a:pathLst>
            </a:custGeom>
            <a:noFill/>
            <a:ln w="1588">
              <a:solidFill>
                <a:srgbClr val="A3A3A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CH"/>
            </a:p>
          </p:txBody>
        </p:sp>
        <p:sp>
          <p:nvSpPr>
            <p:cNvPr id="65" name="Freeform 32">
              <a:extLst>
                <a:ext uri="{FF2B5EF4-FFF2-40B4-BE49-F238E27FC236}">
                  <a16:creationId xmlns:a16="http://schemas.microsoft.com/office/drawing/2014/main" id="{BE2F4FBA-8771-42B3-BC20-495106D5BAE3}"/>
                </a:ext>
              </a:extLst>
            </p:cNvPr>
            <p:cNvSpPr>
              <a:spLocks/>
            </p:cNvSpPr>
            <p:nvPr/>
          </p:nvSpPr>
          <p:spPr bwMode="auto">
            <a:xfrm>
              <a:off x="1016000" y="3408363"/>
              <a:ext cx="19050" cy="31750"/>
            </a:xfrm>
            <a:custGeom>
              <a:avLst/>
              <a:gdLst>
                <a:gd name="T0" fmla="*/ 0 w 12"/>
                <a:gd name="T1" fmla="*/ 0 h 20"/>
                <a:gd name="T2" fmla="*/ 0 w 12"/>
                <a:gd name="T3" fmla="*/ 0 h 20"/>
                <a:gd name="T4" fmla="*/ 0 w 12"/>
                <a:gd name="T5" fmla="*/ 5 h 20"/>
                <a:gd name="T6" fmla="*/ 3 w 12"/>
                <a:gd name="T7" fmla="*/ 11 h 20"/>
                <a:gd name="T8" fmla="*/ 7 w 12"/>
                <a:gd name="T9" fmla="*/ 15 h 20"/>
                <a:gd name="T10" fmla="*/ 12 w 12"/>
                <a:gd name="T11" fmla="*/ 20 h 20"/>
                <a:gd name="T12" fmla="*/ 12 w 12"/>
                <a:gd name="T13" fmla="*/ 20 h 20"/>
                <a:gd name="T14" fmla="*/ 12 w 12"/>
                <a:gd name="T15" fmla="*/ 14 h 20"/>
                <a:gd name="T16" fmla="*/ 9 w 12"/>
                <a:gd name="T17" fmla="*/ 8 h 20"/>
                <a:gd name="T18" fmla="*/ 5 w 12"/>
                <a:gd name="T19" fmla="*/ 3 h 20"/>
                <a:gd name="T20" fmla="*/ 0 w 12"/>
                <a:gd name="T21" fmla="*/ 0 h 20"/>
                <a:gd name="T22" fmla="*/ 0 w 12"/>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0">
                  <a:moveTo>
                    <a:pt x="0" y="0"/>
                  </a:moveTo>
                  <a:lnTo>
                    <a:pt x="0" y="0"/>
                  </a:lnTo>
                  <a:lnTo>
                    <a:pt x="0" y="5"/>
                  </a:lnTo>
                  <a:lnTo>
                    <a:pt x="3" y="11"/>
                  </a:lnTo>
                  <a:lnTo>
                    <a:pt x="7" y="15"/>
                  </a:lnTo>
                  <a:lnTo>
                    <a:pt x="12" y="20"/>
                  </a:lnTo>
                  <a:lnTo>
                    <a:pt x="12" y="20"/>
                  </a:lnTo>
                  <a:lnTo>
                    <a:pt x="12" y="14"/>
                  </a:lnTo>
                  <a:lnTo>
                    <a:pt x="9" y="8"/>
                  </a:lnTo>
                  <a:lnTo>
                    <a:pt x="5" y="3"/>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66" name="Freeform 33">
              <a:extLst>
                <a:ext uri="{FF2B5EF4-FFF2-40B4-BE49-F238E27FC236}">
                  <a16:creationId xmlns:a16="http://schemas.microsoft.com/office/drawing/2014/main" id="{E99A7E33-9D4E-4499-921E-BC44A4368E7C}"/>
                </a:ext>
              </a:extLst>
            </p:cNvPr>
            <p:cNvSpPr>
              <a:spLocks/>
            </p:cNvSpPr>
            <p:nvPr/>
          </p:nvSpPr>
          <p:spPr bwMode="auto">
            <a:xfrm>
              <a:off x="1004888" y="3408363"/>
              <a:ext cx="11113" cy="34925"/>
            </a:xfrm>
            <a:custGeom>
              <a:avLst/>
              <a:gdLst>
                <a:gd name="T0" fmla="*/ 3 w 7"/>
                <a:gd name="T1" fmla="*/ 0 h 22"/>
                <a:gd name="T2" fmla="*/ 3 w 7"/>
                <a:gd name="T3" fmla="*/ 0 h 22"/>
                <a:gd name="T4" fmla="*/ 2 w 7"/>
                <a:gd name="T5" fmla="*/ 5 h 22"/>
                <a:gd name="T6" fmla="*/ 0 w 7"/>
                <a:gd name="T7" fmla="*/ 11 h 22"/>
                <a:gd name="T8" fmla="*/ 2 w 7"/>
                <a:gd name="T9" fmla="*/ 18 h 22"/>
                <a:gd name="T10" fmla="*/ 3 w 7"/>
                <a:gd name="T11" fmla="*/ 22 h 22"/>
                <a:gd name="T12" fmla="*/ 3 w 7"/>
                <a:gd name="T13" fmla="*/ 22 h 22"/>
                <a:gd name="T14" fmla="*/ 6 w 7"/>
                <a:gd name="T15" fmla="*/ 18 h 22"/>
                <a:gd name="T16" fmla="*/ 7 w 7"/>
                <a:gd name="T17" fmla="*/ 12 h 22"/>
                <a:gd name="T18" fmla="*/ 6 w 7"/>
                <a:gd name="T19" fmla="*/ 5 h 22"/>
                <a:gd name="T20" fmla="*/ 3 w 7"/>
                <a:gd name="T21" fmla="*/ 0 h 22"/>
                <a:gd name="T22" fmla="*/ 3 w 7"/>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2">
                  <a:moveTo>
                    <a:pt x="3" y="0"/>
                  </a:moveTo>
                  <a:lnTo>
                    <a:pt x="3" y="0"/>
                  </a:lnTo>
                  <a:lnTo>
                    <a:pt x="2" y="5"/>
                  </a:lnTo>
                  <a:lnTo>
                    <a:pt x="0" y="11"/>
                  </a:lnTo>
                  <a:lnTo>
                    <a:pt x="2" y="18"/>
                  </a:lnTo>
                  <a:lnTo>
                    <a:pt x="3" y="22"/>
                  </a:lnTo>
                  <a:lnTo>
                    <a:pt x="3" y="22"/>
                  </a:lnTo>
                  <a:lnTo>
                    <a:pt x="6" y="18"/>
                  </a:lnTo>
                  <a:lnTo>
                    <a:pt x="7" y="12"/>
                  </a:lnTo>
                  <a:lnTo>
                    <a:pt x="6" y="5"/>
                  </a:lnTo>
                  <a:lnTo>
                    <a:pt x="3" y="0"/>
                  </a:lnTo>
                  <a:lnTo>
                    <a:pt x="3"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67" name="Freeform 34">
              <a:extLst>
                <a:ext uri="{FF2B5EF4-FFF2-40B4-BE49-F238E27FC236}">
                  <a16:creationId xmlns:a16="http://schemas.microsoft.com/office/drawing/2014/main" id="{DDEE4CF4-C1AE-46A3-8672-A1F5BD9BD22F}"/>
                </a:ext>
              </a:extLst>
            </p:cNvPr>
            <p:cNvSpPr>
              <a:spLocks/>
            </p:cNvSpPr>
            <p:nvPr/>
          </p:nvSpPr>
          <p:spPr bwMode="auto">
            <a:xfrm>
              <a:off x="969963" y="3371851"/>
              <a:ext cx="30163" cy="17463"/>
            </a:xfrm>
            <a:custGeom>
              <a:avLst/>
              <a:gdLst>
                <a:gd name="T0" fmla="*/ 0 w 19"/>
                <a:gd name="T1" fmla="*/ 0 h 11"/>
                <a:gd name="T2" fmla="*/ 0 w 19"/>
                <a:gd name="T3" fmla="*/ 0 h 11"/>
                <a:gd name="T4" fmla="*/ 2 w 19"/>
                <a:gd name="T5" fmla="*/ 6 h 11"/>
                <a:gd name="T6" fmla="*/ 8 w 19"/>
                <a:gd name="T7" fmla="*/ 8 h 11"/>
                <a:gd name="T8" fmla="*/ 14 w 19"/>
                <a:gd name="T9" fmla="*/ 11 h 11"/>
                <a:gd name="T10" fmla="*/ 19 w 19"/>
                <a:gd name="T11" fmla="*/ 11 h 11"/>
                <a:gd name="T12" fmla="*/ 19 w 19"/>
                <a:gd name="T13" fmla="*/ 11 h 11"/>
                <a:gd name="T14" fmla="*/ 15 w 19"/>
                <a:gd name="T15" fmla="*/ 7 h 11"/>
                <a:gd name="T16" fmla="*/ 11 w 19"/>
                <a:gd name="T17" fmla="*/ 3 h 11"/>
                <a:gd name="T18" fmla="*/ 5 w 19"/>
                <a:gd name="T19" fmla="*/ 0 h 11"/>
                <a:gd name="T20" fmla="*/ 0 w 19"/>
                <a:gd name="T21" fmla="*/ 0 h 11"/>
                <a:gd name="T22" fmla="*/ 0 w 19"/>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0" y="0"/>
                  </a:moveTo>
                  <a:lnTo>
                    <a:pt x="0" y="0"/>
                  </a:lnTo>
                  <a:lnTo>
                    <a:pt x="2" y="6"/>
                  </a:lnTo>
                  <a:lnTo>
                    <a:pt x="8" y="8"/>
                  </a:lnTo>
                  <a:lnTo>
                    <a:pt x="14" y="11"/>
                  </a:lnTo>
                  <a:lnTo>
                    <a:pt x="19" y="11"/>
                  </a:lnTo>
                  <a:lnTo>
                    <a:pt x="19" y="11"/>
                  </a:lnTo>
                  <a:lnTo>
                    <a:pt x="15" y="7"/>
                  </a:lnTo>
                  <a:lnTo>
                    <a:pt x="11" y="3"/>
                  </a:lnTo>
                  <a:lnTo>
                    <a:pt x="5" y="0"/>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68" name="Freeform 35">
              <a:extLst>
                <a:ext uri="{FF2B5EF4-FFF2-40B4-BE49-F238E27FC236}">
                  <a16:creationId xmlns:a16="http://schemas.microsoft.com/office/drawing/2014/main" id="{3CA8770C-7DC9-4785-95A8-124D5485D005}"/>
                </a:ext>
              </a:extLst>
            </p:cNvPr>
            <p:cNvSpPr>
              <a:spLocks/>
            </p:cNvSpPr>
            <p:nvPr/>
          </p:nvSpPr>
          <p:spPr bwMode="auto">
            <a:xfrm>
              <a:off x="969963" y="3403601"/>
              <a:ext cx="30163" cy="17463"/>
            </a:xfrm>
            <a:custGeom>
              <a:avLst/>
              <a:gdLst>
                <a:gd name="T0" fmla="*/ 0 w 19"/>
                <a:gd name="T1" fmla="*/ 11 h 11"/>
                <a:gd name="T2" fmla="*/ 0 w 19"/>
                <a:gd name="T3" fmla="*/ 11 h 11"/>
                <a:gd name="T4" fmla="*/ 4 w 19"/>
                <a:gd name="T5" fmla="*/ 11 h 11"/>
                <a:gd name="T6" fmla="*/ 11 w 19"/>
                <a:gd name="T7" fmla="*/ 8 h 11"/>
                <a:gd name="T8" fmla="*/ 15 w 19"/>
                <a:gd name="T9" fmla="*/ 4 h 11"/>
                <a:gd name="T10" fmla="*/ 19 w 19"/>
                <a:gd name="T11" fmla="*/ 0 h 11"/>
                <a:gd name="T12" fmla="*/ 19 w 19"/>
                <a:gd name="T13" fmla="*/ 0 h 11"/>
                <a:gd name="T14" fmla="*/ 14 w 19"/>
                <a:gd name="T15" fmla="*/ 0 h 11"/>
                <a:gd name="T16" fmla="*/ 8 w 19"/>
                <a:gd name="T17" fmla="*/ 3 h 11"/>
                <a:gd name="T18" fmla="*/ 2 w 19"/>
                <a:gd name="T19" fmla="*/ 6 h 11"/>
                <a:gd name="T20" fmla="*/ 0 w 19"/>
                <a:gd name="T21" fmla="*/ 11 h 11"/>
                <a:gd name="T22" fmla="*/ 0 w 19"/>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0" y="11"/>
                  </a:moveTo>
                  <a:lnTo>
                    <a:pt x="0" y="11"/>
                  </a:lnTo>
                  <a:lnTo>
                    <a:pt x="4" y="11"/>
                  </a:lnTo>
                  <a:lnTo>
                    <a:pt x="11" y="8"/>
                  </a:lnTo>
                  <a:lnTo>
                    <a:pt x="15" y="4"/>
                  </a:lnTo>
                  <a:lnTo>
                    <a:pt x="19" y="0"/>
                  </a:lnTo>
                  <a:lnTo>
                    <a:pt x="19" y="0"/>
                  </a:lnTo>
                  <a:lnTo>
                    <a:pt x="14" y="0"/>
                  </a:lnTo>
                  <a:lnTo>
                    <a:pt x="8" y="3"/>
                  </a:lnTo>
                  <a:lnTo>
                    <a:pt x="2" y="6"/>
                  </a:lnTo>
                  <a:lnTo>
                    <a:pt x="0" y="11"/>
                  </a:lnTo>
                  <a:lnTo>
                    <a:pt x="0" y="11"/>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69" name="Freeform 36">
              <a:extLst>
                <a:ext uri="{FF2B5EF4-FFF2-40B4-BE49-F238E27FC236}">
                  <a16:creationId xmlns:a16="http://schemas.microsoft.com/office/drawing/2014/main" id="{9683AC26-028F-42BC-B64C-A79B0DA2BD3E}"/>
                </a:ext>
              </a:extLst>
            </p:cNvPr>
            <p:cNvSpPr>
              <a:spLocks/>
            </p:cNvSpPr>
            <p:nvPr/>
          </p:nvSpPr>
          <p:spPr bwMode="auto">
            <a:xfrm>
              <a:off x="987425" y="3408363"/>
              <a:ext cx="17463" cy="28575"/>
            </a:xfrm>
            <a:custGeom>
              <a:avLst/>
              <a:gdLst>
                <a:gd name="T0" fmla="*/ 11 w 11"/>
                <a:gd name="T1" fmla="*/ 0 h 18"/>
                <a:gd name="T2" fmla="*/ 11 w 11"/>
                <a:gd name="T3" fmla="*/ 0 h 18"/>
                <a:gd name="T4" fmla="*/ 7 w 11"/>
                <a:gd name="T5" fmla="*/ 3 h 18"/>
                <a:gd name="T6" fmla="*/ 3 w 11"/>
                <a:gd name="T7" fmla="*/ 7 h 18"/>
                <a:gd name="T8" fmla="*/ 0 w 11"/>
                <a:gd name="T9" fmla="*/ 12 h 18"/>
                <a:gd name="T10" fmla="*/ 0 w 11"/>
                <a:gd name="T11" fmla="*/ 18 h 18"/>
                <a:gd name="T12" fmla="*/ 0 w 11"/>
                <a:gd name="T13" fmla="*/ 18 h 18"/>
                <a:gd name="T14" fmla="*/ 3 w 11"/>
                <a:gd name="T15" fmla="*/ 17 h 18"/>
                <a:gd name="T16" fmla="*/ 7 w 11"/>
                <a:gd name="T17" fmla="*/ 11 h 18"/>
                <a:gd name="T18" fmla="*/ 10 w 11"/>
                <a:gd name="T19" fmla="*/ 5 h 18"/>
                <a:gd name="T20" fmla="*/ 11 w 11"/>
                <a:gd name="T21" fmla="*/ 0 h 18"/>
                <a:gd name="T22" fmla="*/ 11 w 11"/>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8">
                  <a:moveTo>
                    <a:pt x="11" y="0"/>
                  </a:moveTo>
                  <a:lnTo>
                    <a:pt x="11" y="0"/>
                  </a:lnTo>
                  <a:lnTo>
                    <a:pt x="7" y="3"/>
                  </a:lnTo>
                  <a:lnTo>
                    <a:pt x="3" y="7"/>
                  </a:lnTo>
                  <a:lnTo>
                    <a:pt x="0" y="12"/>
                  </a:lnTo>
                  <a:lnTo>
                    <a:pt x="0" y="18"/>
                  </a:lnTo>
                  <a:lnTo>
                    <a:pt x="0" y="18"/>
                  </a:lnTo>
                  <a:lnTo>
                    <a:pt x="3" y="17"/>
                  </a:lnTo>
                  <a:lnTo>
                    <a:pt x="7" y="11"/>
                  </a:lnTo>
                  <a:lnTo>
                    <a:pt x="10" y="5"/>
                  </a:lnTo>
                  <a:lnTo>
                    <a:pt x="11" y="0"/>
                  </a:lnTo>
                  <a:lnTo>
                    <a:pt x="11"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70" name="Freeform 37">
              <a:extLst>
                <a:ext uri="{FF2B5EF4-FFF2-40B4-BE49-F238E27FC236}">
                  <a16:creationId xmlns:a16="http://schemas.microsoft.com/office/drawing/2014/main" id="{A60EDF48-CCAB-46D2-8256-71B2402978EC}"/>
                </a:ext>
              </a:extLst>
            </p:cNvPr>
            <p:cNvSpPr>
              <a:spLocks/>
            </p:cNvSpPr>
            <p:nvPr/>
          </p:nvSpPr>
          <p:spPr bwMode="auto">
            <a:xfrm>
              <a:off x="1004888" y="3346451"/>
              <a:ext cx="11113" cy="36513"/>
            </a:xfrm>
            <a:custGeom>
              <a:avLst/>
              <a:gdLst>
                <a:gd name="T0" fmla="*/ 3 w 7"/>
                <a:gd name="T1" fmla="*/ 23 h 23"/>
                <a:gd name="T2" fmla="*/ 3 w 7"/>
                <a:gd name="T3" fmla="*/ 23 h 23"/>
                <a:gd name="T4" fmla="*/ 6 w 7"/>
                <a:gd name="T5" fmla="*/ 19 h 23"/>
                <a:gd name="T6" fmla="*/ 7 w 7"/>
                <a:gd name="T7" fmla="*/ 12 h 23"/>
                <a:gd name="T8" fmla="*/ 6 w 7"/>
                <a:gd name="T9" fmla="*/ 6 h 23"/>
                <a:gd name="T10" fmla="*/ 3 w 7"/>
                <a:gd name="T11" fmla="*/ 0 h 23"/>
                <a:gd name="T12" fmla="*/ 3 w 7"/>
                <a:gd name="T13" fmla="*/ 0 h 23"/>
                <a:gd name="T14" fmla="*/ 2 w 7"/>
                <a:gd name="T15" fmla="*/ 6 h 23"/>
                <a:gd name="T16" fmla="*/ 0 w 7"/>
                <a:gd name="T17" fmla="*/ 12 h 23"/>
                <a:gd name="T18" fmla="*/ 2 w 7"/>
                <a:gd name="T19" fmla="*/ 19 h 23"/>
                <a:gd name="T20" fmla="*/ 3 w 7"/>
                <a:gd name="T21" fmla="*/ 23 h 23"/>
                <a:gd name="T22" fmla="*/ 3 w 7"/>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3">
                  <a:moveTo>
                    <a:pt x="3" y="23"/>
                  </a:moveTo>
                  <a:lnTo>
                    <a:pt x="3" y="23"/>
                  </a:lnTo>
                  <a:lnTo>
                    <a:pt x="6" y="19"/>
                  </a:lnTo>
                  <a:lnTo>
                    <a:pt x="7" y="12"/>
                  </a:lnTo>
                  <a:lnTo>
                    <a:pt x="6" y="6"/>
                  </a:lnTo>
                  <a:lnTo>
                    <a:pt x="3" y="0"/>
                  </a:lnTo>
                  <a:lnTo>
                    <a:pt x="3" y="0"/>
                  </a:lnTo>
                  <a:lnTo>
                    <a:pt x="2" y="6"/>
                  </a:lnTo>
                  <a:lnTo>
                    <a:pt x="0" y="12"/>
                  </a:lnTo>
                  <a:lnTo>
                    <a:pt x="2" y="19"/>
                  </a:lnTo>
                  <a:lnTo>
                    <a:pt x="3" y="23"/>
                  </a:lnTo>
                  <a:lnTo>
                    <a:pt x="3" y="2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71" name="Freeform 38">
              <a:extLst>
                <a:ext uri="{FF2B5EF4-FFF2-40B4-BE49-F238E27FC236}">
                  <a16:creationId xmlns:a16="http://schemas.microsoft.com/office/drawing/2014/main" id="{FB6B7ED9-C99D-4DD8-A1B5-2B21E22C9A42}"/>
                </a:ext>
              </a:extLst>
            </p:cNvPr>
            <p:cNvSpPr>
              <a:spLocks/>
            </p:cNvSpPr>
            <p:nvPr/>
          </p:nvSpPr>
          <p:spPr bwMode="auto">
            <a:xfrm>
              <a:off x="1020763" y="3371851"/>
              <a:ext cx="31750" cy="17463"/>
            </a:xfrm>
            <a:custGeom>
              <a:avLst/>
              <a:gdLst>
                <a:gd name="T0" fmla="*/ 20 w 20"/>
                <a:gd name="T1" fmla="*/ 0 h 11"/>
                <a:gd name="T2" fmla="*/ 20 w 20"/>
                <a:gd name="T3" fmla="*/ 0 h 11"/>
                <a:gd name="T4" fmla="*/ 14 w 20"/>
                <a:gd name="T5" fmla="*/ 0 h 11"/>
                <a:gd name="T6" fmla="*/ 9 w 20"/>
                <a:gd name="T7" fmla="*/ 3 h 11"/>
                <a:gd name="T8" fmla="*/ 4 w 20"/>
                <a:gd name="T9" fmla="*/ 7 h 11"/>
                <a:gd name="T10" fmla="*/ 0 w 20"/>
                <a:gd name="T11" fmla="*/ 11 h 11"/>
                <a:gd name="T12" fmla="*/ 0 w 20"/>
                <a:gd name="T13" fmla="*/ 11 h 11"/>
                <a:gd name="T14" fmla="*/ 6 w 20"/>
                <a:gd name="T15" fmla="*/ 11 h 11"/>
                <a:gd name="T16" fmla="*/ 12 w 20"/>
                <a:gd name="T17" fmla="*/ 8 h 11"/>
                <a:gd name="T18" fmla="*/ 17 w 20"/>
                <a:gd name="T19" fmla="*/ 6 h 11"/>
                <a:gd name="T20" fmla="*/ 20 w 20"/>
                <a:gd name="T21" fmla="*/ 0 h 11"/>
                <a:gd name="T22" fmla="*/ 20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20" y="0"/>
                  </a:moveTo>
                  <a:lnTo>
                    <a:pt x="20" y="0"/>
                  </a:lnTo>
                  <a:lnTo>
                    <a:pt x="14" y="0"/>
                  </a:lnTo>
                  <a:lnTo>
                    <a:pt x="9" y="3"/>
                  </a:lnTo>
                  <a:lnTo>
                    <a:pt x="4" y="7"/>
                  </a:lnTo>
                  <a:lnTo>
                    <a:pt x="0" y="11"/>
                  </a:lnTo>
                  <a:lnTo>
                    <a:pt x="0" y="11"/>
                  </a:lnTo>
                  <a:lnTo>
                    <a:pt x="6" y="11"/>
                  </a:lnTo>
                  <a:lnTo>
                    <a:pt x="12" y="8"/>
                  </a:lnTo>
                  <a:lnTo>
                    <a:pt x="17" y="6"/>
                  </a:lnTo>
                  <a:lnTo>
                    <a:pt x="20" y="0"/>
                  </a:lnTo>
                  <a:lnTo>
                    <a:pt x="2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72" name="Freeform 39">
              <a:extLst>
                <a:ext uri="{FF2B5EF4-FFF2-40B4-BE49-F238E27FC236}">
                  <a16:creationId xmlns:a16="http://schemas.microsoft.com/office/drawing/2014/main" id="{531CCED7-BE4E-4C2D-AF19-F52F3C4811D2}"/>
                </a:ext>
              </a:extLst>
            </p:cNvPr>
            <p:cNvSpPr>
              <a:spLocks/>
            </p:cNvSpPr>
            <p:nvPr/>
          </p:nvSpPr>
          <p:spPr bwMode="auto">
            <a:xfrm>
              <a:off x="1016000" y="3354388"/>
              <a:ext cx="19050" cy="30163"/>
            </a:xfrm>
            <a:custGeom>
              <a:avLst/>
              <a:gdLst>
                <a:gd name="T0" fmla="*/ 12 w 12"/>
                <a:gd name="T1" fmla="*/ 0 h 19"/>
                <a:gd name="T2" fmla="*/ 12 w 12"/>
                <a:gd name="T3" fmla="*/ 0 h 19"/>
                <a:gd name="T4" fmla="*/ 7 w 12"/>
                <a:gd name="T5" fmla="*/ 2 h 19"/>
                <a:gd name="T6" fmla="*/ 5 w 12"/>
                <a:gd name="T7" fmla="*/ 8 h 19"/>
                <a:gd name="T8" fmla="*/ 2 w 12"/>
                <a:gd name="T9" fmla="*/ 12 h 19"/>
                <a:gd name="T10" fmla="*/ 0 w 12"/>
                <a:gd name="T11" fmla="*/ 18 h 19"/>
                <a:gd name="T12" fmla="*/ 0 w 12"/>
                <a:gd name="T13" fmla="*/ 18 h 19"/>
                <a:gd name="T14" fmla="*/ 2 w 12"/>
                <a:gd name="T15" fmla="*/ 19 h 19"/>
                <a:gd name="T16" fmla="*/ 2 w 12"/>
                <a:gd name="T17" fmla="*/ 19 h 19"/>
                <a:gd name="T18" fmla="*/ 6 w 12"/>
                <a:gd name="T19" fmla="*/ 17 h 19"/>
                <a:gd name="T20" fmla="*/ 9 w 12"/>
                <a:gd name="T21" fmla="*/ 11 h 19"/>
                <a:gd name="T22" fmla="*/ 12 w 12"/>
                <a:gd name="T23" fmla="*/ 5 h 19"/>
                <a:gd name="T24" fmla="*/ 12 w 12"/>
                <a:gd name="T25" fmla="*/ 0 h 19"/>
                <a:gd name="T26" fmla="*/ 12 w 12"/>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9">
                  <a:moveTo>
                    <a:pt x="12" y="0"/>
                  </a:moveTo>
                  <a:lnTo>
                    <a:pt x="12" y="0"/>
                  </a:lnTo>
                  <a:lnTo>
                    <a:pt x="7" y="2"/>
                  </a:lnTo>
                  <a:lnTo>
                    <a:pt x="5" y="8"/>
                  </a:lnTo>
                  <a:lnTo>
                    <a:pt x="2" y="12"/>
                  </a:lnTo>
                  <a:lnTo>
                    <a:pt x="0" y="18"/>
                  </a:lnTo>
                  <a:lnTo>
                    <a:pt x="0" y="18"/>
                  </a:lnTo>
                  <a:lnTo>
                    <a:pt x="2" y="19"/>
                  </a:lnTo>
                  <a:lnTo>
                    <a:pt x="2" y="19"/>
                  </a:lnTo>
                  <a:lnTo>
                    <a:pt x="6" y="17"/>
                  </a:lnTo>
                  <a:lnTo>
                    <a:pt x="9" y="11"/>
                  </a:lnTo>
                  <a:lnTo>
                    <a:pt x="12" y="5"/>
                  </a:lnTo>
                  <a:lnTo>
                    <a:pt x="12" y="0"/>
                  </a:lnTo>
                  <a:lnTo>
                    <a:pt x="12"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73" name="Freeform 40">
              <a:extLst>
                <a:ext uri="{FF2B5EF4-FFF2-40B4-BE49-F238E27FC236}">
                  <a16:creationId xmlns:a16="http://schemas.microsoft.com/office/drawing/2014/main" id="{FB7BD28B-93EE-4A3E-9234-D34DA5C080BC}"/>
                </a:ext>
              </a:extLst>
            </p:cNvPr>
            <p:cNvSpPr>
              <a:spLocks/>
            </p:cNvSpPr>
            <p:nvPr/>
          </p:nvSpPr>
          <p:spPr bwMode="auto">
            <a:xfrm>
              <a:off x="1023938" y="3392488"/>
              <a:ext cx="34925" cy="7938"/>
            </a:xfrm>
            <a:custGeom>
              <a:avLst/>
              <a:gdLst>
                <a:gd name="T0" fmla="*/ 0 w 22"/>
                <a:gd name="T1" fmla="*/ 3 h 5"/>
                <a:gd name="T2" fmla="*/ 0 w 22"/>
                <a:gd name="T3" fmla="*/ 3 h 5"/>
                <a:gd name="T4" fmla="*/ 4 w 22"/>
                <a:gd name="T5" fmla="*/ 4 h 5"/>
                <a:gd name="T6" fmla="*/ 11 w 22"/>
                <a:gd name="T7" fmla="*/ 5 h 5"/>
                <a:gd name="T8" fmla="*/ 18 w 22"/>
                <a:gd name="T9" fmla="*/ 5 h 5"/>
                <a:gd name="T10" fmla="*/ 22 w 22"/>
                <a:gd name="T11" fmla="*/ 3 h 5"/>
                <a:gd name="T12" fmla="*/ 22 w 22"/>
                <a:gd name="T13" fmla="*/ 3 h 5"/>
                <a:gd name="T14" fmla="*/ 18 w 22"/>
                <a:gd name="T15" fmla="*/ 0 h 5"/>
                <a:gd name="T16" fmla="*/ 11 w 22"/>
                <a:gd name="T17" fmla="*/ 0 h 5"/>
                <a:gd name="T18" fmla="*/ 5 w 22"/>
                <a:gd name="T19" fmla="*/ 0 h 5"/>
                <a:gd name="T20" fmla="*/ 0 w 22"/>
                <a:gd name="T21" fmla="*/ 3 h 5"/>
                <a:gd name="T22" fmla="*/ 0 w 22"/>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
                  <a:moveTo>
                    <a:pt x="0" y="3"/>
                  </a:moveTo>
                  <a:lnTo>
                    <a:pt x="0" y="3"/>
                  </a:lnTo>
                  <a:lnTo>
                    <a:pt x="4" y="4"/>
                  </a:lnTo>
                  <a:lnTo>
                    <a:pt x="11" y="5"/>
                  </a:lnTo>
                  <a:lnTo>
                    <a:pt x="18" y="5"/>
                  </a:lnTo>
                  <a:lnTo>
                    <a:pt x="22" y="3"/>
                  </a:lnTo>
                  <a:lnTo>
                    <a:pt x="22" y="3"/>
                  </a:lnTo>
                  <a:lnTo>
                    <a:pt x="18" y="0"/>
                  </a:lnTo>
                  <a:lnTo>
                    <a:pt x="11" y="0"/>
                  </a:lnTo>
                  <a:lnTo>
                    <a:pt x="5" y="0"/>
                  </a:lnTo>
                  <a:lnTo>
                    <a:pt x="0" y="3"/>
                  </a:lnTo>
                  <a:lnTo>
                    <a:pt x="0" y="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74" name="Freeform 41">
              <a:extLst>
                <a:ext uri="{FF2B5EF4-FFF2-40B4-BE49-F238E27FC236}">
                  <a16:creationId xmlns:a16="http://schemas.microsoft.com/office/drawing/2014/main" id="{17942EFF-E059-4F38-B9CC-91A3BC5F700B}"/>
                </a:ext>
              </a:extLst>
            </p:cNvPr>
            <p:cNvSpPr>
              <a:spLocks/>
            </p:cNvSpPr>
            <p:nvPr/>
          </p:nvSpPr>
          <p:spPr bwMode="auto">
            <a:xfrm>
              <a:off x="984250" y="3354388"/>
              <a:ext cx="20638" cy="30163"/>
            </a:xfrm>
            <a:custGeom>
              <a:avLst/>
              <a:gdLst>
                <a:gd name="T0" fmla="*/ 0 w 13"/>
                <a:gd name="T1" fmla="*/ 0 h 19"/>
                <a:gd name="T2" fmla="*/ 0 w 13"/>
                <a:gd name="T3" fmla="*/ 0 h 19"/>
                <a:gd name="T4" fmla="*/ 2 w 13"/>
                <a:gd name="T5" fmla="*/ 5 h 19"/>
                <a:gd name="T6" fmla="*/ 3 w 13"/>
                <a:gd name="T7" fmla="*/ 11 h 19"/>
                <a:gd name="T8" fmla="*/ 6 w 13"/>
                <a:gd name="T9" fmla="*/ 15 h 19"/>
                <a:gd name="T10" fmla="*/ 10 w 13"/>
                <a:gd name="T11" fmla="*/ 19 h 19"/>
                <a:gd name="T12" fmla="*/ 10 w 13"/>
                <a:gd name="T13" fmla="*/ 19 h 19"/>
                <a:gd name="T14" fmla="*/ 12 w 13"/>
                <a:gd name="T15" fmla="*/ 19 h 19"/>
                <a:gd name="T16" fmla="*/ 13 w 13"/>
                <a:gd name="T17" fmla="*/ 18 h 19"/>
                <a:gd name="T18" fmla="*/ 13 w 13"/>
                <a:gd name="T19" fmla="*/ 18 h 19"/>
                <a:gd name="T20" fmla="*/ 12 w 13"/>
                <a:gd name="T21" fmla="*/ 12 h 19"/>
                <a:gd name="T22" fmla="*/ 9 w 13"/>
                <a:gd name="T23" fmla="*/ 8 h 19"/>
                <a:gd name="T24" fmla="*/ 5 w 13"/>
                <a:gd name="T25" fmla="*/ 2 h 19"/>
                <a:gd name="T26" fmla="*/ 0 w 13"/>
                <a:gd name="T27" fmla="*/ 0 h 19"/>
                <a:gd name="T28" fmla="*/ 0 w 13"/>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9">
                  <a:moveTo>
                    <a:pt x="0" y="0"/>
                  </a:moveTo>
                  <a:lnTo>
                    <a:pt x="0" y="0"/>
                  </a:lnTo>
                  <a:lnTo>
                    <a:pt x="2" y="5"/>
                  </a:lnTo>
                  <a:lnTo>
                    <a:pt x="3" y="11"/>
                  </a:lnTo>
                  <a:lnTo>
                    <a:pt x="6" y="15"/>
                  </a:lnTo>
                  <a:lnTo>
                    <a:pt x="10" y="19"/>
                  </a:lnTo>
                  <a:lnTo>
                    <a:pt x="10" y="19"/>
                  </a:lnTo>
                  <a:lnTo>
                    <a:pt x="12" y="19"/>
                  </a:lnTo>
                  <a:lnTo>
                    <a:pt x="13" y="18"/>
                  </a:lnTo>
                  <a:lnTo>
                    <a:pt x="13" y="18"/>
                  </a:lnTo>
                  <a:lnTo>
                    <a:pt x="12" y="12"/>
                  </a:lnTo>
                  <a:lnTo>
                    <a:pt x="9" y="8"/>
                  </a:lnTo>
                  <a:lnTo>
                    <a:pt x="5" y="2"/>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75" name="Freeform 42">
              <a:extLst>
                <a:ext uri="{FF2B5EF4-FFF2-40B4-BE49-F238E27FC236}">
                  <a16:creationId xmlns:a16="http://schemas.microsoft.com/office/drawing/2014/main" id="{B5A81270-EFDD-4D50-95F8-CB0A3380B7A6}"/>
                </a:ext>
              </a:extLst>
            </p:cNvPr>
            <p:cNvSpPr>
              <a:spLocks/>
            </p:cNvSpPr>
            <p:nvPr/>
          </p:nvSpPr>
          <p:spPr bwMode="auto">
            <a:xfrm>
              <a:off x="1020763" y="3403601"/>
              <a:ext cx="31750" cy="17463"/>
            </a:xfrm>
            <a:custGeom>
              <a:avLst/>
              <a:gdLst>
                <a:gd name="T0" fmla="*/ 20 w 20"/>
                <a:gd name="T1" fmla="*/ 11 h 11"/>
                <a:gd name="T2" fmla="*/ 20 w 20"/>
                <a:gd name="T3" fmla="*/ 11 h 11"/>
                <a:gd name="T4" fmla="*/ 17 w 20"/>
                <a:gd name="T5" fmla="*/ 6 h 11"/>
                <a:gd name="T6" fmla="*/ 12 w 20"/>
                <a:gd name="T7" fmla="*/ 1 h 11"/>
                <a:gd name="T8" fmla="*/ 6 w 20"/>
                <a:gd name="T9" fmla="*/ 0 h 11"/>
                <a:gd name="T10" fmla="*/ 0 w 20"/>
                <a:gd name="T11" fmla="*/ 0 h 11"/>
                <a:gd name="T12" fmla="*/ 0 w 20"/>
                <a:gd name="T13" fmla="*/ 0 h 11"/>
                <a:gd name="T14" fmla="*/ 4 w 20"/>
                <a:gd name="T15" fmla="*/ 4 h 11"/>
                <a:gd name="T16" fmla="*/ 9 w 20"/>
                <a:gd name="T17" fmla="*/ 8 h 11"/>
                <a:gd name="T18" fmla="*/ 14 w 20"/>
                <a:gd name="T19" fmla="*/ 10 h 11"/>
                <a:gd name="T20" fmla="*/ 20 w 20"/>
                <a:gd name="T21" fmla="*/ 11 h 11"/>
                <a:gd name="T22" fmla="*/ 20 w 20"/>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20" y="11"/>
                  </a:moveTo>
                  <a:lnTo>
                    <a:pt x="20" y="11"/>
                  </a:lnTo>
                  <a:lnTo>
                    <a:pt x="17" y="6"/>
                  </a:lnTo>
                  <a:lnTo>
                    <a:pt x="12" y="1"/>
                  </a:lnTo>
                  <a:lnTo>
                    <a:pt x="6" y="0"/>
                  </a:lnTo>
                  <a:lnTo>
                    <a:pt x="0" y="0"/>
                  </a:lnTo>
                  <a:lnTo>
                    <a:pt x="0" y="0"/>
                  </a:lnTo>
                  <a:lnTo>
                    <a:pt x="4" y="4"/>
                  </a:lnTo>
                  <a:lnTo>
                    <a:pt x="9" y="8"/>
                  </a:lnTo>
                  <a:lnTo>
                    <a:pt x="14" y="10"/>
                  </a:lnTo>
                  <a:lnTo>
                    <a:pt x="20" y="11"/>
                  </a:lnTo>
                  <a:lnTo>
                    <a:pt x="20" y="11"/>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76" name="Freeform 43">
              <a:extLst>
                <a:ext uri="{FF2B5EF4-FFF2-40B4-BE49-F238E27FC236}">
                  <a16:creationId xmlns:a16="http://schemas.microsoft.com/office/drawing/2014/main" id="{1E21A1BD-7078-4AE7-838D-F6D2CBDF633D}"/>
                </a:ext>
              </a:extLst>
            </p:cNvPr>
            <p:cNvSpPr>
              <a:spLocks/>
            </p:cNvSpPr>
            <p:nvPr/>
          </p:nvSpPr>
          <p:spPr bwMode="auto">
            <a:xfrm>
              <a:off x="962025" y="3392488"/>
              <a:ext cx="36513" cy="7938"/>
            </a:xfrm>
            <a:custGeom>
              <a:avLst/>
              <a:gdLst>
                <a:gd name="T0" fmla="*/ 23 w 23"/>
                <a:gd name="T1" fmla="*/ 3 h 5"/>
                <a:gd name="T2" fmla="*/ 23 w 23"/>
                <a:gd name="T3" fmla="*/ 3 h 5"/>
                <a:gd name="T4" fmla="*/ 17 w 23"/>
                <a:gd name="T5" fmla="*/ 0 h 5"/>
                <a:gd name="T6" fmla="*/ 12 w 23"/>
                <a:gd name="T7" fmla="*/ 0 h 5"/>
                <a:gd name="T8" fmla="*/ 5 w 23"/>
                <a:gd name="T9" fmla="*/ 0 h 5"/>
                <a:gd name="T10" fmla="*/ 0 w 23"/>
                <a:gd name="T11" fmla="*/ 3 h 5"/>
                <a:gd name="T12" fmla="*/ 0 w 23"/>
                <a:gd name="T13" fmla="*/ 3 h 5"/>
                <a:gd name="T14" fmla="*/ 5 w 23"/>
                <a:gd name="T15" fmla="*/ 5 h 5"/>
                <a:gd name="T16" fmla="*/ 12 w 23"/>
                <a:gd name="T17" fmla="*/ 5 h 5"/>
                <a:gd name="T18" fmla="*/ 19 w 23"/>
                <a:gd name="T19" fmla="*/ 4 h 5"/>
                <a:gd name="T20" fmla="*/ 23 w 23"/>
                <a:gd name="T21" fmla="*/ 3 h 5"/>
                <a:gd name="T22" fmla="*/ 23 w 23"/>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5">
                  <a:moveTo>
                    <a:pt x="23" y="3"/>
                  </a:moveTo>
                  <a:lnTo>
                    <a:pt x="23" y="3"/>
                  </a:lnTo>
                  <a:lnTo>
                    <a:pt x="17" y="0"/>
                  </a:lnTo>
                  <a:lnTo>
                    <a:pt x="12" y="0"/>
                  </a:lnTo>
                  <a:lnTo>
                    <a:pt x="5" y="0"/>
                  </a:lnTo>
                  <a:lnTo>
                    <a:pt x="0" y="3"/>
                  </a:lnTo>
                  <a:lnTo>
                    <a:pt x="0" y="3"/>
                  </a:lnTo>
                  <a:lnTo>
                    <a:pt x="5" y="5"/>
                  </a:lnTo>
                  <a:lnTo>
                    <a:pt x="12" y="5"/>
                  </a:lnTo>
                  <a:lnTo>
                    <a:pt x="19" y="4"/>
                  </a:lnTo>
                  <a:lnTo>
                    <a:pt x="23" y="3"/>
                  </a:lnTo>
                  <a:lnTo>
                    <a:pt x="23" y="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77" name="Freeform 44">
              <a:extLst>
                <a:ext uri="{FF2B5EF4-FFF2-40B4-BE49-F238E27FC236}">
                  <a16:creationId xmlns:a16="http://schemas.microsoft.com/office/drawing/2014/main" id="{57385143-1C21-489A-9E8B-300FED8B1A92}"/>
                </a:ext>
              </a:extLst>
            </p:cNvPr>
            <p:cNvSpPr>
              <a:spLocks/>
            </p:cNvSpPr>
            <p:nvPr/>
          </p:nvSpPr>
          <p:spPr bwMode="auto">
            <a:xfrm>
              <a:off x="1004888" y="3389313"/>
              <a:ext cx="11113" cy="14288"/>
            </a:xfrm>
            <a:custGeom>
              <a:avLst/>
              <a:gdLst>
                <a:gd name="T0" fmla="*/ 0 w 7"/>
                <a:gd name="T1" fmla="*/ 5 h 9"/>
                <a:gd name="T2" fmla="*/ 0 w 7"/>
                <a:gd name="T3" fmla="*/ 5 h 9"/>
                <a:gd name="T4" fmla="*/ 2 w 7"/>
                <a:gd name="T5" fmla="*/ 7 h 9"/>
                <a:gd name="T6" fmla="*/ 3 w 7"/>
                <a:gd name="T7" fmla="*/ 9 h 9"/>
                <a:gd name="T8" fmla="*/ 3 w 7"/>
                <a:gd name="T9" fmla="*/ 9 h 9"/>
                <a:gd name="T10" fmla="*/ 6 w 7"/>
                <a:gd name="T11" fmla="*/ 7 h 9"/>
                <a:gd name="T12" fmla="*/ 7 w 7"/>
                <a:gd name="T13" fmla="*/ 5 h 9"/>
                <a:gd name="T14" fmla="*/ 7 w 7"/>
                <a:gd name="T15" fmla="*/ 5 h 9"/>
                <a:gd name="T16" fmla="*/ 6 w 7"/>
                <a:gd name="T17" fmla="*/ 2 h 9"/>
                <a:gd name="T18" fmla="*/ 3 w 7"/>
                <a:gd name="T19" fmla="*/ 0 h 9"/>
                <a:gd name="T20" fmla="*/ 3 w 7"/>
                <a:gd name="T21" fmla="*/ 0 h 9"/>
                <a:gd name="T22" fmla="*/ 2 w 7"/>
                <a:gd name="T23" fmla="*/ 2 h 9"/>
                <a:gd name="T24" fmla="*/ 0 w 7"/>
                <a:gd name="T25" fmla="*/ 5 h 9"/>
                <a:gd name="T26" fmla="*/ 0 w 7"/>
                <a:gd name="T2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9">
                  <a:moveTo>
                    <a:pt x="0" y="5"/>
                  </a:moveTo>
                  <a:lnTo>
                    <a:pt x="0" y="5"/>
                  </a:lnTo>
                  <a:lnTo>
                    <a:pt x="2" y="7"/>
                  </a:lnTo>
                  <a:lnTo>
                    <a:pt x="3" y="9"/>
                  </a:lnTo>
                  <a:lnTo>
                    <a:pt x="3" y="9"/>
                  </a:lnTo>
                  <a:lnTo>
                    <a:pt x="6" y="7"/>
                  </a:lnTo>
                  <a:lnTo>
                    <a:pt x="7" y="5"/>
                  </a:lnTo>
                  <a:lnTo>
                    <a:pt x="7" y="5"/>
                  </a:lnTo>
                  <a:lnTo>
                    <a:pt x="6" y="2"/>
                  </a:lnTo>
                  <a:lnTo>
                    <a:pt x="3" y="0"/>
                  </a:lnTo>
                  <a:lnTo>
                    <a:pt x="3" y="0"/>
                  </a:lnTo>
                  <a:lnTo>
                    <a:pt x="2" y="2"/>
                  </a:lnTo>
                  <a:lnTo>
                    <a:pt x="0" y="5"/>
                  </a:lnTo>
                  <a:lnTo>
                    <a:pt x="0" y="5"/>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78" name="Freeform 45">
              <a:extLst>
                <a:ext uri="{FF2B5EF4-FFF2-40B4-BE49-F238E27FC236}">
                  <a16:creationId xmlns:a16="http://schemas.microsoft.com/office/drawing/2014/main" id="{2A7D2F6A-EBC4-46A1-B23F-87ACCCC0B173}"/>
                </a:ext>
              </a:extLst>
            </p:cNvPr>
            <p:cNvSpPr>
              <a:spLocks/>
            </p:cNvSpPr>
            <p:nvPr/>
          </p:nvSpPr>
          <p:spPr bwMode="auto">
            <a:xfrm>
              <a:off x="1016000" y="3500438"/>
              <a:ext cx="104775" cy="266700"/>
            </a:xfrm>
            <a:custGeom>
              <a:avLst/>
              <a:gdLst>
                <a:gd name="T0" fmla="*/ 66 w 66"/>
                <a:gd name="T1" fmla="*/ 0 h 168"/>
                <a:gd name="T2" fmla="*/ 66 w 66"/>
                <a:gd name="T3" fmla="*/ 0 h 168"/>
                <a:gd name="T4" fmla="*/ 56 w 66"/>
                <a:gd name="T5" fmla="*/ 14 h 168"/>
                <a:gd name="T6" fmla="*/ 44 w 66"/>
                <a:gd name="T7" fmla="*/ 31 h 168"/>
                <a:gd name="T8" fmla="*/ 33 w 66"/>
                <a:gd name="T9" fmla="*/ 53 h 168"/>
                <a:gd name="T10" fmla="*/ 22 w 66"/>
                <a:gd name="T11" fmla="*/ 78 h 168"/>
                <a:gd name="T12" fmla="*/ 10 w 66"/>
                <a:gd name="T13" fmla="*/ 107 h 168"/>
                <a:gd name="T14" fmla="*/ 6 w 66"/>
                <a:gd name="T15" fmla="*/ 121 h 168"/>
                <a:gd name="T16" fmla="*/ 3 w 66"/>
                <a:gd name="T17" fmla="*/ 137 h 168"/>
                <a:gd name="T18" fmla="*/ 2 w 66"/>
                <a:gd name="T19" fmla="*/ 152 h 168"/>
                <a:gd name="T20" fmla="*/ 0 w 66"/>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68">
                  <a:moveTo>
                    <a:pt x="66" y="0"/>
                  </a:moveTo>
                  <a:lnTo>
                    <a:pt x="66" y="0"/>
                  </a:lnTo>
                  <a:lnTo>
                    <a:pt x="56" y="14"/>
                  </a:lnTo>
                  <a:lnTo>
                    <a:pt x="44" y="31"/>
                  </a:lnTo>
                  <a:lnTo>
                    <a:pt x="33" y="53"/>
                  </a:lnTo>
                  <a:lnTo>
                    <a:pt x="22" y="78"/>
                  </a:lnTo>
                  <a:lnTo>
                    <a:pt x="10" y="107"/>
                  </a:lnTo>
                  <a:lnTo>
                    <a:pt x="6" y="121"/>
                  </a:lnTo>
                  <a:lnTo>
                    <a:pt x="3" y="137"/>
                  </a:lnTo>
                  <a:lnTo>
                    <a:pt x="2" y="152"/>
                  </a:lnTo>
                  <a:lnTo>
                    <a:pt x="0" y="168"/>
                  </a:lnTo>
                </a:path>
              </a:pathLst>
            </a:custGeom>
            <a:noFill/>
            <a:ln w="1588">
              <a:solidFill>
                <a:srgbClr val="A3A3A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CH"/>
            </a:p>
          </p:txBody>
        </p:sp>
        <p:sp>
          <p:nvSpPr>
            <p:cNvPr id="79" name="Freeform 46">
              <a:extLst>
                <a:ext uri="{FF2B5EF4-FFF2-40B4-BE49-F238E27FC236}">
                  <a16:creationId xmlns:a16="http://schemas.microsoft.com/office/drawing/2014/main" id="{576015E8-5547-44D9-BDBC-3CC2EA020000}"/>
                </a:ext>
              </a:extLst>
            </p:cNvPr>
            <p:cNvSpPr>
              <a:spLocks noEditPoints="1"/>
            </p:cNvSpPr>
            <p:nvPr/>
          </p:nvSpPr>
          <p:spPr bwMode="auto">
            <a:xfrm>
              <a:off x="479425" y="3451226"/>
              <a:ext cx="785813" cy="520700"/>
            </a:xfrm>
            <a:custGeom>
              <a:avLst/>
              <a:gdLst>
                <a:gd name="T0" fmla="*/ 446 w 495"/>
                <a:gd name="T1" fmla="*/ 42 h 328"/>
                <a:gd name="T2" fmla="*/ 442 w 495"/>
                <a:gd name="T3" fmla="*/ 34 h 328"/>
                <a:gd name="T4" fmla="*/ 432 w 495"/>
                <a:gd name="T5" fmla="*/ 25 h 328"/>
                <a:gd name="T6" fmla="*/ 419 w 495"/>
                <a:gd name="T7" fmla="*/ 35 h 328"/>
                <a:gd name="T8" fmla="*/ 424 w 495"/>
                <a:gd name="T9" fmla="*/ 20 h 328"/>
                <a:gd name="T10" fmla="*/ 414 w 495"/>
                <a:gd name="T11" fmla="*/ 14 h 328"/>
                <a:gd name="T12" fmla="*/ 400 w 495"/>
                <a:gd name="T13" fmla="*/ 15 h 328"/>
                <a:gd name="T14" fmla="*/ 404 w 495"/>
                <a:gd name="T15" fmla="*/ 10 h 328"/>
                <a:gd name="T16" fmla="*/ 370 w 495"/>
                <a:gd name="T17" fmla="*/ 0 h 328"/>
                <a:gd name="T18" fmla="*/ 331 w 495"/>
                <a:gd name="T19" fmla="*/ 1 h 328"/>
                <a:gd name="T20" fmla="*/ 304 w 495"/>
                <a:gd name="T21" fmla="*/ 8 h 328"/>
                <a:gd name="T22" fmla="*/ 253 w 495"/>
                <a:gd name="T23" fmla="*/ 38 h 328"/>
                <a:gd name="T24" fmla="*/ 222 w 495"/>
                <a:gd name="T25" fmla="*/ 84 h 328"/>
                <a:gd name="T26" fmla="*/ 212 w 495"/>
                <a:gd name="T27" fmla="*/ 123 h 328"/>
                <a:gd name="T28" fmla="*/ 200 w 495"/>
                <a:gd name="T29" fmla="*/ 153 h 328"/>
                <a:gd name="T30" fmla="*/ 176 w 495"/>
                <a:gd name="T31" fmla="*/ 145 h 328"/>
                <a:gd name="T32" fmla="*/ 129 w 495"/>
                <a:gd name="T33" fmla="*/ 105 h 328"/>
                <a:gd name="T34" fmla="*/ 91 w 495"/>
                <a:gd name="T35" fmla="*/ 27 h 328"/>
                <a:gd name="T36" fmla="*/ 90 w 495"/>
                <a:gd name="T37" fmla="*/ 15 h 328"/>
                <a:gd name="T38" fmla="*/ 81 w 495"/>
                <a:gd name="T39" fmla="*/ 7 h 328"/>
                <a:gd name="T40" fmla="*/ 67 w 495"/>
                <a:gd name="T41" fmla="*/ 11 h 328"/>
                <a:gd name="T42" fmla="*/ 0 w 495"/>
                <a:gd name="T43" fmla="*/ 58 h 328"/>
                <a:gd name="T44" fmla="*/ 1 w 495"/>
                <a:gd name="T45" fmla="*/ 69 h 328"/>
                <a:gd name="T46" fmla="*/ 57 w 495"/>
                <a:gd name="T47" fmla="*/ 89 h 328"/>
                <a:gd name="T48" fmla="*/ 65 w 495"/>
                <a:gd name="T49" fmla="*/ 95 h 328"/>
                <a:gd name="T50" fmla="*/ 185 w 495"/>
                <a:gd name="T51" fmla="*/ 249 h 328"/>
                <a:gd name="T52" fmla="*/ 199 w 495"/>
                <a:gd name="T53" fmla="*/ 280 h 328"/>
                <a:gd name="T54" fmla="*/ 200 w 495"/>
                <a:gd name="T55" fmla="*/ 298 h 328"/>
                <a:gd name="T56" fmla="*/ 208 w 495"/>
                <a:gd name="T57" fmla="*/ 317 h 328"/>
                <a:gd name="T58" fmla="*/ 222 w 495"/>
                <a:gd name="T59" fmla="*/ 325 h 328"/>
                <a:gd name="T60" fmla="*/ 306 w 495"/>
                <a:gd name="T61" fmla="*/ 328 h 328"/>
                <a:gd name="T62" fmla="*/ 381 w 495"/>
                <a:gd name="T63" fmla="*/ 327 h 328"/>
                <a:gd name="T64" fmla="*/ 401 w 495"/>
                <a:gd name="T65" fmla="*/ 323 h 328"/>
                <a:gd name="T66" fmla="*/ 407 w 495"/>
                <a:gd name="T67" fmla="*/ 314 h 328"/>
                <a:gd name="T68" fmla="*/ 408 w 495"/>
                <a:gd name="T69" fmla="*/ 297 h 328"/>
                <a:gd name="T70" fmla="*/ 421 w 495"/>
                <a:gd name="T71" fmla="*/ 274 h 328"/>
                <a:gd name="T72" fmla="*/ 448 w 495"/>
                <a:gd name="T73" fmla="*/ 251 h 328"/>
                <a:gd name="T74" fmla="*/ 466 w 495"/>
                <a:gd name="T75" fmla="*/ 229 h 328"/>
                <a:gd name="T76" fmla="*/ 482 w 495"/>
                <a:gd name="T77" fmla="*/ 203 h 328"/>
                <a:gd name="T78" fmla="*/ 495 w 495"/>
                <a:gd name="T79" fmla="*/ 140 h 328"/>
                <a:gd name="T80" fmla="*/ 481 w 495"/>
                <a:gd name="T81" fmla="*/ 82 h 328"/>
                <a:gd name="T82" fmla="*/ 456 w 495"/>
                <a:gd name="T83" fmla="*/ 48 h 328"/>
                <a:gd name="T84" fmla="*/ 373 w 495"/>
                <a:gd name="T85" fmla="*/ 162 h 328"/>
                <a:gd name="T86" fmla="*/ 387 w 495"/>
                <a:gd name="T87" fmla="*/ 162 h 328"/>
                <a:gd name="T88" fmla="*/ 380 w 495"/>
                <a:gd name="T89" fmla="*/ 239 h 328"/>
                <a:gd name="T90" fmla="*/ 405 w 495"/>
                <a:gd name="T91" fmla="*/ 240 h 328"/>
                <a:gd name="T92" fmla="*/ 247 w 495"/>
                <a:gd name="T93" fmla="*/ 126 h 328"/>
                <a:gd name="T94" fmla="*/ 252 w 495"/>
                <a:gd name="T95" fmla="*/ 106 h 328"/>
                <a:gd name="T96" fmla="*/ 263 w 495"/>
                <a:gd name="T97" fmla="*/ 81 h 328"/>
                <a:gd name="T98" fmla="*/ 296 w 495"/>
                <a:gd name="T99" fmla="*/ 51 h 328"/>
                <a:gd name="T100" fmla="*/ 343 w 495"/>
                <a:gd name="T101" fmla="*/ 34 h 328"/>
                <a:gd name="T102" fmla="*/ 378 w 495"/>
                <a:gd name="T103" fmla="*/ 38 h 328"/>
                <a:gd name="T104" fmla="*/ 422 w 495"/>
                <a:gd name="T105" fmla="*/ 62 h 328"/>
                <a:gd name="T106" fmla="*/ 452 w 495"/>
                <a:gd name="T107" fmla="*/ 106 h 328"/>
                <a:gd name="T108" fmla="*/ 459 w 495"/>
                <a:gd name="T109" fmla="*/ 142 h 328"/>
                <a:gd name="T110" fmla="*/ 446 w 495"/>
                <a:gd name="T111" fmla="*/ 195 h 328"/>
                <a:gd name="T112" fmla="*/ 405 w 495"/>
                <a:gd name="T113" fmla="*/ 24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5" h="328">
                  <a:moveTo>
                    <a:pt x="449" y="40"/>
                  </a:moveTo>
                  <a:lnTo>
                    <a:pt x="449" y="40"/>
                  </a:lnTo>
                  <a:lnTo>
                    <a:pt x="446" y="42"/>
                  </a:lnTo>
                  <a:lnTo>
                    <a:pt x="446" y="42"/>
                  </a:lnTo>
                  <a:lnTo>
                    <a:pt x="444" y="40"/>
                  </a:lnTo>
                  <a:lnTo>
                    <a:pt x="442" y="34"/>
                  </a:lnTo>
                  <a:lnTo>
                    <a:pt x="442" y="34"/>
                  </a:lnTo>
                  <a:lnTo>
                    <a:pt x="432" y="25"/>
                  </a:lnTo>
                  <a:lnTo>
                    <a:pt x="432" y="25"/>
                  </a:lnTo>
                  <a:lnTo>
                    <a:pt x="427" y="32"/>
                  </a:lnTo>
                  <a:lnTo>
                    <a:pt x="422" y="34"/>
                  </a:lnTo>
                  <a:lnTo>
                    <a:pt x="419" y="35"/>
                  </a:lnTo>
                  <a:lnTo>
                    <a:pt x="419" y="35"/>
                  </a:lnTo>
                  <a:lnTo>
                    <a:pt x="419" y="28"/>
                  </a:lnTo>
                  <a:lnTo>
                    <a:pt x="424" y="20"/>
                  </a:lnTo>
                  <a:lnTo>
                    <a:pt x="424" y="20"/>
                  </a:lnTo>
                  <a:lnTo>
                    <a:pt x="414" y="14"/>
                  </a:lnTo>
                  <a:lnTo>
                    <a:pt x="414" y="14"/>
                  </a:lnTo>
                  <a:lnTo>
                    <a:pt x="407" y="15"/>
                  </a:lnTo>
                  <a:lnTo>
                    <a:pt x="400" y="15"/>
                  </a:lnTo>
                  <a:lnTo>
                    <a:pt x="400" y="15"/>
                  </a:lnTo>
                  <a:lnTo>
                    <a:pt x="402" y="12"/>
                  </a:lnTo>
                  <a:lnTo>
                    <a:pt x="404" y="10"/>
                  </a:lnTo>
                  <a:lnTo>
                    <a:pt x="404" y="10"/>
                  </a:lnTo>
                  <a:lnTo>
                    <a:pt x="392" y="5"/>
                  </a:lnTo>
                  <a:lnTo>
                    <a:pt x="381" y="1"/>
                  </a:lnTo>
                  <a:lnTo>
                    <a:pt x="370" y="0"/>
                  </a:lnTo>
                  <a:lnTo>
                    <a:pt x="357" y="0"/>
                  </a:lnTo>
                  <a:lnTo>
                    <a:pt x="344" y="0"/>
                  </a:lnTo>
                  <a:lnTo>
                    <a:pt x="331" y="1"/>
                  </a:lnTo>
                  <a:lnTo>
                    <a:pt x="318" y="4"/>
                  </a:lnTo>
                  <a:lnTo>
                    <a:pt x="304" y="8"/>
                  </a:lnTo>
                  <a:lnTo>
                    <a:pt x="304" y="8"/>
                  </a:lnTo>
                  <a:lnTo>
                    <a:pt x="286" y="17"/>
                  </a:lnTo>
                  <a:lnTo>
                    <a:pt x="269" y="27"/>
                  </a:lnTo>
                  <a:lnTo>
                    <a:pt x="253" y="38"/>
                  </a:lnTo>
                  <a:lnTo>
                    <a:pt x="240" y="51"/>
                  </a:lnTo>
                  <a:lnTo>
                    <a:pt x="230" y="67"/>
                  </a:lnTo>
                  <a:lnTo>
                    <a:pt x="222" y="84"/>
                  </a:lnTo>
                  <a:lnTo>
                    <a:pt x="216" y="102"/>
                  </a:lnTo>
                  <a:lnTo>
                    <a:pt x="212" y="123"/>
                  </a:lnTo>
                  <a:lnTo>
                    <a:pt x="212" y="123"/>
                  </a:lnTo>
                  <a:lnTo>
                    <a:pt x="210" y="132"/>
                  </a:lnTo>
                  <a:lnTo>
                    <a:pt x="208" y="139"/>
                  </a:lnTo>
                  <a:lnTo>
                    <a:pt x="200" y="153"/>
                  </a:lnTo>
                  <a:lnTo>
                    <a:pt x="200" y="153"/>
                  </a:lnTo>
                  <a:lnTo>
                    <a:pt x="183" y="148"/>
                  </a:lnTo>
                  <a:lnTo>
                    <a:pt x="176" y="145"/>
                  </a:lnTo>
                  <a:lnTo>
                    <a:pt x="169" y="140"/>
                  </a:lnTo>
                  <a:lnTo>
                    <a:pt x="169" y="140"/>
                  </a:lnTo>
                  <a:lnTo>
                    <a:pt x="129" y="105"/>
                  </a:lnTo>
                  <a:lnTo>
                    <a:pt x="91" y="71"/>
                  </a:lnTo>
                  <a:lnTo>
                    <a:pt x="91" y="71"/>
                  </a:lnTo>
                  <a:lnTo>
                    <a:pt x="91" y="27"/>
                  </a:lnTo>
                  <a:lnTo>
                    <a:pt x="91" y="27"/>
                  </a:lnTo>
                  <a:lnTo>
                    <a:pt x="91" y="20"/>
                  </a:lnTo>
                  <a:lnTo>
                    <a:pt x="90" y="15"/>
                  </a:lnTo>
                  <a:lnTo>
                    <a:pt x="87" y="11"/>
                  </a:lnTo>
                  <a:lnTo>
                    <a:pt x="84" y="8"/>
                  </a:lnTo>
                  <a:lnTo>
                    <a:pt x="81" y="7"/>
                  </a:lnTo>
                  <a:lnTo>
                    <a:pt x="77" y="7"/>
                  </a:lnTo>
                  <a:lnTo>
                    <a:pt x="73" y="8"/>
                  </a:lnTo>
                  <a:lnTo>
                    <a:pt x="67" y="11"/>
                  </a:lnTo>
                  <a:lnTo>
                    <a:pt x="67" y="11"/>
                  </a:lnTo>
                  <a:lnTo>
                    <a:pt x="33" y="34"/>
                  </a:lnTo>
                  <a:lnTo>
                    <a:pt x="0" y="58"/>
                  </a:lnTo>
                  <a:lnTo>
                    <a:pt x="0" y="58"/>
                  </a:lnTo>
                  <a:lnTo>
                    <a:pt x="1" y="69"/>
                  </a:lnTo>
                  <a:lnTo>
                    <a:pt x="1" y="69"/>
                  </a:lnTo>
                  <a:lnTo>
                    <a:pt x="47" y="86"/>
                  </a:lnTo>
                  <a:lnTo>
                    <a:pt x="47" y="86"/>
                  </a:lnTo>
                  <a:lnTo>
                    <a:pt x="57" y="89"/>
                  </a:lnTo>
                  <a:lnTo>
                    <a:pt x="63" y="92"/>
                  </a:lnTo>
                  <a:lnTo>
                    <a:pt x="65" y="95"/>
                  </a:lnTo>
                  <a:lnTo>
                    <a:pt x="65" y="95"/>
                  </a:lnTo>
                  <a:lnTo>
                    <a:pt x="127" y="170"/>
                  </a:lnTo>
                  <a:lnTo>
                    <a:pt x="185" y="249"/>
                  </a:lnTo>
                  <a:lnTo>
                    <a:pt x="185" y="249"/>
                  </a:lnTo>
                  <a:lnTo>
                    <a:pt x="192" y="259"/>
                  </a:lnTo>
                  <a:lnTo>
                    <a:pt x="196" y="269"/>
                  </a:lnTo>
                  <a:lnTo>
                    <a:pt x="199" y="280"/>
                  </a:lnTo>
                  <a:lnTo>
                    <a:pt x="200" y="291"/>
                  </a:lnTo>
                  <a:lnTo>
                    <a:pt x="200" y="291"/>
                  </a:lnTo>
                  <a:lnTo>
                    <a:pt x="200" y="298"/>
                  </a:lnTo>
                  <a:lnTo>
                    <a:pt x="202" y="305"/>
                  </a:lnTo>
                  <a:lnTo>
                    <a:pt x="205" y="311"/>
                  </a:lnTo>
                  <a:lnTo>
                    <a:pt x="208" y="317"/>
                  </a:lnTo>
                  <a:lnTo>
                    <a:pt x="212" y="321"/>
                  </a:lnTo>
                  <a:lnTo>
                    <a:pt x="216" y="324"/>
                  </a:lnTo>
                  <a:lnTo>
                    <a:pt x="222" y="325"/>
                  </a:lnTo>
                  <a:lnTo>
                    <a:pt x="229" y="327"/>
                  </a:lnTo>
                  <a:lnTo>
                    <a:pt x="229" y="327"/>
                  </a:lnTo>
                  <a:lnTo>
                    <a:pt x="306" y="328"/>
                  </a:lnTo>
                  <a:lnTo>
                    <a:pt x="343" y="328"/>
                  </a:lnTo>
                  <a:lnTo>
                    <a:pt x="381" y="327"/>
                  </a:lnTo>
                  <a:lnTo>
                    <a:pt x="381" y="327"/>
                  </a:lnTo>
                  <a:lnTo>
                    <a:pt x="390" y="327"/>
                  </a:lnTo>
                  <a:lnTo>
                    <a:pt x="397" y="324"/>
                  </a:lnTo>
                  <a:lnTo>
                    <a:pt x="401" y="323"/>
                  </a:lnTo>
                  <a:lnTo>
                    <a:pt x="404" y="320"/>
                  </a:lnTo>
                  <a:lnTo>
                    <a:pt x="407" y="317"/>
                  </a:lnTo>
                  <a:lnTo>
                    <a:pt x="407" y="314"/>
                  </a:lnTo>
                  <a:lnTo>
                    <a:pt x="408" y="308"/>
                  </a:lnTo>
                  <a:lnTo>
                    <a:pt x="408" y="308"/>
                  </a:lnTo>
                  <a:lnTo>
                    <a:pt x="408" y="297"/>
                  </a:lnTo>
                  <a:lnTo>
                    <a:pt x="411" y="288"/>
                  </a:lnTo>
                  <a:lnTo>
                    <a:pt x="415" y="281"/>
                  </a:lnTo>
                  <a:lnTo>
                    <a:pt x="421" y="274"/>
                  </a:lnTo>
                  <a:lnTo>
                    <a:pt x="434" y="263"/>
                  </a:lnTo>
                  <a:lnTo>
                    <a:pt x="441" y="259"/>
                  </a:lnTo>
                  <a:lnTo>
                    <a:pt x="448" y="251"/>
                  </a:lnTo>
                  <a:lnTo>
                    <a:pt x="448" y="251"/>
                  </a:lnTo>
                  <a:lnTo>
                    <a:pt x="458" y="240"/>
                  </a:lnTo>
                  <a:lnTo>
                    <a:pt x="466" y="229"/>
                  </a:lnTo>
                  <a:lnTo>
                    <a:pt x="475" y="216"/>
                  </a:lnTo>
                  <a:lnTo>
                    <a:pt x="482" y="203"/>
                  </a:lnTo>
                  <a:lnTo>
                    <a:pt x="482" y="203"/>
                  </a:lnTo>
                  <a:lnTo>
                    <a:pt x="489" y="182"/>
                  </a:lnTo>
                  <a:lnTo>
                    <a:pt x="493" y="160"/>
                  </a:lnTo>
                  <a:lnTo>
                    <a:pt x="495" y="140"/>
                  </a:lnTo>
                  <a:lnTo>
                    <a:pt x="493" y="121"/>
                  </a:lnTo>
                  <a:lnTo>
                    <a:pt x="488" y="101"/>
                  </a:lnTo>
                  <a:lnTo>
                    <a:pt x="481" y="82"/>
                  </a:lnTo>
                  <a:lnTo>
                    <a:pt x="469" y="65"/>
                  </a:lnTo>
                  <a:lnTo>
                    <a:pt x="456" y="48"/>
                  </a:lnTo>
                  <a:lnTo>
                    <a:pt x="456" y="48"/>
                  </a:lnTo>
                  <a:lnTo>
                    <a:pt x="449" y="40"/>
                  </a:lnTo>
                  <a:lnTo>
                    <a:pt x="449" y="40"/>
                  </a:lnTo>
                  <a:close/>
                  <a:moveTo>
                    <a:pt x="373" y="162"/>
                  </a:moveTo>
                  <a:lnTo>
                    <a:pt x="373" y="162"/>
                  </a:lnTo>
                  <a:lnTo>
                    <a:pt x="387" y="162"/>
                  </a:lnTo>
                  <a:lnTo>
                    <a:pt x="387" y="162"/>
                  </a:lnTo>
                  <a:lnTo>
                    <a:pt x="387" y="239"/>
                  </a:lnTo>
                  <a:lnTo>
                    <a:pt x="387" y="239"/>
                  </a:lnTo>
                  <a:lnTo>
                    <a:pt x="380" y="239"/>
                  </a:lnTo>
                  <a:lnTo>
                    <a:pt x="373" y="162"/>
                  </a:lnTo>
                  <a:close/>
                  <a:moveTo>
                    <a:pt x="405" y="240"/>
                  </a:moveTo>
                  <a:lnTo>
                    <a:pt x="405" y="240"/>
                  </a:lnTo>
                  <a:lnTo>
                    <a:pt x="405" y="195"/>
                  </a:lnTo>
                  <a:lnTo>
                    <a:pt x="405" y="155"/>
                  </a:lnTo>
                  <a:lnTo>
                    <a:pt x="247" y="126"/>
                  </a:lnTo>
                  <a:lnTo>
                    <a:pt x="247" y="126"/>
                  </a:lnTo>
                  <a:lnTo>
                    <a:pt x="249" y="116"/>
                  </a:lnTo>
                  <a:lnTo>
                    <a:pt x="252" y="106"/>
                  </a:lnTo>
                  <a:lnTo>
                    <a:pt x="254" y="98"/>
                  </a:lnTo>
                  <a:lnTo>
                    <a:pt x="259" y="89"/>
                  </a:lnTo>
                  <a:lnTo>
                    <a:pt x="263" y="81"/>
                  </a:lnTo>
                  <a:lnTo>
                    <a:pt x="269" y="74"/>
                  </a:lnTo>
                  <a:lnTo>
                    <a:pt x="282" y="61"/>
                  </a:lnTo>
                  <a:lnTo>
                    <a:pt x="296" y="51"/>
                  </a:lnTo>
                  <a:lnTo>
                    <a:pt x="311" y="42"/>
                  </a:lnTo>
                  <a:lnTo>
                    <a:pt x="327" y="37"/>
                  </a:lnTo>
                  <a:lnTo>
                    <a:pt x="343" y="34"/>
                  </a:lnTo>
                  <a:lnTo>
                    <a:pt x="343" y="34"/>
                  </a:lnTo>
                  <a:lnTo>
                    <a:pt x="361" y="35"/>
                  </a:lnTo>
                  <a:lnTo>
                    <a:pt x="378" y="38"/>
                  </a:lnTo>
                  <a:lnTo>
                    <a:pt x="394" y="44"/>
                  </a:lnTo>
                  <a:lnTo>
                    <a:pt x="409" y="51"/>
                  </a:lnTo>
                  <a:lnTo>
                    <a:pt x="422" y="62"/>
                  </a:lnTo>
                  <a:lnTo>
                    <a:pt x="435" y="75"/>
                  </a:lnTo>
                  <a:lnTo>
                    <a:pt x="445" y="89"/>
                  </a:lnTo>
                  <a:lnTo>
                    <a:pt x="452" y="106"/>
                  </a:lnTo>
                  <a:lnTo>
                    <a:pt x="452" y="106"/>
                  </a:lnTo>
                  <a:lnTo>
                    <a:pt x="458" y="125"/>
                  </a:lnTo>
                  <a:lnTo>
                    <a:pt x="459" y="142"/>
                  </a:lnTo>
                  <a:lnTo>
                    <a:pt x="458" y="160"/>
                  </a:lnTo>
                  <a:lnTo>
                    <a:pt x="454" y="177"/>
                  </a:lnTo>
                  <a:lnTo>
                    <a:pt x="446" y="195"/>
                  </a:lnTo>
                  <a:lnTo>
                    <a:pt x="436" y="210"/>
                  </a:lnTo>
                  <a:lnTo>
                    <a:pt x="422" y="226"/>
                  </a:lnTo>
                  <a:lnTo>
                    <a:pt x="405" y="240"/>
                  </a:lnTo>
                  <a:lnTo>
                    <a:pt x="405" y="24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80" name="Freeform 47">
              <a:extLst>
                <a:ext uri="{FF2B5EF4-FFF2-40B4-BE49-F238E27FC236}">
                  <a16:creationId xmlns:a16="http://schemas.microsoft.com/office/drawing/2014/main" id="{F6C4A530-1DB1-47E9-8CC0-847E9B1FB22C}"/>
                </a:ext>
              </a:extLst>
            </p:cNvPr>
            <p:cNvSpPr>
              <a:spLocks/>
            </p:cNvSpPr>
            <p:nvPr/>
          </p:nvSpPr>
          <p:spPr bwMode="auto">
            <a:xfrm>
              <a:off x="479425" y="3451226"/>
              <a:ext cx="785813" cy="520700"/>
            </a:xfrm>
            <a:custGeom>
              <a:avLst/>
              <a:gdLst>
                <a:gd name="T0" fmla="*/ 446 w 495"/>
                <a:gd name="T1" fmla="*/ 42 h 328"/>
                <a:gd name="T2" fmla="*/ 442 w 495"/>
                <a:gd name="T3" fmla="*/ 34 h 328"/>
                <a:gd name="T4" fmla="*/ 432 w 495"/>
                <a:gd name="T5" fmla="*/ 25 h 328"/>
                <a:gd name="T6" fmla="*/ 419 w 495"/>
                <a:gd name="T7" fmla="*/ 35 h 328"/>
                <a:gd name="T8" fmla="*/ 424 w 495"/>
                <a:gd name="T9" fmla="*/ 20 h 328"/>
                <a:gd name="T10" fmla="*/ 414 w 495"/>
                <a:gd name="T11" fmla="*/ 14 h 328"/>
                <a:gd name="T12" fmla="*/ 400 w 495"/>
                <a:gd name="T13" fmla="*/ 15 h 328"/>
                <a:gd name="T14" fmla="*/ 404 w 495"/>
                <a:gd name="T15" fmla="*/ 10 h 328"/>
                <a:gd name="T16" fmla="*/ 370 w 495"/>
                <a:gd name="T17" fmla="*/ 0 h 328"/>
                <a:gd name="T18" fmla="*/ 331 w 495"/>
                <a:gd name="T19" fmla="*/ 1 h 328"/>
                <a:gd name="T20" fmla="*/ 304 w 495"/>
                <a:gd name="T21" fmla="*/ 8 h 328"/>
                <a:gd name="T22" fmla="*/ 253 w 495"/>
                <a:gd name="T23" fmla="*/ 38 h 328"/>
                <a:gd name="T24" fmla="*/ 222 w 495"/>
                <a:gd name="T25" fmla="*/ 84 h 328"/>
                <a:gd name="T26" fmla="*/ 212 w 495"/>
                <a:gd name="T27" fmla="*/ 123 h 328"/>
                <a:gd name="T28" fmla="*/ 200 w 495"/>
                <a:gd name="T29" fmla="*/ 153 h 328"/>
                <a:gd name="T30" fmla="*/ 176 w 495"/>
                <a:gd name="T31" fmla="*/ 145 h 328"/>
                <a:gd name="T32" fmla="*/ 129 w 495"/>
                <a:gd name="T33" fmla="*/ 105 h 328"/>
                <a:gd name="T34" fmla="*/ 91 w 495"/>
                <a:gd name="T35" fmla="*/ 27 h 328"/>
                <a:gd name="T36" fmla="*/ 90 w 495"/>
                <a:gd name="T37" fmla="*/ 15 h 328"/>
                <a:gd name="T38" fmla="*/ 81 w 495"/>
                <a:gd name="T39" fmla="*/ 7 h 328"/>
                <a:gd name="T40" fmla="*/ 67 w 495"/>
                <a:gd name="T41" fmla="*/ 11 h 328"/>
                <a:gd name="T42" fmla="*/ 0 w 495"/>
                <a:gd name="T43" fmla="*/ 58 h 328"/>
                <a:gd name="T44" fmla="*/ 1 w 495"/>
                <a:gd name="T45" fmla="*/ 69 h 328"/>
                <a:gd name="T46" fmla="*/ 57 w 495"/>
                <a:gd name="T47" fmla="*/ 89 h 328"/>
                <a:gd name="T48" fmla="*/ 65 w 495"/>
                <a:gd name="T49" fmla="*/ 95 h 328"/>
                <a:gd name="T50" fmla="*/ 185 w 495"/>
                <a:gd name="T51" fmla="*/ 249 h 328"/>
                <a:gd name="T52" fmla="*/ 199 w 495"/>
                <a:gd name="T53" fmla="*/ 280 h 328"/>
                <a:gd name="T54" fmla="*/ 200 w 495"/>
                <a:gd name="T55" fmla="*/ 298 h 328"/>
                <a:gd name="T56" fmla="*/ 208 w 495"/>
                <a:gd name="T57" fmla="*/ 317 h 328"/>
                <a:gd name="T58" fmla="*/ 222 w 495"/>
                <a:gd name="T59" fmla="*/ 325 h 328"/>
                <a:gd name="T60" fmla="*/ 306 w 495"/>
                <a:gd name="T61" fmla="*/ 328 h 328"/>
                <a:gd name="T62" fmla="*/ 381 w 495"/>
                <a:gd name="T63" fmla="*/ 327 h 328"/>
                <a:gd name="T64" fmla="*/ 401 w 495"/>
                <a:gd name="T65" fmla="*/ 323 h 328"/>
                <a:gd name="T66" fmla="*/ 407 w 495"/>
                <a:gd name="T67" fmla="*/ 314 h 328"/>
                <a:gd name="T68" fmla="*/ 408 w 495"/>
                <a:gd name="T69" fmla="*/ 297 h 328"/>
                <a:gd name="T70" fmla="*/ 421 w 495"/>
                <a:gd name="T71" fmla="*/ 274 h 328"/>
                <a:gd name="T72" fmla="*/ 448 w 495"/>
                <a:gd name="T73" fmla="*/ 251 h 328"/>
                <a:gd name="T74" fmla="*/ 466 w 495"/>
                <a:gd name="T75" fmla="*/ 229 h 328"/>
                <a:gd name="T76" fmla="*/ 482 w 495"/>
                <a:gd name="T77" fmla="*/ 203 h 328"/>
                <a:gd name="T78" fmla="*/ 495 w 495"/>
                <a:gd name="T79" fmla="*/ 140 h 328"/>
                <a:gd name="T80" fmla="*/ 481 w 495"/>
                <a:gd name="T81" fmla="*/ 82 h 328"/>
                <a:gd name="T82" fmla="*/ 456 w 495"/>
                <a:gd name="T83" fmla="*/ 4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5" h="328">
                  <a:moveTo>
                    <a:pt x="449" y="40"/>
                  </a:moveTo>
                  <a:lnTo>
                    <a:pt x="449" y="40"/>
                  </a:lnTo>
                  <a:lnTo>
                    <a:pt x="446" y="42"/>
                  </a:lnTo>
                  <a:lnTo>
                    <a:pt x="446" y="42"/>
                  </a:lnTo>
                  <a:lnTo>
                    <a:pt x="444" y="40"/>
                  </a:lnTo>
                  <a:lnTo>
                    <a:pt x="442" y="34"/>
                  </a:lnTo>
                  <a:lnTo>
                    <a:pt x="442" y="34"/>
                  </a:lnTo>
                  <a:lnTo>
                    <a:pt x="432" y="25"/>
                  </a:lnTo>
                  <a:lnTo>
                    <a:pt x="432" y="25"/>
                  </a:lnTo>
                  <a:lnTo>
                    <a:pt x="427" y="32"/>
                  </a:lnTo>
                  <a:lnTo>
                    <a:pt x="422" y="34"/>
                  </a:lnTo>
                  <a:lnTo>
                    <a:pt x="419" y="35"/>
                  </a:lnTo>
                  <a:lnTo>
                    <a:pt x="419" y="35"/>
                  </a:lnTo>
                  <a:lnTo>
                    <a:pt x="419" y="28"/>
                  </a:lnTo>
                  <a:lnTo>
                    <a:pt x="424" y="20"/>
                  </a:lnTo>
                  <a:lnTo>
                    <a:pt x="424" y="20"/>
                  </a:lnTo>
                  <a:lnTo>
                    <a:pt x="414" y="14"/>
                  </a:lnTo>
                  <a:lnTo>
                    <a:pt x="414" y="14"/>
                  </a:lnTo>
                  <a:lnTo>
                    <a:pt x="407" y="15"/>
                  </a:lnTo>
                  <a:lnTo>
                    <a:pt x="400" y="15"/>
                  </a:lnTo>
                  <a:lnTo>
                    <a:pt x="400" y="15"/>
                  </a:lnTo>
                  <a:lnTo>
                    <a:pt x="402" y="12"/>
                  </a:lnTo>
                  <a:lnTo>
                    <a:pt x="404" y="10"/>
                  </a:lnTo>
                  <a:lnTo>
                    <a:pt x="404" y="10"/>
                  </a:lnTo>
                  <a:lnTo>
                    <a:pt x="392" y="5"/>
                  </a:lnTo>
                  <a:lnTo>
                    <a:pt x="381" y="1"/>
                  </a:lnTo>
                  <a:lnTo>
                    <a:pt x="370" y="0"/>
                  </a:lnTo>
                  <a:lnTo>
                    <a:pt x="357" y="0"/>
                  </a:lnTo>
                  <a:lnTo>
                    <a:pt x="344" y="0"/>
                  </a:lnTo>
                  <a:lnTo>
                    <a:pt x="331" y="1"/>
                  </a:lnTo>
                  <a:lnTo>
                    <a:pt x="318" y="4"/>
                  </a:lnTo>
                  <a:lnTo>
                    <a:pt x="304" y="8"/>
                  </a:lnTo>
                  <a:lnTo>
                    <a:pt x="304" y="8"/>
                  </a:lnTo>
                  <a:lnTo>
                    <a:pt x="286" y="17"/>
                  </a:lnTo>
                  <a:lnTo>
                    <a:pt x="269" y="27"/>
                  </a:lnTo>
                  <a:lnTo>
                    <a:pt x="253" y="38"/>
                  </a:lnTo>
                  <a:lnTo>
                    <a:pt x="240" y="51"/>
                  </a:lnTo>
                  <a:lnTo>
                    <a:pt x="230" y="67"/>
                  </a:lnTo>
                  <a:lnTo>
                    <a:pt x="222" y="84"/>
                  </a:lnTo>
                  <a:lnTo>
                    <a:pt x="216" y="102"/>
                  </a:lnTo>
                  <a:lnTo>
                    <a:pt x="212" y="123"/>
                  </a:lnTo>
                  <a:lnTo>
                    <a:pt x="212" y="123"/>
                  </a:lnTo>
                  <a:lnTo>
                    <a:pt x="210" y="132"/>
                  </a:lnTo>
                  <a:lnTo>
                    <a:pt x="208" y="139"/>
                  </a:lnTo>
                  <a:lnTo>
                    <a:pt x="200" y="153"/>
                  </a:lnTo>
                  <a:lnTo>
                    <a:pt x="200" y="153"/>
                  </a:lnTo>
                  <a:lnTo>
                    <a:pt x="183" y="148"/>
                  </a:lnTo>
                  <a:lnTo>
                    <a:pt x="176" y="145"/>
                  </a:lnTo>
                  <a:lnTo>
                    <a:pt x="169" y="140"/>
                  </a:lnTo>
                  <a:lnTo>
                    <a:pt x="169" y="140"/>
                  </a:lnTo>
                  <a:lnTo>
                    <a:pt x="129" y="105"/>
                  </a:lnTo>
                  <a:lnTo>
                    <a:pt x="91" y="71"/>
                  </a:lnTo>
                  <a:lnTo>
                    <a:pt x="91" y="71"/>
                  </a:lnTo>
                  <a:lnTo>
                    <a:pt x="91" y="27"/>
                  </a:lnTo>
                  <a:lnTo>
                    <a:pt x="91" y="27"/>
                  </a:lnTo>
                  <a:lnTo>
                    <a:pt x="91" y="20"/>
                  </a:lnTo>
                  <a:lnTo>
                    <a:pt x="90" y="15"/>
                  </a:lnTo>
                  <a:lnTo>
                    <a:pt x="87" y="11"/>
                  </a:lnTo>
                  <a:lnTo>
                    <a:pt x="84" y="8"/>
                  </a:lnTo>
                  <a:lnTo>
                    <a:pt x="81" y="7"/>
                  </a:lnTo>
                  <a:lnTo>
                    <a:pt x="77" y="7"/>
                  </a:lnTo>
                  <a:lnTo>
                    <a:pt x="73" y="8"/>
                  </a:lnTo>
                  <a:lnTo>
                    <a:pt x="67" y="11"/>
                  </a:lnTo>
                  <a:lnTo>
                    <a:pt x="67" y="11"/>
                  </a:lnTo>
                  <a:lnTo>
                    <a:pt x="33" y="34"/>
                  </a:lnTo>
                  <a:lnTo>
                    <a:pt x="0" y="58"/>
                  </a:lnTo>
                  <a:lnTo>
                    <a:pt x="0" y="58"/>
                  </a:lnTo>
                  <a:lnTo>
                    <a:pt x="1" y="69"/>
                  </a:lnTo>
                  <a:lnTo>
                    <a:pt x="1" y="69"/>
                  </a:lnTo>
                  <a:lnTo>
                    <a:pt x="47" y="86"/>
                  </a:lnTo>
                  <a:lnTo>
                    <a:pt x="47" y="86"/>
                  </a:lnTo>
                  <a:lnTo>
                    <a:pt x="57" y="89"/>
                  </a:lnTo>
                  <a:lnTo>
                    <a:pt x="63" y="92"/>
                  </a:lnTo>
                  <a:lnTo>
                    <a:pt x="65" y="95"/>
                  </a:lnTo>
                  <a:lnTo>
                    <a:pt x="65" y="95"/>
                  </a:lnTo>
                  <a:lnTo>
                    <a:pt x="127" y="170"/>
                  </a:lnTo>
                  <a:lnTo>
                    <a:pt x="185" y="249"/>
                  </a:lnTo>
                  <a:lnTo>
                    <a:pt x="185" y="249"/>
                  </a:lnTo>
                  <a:lnTo>
                    <a:pt x="192" y="259"/>
                  </a:lnTo>
                  <a:lnTo>
                    <a:pt x="196" y="269"/>
                  </a:lnTo>
                  <a:lnTo>
                    <a:pt x="199" y="280"/>
                  </a:lnTo>
                  <a:lnTo>
                    <a:pt x="200" y="291"/>
                  </a:lnTo>
                  <a:lnTo>
                    <a:pt x="200" y="291"/>
                  </a:lnTo>
                  <a:lnTo>
                    <a:pt x="200" y="298"/>
                  </a:lnTo>
                  <a:lnTo>
                    <a:pt x="202" y="305"/>
                  </a:lnTo>
                  <a:lnTo>
                    <a:pt x="205" y="311"/>
                  </a:lnTo>
                  <a:lnTo>
                    <a:pt x="208" y="317"/>
                  </a:lnTo>
                  <a:lnTo>
                    <a:pt x="212" y="321"/>
                  </a:lnTo>
                  <a:lnTo>
                    <a:pt x="216" y="324"/>
                  </a:lnTo>
                  <a:lnTo>
                    <a:pt x="222" y="325"/>
                  </a:lnTo>
                  <a:lnTo>
                    <a:pt x="229" y="327"/>
                  </a:lnTo>
                  <a:lnTo>
                    <a:pt x="229" y="327"/>
                  </a:lnTo>
                  <a:lnTo>
                    <a:pt x="306" y="328"/>
                  </a:lnTo>
                  <a:lnTo>
                    <a:pt x="343" y="328"/>
                  </a:lnTo>
                  <a:lnTo>
                    <a:pt x="381" y="327"/>
                  </a:lnTo>
                  <a:lnTo>
                    <a:pt x="381" y="327"/>
                  </a:lnTo>
                  <a:lnTo>
                    <a:pt x="390" y="327"/>
                  </a:lnTo>
                  <a:lnTo>
                    <a:pt x="397" y="324"/>
                  </a:lnTo>
                  <a:lnTo>
                    <a:pt x="401" y="323"/>
                  </a:lnTo>
                  <a:lnTo>
                    <a:pt x="404" y="320"/>
                  </a:lnTo>
                  <a:lnTo>
                    <a:pt x="407" y="317"/>
                  </a:lnTo>
                  <a:lnTo>
                    <a:pt x="407" y="314"/>
                  </a:lnTo>
                  <a:lnTo>
                    <a:pt x="408" y="308"/>
                  </a:lnTo>
                  <a:lnTo>
                    <a:pt x="408" y="308"/>
                  </a:lnTo>
                  <a:lnTo>
                    <a:pt x="408" y="297"/>
                  </a:lnTo>
                  <a:lnTo>
                    <a:pt x="411" y="288"/>
                  </a:lnTo>
                  <a:lnTo>
                    <a:pt x="415" y="281"/>
                  </a:lnTo>
                  <a:lnTo>
                    <a:pt x="421" y="274"/>
                  </a:lnTo>
                  <a:lnTo>
                    <a:pt x="434" y="263"/>
                  </a:lnTo>
                  <a:lnTo>
                    <a:pt x="441" y="259"/>
                  </a:lnTo>
                  <a:lnTo>
                    <a:pt x="448" y="251"/>
                  </a:lnTo>
                  <a:lnTo>
                    <a:pt x="448" y="251"/>
                  </a:lnTo>
                  <a:lnTo>
                    <a:pt x="458" y="240"/>
                  </a:lnTo>
                  <a:lnTo>
                    <a:pt x="466" y="229"/>
                  </a:lnTo>
                  <a:lnTo>
                    <a:pt x="475" y="216"/>
                  </a:lnTo>
                  <a:lnTo>
                    <a:pt x="482" y="203"/>
                  </a:lnTo>
                  <a:lnTo>
                    <a:pt x="482" y="203"/>
                  </a:lnTo>
                  <a:lnTo>
                    <a:pt x="489" y="182"/>
                  </a:lnTo>
                  <a:lnTo>
                    <a:pt x="493" y="160"/>
                  </a:lnTo>
                  <a:lnTo>
                    <a:pt x="495" y="140"/>
                  </a:lnTo>
                  <a:lnTo>
                    <a:pt x="493" y="121"/>
                  </a:lnTo>
                  <a:lnTo>
                    <a:pt x="488" y="101"/>
                  </a:lnTo>
                  <a:lnTo>
                    <a:pt x="481" y="82"/>
                  </a:lnTo>
                  <a:lnTo>
                    <a:pt x="469" y="65"/>
                  </a:lnTo>
                  <a:lnTo>
                    <a:pt x="456" y="48"/>
                  </a:lnTo>
                  <a:lnTo>
                    <a:pt x="456" y="48"/>
                  </a:lnTo>
                  <a:lnTo>
                    <a:pt x="449" y="40"/>
                  </a:lnTo>
                  <a:lnTo>
                    <a:pt x="449"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81" name="Freeform 48">
              <a:extLst>
                <a:ext uri="{FF2B5EF4-FFF2-40B4-BE49-F238E27FC236}">
                  <a16:creationId xmlns:a16="http://schemas.microsoft.com/office/drawing/2014/main" id="{431627EC-F65C-49A0-9A9E-4F49CD04BC98}"/>
                </a:ext>
              </a:extLst>
            </p:cNvPr>
            <p:cNvSpPr>
              <a:spLocks/>
            </p:cNvSpPr>
            <p:nvPr/>
          </p:nvSpPr>
          <p:spPr bwMode="auto">
            <a:xfrm>
              <a:off x="1071563" y="3708401"/>
              <a:ext cx="22225" cy="122238"/>
            </a:xfrm>
            <a:custGeom>
              <a:avLst/>
              <a:gdLst>
                <a:gd name="T0" fmla="*/ 0 w 14"/>
                <a:gd name="T1" fmla="*/ 0 h 77"/>
                <a:gd name="T2" fmla="*/ 0 w 14"/>
                <a:gd name="T3" fmla="*/ 0 h 77"/>
                <a:gd name="T4" fmla="*/ 14 w 14"/>
                <a:gd name="T5" fmla="*/ 0 h 77"/>
                <a:gd name="T6" fmla="*/ 14 w 14"/>
                <a:gd name="T7" fmla="*/ 0 h 77"/>
                <a:gd name="T8" fmla="*/ 14 w 14"/>
                <a:gd name="T9" fmla="*/ 77 h 77"/>
                <a:gd name="T10" fmla="*/ 14 w 14"/>
                <a:gd name="T11" fmla="*/ 77 h 77"/>
                <a:gd name="T12" fmla="*/ 7 w 14"/>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14" h="77">
                  <a:moveTo>
                    <a:pt x="0" y="0"/>
                  </a:moveTo>
                  <a:lnTo>
                    <a:pt x="0" y="0"/>
                  </a:lnTo>
                  <a:lnTo>
                    <a:pt x="14" y="0"/>
                  </a:lnTo>
                  <a:lnTo>
                    <a:pt x="14" y="0"/>
                  </a:lnTo>
                  <a:lnTo>
                    <a:pt x="14" y="77"/>
                  </a:lnTo>
                  <a:lnTo>
                    <a:pt x="14" y="77"/>
                  </a:lnTo>
                  <a:lnTo>
                    <a:pt x="7"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82" name="Freeform 49">
              <a:extLst>
                <a:ext uri="{FF2B5EF4-FFF2-40B4-BE49-F238E27FC236}">
                  <a16:creationId xmlns:a16="http://schemas.microsoft.com/office/drawing/2014/main" id="{9D846276-C819-4C44-949A-4F6F07F07A94}"/>
                </a:ext>
              </a:extLst>
            </p:cNvPr>
            <p:cNvSpPr>
              <a:spLocks/>
            </p:cNvSpPr>
            <p:nvPr/>
          </p:nvSpPr>
          <p:spPr bwMode="auto">
            <a:xfrm>
              <a:off x="871538" y="3505201"/>
              <a:ext cx="336550" cy="327025"/>
            </a:xfrm>
            <a:custGeom>
              <a:avLst/>
              <a:gdLst>
                <a:gd name="T0" fmla="*/ 158 w 212"/>
                <a:gd name="T1" fmla="*/ 206 h 206"/>
                <a:gd name="T2" fmla="*/ 158 w 212"/>
                <a:gd name="T3" fmla="*/ 206 h 206"/>
                <a:gd name="T4" fmla="*/ 158 w 212"/>
                <a:gd name="T5" fmla="*/ 161 h 206"/>
                <a:gd name="T6" fmla="*/ 158 w 212"/>
                <a:gd name="T7" fmla="*/ 121 h 206"/>
                <a:gd name="T8" fmla="*/ 0 w 212"/>
                <a:gd name="T9" fmla="*/ 92 h 206"/>
                <a:gd name="T10" fmla="*/ 0 w 212"/>
                <a:gd name="T11" fmla="*/ 92 h 206"/>
                <a:gd name="T12" fmla="*/ 2 w 212"/>
                <a:gd name="T13" fmla="*/ 82 h 206"/>
                <a:gd name="T14" fmla="*/ 5 w 212"/>
                <a:gd name="T15" fmla="*/ 72 h 206"/>
                <a:gd name="T16" fmla="*/ 7 w 212"/>
                <a:gd name="T17" fmla="*/ 64 h 206"/>
                <a:gd name="T18" fmla="*/ 12 w 212"/>
                <a:gd name="T19" fmla="*/ 55 h 206"/>
                <a:gd name="T20" fmla="*/ 16 w 212"/>
                <a:gd name="T21" fmla="*/ 47 h 206"/>
                <a:gd name="T22" fmla="*/ 22 w 212"/>
                <a:gd name="T23" fmla="*/ 40 h 206"/>
                <a:gd name="T24" fmla="*/ 35 w 212"/>
                <a:gd name="T25" fmla="*/ 27 h 206"/>
                <a:gd name="T26" fmla="*/ 49 w 212"/>
                <a:gd name="T27" fmla="*/ 17 h 206"/>
                <a:gd name="T28" fmla="*/ 64 w 212"/>
                <a:gd name="T29" fmla="*/ 8 h 206"/>
                <a:gd name="T30" fmla="*/ 80 w 212"/>
                <a:gd name="T31" fmla="*/ 3 h 206"/>
                <a:gd name="T32" fmla="*/ 96 w 212"/>
                <a:gd name="T33" fmla="*/ 0 h 206"/>
                <a:gd name="T34" fmla="*/ 96 w 212"/>
                <a:gd name="T35" fmla="*/ 0 h 206"/>
                <a:gd name="T36" fmla="*/ 114 w 212"/>
                <a:gd name="T37" fmla="*/ 1 h 206"/>
                <a:gd name="T38" fmla="*/ 131 w 212"/>
                <a:gd name="T39" fmla="*/ 4 h 206"/>
                <a:gd name="T40" fmla="*/ 147 w 212"/>
                <a:gd name="T41" fmla="*/ 10 h 206"/>
                <a:gd name="T42" fmla="*/ 162 w 212"/>
                <a:gd name="T43" fmla="*/ 17 h 206"/>
                <a:gd name="T44" fmla="*/ 175 w 212"/>
                <a:gd name="T45" fmla="*/ 28 h 206"/>
                <a:gd name="T46" fmla="*/ 188 w 212"/>
                <a:gd name="T47" fmla="*/ 41 h 206"/>
                <a:gd name="T48" fmla="*/ 198 w 212"/>
                <a:gd name="T49" fmla="*/ 55 h 206"/>
                <a:gd name="T50" fmla="*/ 205 w 212"/>
                <a:gd name="T51" fmla="*/ 72 h 206"/>
                <a:gd name="T52" fmla="*/ 205 w 212"/>
                <a:gd name="T53" fmla="*/ 72 h 206"/>
                <a:gd name="T54" fmla="*/ 211 w 212"/>
                <a:gd name="T55" fmla="*/ 91 h 206"/>
                <a:gd name="T56" fmla="*/ 212 w 212"/>
                <a:gd name="T57" fmla="*/ 108 h 206"/>
                <a:gd name="T58" fmla="*/ 211 w 212"/>
                <a:gd name="T59" fmla="*/ 126 h 206"/>
                <a:gd name="T60" fmla="*/ 207 w 212"/>
                <a:gd name="T61" fmla="*/ 143 h 206"/>
                <a:gd name="T62" fmla="*/ 199 w 212"/>
                <a:gd name="T63" fmla="*/ 161 h 206"/>
                <a:gd name="T64" fmla="*/ 189 w 212"/>
                <a:gd name="T65" fmla="*/ 176 h 206"/>
                <a:gd name="T66" fmla="*/ 175 w 212"/>
                <a:gd name="T67" fmla="*/ 192 h 206"/>
                <a:gd name="T68" fmla="*/ 158 w 212"/>
                <a:gd name="T69" fmla="*/ 206 h 206"/>
                <a:gd name="T70" fmla="*/ 158 w 212"/>
                <a:gd name="T71"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2" h="206">
                  <a:moveTo>
                    <a:pt x="158" y="206"/>
                  </a:moveTo>
                  <a:lnTo>
                    <a:pt x="158" y="206"/>
                  </a:lnTo>
                  <a:lnTo>
                    <a:pt x="158" y="161"/>
                  </a:lnTo>
                  <a:lnTo>
                    <a:pt x="158" y="121"/>
                  </a:lnTo>
                  <a:lnTo>
                    <a:pt x="0" y="92"/>
                  </a:lnTo>
                  <a:lnTo>
                    <a:pt x="0" y="92"/>
                  </a:lnTo>
                  <a:lnTo>
                    <a:pt x="2" y="82"/>
                  </a:lnTo>
                  <a:lnTo>
                    <a:pt x="5" y="72"/>
                  </a:lnTo>
                  <a:lnTo>
                    <a:pt x="7" y="64"/>
                  </a:lnTo>
                  <a:lnTo>
                    <a:pt x="12" y="55"/>
                  </a:lnTo>
                  <a:lnTo>
                    <a:pt x="16" y="47"/>
                  </a:lnTo>
                  <a:lnTo>
                    <a:pt x="22" y="40"/>
                  </a:lnTo>
                  <a:lnTo>
                    <a:pt x="35" y="27"/>
                  </a:lnTo>
                  <a:lnTo>
                    <a:pt x="49" y="17"/>
                  </a:lnTo>
                  <a:lnTo>
                    <a:pt x="64" y="8"/>
                  </a:lnTo>
                  <a:lnTo>
                    <a:pt x="80" y="3"/>
                  </a:lnTo>
                  <a:lnTo>
                    <a:pt x="96" y="0"/>
                  </a:lnTo>
                  <a:lnTo>
                    <a:pt x="96" y="0"/>
                  </a:lnTo>
                  <a:lnTo>
                    <a:pt x="114" y="1"/>
                  </a:lnTo>
                  <a:lnTo>
                    <a:pt x="131" y="4"/>
                  </a:lnTo>
                  <a:lnTo>
                    <a:pt x="147" y="10"/>
                  </a:lnTo>
                  <a:lnTo>
                    <a:pt x="162" y="17"/>
                  </a:lnTo>
                  <a:lnTo>
                    <a:pt x="175" y="28"/>
                  </a:lnTo>
                  <a:lnTo>
                    <a:pt x="188" y="41"/>
                  </a:lnTo>
                  <a:lnTo>
                    <a:pt x="198" y="55"/>
                  </a:lnTo>
                  <a:lnTo>
                    <a:pt x="205" y="72"/>
                  </a:lnTo>
                  <a:lnTo>
                    <a:pt x="205" y="72"/>
                  </a:lnTo>
                  <a:lnTo>
                    <a:pt x="211" y="91"/>
                  </a:lnTo>
                  <a:lnTo>
                    <a:pt x="212" y="108"/>
                  </a:lnTo>
                  <a:lnTo>
                    <a:pt x="211" y="126"/>
                  </a:lnTo>
                  <a:lnTo>
                    <a:pt x="207" y="143"/>
                  </a:lnTo>
                  <a:lnTo>
                    <a:pt x="199" y="161"/>
                  </a:lnTo>
                  <a:lnTo>
                    <a:pt x="189" y="176"/>
                  </a:lnTo>
                  <a:lnTo>
                    <a:pt x="175" y="192"/>
                  </a:lnTo>
                  <a:lnTo>
                    <a:pt x="158" y="206"/>
                  </a:lnTo>
                  <a:lnTo>
                    <a:pt x="158"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83" name="Freeform 50">
              <a:extLst>
                <a:ext uri="{FF2B5EF4-FFF2-40B4-BE49-F238E27FC236}">
                  <a16:creationId xmlns:a16="http://schemas.microsoft.com/office/drawing/2014/main" id="{D38A9B33-2698-445A-AE69-7DD22ADA44B2}"/>
                </a:ext>
              </a:extLst>
            </p:cNvPr>
            <p:cNvSpPr>
              <a:spLocks/>
            </p:cNvSpPr>
            <p:nvPr/>
          </p:nvSpPr>
          <p:spPr bwMode="auto">
            <a:xfrm>
              <a:off x="1200150" y="3452813"/>
              <a:ext cx="33338" cy="53975"/>
            </a:xfrm>
            <a:custGeom>
              <a:avLst/>
              <a:gdLst>
                <a:gd name="T0" fmla="*/ 19 w 21"/>
                <a:gd name="T1" fmla="*/ 34 h 34"/>
                <a:gd name="T2" fmla="*/ 19 w 21"/>
                <a:gd name="T3" fmla="*/ 34 h 34"/>
                <a:gd name="T4" fmla="*/ 21 w 21"/>
                <a:gd name="T5" fmla="*/ 30 h 34"/>
                <a:gd name="T6" fmla="*/ 19 w 21"/>
                <a:gd name="T7" fmla="*/ 26 h 34"/>
                <a:gd name="T8" fmla="*/ 15 w 21"/>
                <a:gd name="T9" fmla="*/ 14 h 34"/>
                <a:gd name="T10" fmla="*/ 8 w 21"/>
                <a:gd name="T11" fmla="*/ 6 h 34"/>
                <a:gd name="T12" fmla="*/ 4 w 21"/>
                <a:gd name="T13" fmla="*/ 2 h 34"/>
                <a:gd name="T14" fmla="*/ 0 w 21"/>
                <a:gd name="T15" fmla="*/ 0 h 34"/>
                <a:gd name="T16" fmla="*/ 0 w 21"/>
                <a:gd name="T17" fmla="*/ 0 h 34"/>
                <a:gd name="T18" fmla="*/ 0 w 21"/>
                <a:gd name="T19" fmla="*/ 4 h 34"/>
                <a:gd name="T20" fmla="*/ 1 w 21"/>
                <a:gd name="T21" fmla="*/ 10 h 34"/>
                <a:gd name="T22" fmla="*/ 5 w 21"/>
                <a:gd name="T23" fmla="*/ 20 h 34"/>
                <a:gd name="T24" fmla="*/ 12 w 21"/>
                <a:gd name="T25" fmla="*/ 30 h 34"/>
                <a:gd name="T26" fmla="*/ 17 w 21"/>
                <a:gd name="T27" fmla="*/ 33 h 34"/>
                <a:gd name="T28" fmla="*/ 19 w 21"/>
                <a:gd name="T29" fmla="*/ 34 h 34"/>
                <a:gd name="T30" fmla="*/ 19 w 21"/>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4">
                  <a:moveTo>
                    <a:pt x="19" y="34"/>
                  </a:moveTo>
                  <a:lnTo>
                    <a:pt x="19" y="34"/>
                  </a:lnTo>
                  <a:lnTo>
                    <a:pt x="21" y="30"/>
                  </a:lnTo>
                  <a:lnTo>
                    <a:pt x="19" y="26"/>
                  </a:lnTo>
                  <a:lnTo>
                    <a:pt x="15" y="14"/>
                  </a:lnTo>
                  <a:lnTo>
                    <a:pt x="8" y="6"/>
                  </a:lnTo>
                  <a:lnTo>
                    <a:pt x="4" y="2"/>
                  </a:lnTo>
                  <a:lnTo>
                    <a:pt x="0" y="0"/>
                  </a:lnTo>
                  <a:lnTo>
                    <a:pt x="0" y="0"/>
                  </a:lnTo>
                  <a:lnTo>
                    <a:pt x="0" y="4"/>
                  </a:lnTo>
                  <a:lnTo>
                    <a:pt x="1" y="10"/>
                  </a:lnTo>
                  <a:lnTo>
                    <a:pt x="5" y="20"/>
                  </a:lnTo>
                  <a:lnTo>
                    <a:pt x="12" y="30"/>
                  </a:lnTo>
                  <a:lnTo>
                    <a:pt x="17" y="33"/>
                  </a:lnTo>
                  <a:lnTo>
                    <a:pt x="19" y="34"/>
                  </a:lnTo>
                  <a:lnTo>
                    <a:pt x="19" y="3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84" name="Freeform 51">
              <a:extLst>
                <a:ext uri="{FF2B5EF4-FFF2-40B4-BE49-F238E27FC236}">
                  <a16:creationId xmlns:a16="http://schemas.microsoft.com/office/drawing/2014/main" id="{96CA789B-71B1-4998-A91F-6569D8F06DC8}"/>
                </a:ext>
              </a:extLst>
            </p:cNvPr>
            <p:cNvSpPr>
              <a:spLocks/>
            </p:cNvSpPr>
            <p:nvPr/>
          </p:nvSpPr>
          <p:spPr bwMode="auto">
            <a:xfrm>
              <a:off x="1179513" y="3455988"/>
              <a:ext cx="17463" cy="58738"/>
            </a:xfrm>
            <a:custGeom>
              <a:avLst/>
              <a:gdLst>
                <a:gd name="T0" fmla="*/ 8 w 11"/>
                <a:gd name="T1" fmla="*/ 37 h 37"/>
                <a:gd name="T2" fmla="*/ 8 w 11"/>
                <a:gd name="T3" fmla="*/ 37 h 37"/>
                <a:gd name="T4" fmla="*/ 11 w 11"/>
                <a:gd name="T5" fmla="*/ 28 h 37"/>
                <a:gd name="T6" fmla="*/ 11 w 11"/>
                <a:gd name="T7" fmla="*/ 18 h 37"/>
                <a:gd name="T8" fmla="*/ 10 w 11"/>
                <a:gd name="T9" fmla="*/ 8 h 37"/>
                <a:gd name="T10" fmla="*/ 8 w 11"/>
                <a:gd name="T11" fmla="*/ 4 h 37"/>
                <a:gd name="T12" fmla="*/ 5 w 11"/>
                <a:gd name="T13" fmla="*/ 0 h 37"/>
                <a:gd name="T14" fmla="*/ 5 w 11"/>
                <a:gd name="T15" fmla="*/ 0 h 37"/>
                <a:gd name="T16" fmla="*/ 3 w 11"/>
                <a:gd name="T17" fmla="*/ 7 h 37"/>
                <a:gd name="T18" fmla="*/ 1 w 11"/>
                <a:gd name="T19" fmla="*/ 14 h 37"/>
                <a:gd name="T20" fmla="*/ 0 w 11"/>
                <a:gd name="T21" fmla="*/ 22 h 37"/>
                <a:gd name="T22" fmla="*/ 1 w 11"/>
                <a:gd name="T23" fmla="*/ 31 h 37"/>
                <a:gd name="T24" fmla="*/ 1 w 11"/>
                <a:gd name="T25" fmla="*/ 31 h 37"/>
                <a:gd name="T26" fmla="*/ 8 w 11"/>
                <a:gd name="T27" fmla="*/ 37 h 37"/>
                <a:gd name="T28" fmla="*/ 8 w 11"/>
                <a:gd name="T2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37">
                  <a:moveTo>
                    <a:pt x="8" y="37"/>
                  </a:moveTo>
                  <a:lnTo>
                    <a:pt x="8" y="37"/>
                  </a:lnTo>
                  <a:lnTo>
                    <a:pt x="11" y="28"/>
                  </a:lnTo>
                  <a:lnTo>
                    <a:pt x="11" y="18"/>
                  </a:lnTo>
                  <a:lnTo>
                    <a:pt x="10" y="8"/>
                  </a:lnTo>
                  <a:lnTo>
                    <a:pt x="8" y="4"/>
                  </a:lnTo>
                  <a:lnTo>
                    <a:pt x="5" y="0"/>
                  </a:lnTo>
                  <a:lnTo>
                    <a:pt x="5" y="0"/>
                  </a:lnTo>
                  <a:lnTo>
                    <a:pt x="3" y="7"/>
                  </a:lnTo>
                  <a:lnTo>
                    <a:pt x="1" y="14"/>
                  </a:lnTo>
                  <a:lnTo>
                    <a:pt x="0" y="22"/>
                  </a:lnTo>
                  <a:lnTo>
                    <a:pt x="1" y="31"/>
                  </a:lnTo>
                  <a:lnTo>
                    <a:pt x="1" y="31"/>
                  </a:lnTo>
                  <a:lnTo>
                    <a:pt x="8" y="37"/>
                  </a:lnTo>
                  <a:lnTo>
                    <a:pt x="8" y="3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85" name="Freeform 52">
              <a:extLst>
                <a:ext uri="{FF2B5EF4-FFF2-40B4-BE49-F238E27FC236}">
                  <a16:creationId xmlns:a16="http://schemas.microsoft.com/office/drawing/2014/main" id="{A0D1F857-91CD-42B5-B797-FFF655B32C03}"/>
                </a:ext>
              </a:extLst>
            </p:cNvPr>
            <p:cNvSpPr>
              <a:spLocks/>
            </p:cNvSpPr>
            <p:nvPr/>
          </p:nvSpPr>
          <p:spPr bwMode="auto">
            <a:xfrm>
              <a:off x="1114425" y="3389313"/>
              <a:ext cx="55563" cy="34925"/>
            </a:xfrm>
            <a:custGeom>
              <a:avLst/>
              <a:gdLst>
                <a:gd name="T0" fmla="*/ 35 w 35"/>
                <a:gd name="T1" fmla="*/ 20 h 22"/>
                <a:gd name="T2" fmla="*/ 35 w 35"/>
                <a:gd name="T3" fmla="*/ 20 h 22"/>
                <a:gd name="T4" fmla="*/ 32 w 35"/>
                <a:gd name="T5" fmla="*/ 16 h 22"/>
                <a:gd name="T6" fmla="*/ 29 w 35"/>
                <a:gd name="T7" fmla="*/ 13 h 22"/>
                <a:gd name="T8" fmla="*/ 19 w 35"/>
                <a:gd name="T9" fmla="*/ 6 h 22"/>
                <a:gd name="T10" fmla="*/ 9 w 35"/>
                <a:gd name="T11" fmla="*/ 2 h 22"/>
                <a:gd name="T12" fmla="*/ 4 w 35"/>
                <a:gd name="T13" fmla="*/ 0 h 22"/>
                <a:gd name="T14" fmla="*/ 0 w 35"/>
                <a:gd name="T15" fmla="*/ 0 h 22"/>
                <a:gd name="T16" fmla="*/ 0 w 35"/>
                <a:gd name="T17" fmla="*/ 0 h 22"/>
                <a:gd name="T18" fmla="*/ 2 w 35"/>
                <a:gd name="T19" fmla="*/ 6 h 22"/>
                <a:gd name="T20" fmla="*/ 7 w 35"/>
                <a:gd name="T21" fmla="*/ 9 h 22"/>
                <a:gd name="T22" fmla="*/ 15 w 35"/>
                <a:gd name="T23" fmla="*/ 16 h 22"/>
                <a:gd name="T24" fmla="*/ 27 w 35"/>
                <a:gd name="T25" fmla="*/ 20 h 22"/>
                <a:gd name="T26" fmla="*/ 31 w 35"/>
                <a:gd name="T27" fmla="*/ 22 h 22"/>
                <a:gd name="T28" fmla="*/ 35 w 35"/>
                <a:gd name="T29" fmla="*/ 20 h 22"/>
                <a:gd name="T30" fmla="*/ 35 w 35"/>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2">
                  <a:moveTo>
                    <a:pt x="35" y="20"/>
                  </a:moveTo>
                  <a:lnTo>
                    <a:pt x="35" y="20"/>
                  </a:lnTo>
                  <a:lnTo>
                    <a:pt x="32" y="16"/>
                  </a:lnTo>
                  <a:lnTo>
                    <a:pt x="29" y="13"/>
                  </a:lnTo>
                  <a:lnTo>
                    <a:pt x="19" y="6"/>
                  </a:lnTo>
                  <a:lnTo>
                    <a:pt x="9" y="2"/>
                  </a:lnTo>
                  <a:lnTo>
                    <a:pt x="4" y="0"/>
                  </a:lnTo>
                  <a:lnTo>
                    <a:pt x="0" y="0"/>
                  </a:lnTo>
                  <a:lnTo>
                    <a:pt x="0" y="0"/>
                  </a:lnTo>
                  <a:lnTo>
                    <a:pt x="2" y="6"/>
                  </a:lnTo>
                  <a:lnTo>
                    <a:pt x="7" y="9"/>
                  </a:lnTo>
                  <a:lnTo>
                    <a:pt x="15" y="16"/>
                  </a:lnTo>
                  <a:lnTo>
                    <a:pt x="27" y="20"/>
                  </a:lnTo>
                  <a:lnTo>
                    <a:pt x="31" y="22"/>
                  </a:lnTo>
                  <a:lnTo>
                    <a:pt x="35" y="20"/>
                  </a:lnTo>
                  <a:lnTo>
                    <a:pt x="35"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86" name="Freeform 53">
              <a:extLst>
                <a:ext uri="{FF2B5EF4-FFF2-40B4-BE49-F238E27FC236}">
                  <a16:creationId xmlns:a16="http://schemas.microsoft.com/office/drawing/2014/main" id="{3FEA2835-ACB6-4D5E-848F-FAEC97E3D4DA}"/>
                </a:ext>
              </a:extLst>
            </p:cNvPr>
            <p:cNvSpPr>
              <a:spLocks/>
            </p:cNvSpPr>
            <p:nvPr/>
          </p:nvSpPr>
          <p:spPr bwMode="auto">
            <a:xfrm>
              <a:off x="1120775" y="3443288"/>
              <a:ext cx="49213" cy="30163"/>
            </a:xfrm>
            <a:custGeom>
              <a:avLst/>
              <a:gdLst>
                <a:gd name="T0" fmla="*/ 31 w 31"/>
                <a:gd name="T1" fmla="*/ 2 h 19"/>
                <a:gd name="T2" fmla="*/ 31 w 31"/>
                <a:gd name="T3" fmla="*/ 2 h 19"/>
                <a:gd name="T4" fmla="*/ 28 w 31"/>
                <a:gd name="T5" fmla="*/ 0 h 19"/>
                <a:gd name="T6" fmla="*/ 24 w 31"/>
                <a:gd name="T7" fmla="*/ 0 h 19"/>
                <a:gd name="T8" fmla="*/ 15 w 31"/>
                <a:gd name="T9" fmla="*/ 3 h 19"/>
                <a:gd name="T10" fmla="*/ 7 w 31"/>
                <a:gd name="T11" fmla="*/ 8 h 19"/>
                <a:gd name="T12" fmla="*/ 0 w 31"/>
                <a:gd name="T13" fmla="*/ 15 h 19"/>
                <a:gd name="T14" fmla="*/ 0 w 31"/>
                <a:gd name="T15" fmla="*/ 15 h 19"/>
                <a:gd name="T16" fmla="*/ 10 w 31"/>
                <a:gd name="T17" fmla="*/ 19 h 19"/>
                <a:gd name="T18" fmla="*/ 10 w 31"/>
                <a:gd name="T19" fmla="*/ 19 h 19"/>
                <a:gd name="T20" fmla="*/ 17 w 31"/>
                <a:gd name="T21" fmla="*/ 16 h 19"/>
                <a:gd name="T22" fmla="*/ 23 w 31"/>
                <a:gd name="T23" fmla="*/ 12 h 19"/>
                <a:gd name="T24" fmla="*/ 28 w 31"/>
                <a:gd name="T25" fmla="*/ 6 h 19"/>
                <a:gd name="T26" fmla="*/ 31 w 31"/>
                <a:gd name="T27" fmla="*/ 2 h 19"/>
                <a:gd name="T28" fmla="*/ 31 w 31"/>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9">
                  <a:moveTo>
                    <a:pt x="31" y="2"/>
                  </a:moveTo>
                  <a:lnTo>
                    <a:pt x="31" y="2"/>
                  </a:lnTo>
                  <a:lnTo>
                    <a:pt x="28" y="0"/>
                  </a:lnTo>
                  <a:lnTo>
                    <a:pt x="24" y="0"/>
                  </a:lnTo>
                  <a:lnTo>
                    <a:pt x="15" y="3"/>
                  </a:lnTo>
                  <a:lnTo>
                    <a:pt x="7" y="8"/>
                  </a:lnTo>
                  <a:lnTo>
                    <a:pt x="0" y="15"/>
                  </a:lnTo>
                  <a:lnTo>
                    <a:pt x="0" y="15"/>
                  </a:lnTo>
                  <a:lnTo>
                    <a:pt x="10" y="19"/>
                  </a:lnTo>
                  <a:lnTo>
                    <a:pt x="10" y="19"/>
                  </a:lnTo>
                  <a:lnTo>
                    <a:pt x="17" y="16"/>
                  </a:lnTo>
                  <a:lnTo>
                    <a:pt x="23" y="12"/>
                  </a:lnTo>
                  <a:lnTo>
                    <a:pt x="28" y="6"/>
                  </a:lnTo>
                  <a:lnTo>
                    <a:pt x="31" y="2"/>
                  </a:lnTo>
                  <a:lnTo>
                    <a:pt x="31" y="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87" name="Freeform 54">
              <a:extLst>
                <a:ext uri="{FF2B5EF4-FFF2-40B4-BE49-F238E27FC236}">
                  <a16:creationId xmlns:a16="http://schemas.microsoft.com/office/drawing/2014/main" id="{1F441DFD-0CF7-46DC-BF80-A4374620018F}"/>
                </a:ext>
              </a:extLst>
            </p:cNvPr>
            <p:cNvSpPr>
              <a:spLocks/>
            </p:cNvSpPr>
            <p:nvPr/>
          </p:nvSpPr>
          <p:spPr bwMode="auto">
            <a:xfrm>
              <a:off x="1152525" y="3452813"/>
              <a:ext cx="26988" cy="38100"/>
            </a:xfrm>
            <a:custGeom>
              <a:avLst/>
              <a:gdLst>
                <a:gd name="T0" fmla="*/ 17 w 17"/>
                <a:gd name="T1" fmla="*/ 0 h 24"/>
                <a:gd name="T2" fmla="*/ 17 w 17"/>
                <a:gd name="T3" fmla="*/ 0 h 24"/>
                <a:gd name="T4" fmla="*/ 12 w 17"/>
                <a:gd name="T5" fmla="*/ 3 h 24"/>
                <a:gd name="T6" fmla="*/ 7 w 17"/>
                <a:gd name="T7" fmla="*/ 6 h 24"/>
                <a:gd name="T8" fmla="*/ 3 w 17"/>
                <a:gd name="T9" fmla="*/ 11 h 24"/>
                <a:gd name="T10" fmla="*/ 0 w 17"/>
                <a:gd name="T11" fmla="*/ 19 h 24"/>
                <a:gd name="T12" fmla="*/ 0 w 17"/>
                <a:gd name="T13" fmla="*/ 19 h 24"/>
                <a:gd name="T14" fmla="*/ 8 w 17"/>
                <a:gd name="T15" fmla="*/ 24 h 24"/>
                <a:gd name="T16" fmla="*/ 8 w 17"/>
                <a:gd name="T17" fmla="*/ 24 h 24"/>
                <a:gd name="T18" fmla="*/ 11 w 17"/>
                <a:gd name="T19" fmla="*/ 19 h 24"/>
                <a:gd name="T20" fmla="*/ 14 w 17"/>
                <a:gd name="T21" fmla="*/ 13 h 24"/>
                <a:gd name="T22" fmla="*/ 17 w 17"/>
                <a:gd name="T23" fmla="*/ 6 h 24"/>
                <a:gd name="T24" fmla="*/ 17 w 17"/>
                <a:gd name="T25" fmla="*/ 0 h 24"/>
                <a:gd name="T26" fmla="*/ 17 w 17"/>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4">
                  <a:moveTo>
                    <a:pt x="17" y="0"/>
                  </a:moveTo>
                  <a:lnTo>
                    <a:pt x="17" y="0"/>
                  </a:lnTo>
                  <a:lnTo>
                    <a:pt x="12" y="3"/>
                  </a:lnTo>
                  <a:lnTo>
                    <a:pt x="7" y="6"/>
                  </a:lnTo>
                  <a:lnTo>
                    <a:pt x="3" y="11"/>
                  </a:lnTo>
                  <a:lnTo>
                    <a:pt x="0" y="19"/>
                  </a:lnTo>
                  <a:lnTo>
                    <a:pt x="0" y="19"/>
                  </a:lnTo>
                  <a:lnTo>
                    <a:pt x="8" y="24"/>
                  </a:lnTo>
                  <a:lnTo>
                    <a:pt x="8" y="24"/>
                  </a:lnTo>
                  <a:lnTo>
                    <a:pt x="11" y="19"/>
                  </a:lnTo>
                  <a:lnTo>
                    <a:pt x="14" y="13"/>
                  </a:lnTo>
                  <a:lnTo>
                    <a:pt x="17" y="6"/>
                  </a:lnTo>
                  <a:lnTo>
                    <a:pt x="17" y="0"/>
                  </a:lnTo>
                  <a:lnTo>
                    <a:pt x="17"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88" name="Freeform 55">
              <a:extLst>
                <a:ext uri="{FF2B5EF4-FFF2-40B4-BE49-F238E27FC236}">
                  <a16:creationId xmlns:a16="http://schemas.microsoft.com/office/drawing/2014/main" id="{54BD106C-01F3-4C26-80D8-0FA6B72BF3DF}"/>
                </a:ext>
              </a:extLst>
            </p:cNvPr>
            <p:cNvSpPr>
              <a:spLocks/>
            </p:cNvSpPr>
            <p:nvPr/>
          </p:nvSpPr>
          <p:spPr bwMode="auto">
            <a:xfrm>
              <a:off x="1179513" y="3346451"/>
              <a:ext cx="17463" cy="66675"/>
            </a:xfrm>
            <a:custGeom>
              <a:avLst/>
              <a:gdLst>
                <a:gd name="T0" fmla="*/ 5 w 11"/>
                <a:gd name="T1" fmla="*/ 0 h 42"/>
                <a:gd name="T2" fmla="*/ 5 w 11"/>
                <a:gd name="T3" fmla="*/ 0 h 42"/>
                <a:gd name="T4" fmla="*/ 4 w 11"/>
                <a:gd name="T5" fmla="*/ 5 h 42"/>
                <a:gd name="T6" fmla="*/ 1 w 11"/>
                <a:gd name="T7" fmla="*/ 9 h 42"/>
                <a:gd name="T8" fmla="*/ 0 w 11"/>
                <a:gd name="T9" fmla="*/ 20 h 42"/>
                <a:gd name="T10" fmla="*/ 1 w 11"/>
                <a:gd name="T11" fmla="*/ 32 h 42"/>
                <a:gd name="T12" fmla="*/ 3 w 11"/>
                <a:gd name="T13" fmla="*/ 37 h 42"/>
                <a:gd name="T14" fmla="*/ 5 w 11"/>
                <a:gd name="T15" fmla="*/ 42 h 42"/>
                <a:gd name="T16" fmla="*/ 5 w 11"/>
                <a:gd name="T17" fmla="*/ 42 h 42"/>
                <a:gd name="T18" fmla="*/ 8 w 11"/>
                <a:gd name="T19" fmla="*/ 37 h 42"/>
                <a:gd name="T20" fmla="*/ 10 w 11"/>
                <a:gd name="T21" fmla="*/ 33 h 42"/>
                <a:gd name="T22" fmla="*/ 11 w 11"/>
                <a:gd name="T23" fmla="*/ 20 h 42"/>
                <a:gd name="T24" fmla="*/ 10 w 11"/>
                <a:gd name="T25" fmla="*/ 9 h 42"/>
                <a:gd name="T26" fmla="*/ 8 w 11"/>
                <a:gd name="T27" fmla="*/ 5 h 42"/>
                <a:gd name="T28" fmla="*/ 5 w 11"/>
                <a:gd name="T29" fmla="*/ 0 h 42"/>
                <a:gd name="T30" fmla="*/ 5 w 11"/>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42">
                  <a:moveTo>
                    <a:pt x="5" y="0"/>
                  </a:moveTo>
                  <a:lnTo>
                    <a:pt x="5" y="0"/>
                  </a:lnTo>
                  <a:lnTo>
                    <a:pt x="4" y="5"/>
                  </a:lnTo>
                  <a:lnTo>
                    <a:pt x="1" y="9"/>
                  </a:lnTo>
                  <a:lnTo>
                    <a:pt x="0" y="20"/>
                  </a:lnTo>
                  <a:lnTo>
                    <a:pt x="1" y="32"/>
                  </a:lnTo>
                  <a:lnTo>
                    <a:pt x="3" y="37"/>
                  </a:lnTo>
                  <a:lnTo>
                    <a:pt x="5" y="42"/>
                  </a:lnTo>
                  <a:lnTo>
                    <a:pt x="5" y="42"/>
                  </a:lnTo>
                  <a:lnTo>
                    <a:pt x="8" y="37"/>
                  </a:lnTo>
                  <a:lnTo>
                    <a:pt x="10" y="33"/>
                  </a:lnTo>
                  <a:lnTo>
                    <a:pt x="11" y="20"/>
                  </a:lnTo>
                  <a:lnTo>
                    <a:pt x="10" y="9"/>
                  </a:lnTo>
                  <a:lnTo>
                    <a:pt x="8" y="5"/>
                  </a:lnTo>
                  <a:lnTo>
                    <a:pt x="5" y="0"/>
                  </a:lnTo>
                  <a:lnTo>
                    <a:pt x="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89" name="Freeform 56">
              <a:extLst>
                <a:ext uri="{FF2B5EF4-FFF2-40B4-BE49-F238E27FC236}">
                  <a16:creationId xmlns:a16="http://schemas.microsoft.com/office/drawing/2014/main" id="{A3A76336-E68D-4387-8C0D-2D783AB7EBAF}"/>
                </a:ext>
              </a:extLst>
            </p:cNvPr>
            <p:cNvSpPr>
              <a:spLocks/>
            </p:cNvSpPr>
            <p:nvPr/>
          </p:nvSpPr>
          <p:spPr bwMode="auto">
            <a:xfrm>
              <a:off x="1208088" y="3389313"/>
              <a:ext cx="53975" cy="34925"/>
            </a:xfrm>
            <a:custGeom>
              <a:avLst/>
              <a:gdLst>
                <a:gd name="T0" fmla="*/ 0 w 34"/>
                <a:gd name="T1" fmla="*/ 20 h 22"/>
                <a:gd name="T2" fmla="*/ 0 w 34"/>
                <a:gd name="T3" fmla="*/ 20 h 22"/>
                <a:gd name="T4" fmla="*/ 3 w 34"/>
                <a:gd name="T5" fmla="*/ 22 h 22"/>
                <a:gd name="T6" fmla="*/ 9 w 34"/>
                <a:gd name="T7" fmla="*/ 20 h 22"/>
                <a:gd name="T8" fmla="*/ 19 w 34"/>
                <a:gd name="T9" fmla="*/ 16 h 22"/>
                <a:gd name="T10" fmla="*/ 29 w 34"/>
                <a:gd name="T11" fmla="*/ 9 h 22"/>
                <a:gd name="T12" fmla="*/ 33 w 34"/>
                <a:gd name="T13" fmla="*/ 5 h 22"/>
                <a:gd name="T14" fmla="*/ 34 w 34"/>
                <a:gd name="T15" fmla="*/ 0 h 22"/>
                <a:gd name="T16" fmla="*/ 34 w 34"/>
                <a:gd name="T17" fmla="*/ 0 h 22"/>
                <a:gd name="T18" fmla="*/ 30 w 34"/>
                <a:gd name="T19" fmla="*/ 0 h 22"/>
                <a:gd name="T20" fmla="*/ 26 w 34"/>
                <a:gd name="T21" fmla="*/ 2 h 22"/>
                <a:gd name="T22" fmla="*/ 14 w 34"/>
                <a:gd name="T23" fmla="*/ 6 h 22"/>
                <a:gd name="T24" fmla="*/ 6 w 34"/>
                <a:gd name="T25" fmla="*/ 13 h 22"/>
                <a:gd name="T26" fmla="*/ 2 w 34"/>
                <a:gd name="T27" fmla="*/ 16 h 22"/>
                <a:gd name="T28" fmla="*/ 0 w 34"/>
                <a:gd name="T29" fmla="*/ 20 h 22"/>
                <a:gd name="T30" fmla="*/ 0 w 34"/>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22">
                  <a:moveTo>
                    <a:pt x="0" y="20"/>
                  </a:moveTo>
                  <a:lnTo>
                    <a:pt x="0" y="20"/>
                  </a:lnTo>
                  <a:lnTo>
                    <a:pt x="3" y="22"/>
                  </a:lnTo>
                  <a:lnTo>
                    <a:pt x="9" y="20"/>
                  </a:lnTo>
                  <a:lnTo>
                    <a:pt x="19" y="16"/>
                  </a:lnTo>
                  <a:lnTo>
                    <a:pt x="29" y="9"/>
                  </a:lnTo>
                  <a:lnTo>
                    <a:pt x="33" y="5"/>
                  </a:lnTo>
                  <a:lnTo>
                    <a:pt x="34" y="0"/>
                  </a:lnTo>
                  <a:lnTo>
                    <a:pt x="34" y="0"/>
                  </a:lnTo>
                  <a:lnTo>
                    <a:pt x="30" y="0"/>
                  </a:lnTo>
                  <a:lnTo>
                    <a:pt x="26" y="2"/>
                  </a:lnTo>
                  <a:lnTo>
                    <a:pt x="14" y="6"/>
                  </a:lnTo>
                  <a:lnTo>
                    <a:pt x="6" y="13"/>
                  </a:lnTo>
                  <a:lnTo>
                    <a:pt x="2" y="16"/>
                  </a:lnTo>
                  <a:lnTo>
                    <a:pt x="0" y="20"/>
                  </a:lnTo>
                  <a:lnTo>
                    <a:pt x="0"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90" name="Freeform 57">
              <a:extLst>
                <a:ext uri="{FF2B5EF4-FFF2-40B4-BE49-F238E27FC236}">
                  <a16:creationId xmlns:a16="http://schemas.microsoft.com/office/drawing/2014/main" id="{D8F64500-804E-4033-BE07-AD8B27632EDB}"/>
                </a:ext>
              </a:extLst>
            </p:cNvPr>
            <p:cNvSpPr>
              <a:spLocks/>
            </p:cNvSpPr>
            <p:nvPr/>
          </p:nvSpPr>
          <p:spPr bwMode="auto">
            <a:xfrm>
              <a:off x="1196975" y="3355976"/>
              <a:ext cx="33338" cy="57150"/>
            </a:xfrm>
            <a:custGeom>
              <a:avLst/>
              <a:gdLst>
                <a:gd name="T0" fmla="*/ 4 w 21"/>
                <a:gd name="T1" fmla="*/ 36 h 36"/>
                <a:gd name="T2" fmla="*/ 4 w 21"/>
                <a:gd name="T3" fmla="*/ 36 h 36"/>
                <a:gd name="T4" fmla="*/ 9 w 21"/>
                <a:gd name="T5" fmla="*/ 34 h 36"/>
                <a:gd name="T6" fmla="*/ 11 w 21"/>
                <a:gd name="T7" fmla="*/ 31 h 36"/>
                <a:gd name="T8" fmla="*/ 17 w 21"/>
                <a:gd name="T9" fmla="*/ 21 h 36"/>
                <a:gd name="T10" fmla="*/ 21 w 21"/>
                <a:gd name="T11" fmla="*/ 10 h 36"/>
                <a:gd name="T12" fmla="*/ 21 w 21"/>
                <a:gd name="T13" fmla="*/ 4 h 36"/>
                <a:gd name="T14" fmla="*/ 21 w 21"/>
                <a:gd name="T15" fmla="*/ 0 h 36"/>
                <a:gd name="T16" fmla="*/ 21 w 21"/>
                <a:gd name="T17" fmla="*/ 0 h 36"/>
                <a:gd name="T18" fmla="*/ 14 w 21"/>
                <a:gd name="T19" fmla="*/ 7 h 36"/>
                <a:gd name="T20" fmla="*/ 7 w 21"/>
                <a:gd name="T21" fmla="*/ 16 h 36"/>
                <a:gd name="T22" fmla="*/ 4 w 21"/>
                <a:gd name="T23" fmla="*/ 24 h 36"/>
                <a:gd name="T24" fmla="*/ 0 w 21"/>
                <a:gd name="T25" fmla="*/ 33 h 36"/>
                <a:gd name="T26" fmla="*/ 0 w 21"/>
                <a:gd name="T27" fmla="*/ 33 h 36"/>
                <a:gd name="T28" fmla="*/ 3 w 21"/>
                <a:gd name="T29" fmla="*/ 36 h 36"/>
                <a:gd name="T30" fmla="*/ 4 w 21"/>
                <a:gd name="T31" fmla="*/ 36 h 36"/>
                <a:gd name="T32" fmla="*/ 4 w 21"/>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6">
                  <a:moveTo>
                    <a:pt x="4" y="36"/>
                  </a:moveTo>
                  <a:lnTo>
                    <a:pt x="4" y="36"/>
                  </a:lnTo>
                  <a:lnTo>
                    <a:pt x="9" y="34"/>
                  </a:lnTo>
                  <a:lnTo>
                    <a:pt x="11" y="31"/>
                  </a:lnTo>
                  <a:lnTo>
                    <a:pt x="17" y="21"/>
                  </a:lnTo>
                  <a:lnTo>
                    <a:pt x="21" y="10"/>
                  </a:lnTo>
                  <a:lnTo>
                    <a:pt x="21" y="4"/>
                  </a:lnTo>
                  <a:lnTo>
                    <a:pt x="21" y="0"/>
                  </a:lnTo>
                  <a:lnTo>
                    <a:pt x="21" y="0"/>
                  </a:lnTo>
                  <a:lnTo>
                    <a:pt x="14" y="7"/>
                  </a:lnTo>
                  <a:lnTo>
                    <a:pt x="7" y="16"/>
                  </a:lnTo>
                  <a:lnTo>
                    <a:pt x="4" y="24"/>
                  </a:lnTo>
                  <a:lnTo>
                    <a:pt x="0" y="33"/>
                  </a:lnTo>
                  <a:lnTo>
                    <a:pt x="0" y="33"/>
                  </a:lnTo>
                  <a:lnTo>
                    <a:pt x="3" y="36"/>
                  </a:lnTo>
                  <a:lnTo>
                    <a:pt x="4" y="36"/>
                  </a:lnTo>
                  <a:lnTo>
                    <a:pt x="4" y="36"/>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91" name="Freeform 58">
              <a:extLst>
                <a:ext uri="{FF2B5EF4-FFF2-40B4-BE49-F238E27FC236}">
                  <a16:creationId xmlns:a16="http://schemas.microsoft.com/office/drawing/2014/main" id="{0D92180B-90E6-4A27-B0DA-2F3F7928677F}"/>
                </a:ext>
              </a:extLst>
            </p:cNvPr>
            <p:cNvSpPr>
              <a:spLocks/>
            </p:cNvSpPr>
            <p:nvPr/>
          </p:nvSpPr>
          <p:spPr bwMode="auto">
            <a:xfrm>
              <a:off x="1211263" y="3425826"/>
              <a:ext cx="61913" cy="15875"/>
            </a:xfrm>
            <a:custGeom>
              <a:avLst/>
              <a:gdLst>
                <a:gd name="T0" fmla="*/ 0 w 39"/>
                <a:gd name="T1" fmla="*/ 4 h 10"/>
                <a:gd name="T2" fmla="*/ 0 w 39"/>
                <a:gd name="T3" fmla="*/ 4 h 10"/>
                <a:gd name="T4" fmla="*/ 4 w 39"/>
                <a:gd name="T5" fmla="*/ 7 h 10"/>
                <a:gd name="T6" fmla="*/ 8 w 39"/>
                <a:gd name="T7" fmla="*/ 9 h 10"/>
                <a:gd name="T8" fmla="*/ 20 w 39"/>
                <a:gd name="T9" fmla="*/ 10 h 10"/>
                <a:gd name="T10" fmla="*/ 31 w 39"/>
                <a:gd name="T11" fmla="*/ 9 h 10"/>
                <a:gd name="T12" fmla="*/ 37 w 39"/>
                <a:gd name="T13" fmla="*/ 7 h 10"/>
                <a:gd name="T14" fmla="*/ 39 w 39"/>
                <a:gd name="T15" fmla="*/ 6 h 10"/>
                <a:gd name="T16" fmla="*/ 39 w 39"/>
                <a:gd name="T17" fmla="*/ 6 h 10"/>
                <a:gd name="T18" fmla="*/ 37 w 39"/>
                <a:gd name="T19" fmla="*/ 3 h 10"/>
                <a:gd name="T20" fmla="*/ 32 w 39"/>
                <a:gd name="T21" fmla="*/ 1 h 10"/>
                <a:gd name="T22" fmla="*/ 21 w 39"/>
                <a:gd name="T23" fmla="*/ 0 h 10"/>
                <a:gd name="T24" fmla="*/ 10 w 39"/>
                <a:gd name="T25" fmla="*/ 0 h 10"/>
                <a:gd name="T26" fmla="*/ 4 w 39"/>
                <a:gd name="T27" fmla="*/ 1 h 10"/>
                <a:gd name="T28" fmla="*/ 0 w 39"/>
                <a:gd name="T29" fmla="*/ 4 h 10"/>
                <a:gd name="T30" fmla="*/ 0 w 39"/>
                <a:gd name="T3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0">
                  <a:moveTo>
                    <a:pt x="0" y="4"/>
                  </a:moveTo>
                  <a:lnTo>
                    <a:pt x="0" y="4"/>
                  </a:lnTo>
                  <a:lnTo>
                    <a:pt x="4" y="7"/>
                  </a:lnTo>
                  <a:lnTo>
                    <a:pt x="8" y="9"/>
                  </a:lnTo>
                  <a:lnTo>
                    <a:pt x="20" y="10"/>
                  </a:lnTo>
                  <a:lnTo>
                    <a:pt x="31" y="9"/>
                  </a:lnTo>
                  <a:lnTo>
                    <a:pt x="37" y="7"/>
                  </a:lnTo>
                  <a:lnTo>
                    <a:pt x="39" y="6"/>
                  </a:lnTo>
                  <a:lnTo>
                    <a:pt x="39" y="6"/>
                  </a:lnTo>
                  <a:lnTo>
                    <a:pt x="37" y="3"/>
                  </a:lnTo>
                  <a:lnTo>
                    <a:pt x="32" y="1"/>
                  </a:lnTo>
                  <a:lnTo>
                    <a:pt x="21" y="0"/>
                  </a:lnTo>
                  <a:lnTo>
                    <a:pt x="10" y="0"/>
                  </a:lnTo>
                  <a:lnTo>
                    <a:pt x="4" y="1"/>
                  </a:lnTo>
                  <a:lnTo>
                    <a:pt x="0" y="4"/>
                  </a:lnTo>
                  <a:lnTo>
                    <a:pt x="0" y="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92" name="Freeform 59">
              <a:extLst>
                <a:ext uri="{FF2B5EF4-FFF2-40B4-BE49-F238E27FC236}">
                  <a16:creationId xmlns:a16="http://schemas.microsoft.com/office/drawing/2014/main" id="{43EDF4DE-F71B-4AF4-B9AA-5284753EFE8B}"/>
                </a:ext>
              </a:extLst>
            </p:cNvPr>
            <p:cNvSpPr>
              <a:spLocks/>
            </p:cNvSpPr>
            <p:nvPr/>
          </p:nvSpPr>
          <p:spPr bwMode="auto">
            <a:xfrm>
              <a:off x="1143000" y="3357563"/>
              <a:ext cx="36513" cy="57150"/>
            </a:xfrm>
            <a:custGeom>
              <a:avLst/>
              <a:gdLst>
                <a:gd name="T0" fmla="*/ 23 w 23"/>
                <a:gd name="T1" fmla="*/ 32 h 36"/>
                <a:gd name="T2" fmla="*/ 23 w 23"/>
                <a:gd name="T3" fmla="*/ 32 h 36"/>
                <a:gd name="T4" fmla="*/ 23 w 23"/>
                <a:gd name="T5" fmla="*/ 29 h 36"/>
                <a:gd name="T6" fmla="*/ 21 w 23"/>
                <a:gd name="T7" fmla="*/ 23 h 36"/>
                <a:gd name="T8" fmla="*/ 16 w 23"/>
                <a:gd name="T9" fmla="*/ 15 h 36"/>
                <a:gd name="T10" fmla="*/ 9 w 23"/>
                <a:gd name="T11" fmla="*/ 6 h 36"/>
                <a:gd name="T12" fmla="*/ 4 w 23"/>
                <a:gd name="T13" fmla="*/ 2 h 36"/>
                <a:gd name="T14" fmla="*/ 0 w 23"/>
                <a:gd name="T15" fmla="*/ 0 h 36"/>
                <a:gd name="T16" fmla="*/ 0 w 23"/>
                <a:gd name="T17" fmla="*/ 0 h 36"/>
                <a:gd name="T18" fmla="*/ 3 w 23"/>
                <a:gd name="T19" fmla="*/ 10 h 36"/>
                <a:gd name="T20" fmla="*/ 6 w 23"/>
                <a:gd name="T21" fmla="*/ 19 h 36"/>
                <a:gd name="T22" fmla="*/ 11 w 23"/>
                <a:gd name="T23" fmla="*/ 27 h 36"/>
                <a:gd name="T24" fmla="*/ 18 w 23"/>
                <a:gd name="T25" fmla="*/ 35 h 36"/>
                <a:gd name="T26" fmla="*/ 18 w 23"/>
                <a:gd name="T27" fmla="*/ 35 h 36"/>
                <a:gd name="T28" fmla="*/ 20 w 23"/>
                <a:gd name="T29" fmla="*/ 36 h 36"/>
                <a:gd name="T30" fmla="*/ 21 w 23"/>
                <a:gd name="T31" fmla="*/ 36 h 36"/>
                <a:gd name="T32" fmla="*/ 23 w 23"/>
                <a:gd name="T33" fmla="*/ 35 h 36"/>
                <a:gd name="T34" fmla="*/ 23 w 23"/>
                <a:gd name="T35" fmla="*/ 32 h 36"/>
                <a:gd name="T36" fmla="*/ 23 w 23"/>
                <a:gd name="T3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6">
                  <a:moveTo>
                    <a:pt x="23" y="32"/>
                  </a:moveTo>
                  <a:lnTo>
                    <a:pt x="23" y="32"/>
                  </a:lnTo>
                  <a:lnTo>
                    <a:pt x="23" y="29"/>
                  </a:lnTo>
                  <a:lnTo>
                    <a:pt x="21" y="23"/>
                  </a:lnTo>
                  <a:lnTo>
                    <a:pt x="16" y="15"/>
                  </a:lnTo>
                  <a:lnTo>
                    <a:pt x="9" y="6"/>
                  </a:lnTo>
                  <a:lnTo>
                    <a:pt x="4" y="2"/>
                  </a:lnTo>
                  <a:lnTo>
                    <a:pt x="0" y="0"/>
                  </a:lnTo>
                  <a:lnTo>
                    <a:pt x="0" y="0"/>
                  </a:lnTo>
                  <a:lnTo>
                    <a:pt x="3" y="10"/>
                  </a:lnTo>
                  <a:lnTo>
                    <a:pt x="6" y="19"/>
                  </a:lnTo>
                  <a:lnTo>
                    <a:pt x="11" y="27"/>
                  </a:lnTo>
                  <a:lnTo>
                    <a:pt x="18" y="35"/>
                  </a:lnTo>
                  <a:lnTo>
                    <a:pt x="18" y="35"/>
                  </a:lnTo>
                  <a:lnTo>
                    <a:pt x="20" y="36"/>
                  </a:lnTo>
                  <a:lnTo>
                    <a:pt x="21" y="36"/>
                  </a:lnTo>
                  <a:lnTo>
                    <a:pt x="23" y="35"/>
                  </a:lnTo>
                  <a:lnTo>
                    <a:pt x="23" y="32"/>
                  </a:lnTo>
                  <a:lnTo>
                    <a:pt x="23" y="3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93" name="Freeform 60">
              <a:extLst>
                <a:ext uri="{FF2B5EF4-FFF2-40B4-BE49-F238E27FC236}">
                  <a16:creationId xmlns:a16="http://schemas.microsoft.com/office/drawing/2014/main" id="{2730A612-82D6-4C8F-9E3B-F826D53CA6A9}"/>
                </a:ext>
              </a:extLst>
            </p:cNvPr>
            <p:cNvSpPr>
              <a:spLocks/>
            </p:cNvSpPr>
            <p:nvPr/>
          </p:nvSpPr>
          <p:spPr bwMode="auto">
            <a:xfrm>
              <a:off x="1208088" y="3443288"/>
              <a:ext cx="57150" cy="34925"/>
            </a:xfrm>
            <a:custGeom>
              <a:avLst/>
              <a:gdLst>
                <a:gd name="T0" fmla="*/ 36 w 36"/>
                <a:gd name="T1" fmla="*/ 20 h 22"/>
                <a:gd name="T2" fmla="*/ 36 w 36"/>
                <a:gd name="T3" fmla="*/ 20 h 22"/>
                <a:gd name="T4" fmla="*/ 33 w 36"/>
                <a:gd name="T5" fmla="*/ 16 h 22"/>
                <a:gd name="T6" fmla="*/ 29 w 36"/>
                <a:gd name="T7" fmla="*/ 12 h 22"/>
                <a:gd name="T8" fmla="*/ 19 w 36"/>
                <a:gd name="T9" fmla="*/ 6 h 22"/>
                <a:gd name="T10" fmla="*/ 9 w 36"/>
                <a:gd name="T11" fmla="*/ 2 h 22"/>
                <a:gd name="T12" fmla="*/ 4 w 36"/>
                <a:gd name="T13" fmla="*/ 0 h 22"/>
                <a:gd name="T14" fmla="*/ 0 w 36"/>
                <a:gd name="T15" fmla="*/ 2 h 22"/>
                <a:gd name="T16" fmla="*/ 0 w 36"/>
                <a:gd name="T17" fmla="*/ 2 h 22"/>
                <a:gd name="T18" fmla="*/ 2 w 36"/>
                <a:gd name="T19" fmla="*/ 6 h 22"/>
                <a:gd name="T20" fmla="*/ 6 w 36"/>
                <a:gd name="T21" fmla="*/ 9 h 22"/>
                <a:gd name="T22" fmla="*/ 14 w 36"/>
                <a:gd name="T23" fmla="*/ 16 h 22"/>
                <a:gd name="T24" fmla="*/ 26 w 36"/>
                <a:gd name="T25" fmla="*/ 20 h 22"/>
                <a:gd name="T26" fmla="*/ 30 w 36"/>
                <a:gd name="T27" fmla="*/ 22 h 22"/>
                <a:gd name="T28" fmla="*/ 36 w 36"/>
                <a:gd name="T29" fmla="*/ 20 h 22"/>
                <a:gd name="T30" fmla="*/ 36 w 36"/>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22">
                  <a:moveTo>
                    <a:pt x="36" y="20"/>
                  </a:moveTo>
                  <a:lnTo>
                    <a:pt x="36" y="20"/>
                  </a:lnTo>
                  <a:lnTo>
                    <a:pt x="33" y="16"/>
                  </a:lnTo>
                  <a:lnTo>
                    <a:pt x="29" y="12"/>
                  </a:lnTo>
                  <a:lnTo>
                    <a:pt x="19" y="6"/>
                  </a:lnTo>
                  <a:lnTo>
                    <a:pt x="9" y="2"/>
                  </a:lnTo>
                  <a:lnTo>
                    <a:pt x="4" y="0"/>
                  </a:lnTo>
                  <a:lnTo>
                    <a:pt x="0" y="2"/>
                  </a:lnTo>
                  <a:lnTo>
                    <a:pt x="0" y="2"/>
                  </a:lnTo>
                  <a:lnTo>
                    <a:pt x="2" y="6"/>
                  </a:lnTo>
                  <a:lnTo>
                    <a:pt x="6" y="9"/>
                  </a:lnTo>
                  <a:lnTo>
                    <a:pt x="14" y="16"/>
                  </a:lnTo>
                  <a:lnTo>
                    <a:pt x="26" y="20"/>
                  </a:lnTo>
                  <a:lnTo>
                    <a:pt x="30" y="22"/>
                  </a:lnTo>
                  <a:lnTo>
                    <a:pt x="36" y="20"/>
                  </a:lnTo>
                  <a:lnTo>
                    <a:pt x="36"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94" name="Freeform 61">
              <a:extLst>
                <a:ext uri="{FF2B5EF4-FFF2-40B4-BE49-F238E27FC236}">
                  <a16:creationId xmlns:a16="http://schemas.microsoft.com/office/drawing/2014/main" id="{D38F0468-EEC3-429B-AA11-6F325F8FAF93}"/>
                </a:ext>
              </a:extLst>
            </p:cNvPr>
            <p:cNvSpPr>
              <a:spLocks/>
            </p:cNvSpPr>
            <p:nvPr/>
          </p:nvSpPr>
          <p:spPr bwMode="auto">
            <a:xfrm>
              <a:off x="1101725" y="3425826"/>
              <a:ext cx="63500" cy="15875"/>
            </a:xfrm>
            <a:custGeom>
              <a:avLst/>
              <a:gdLst>
                <a:gd name="T0" fmla="*/ 40 w 40"/>
                <a:gd name="T1" fmla="*/ 4 h 10"/>
                <a:gd name="T2" fmla="*/ 40 w 40"/>
                <a:gd name="T3" fmla="*/ 4 h 10"/>
                <a:gd name="T4" fmla="*/ 36 w 40"/>
                <a:gd name="T5" fmla="*/ 1 h 10"/>
                <a:gd name="T6" fmla="*/ 32 w 40"/>
                <a:gd name="T7" fmla="*/ 0 h 10"/>
                <a:gd name="T8" fmla="*/ 20 w 40"/>
                <a:gd name="T9" fmla="*/ 0 h 10"/>
                <a:gd name="T10" fmla="*/ 9 w 40"/>
                <a:gd name="T11" fmla="*/ 0 h 10"/>
                <a:gd name="T12" fmla="*/ 5 w 40"/>
                <a:gd name="T13" fmla="*/ 3 h 10"/>
                <a:gd name="T14" fmla="*/ 0 w 40"/>
                <a:gd name="T15" fmla="*/ 4 h 10"/>
                <a:gd name="T16" fmla="*/ 0 w 40"/>
                <a:gd name="T17" fmla="*/ 4 h 10"/>
                <a:gd name="T18" fmla="*/ 5 w 40"/>
                <a:gd name="T19" fmla="*/ 7 h 10"/>
                <a:gd name="T20" fmla="*/ 9 w 40"/>
                <a:gd name="T21" fmla="*/ 9 h 10"/>
                <a:gd name="T22" fmla="*/ 20 w 40"/>
                <a:gd name="T23" fmla="*/ 10 h 10"/>
                <a:gd name="T24" fmla="*/ 33 w 40"/>
                <a:gd name="T25" fmla="*/ 9 h 10"/>
                <a:gd name="T26" fmla="*/ 37 w 40"/>
                <a:gd name="T27" fmla="*/ 7 h 10"/>
                <a:gd name="T28" fmla="*/ 40 w 40"/>
                <a:gd name="T29" fmla="*/ 4 h 10"/>
                <a:gd name="T30" fmla="*/ 40 w 40"/>
                <a:gd name="T3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0">
                  <a:moveTo>
                    <a:pt x="40" y="4"/>
                  </a:moveTo>
                  <a:lnTo>
                    <a:pt x="40" y="4"/>
                  </a:lnTo>
                  <a:lnTo>
                    <a:pt x="36" y="1"/>
                  </a:lnTo>
                  <a:lnTo>
                    <a:pt x="32" y="0"/>
                  </a:lnTo>
                  <a:lnTo>
                    <a:pt x="20" y="0"/>
                  </a:lnTo>
                  <a:lnTo>
                    <a:pt x="9" y="0"/>
                  </a:lnTo>
                  <a:lnTo>
                    <a:pt x="5" y="3"/>
                  </a:lnTo>
                  <a:lnTo>
                    <a:pt x="0" y="4"/>
                  </a:lnTo>
                  <a:lnTo>
                    <a:pt x="0" y="4"/>
                  </a:lnTo>
                  <a:lnTo>
                    <a:pt x="5" y="7"/>
                  </a:lnTo>
                  <a:lnTo>
                    <a:pt x="9" y="9"/>
                  </a:lnTo>
                  <a:lnTo>
                    <a:pt x="20" y="10"/>
                  </a:lnTo>
                  <a:lnTo>
                    <a:pt x="33" y="9"/>
                  </a:lnTo>
                  <a:lnTo>
                    <a:pt x="37" y="7"/>
                  </a:lnTo>
                  <a:lnTo>
                    <a:pt x="40" y="4"/>
                  </a:lnTo>
                  <a:lnTo>
                    <a:pt x="40" y="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95" name="Freeform 62">
              <a:extLst>
                <a:ext uri="{FF2B5EF4-FFF2-40B4-BE49-F238E27FC236}">
                  <a16:creationId xmlns:a16="http://schemas.microsoft.com/office/drawing/2014/main" id="{E4D9E64D-5981-49B4-A7C8-F33C1FB24A74}"/>
                </a:ext>
              </a:extLst>
            </p:cNvPr>
            <p:cNvSpPr>
              <a:spLocks/>
            </p:cNvSpPr>
            <p:nvPr/>
          </p:nvSpPr>
          <p:spPr bwMode="auto">
            <a:xfrm>
              <a:off x="1179513" y="3424238"/>
              <a:ext cx="20638" cy="19050"/>
            </a:xfrm>
            <a:custGeom>
              <a:avLst/>
              <a:gdLst>
                <a:gd name="T0" fmla="*/ 5 w 13"/>
                <a:gd name="T1" fmla="*/ 0 h 12"/>
                <a:gd name="T2" fmla="*/ 5 w 13"/>
                <a:gd name="T3" fmla="*/ 0 h 12"/>
                <a:gd name="T4" fmla="*/ 3 w 13"/>
                <a:gd name="T5" fmla="*/ 0 h 12"/>
                <a:gd name="T6" fmla="*/ 1 w 13"/>
                <a:gd name="T7" fmla="*/ 1 h 12"/>
                <a:gd name="T8" fmla="*/ 0 w 13"/>
                <a:gd name="T9" fmla="*/ 4 h 12"/>
                <a:gd name="T10" fmla="*/ 0 w 13"/>
                <a:gd name="T11" fmla="*/ 5 h 12"/>
                <a:gd name="T12" fmla="*/ 0 w 13"/>
                <a:gd name="T13" fmla="*/ 5 h 12"/>
                <a:gd name="T14" fmla="*/ 0 w 13"/>
                <a:gd name="T15" fmla="*/ 8 h 12"/>
                <a:gd name="T16" fmla="*/ 1 w 13"/>
                <a:gd name="T17" fmla="*/ 11 h 12"/>
                <a:gd name="T18" fmla="*/ 3 w 13"/>
                <a:gd name="T19" fmla="*/ 12 h 12"/>
                <a:gd name="T20" fmla="*/ 5 w 13"/>
                <a:gd name="T21" fmla="*/ 12 h 12"/>
                <a:gd name="T22" fmla="*/ 5 w 13"/>
                <a:gd name="T23" fmla="*/ 12 h 12"/>
                <a:gd name="T24" fmla="*/ 8 w 13"/>
                <a:gd name="T25" fmla="*/ 12 h 12"/>
                <a:gd name="T26" fmla="*/ 11 w 13"/>
                <a:gd name="T27" fmla="*/ 11 h 12"/>
                <a:gd name="T28" fmla="*/ 13 w 13"/>
                <a:gd name="T29" fmla="*/ 8 h 12"/>
                <a:gd name="T30" fmla="*/ 13 w 13"/>
                <a:gd name="T31" fmla="*/ 5 h 12"/>
                <a:gd name="T32" fmla="*/ 13 w 13"/>
                <a:gd name="T33" fmla="*/ 5 h 12"/>
                <a:gd name="T34" fmla="*/ 13 w 13"/>
                <a:gd name="T35" fmla="*/ 4 h 12"/>
                <a:gd name="T36" fmla="*/ 11 w 13"/>
                <a:gd name="T37" fmla="*/ 1 h 12"/>
                <a:gd name="T38" fmla="*/ 8 w 13"/>
                <a:gd name="T39" fmla="*/ 0 h 12"/>
                <a:gd name="T40" fmla="*/ 5 w 13"/>
                <a:gd name="T41" fmla="*/ 0 h 12"/>
                <a:gd name="T42" fmla="*/ 5 w 13"/>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5" y="0"/>
                  </a:moveTo>
                  <a:lnTo>
                    <a:pt x="5" y="0"/>
                  </a:lnTo>
                  <a:lnTo>
                    <a:pt x="3" y="0"/>
                  </a:lnTo>
                  <a:lnTo>
                    <a:pt x="1" y="1"/>
                  </a:lnTo>
                  <a:lnTo>
                    <a:pt x="0" y="4"/>
                  </a:lnTo>
                  <a:lnTo>
                    <a:pt x="0" y="5"/>
                  </a:lnTo>
                  <a:lnTo>
                    <a:pt x="0" y="5"/>
                  </a:lnTo>
                  <a:lnTo>
                    <a:pt x="0" y="8"/>
                  </a:lnTo>
                  <a:lnTo>
                    <a:pt x="1" y="11"/>
                  </a:lnTo>
                  <a:lnTo>
                    <a:pt x="3" y="12"/>
                  </a:lnTo>
                  <a:lnTo>
                    <a:pt x="5" y="12"/>
                  </a:lnTo>
                  <a:lnTo>
                    <a:pt x="5" y="12"/>
                  </a:lnTo>
                  <a:lnTo>
                    <a:pt x="8" y="12"/>
                  </a:lnTo>
                  <a:lnTo>
                    <a:pt x="11" y="11"/>
                  </a:lnTo>
                  <a:lnTo>
                    <a:pt x="13" y="8"/>
                  </a:lnTo>
                  <a:lnTo>
                    <a:pt x="13" y="5"/>
                  </a:lnTo>
                  <a:lnTo>
                    <a:pt x="13" y="5"/>
                  </a:lnTo>
                  <a:lnTo>
                    <a:pt x="13" y="4"/>
                  </a:lnTo>
                  <a:lnTo>
                    <a:pt x="11" y="1"/>
                  </a:lnTo>
                  <a:lnTo>
                    <a:pt x="8" y="0"/>
                  </a:lnTo>
                  <a:lnTo>
                    <a:pt x="5" y="0"/>
                  </a:lnTo>
                  <a:lnTo>
                    <a:pt x="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96" name="Freeform 63">
              <a:extLst>
                <a:ext uri="{FF2B5EF4-FFF2-40B4-BE49-F238E27FC236}">
                  <a16:creationId xmlns:a16="http://schemas.microsoft.com/office/drawing/2014/main" id="{65750C2E-BCC0-4191-8434-ED132BF82A6A}"/>
                </a:ext>
              </a:extLst>
            </p:cNvPr>
            <p:cNvSpPr>
              <a:spLocks/>
            </p:cNvSpPr>
            <p:nvPr/>
          </p:nvSpPr>
          <p:spPr bwMode="auto">
            <a:xfrm>
              <a:off x="1200150" y="3452813"/>
              <a:ext cx="33338" cy="53975"/>
            </a:xfrm>
            <a:custGeom>
              <a:avLst/>
              <a:gdLst>
                <a:gd name="T0" fmla="*/ 19 w 21"/>
                <a:gd name="T1" fmla="*/ 34 h 34"/>
                <a:gd name="T2" fmla="*/ 19 w 21"/>
                <a:gd name="T3" fmla="*/ 34 h 34"/>
                <a:gd name="T4" fmla="*/ 21 w 21"/>
                <a:gd name="T5" fmla="*/ 30 h 34"/>
                <a:gd name="T6" fmla="*/ 19 w 21"/>
                <a:gd name="T7" fmla="*/ 26 h 34"/>
                <a:gd name="T8" fmla="*/ 15 w 21"/>
                <a:gd name="T9" fmla="*/ 14 h 34"/>
                <a:gd name="T10" fmla="*/ 8 w 21"/>
                <a:gd name="T11" fmla="*/ 6 h 34"/>
                <a:gd name="T12" fmla="*/ 4 w 21"/>
                <a:gd name="T13" fmla="*/ 2 h 34"/>
                <a:gd name="T14" fmla="*/ 0 w 21"/>
                <a:gd name="T15" fmla="*/ 0 h 34"/>
                <a:gd name="T16" fmla="*/ 0 w 21"/>
                <a:gd name="T17" fmla="*/ 0 h 34"/>
                <a:gd name="T18" fmla="*/ 0 w 21"/>
                <a:gd name="T19" fmla="*/ 4 h 34"/>
                <a:gd name="T20" fmla="*/ 1 w 21"/>
                <a:gd name="T21" fmla="*/ 10 h 34"/>
                <a:gd name="T22" fmla="*/ 5 w 21"/>
                <a:gd name="T23" fmla="*/ 20 h 34"/>
                <a:gd name="T24" fmla="*/ 12 w 21"/>
                <a:gd name="T25" fmla="*/ 30 h 34"/>
                <a:gd name="T26" fmla="*/ 17 w 21"/>
                <a:gd name="T27" fmla="*/ 33 h 34"/>
                <a:gd name="T28" fmla="*/ 19 w 21"/>
                <a:gd name="T29" fmla="*/ 34 h 34"/>
                <a:gd name="T30" fmla="*/ 19 w 21"/>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4">
                  <a:moveTo>
                    <a:pt x="19" y="34"/>
                  </a:moveTo>
                  <a:lnTo>
                    <a:pt x="19" y="34"/>
                  </a:lnTo>
                  <a:lnTo>
                    <a:pt x="21" y="30"/>
                  </a:lnTo>
                  <a:lnTo>
                    <a:pt x="19" y="26"/>
                  </a:lnTo>
                  <a:lnTo>
                    <a:pt x="15" y="14"/>
                  </a:lnTo>
                  <a:lnTo>
                    <a:pt x="8" y="6"/>
                  </a:lnTo>
                  <a:lnTo>
                    <a:pt x="4" y="2"/>
                  </a:lnTo>
                  <a:lnTo>
                    <a:pt x="0" y="0"/>
                  </a:lnTo>
                  <a:lnTo>
                    <a:pt x="0" y="0"/>
                  </a:lnTo>
                  <a:lnTo>
                    <a:pt x="0" y="4"/>
                  </a:lnTo>
                  <a:lnTo>
                    <a:pt x="1" y="10"/>
                  </a:lnTo>
                  <a:lnTo>
                    <a:pt x="5" y="20"/>
                  </a:lnTo>
                  <a:lnTo>
                    <a:pt x="12" y="30"/>
                  </a:lnTo>
                  <a:lnTo>
                    <a:pt x="17" y="33"/>
                  </a:lnTo>
                  <a:lnTo>
                    <a:pt x="19" y="34"/>
                  </a:lnTo>
                  <a:lnTo>
                    <a:pt x="19" y="3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97" name="Freeform 64">
              <a:extLst>
                <a:ext uri="{FF2B5EF4-FFF2-40B4-BE49-F238E27FC236}">
                  <a16:creationId xmlns:a16="http://schemas.microsoft.com/office/drawing/2014/main" id="{4F08A68B-4358-4CD2-A256-AABF6982C508}"/>
                </a:ext>
              </a:extLst>
            </p:cNvPr>
            <p:cNvSpPr>
              <a:spLocks/>
            </p:cNvSpPr>
            <p:nvPr/>
          </p:nvSpPr>
          <p:spPr bwMode="auto">
            <a:xfrm>
              <a:off x="1179513" y="3455988"/>
              <a:ext cx="17463" cy="58738"/>
            </a:xfrm>
            <a:custGeom>
              <a:avLst/>
              <a:gdLst>
                <a:gd name="T0" fmla="*/ 8 w 11"/>
                <a:gd name="T1" fmla="*/ 37 h 37"/>
                <a:gd name="T2" fmla="*/ 8 w 11"/>
                <a:gd name="T3" fmla="*/ 37 h 37"/>
                <a:gd name="T4" fmla="*/ 11 w 11"/>
                <a:gd name="T5" fmla="*/ 28 h 37"/>
                <a:gd name="T6" fmla="*/ 11 w 11"/>
                <a:gd name="T7" fmla="*/ 18 h 37"/>
                <a:gd name="T8" fmla="*/ 10 w 11"/>
                <a:gd name="T9" fmla="*/ 8 h 37"/>
                <a:gd name="T10" fmla="*/ 8 w 11"/>
                <a:gd name="T11" fmla="*/ 4 h 37"/>
                <a:gd name="T12" fmla="*/ 5 w 11"/>
                <a:gd name="T13" fmla="*/ 0 h 37"/>
                <a:gd name="T14" fmla="*/ 5 w 11"/>
                <a:gd name="T15" fmla="*/ 0 h 37"/>
                <a:gd name="T16" fmla="*/ 3 w 11"/>
                <a:gd name="T17" fmla="*/ 7 h 37"/>
                <a:gd name="T18" fmla="*/ 1 w 11"/>
                <a:gd name="T19" fmla="*/ 14 h 37"/>
                <a:gd name="T20" fmla="*/ 0 w 11"/>
                <a:gd name="T21" fmla="*/ 22 h 37"/>
                <a:gd name="T22" fmla="*/ 1 w 11"/>
                <a:gd name="T23" fmla="*/ 31 h 37"/>
                <a:gd name="T24" fmla="*/ 8 w 11"/>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7">
                  <a:moveTo>
                    <a:pt x="8" y="37"/>
                  </a:moveTo>
                  <a:lnTo>
                    <a:pt x="8" y="37"/>
                  </a:lnTo>
                  <a:lnTo>
                    <a:pt x="11" y="28"/>
                  </a:lnTo>
                  <a:lnTo>
                    <a:pt x="11" y="18"/>
                  </a:lnTo>
                  <a:lnTo>
                    <a:pt x="10" y="8"/>
                  </a:lnTo>
                  <a:lnTo>
                    <a:pt x="8" y="4"/>
                  </a:lnTo>
                  <a:lnTo>
                    <a:pt x="5" y="0"/>
                  </a:lnTo>
                  <a:lnTo>
                    <a:pt x="5" y="0"/>
                  </a:lnTo>
                  <a:lnTo>
                    <a:pt x="3" y="7"/>
                  </a:lnTo>
                  <a:lnTo>
                    <a:pt x="1" y="14"/>
                  </a:lnTo>
                  <a:lnTo>
                    <a:pt x="0" y="22"/>
                  </a:lnTo>
                  <a:lnTo>
                    <a:pt x="1" y="31"/>
                  </a:lnTo>
                  <a:lnTo>
                    <a:pt x="8" y="3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98" name="Freeform 65">
              <a:extLst>
                <a:ext uri="{FF2B5EF4-FFF2-40B4-BE49-F238E27FC236}">
                  <a16:creationId xmlns:a16="http://schemas.microsoft.com/office/drawing/2014/main" id="{A1E13AA8-2557-4ECF-A9EC-2D1600085E75}"/>
                </a:ext>
              </a:extLst>
            </p:cNvPr>
            <p:cNvSpPr>
              <a:spLocks/>
            </p:cNvSpPr>
            <p:nvPr/>
          </p:nvSpPr>
          <p:spPr bwMode="auto">
            <a:xfrm>
              <a:off x="1179513" y="3455988"/>
              <a:ext cx="17463" cy="58738"/>
            </a:xfrm>
            <a:custGeom>
              <a:avLst/>
              <a:gdLst>
                <a:gd name="T0" fmla="*/ 8 w 11"/>
                <a:gd name="T1" fmla="*/ 37 h 37"/>
                <a:gd name="T2" fmla="*/ 8 w 11"/>
                <a:gd name="T3" fmla="*/ 37 h 37"/>
                <a:gd name="T4" fmla="*/ 11 w 11"/>
                <a:gd name="T5" fmla="*/ 28 h 37"/>
                <a:gd name="T6" fmla="*/ 11 w 11"/>
                <a:gd name="T7" fmla="*/ 18 h 37"/>
                <a:gd name="T8" fmla="*/ 10 w 11"/>
                <a:gd name="T9" fmla="*/ 8 h 37"/>
                <a:gd name="T10" fmla="*/ 8 w 11"/>
                <a:gd name="T11" fmla="*/ 4 h 37"/>
                <a:gd name="T12" fmla="*/ 5 w 11"/>
                <a:gd name="T13" fmla="*/ 0 h 37"/>
                <a:gd name="T14" fmla="*/ 5 w 11"/>
                <a:gd name="T15" fmla="*/ 0 h 37"/>
                <a:gd name="T16" fmla="*/ 3 w 11"/>
                <a:gd name="T17" fmla="*/ 7 h 37"/>
                <a:gd name="T18" fmla="*/ 1 w 11"/>
                <a:gd name="T19" fmla="*/ 14 h 37"/>
                <a:gd name="T20" fmla="*/ 0 w 11"/>
                <a:gd name="T21" fmla="*/ 22 h 37"/>
                <a:gd name="T22" fmla="*/ 1 w 11"/>
                <a:gd name="T23"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37">
                  <a:moveTo>
                    <a:pt x="8" y="37"/>
                  </a:moveTo>
                  <a:lnTo>
                    <a:pt x="8" y="37"/>
                  </a:lnTo>
                  <a:lnTo>
                    <a:pt x="11" y="28"/>
                  </a:lnTo>
                  <a:lnTo>
                    <a:pt x="11" y="18"/>
                  </a:lnTo>
                  <a:lnTo>
                    <a:pt x="10" y="8"/>
                  </a:lnTo>
                  <a:lnTo>
                    <a:pt x="8" y="4"/>
                  </a:lnTo>
                  <a:lnTo>
                    <a:pt x="5" y="0"/>
                  </a:lnTo>
                  <a:lnTo>
                    <a:pt x="5" y="0"/>
                  </a:lnTo>
                  <a:lnTo>
                    <a:pt x="3" y="7"/>
                  </a:lnTo>
                  <a:lnTo>
                    <a:pt x="1" y="14"/>
                  </a:lnTo>
                  <a:lnTo>
                    <a:pt x="0" y="22"/>
                  </a:lnTo>
                  <a:lnTo>
                    <a:pt x="1"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99" name="Freeform 66">
              <a:extLst>
                <a:ext uri="{FF2B5EF4-FFF2-40B4-BE49-F238E27FC236}">
                  <a16:creationId xmlns:a16="http://schemas.microsoft.com/office/drawing/2014/main" id="{FB2A153E-1917-4176-9685-8E3094C239ED}"/>
                </a:ext>
              </a:extLst>
            </p:cNvPr>
            <p:cNvSpPr>
              <a:spLocks/>
            </p:cNvSpPr>
            <p:nvPr/>
          </p:nvSpPr>
          <p:spPr bwMode="auto">
            <a:xfrm>
              <a:off x="1114425" y="3389313"/>
              <a:ext cx="55563" cy="34925"/>
            </a:xfrm>
            <a:custGeom>
              <a:avLst/>
              <a:gdLst>
                <a:gd name="T0" fmla="*/ 35 w 35"/>
                <a:gd name="T1" fmla="*/ 20 h 22"/>
                <a:gd name="T2" fmla="*/ 35 w 35"/>
                <a:gd name="T3" fmla="*/ 20 h 22"/>
                <a:gd name="T4" fmla="*/ 32 w 35"/>
                <a:gd name="T5" fmla="*/ 16 h 22"/>
                <a:gd name="T6" fmla="*/ 29 w 35"/>
                <a:gd name="T7" fmla="*/ 13 h 22"/>
                <a:gd name="T8" fmla="*/ 19 w 35"/>
                <a:gd name="T9" fmla="*/ 6 h 22"/>
                <a:gd name="T10" fmla="*/ 9 w 35"/>
                <a:gd name="T11" fmla="*/ 2 h 22"/>
                <a:gd name="T12" fmla="*/ 4 w 35"/>
                <a:gd name="T13" fmla="*/ 0 h 22"/>
                <a:gd name="T14" fmla="*/ 0 w 35"/>
                <a:gd name="T15" fmla="*/ 0 h 22"/>
                <a:gd name="T16" fmla="*/ 0 w 35"/>
                <a:gd name="T17" fmla="*/ 0 h 22"/>
                <a:gd name="T18" fmla="*/ 2 w 35"/>
                <a:gd name="T19" fmla="*/ 6 h 22"/>
                <a:gd name="T20" fmla="*/ 7 w 35"/>
                <a:gd name="T21" fmla="*/ 9 h 22"/>
                <a:gd name="T22" fmla="*/ 15 w 35"/>
                <a:gd name="T23" fmla="*/ 16 h 22"/>
                <a:gd name="T24" fmla="*/ 27 w 35"/>
                <a:gd name="T25" fmla="*/ 20 h 22"/>
                <a:gd name="T26" fmla="*/ 31 w 35"/>
                <a:gd name="T27" fmla="*/ 22 h 22"/>
                <a:gd name="T28" fmla="*/ 35 w 35"/>
                <a:gd name="T29" fmla="*/ 20 h 22"/>
                <a:gd name="T30" fmla="*/ 35 w 35"/>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2">
                  <a:moveTo>
                    <a:pt x="35" y="20"/>
                  </a:moveTo>
                  <a:lnTo>
                    <a:pt x="35" y="20"/>
                  </a:lnTo>
                  <a:lnTo>
                    <a:pt x="32" y="16"/>
                  </a:lnTo>
                  <a:lnTo>
                    <a:pt x="29" y="13"/>
                  </a:lnTo>
                  <a:lnTo>
                    <a:pt x="19" y="6"/>
                  </a:lnTo>
                  <a:lnTo>
                    <a:pt x="9" y="2"/>
                  </a:lnTo>
                  <a:lnTo>
                    <a:pt x="4" y="0"/>
                  </a:lnTo>
                  <a:lnTo>
                    <a:pt x="0" y="0"/>
                  </a:lnTo>
                  <a:lnTo>
                    <a:pt x="0" y="0"/>
                  </a:lnTo>
                  <a:lnTo>
                    <a:pt x="2" y="6"/>
                  </a:lnTo>
                  <a:lnTo>
                    <a:pt x="7" y="9"/>
                  </a:lnTo>
                  <a:lnTo>
                    <a:pt x="15" y="16"/>
                  </a:lnTo>
                  <a:lnTo>
                    <a:pt x="27" y="20"/>
                  </a:lnTo>
                  <a:lnTo>
                    <a:pt x="31" y="22"/>
                  </a:lnTo>
                  <a:lnTo>
                    <a:pt x="35" y="20"/>
                  </a:lnTo>
                  <a:lnTo>
                    <a:pt x="35"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00" name="Freeform 67">
              <a:extLst>
                <a:ext uri="{FF2B5EF4-FFF2-40B4-BE49-F238E27FC236}">
                  <a16:creationId xmlns:a16="http://schemas.microsoft.com/office/drawing/2014/main" id="{988CFA3B-BF69-49E3-8BB4-8458A0BA406D}"/>
                </a:ext>
              </a:extLst>
            </p:cNvPr>
            <p:cNvSpPr>
              <a:spLocks noEditPoints="1"/>
            </p:cNvSpPr>
            <p:nvPr/>
          </p:nvSpPr>
          <p:spPr bwMode="auto">
            <a:xfrm>
              <a:off x="479425" y="3443288"/>
              <a:ext cx="785813" cy="528638"/>
            </a:xfrm>
            <a:custGeom>
              <a:avLst/>
              <a:gdLst>
                <a:gd name="T0" fmla="*/ 449 w 495"/>
                <a:gd name="T1" fmla="*/ 45 h 333"/>
                <a:gd name="T2" fmla="*/ 442 w 495"/>
                <a:gd name="T3" fmla="*/ 39 h 333"/>
                <a:gd name="T4" fmla="*/ 432 w 495"/>
                <a:gd name="T5" fmla="*/ 30 h 333"/>
                <a:gd name="T6" fmla="*/ 427 w 495"/>
                <a:gd name="T7" fmla="*/ 26 h 333"/>
                <a:gd name="T8" fmla="*/ 425 w 495"/>
                <a:gd name="T9" fmla="*/ 25 h 333"/>
                <a:gd name="T10" fmla="*/ 414 w 495"/>
                <a:gd name="T11" fmla="*/ 19 h 333"/>
                <a:gd name="T12" fmla="*/ 427 w 495"/>
                <a:gd name="T13" fmla="*/ 12 h 333"/>
                <a:gd name="T14" fmla="*/ 435 w 495"/>
                <a:gd name="T15" fmla="*/ 2 h 333"/>
                <a:gd name="T16" fmla="*/ 419 w 495"/>
                <a:gd name="T17" fmla="*/ 3 h 333"/>
                <a:gd name="T18" fmla="*/ 404 w 495"/>
                <a:gd name="T19" fmla="*/ 15 h 333"/>
                <a:gd name="T20" fmla="*/ 370 w 495"/>
                <a:gd name="T21" fmla="*/ 5 h 333"/>
                <a:gd name="T22" fmla="*/ 331 w 495"/>
                <a:gd name="T23" fmla="*/ 6 h 333"/>
                <a:gd name="T24" fmla="*/ 304 w 495"/>
                <a:gd name="T25" fmla="*/ 13 h 333"/>
                <a:gd name="T26" fmla="*/ 253 w 495"/>
                <a:gd name="T27" fmla="*/ 43 h 333"/>
                <a:gd name="T28" fmla="*/ 222 w 495"/>
                <a:gd name="T29" fmla="*/ 89 h 333"/>
                <a:gd name="T30" fmla="*/ 212 w 495"/>
                <a:gd name="T31" fmla="*/ 128 h 333"/>
                <a:gd name="T32" fmla="*/ 200 w 495"/>
                <a:gd name="T33" fmla="*/ 158 h 333"/>
                <a:gd name="T34" fmla="*/ 176 w 495"/>
                <a:gd name="T35" fmla="*/ 150 h 333"/>
                <a:gd name="T36" fmla="*/ 129 w 495"/>
                <a:gd name="T37" fmla="*/ 110 h 333"/>
                <a:gd name="T38" fmla="*/ 91 w 495"/>
                <a:gd name="T39" fmla="*/ 32 h 333"/>
                <a:gd name="T40" fmla="*/ 90 w 495"/>
                <a:gd name="T41" fmla="*/ 20 h 333"/>
                <a:gd name="T42" fmla="*/ 81 w 495"/>
                <a:gd name="T43" fmla="*/ 12 h 333"/>
                <a:gd name="T44" fmla="*/ 67 w 495"/>
                <a:gd name="T45" fmla="*/ 16 h 333"/>
                <a:gd name="T46" fmla="*/ 0 w 495"/>
                <a:gd name="T47" fmla="*/ 63 h 333"/>
                <a:gd name="T48" fmla="*/ 1 w 495"/>
                <a:gd name="T49" fmla="*/ 74 h 333"/>
                <a:gd name="T50" fmla="*/ 57 w 495"/>
                <a:gd name="T51" fmla="*/ 94 h 333"/>
                <a:gd name="T52" fmla="*/ 65 w 495"/>
                <a:gd name="T53" fmla="*/ 100 h 333"/>
                <a:gd name="T54" fmla="*/ 185 w 495"/>
                <a:gd name="T55" fmla="*/ 254 h 333"/>
                <a:gd name="T56" fmla="*/ 199 w 495"/>
                <a:gd name="T57" fmla="*/ 285 h 333"/>
                <a:gd name="T58" fmla="*/ 200 w 495"/>
                <a:gd name="T59" fmla="*/ 303 h 333"/>
                <a:gd name="T60" fmla="*/ 208 w 495"/>
                <a:gd name="T61" fmla="*/ 322 h 333"/>
                <a:gd name="T62" fmla="*/ 222 w 495"/>
                <a:gd name="T63" fmla="*/ 330 h 333"/>
                <a:gd name="T64" fmla="*/ 306 w 495"/>
                <a:gd name="T65" fmla="*/ 333 h 333"/>
                <a:gd name="T66" fmla="*/ 381 w 495"/>
                <a:gd name="T67" fmla="*/ 332 h 333"/>
                <a:gd name="T68" fmla="*/ 401 w 495"/>
                <a:gd name="T69" fmla="*/ 328 h 333"/>
                <a:gd name="T70" fmla="*/ 407 w 495"/>
                <a:gd name="T71" fmla="*/ 319 h 333"/>
                <a:gd name="T72" fmla="*/ 408 w 495"/>
                <a:gd name="T73" fmla="*/ 302 h 333"/>
                <a:gd name="T74" fmla="*/ 421 w 495"/>
                <a:gd name="T75" fmla="*/ 279 h 333"/>
                <a:gd name="T76" fmla="*/ 448 w 495"/>
                <a:gd name="T77" fmla="*/ 256 h 333"/>
                <a:gd name="T78" fmla="*/ 466 w 495"/>
                <a:gd name="T79" fmla="*/ 234 h 333"/>
                <a:gd name="T80" fmla="*/ 482 w 495"/>
                <a:gd name="T81" fmla="*/ 208 h 333"/>
                <a:gd name="T82" fmla="*/ 495 w 495"/>
                <a:gd name="T83" fmla="*/ 145 h 333"/>
                <a:gd name="T84" fmla="*/ 481 w 495"/>
                <a:gd name="T85" fmla="*/ 87 h 333"/>
                <a:gd name="T86" fmla="*/ 456 w 495"/>
                <a:gd name="T87" fmla="*/ 53 h 333"/>
                <a:gd name="T88" fmla="*/ 380 w 495"/>
                <a:gd name="T89" fmla="*/ 244 h 333"/>
                <a:gd name="T90" fmla="*/ 387 w 495"/>
                <a:gd name="T91" fmla="*/ 167 h 333"/>
                <a:gd name="T92" fmla="*/ 387 w 495"/>
                <a:gd name="T93" fmla="*/ 244 h 333"/>
                <a:gd name="T94" fmla="*/ 405 w 495"/>
                <a:gd name="T95" fmla="*/ 200 h 333"/>
                <a:gd name="T96" fmla="*/ 247 w 495"/>
                <a:gd name="T97" fmla="*/ 131 h 333"/>
                <a:gd name="T98" fmla="*/ 254 w 495"/>
                <a:gd name="T99" fmla="*/ 103 h 333"/>
                <a:gd name="T100" fmla="*/ 269 w 495"/>
                <a:gd name="T101" fmla="*/ 79 h 333"/>
                <a:gd name="T102" fmla="*/ 311 w 495"/>
                <a:gd name="T103" fmla="*/ 47 h 333"/>
                <a:gd name="T104" fmla="*/ 343 w 495"/>
                <a:gd name="T105" fmla="*/ 39 h 333"/>
                <a:gd name="T106" fmla="*/ 394 w 495"/>
                <a:gd name="T107" fmla="*/ 49 h 333"/>
                <a:gd name="T108" fmla="*/ 435 w 495"/>
                <a:gd name="T109" fmla="*/ 80 h 333"/>
                <a:gd name="T110" fmla="*/ 452 w 495"/>
                <a:gd name="T111" fmla="*/ 111 h 333"/>
                <a:gd name="T112" fmla="*/ 458 w 495"/>
                <a:gd name="T113" fmla="*/ 165 h 333"/>
                <a:gd name="T114" fmla="*/ 436 w 495"/>
                <a:gd name="T115" fmla="*/ 215 h 333"/>
                <a:gd name="T116" fmla="*/ 405 w 495"/>
                <a:gd name="T117" fmla="*/ 2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5" h="333">
                  <a:moveTo>
                    <a:pt x="456" y="53"/>
                  </a:moveTo>
                  <a:lnTo>
                    <a:pt x="456" y="53"/>
                  </a:lnTo>
                  <a:lnTo>
                    <a:pt x="449" y="45"/>
                  </a:lnTo>
                  <a:lnTo>
                    <a:pt x="446" y="42"/>
                  </a:lnTo>
                  <a:lnTo>
                    <a:pt x="446" y="42"/>
                  </a:lnTo>
                  <a:lnTo>
                    <a:pt x="442" y="39"/>
                  </a:lnTo>
                  <a:lnTo>
                    <a:pt x="442" y="39"/>
                  </a:lnTo>
                  <a:lnTo>
                    <a:pt x="432" y="30"/>
                  </a:lnTo>
                  <a:lnTo>
                    <a:pt x="432" y="30"/>
                  </a:lnTo>
                  <a:lnTo>
                    <a:pt x="431" y="27"/>
                  </a:lnTo>
                  <a:lnTo>
                    <a:pt x="429" y="27"/>
                  </a:lnTo>
                  <a:lnTo>
                    <a:pt x="427" y="26"/>
                  </a:lnTo>
                  <a:lnTo>
                    <a:pt x="427" y="26"/>
                  </a:lnTo>
                  <a:lnTo>
                    <a:pt x="427" y="25"/>
                  </a:lnTo>
                  <a:lnTo>
                    <a:pt x="425" y="25"/>
                  </a:lnTo>
                  <a:lnTo>
                    <a:pt x="424" y="25"/>
                  </a:lnTo>
                  <a:lnTo>
                    <a:pt x="424" y="25"/>
                  </a:lnTo>
                  <a:lnTo>
                    <a:pt x="414" y="19"/>
                  </a:lnTo>
                  <a:lnTo>
                    <a:pt x="414" y="19"/>
                  </a:lnTo>
                  <a:lnTo>
                    <a:pt x="421" y="16"/>
                  </a:lnTo>
                  <a:lnTo>
                    <a:pt x="427" y="12"/>
                  </a:lnTo>
                  <a:lnTo>
                    <a:pt x="432" y="6"/>
                  </a:lnTo>
                  <a:lnTo>
                    <a:pt x="435" y="2"/>
                  </a:lnTo>
                  <a:lnTo>
                    <a:pt x="435" y="2"/>
                  </a:lnTo>
                  <a:lnTo>
                    <a:pt x="432" y="0"/>
                  </a:lnTo>
                  <a:lnTo>
                    <a:pt x="428" y="0"/>
                  </a:lnTo>
                  <a:lnTo>
                    <a:pt x="419" y="3"/>
                  </a:lnTo>
                  <a:lnTo>
                    <a:pt x="411" y="8"/>
                  </a:lnTo>
                  <a:lnTo>
                    <a:pt x="404" y="15"/>
                  </a:lnTo>
                  <a:lnTo>
                    <a:pt x="404" y="15"/>
                  </a:lnTo>
                  <a:lnTo>
                    <a:pt x="392" y="10"/>
                  </a:lnTo>
                  <a:lnTo>
                    <a:pt x="381" y="6"/>
                  </a:lnTo>
                  <a:lnTo>
                    <a:pt x="370" y="5"/>
                  </a:lnTo>
                  <a:lnTo>
                    <a:pt x="357" y="5"/>
                  </a:lnTo>
                  <a:lnTo>
                    <a:pt x="344" y="5"/>
                  </a:lnTo>
                  <a:lnTo>
                    <a:pt x="331" y="6"/>
                  </a:lnTo>
                  <a:lnTo>
                    <a:pt x="318" y="9"/>
                  </a:lnTo>
                  <a:lnTo>
                    <a:pt x="304" y="13"/>
                  </a:lnTo>
                  <a:lnTo>
                    <a:pt x="304" y="13"/>
                  </a:lnTo>
                  <a:lnTo>
                    <a:pt x="286" y="22"/>
                  </a:lnTo>
                  <a:lnTo>
                    <a:pt x="269" y="32"/>
                  </a:lnTo>
                  <a:lnTo>
                    <a:pt x="253" y="43"/>
                  </a:lnTo>
                  <a:lnTo>
                    <a:pt x="240" y="56"/>
                  </a:lnTo>
                  <a:lnTo>
                    <a:pt x="230" y="72"/>
                  </a:lnTo>
                  <a:lnTo>
                    <a:pt x="222" y="89"/>
                  </a:lnTo>
                  <a:lnTo>
                    <a:pt x="216" y="107"/>
                  </a:lnTo>
                  <a:lnTo>
                    <a:pt x="212" y="128"/>
                  </a:lnTo>
                  <a:lnTo>
                    <a:pt x="212" y="128"/>
                  </a:lnTo>
                  <a:lnTo>
                    <a:pt x="210" y="137"/>
                  </a:lnTo>
                  <a:lnTo>
                    <a:pt x="208" y="144"/>
                  </a:lnTo>
                  <a:lnTo>
                    <a:pt x="200" y="158"/>
                  </a:lnTo>
                  <a:lnTo>
                    <a:pt x="200" y="158"/>
                  </a:lnTo>
                  <a:lnTo>
                    <a:pt x="183" y="153"/>
                  </a:lnTo>
                  <a:lnTo>
                    <a:pt x="176" y="150"/>
                  </a:lnTo>
                  <a:lnTo>
                    <a:pt x="169" y="145"/>
                  </a:lnTo>
                  <a:lnTo>
                    <a:pt x="169" y="145"/>
                  </a:lnTo>
                  <a:lnTo>
                    <a:pt x="129" y="110"/>
                  </a:lnTo>
                  <a:lnTo>
                    <a:pt x="91" y="76"/>
                  </a:lnTo>
                  <a:lnTo>
                    <a:pt x="91" y="76"/>
                  </a:lnTo>
                  <a:lnTo>
                    <a:pt x="91" y="32"/>
                  </a:lnTo>
                  <a:lnTo>
                    <a:pt x="91" y="32"/>
                  </a:lnTo>
                  <a:lnTo>
                    <a:pt x="91" y="25"/>
                  </a:lnTo>
                  <a:lnTo>
                    <a:pt x="90" y="20"/>
                  </a:lnTo>
                  <a:lnTo>
                    <a:pt x="87" y="16"/>
                  </a:lnTo>
                  <a:lnTo>
                    <a:pt x="84" y="13"/>
                  </a:lnTo>
                  <a:lnTo>
                    <a:pt x="81" y="12"/>
                  </a:lnTo>
                  <a:lnTo>
                    <a:pt x="77" y="12"/>
                  </a:lnTo>
                  <a:lnTo>
                    <a:pt x="73" y="13"/>
                  </a:lnTo>
                  <a:lnTo>
                    <a:pt x="67" y="16"/>
                  </a:lnTo>
                  <a:lnTo>
                    <a:pt x="67" y="16"/>
                  </a:lnTo>
                  <a:lnTo>
                    <a:pt x="33" y="39"/>
                  </a:lnTo>
                  <a:lnTo>
                    <a:pt x="0" y="63"/>
                  </a:lnTo>
                  <a:lnTo>
                    <a:pt x="0" y="63"/>
                  </a:lnTo>
                  <a:lnTo>
                    <a:pt x="1" y="74"/>
                  </a:lnTo>
                  <a:lnTo>
                    <a:pt x="1" y="74"/>
                  </a:lnTo>
                  <a:lnTo>
                    <a:pt x="47" y="91"/>
                  </a:lnTo>
                  <a:lnTo>
                    <a:pt x="47" y="91"/>
                  </a:lnTo>
                  <a:lnTo>
                    <a:pt x="57" y="94"/>
                  </a:lnTo>
                  <a:lnTo>
                    <a:pt x="63" y="97"/>
                  </a:lnTo>
                  <a:lnTo>
                    <a:pt x="65" y="100"/>
                  </a:lnTo>
                  <a:lnTo>
                    <a:pt x="65" y="100"/>
                  </a:lnTo>
                  <a:lnTo>
                    <a:pt x="127" y="175"/>
                  </a:lnTo>
                  <a:lnTo>
                    <a:pt x="185" y="254"/>
                  </a:lnTo>
                  <a:lnTo>
                    <a:pt x="185" y="254"/>
                  </a:lnTo>
                  <a:lnTo>
                    <a:pt x="192" y="264"/>
                  </a:lnTo>
                  <a:lnTo>
                    <a:pt x="196" y="274"/>
                  </a:lnTo>
                  <a:lnTo>
                    <a:pt x="199" y="285"/>
                  </a:lnTo>
                  <a:lnTo>
                    <a:pt x="200" y="296"/>
                  </a:lnTo>
                  <a:lnTo>
                    <a:pt x="200" y="296"/>
                  </a:lnTo>
                  <a:lnTo>
                    <a:pt x="200" y="303"/>
                  </a:lnTo>
                  <a:lnTo>
                    <a:pt x="202" y="310"/>
                  </a:lnTo>
                  <a:lnTo>
                    <a:pt x="205" y="316"/>
                  </a:lnTo>
                  <a:lnTo>
                    <a:pt x="208" y="322"/>
                  </a:lnTo>
                  <a:lnTo>
                    <a:pt x="212" y="326"/>
                  </a:lnTo>
                  <a:lnTo>
                    <a:pt x="216" y="329"/>
                  </a:lnTo>
                  <a:lnTo>
                    <a:pt x="222" y="330"/>
                  </a:lnTo>
                  <a:lnTo>
                    <a:pt x="229" y="332"/>
                  </a:lnTo>
                  <a:lnTo>
                    <a:pt x="229" y="332"/>
                  </a:lnTo>
                  <a:lnTo>
                    <a:pt x="306" y="333"/>
                  </a:lnTo>
                  <a:lnTo>
                    <a:pt x="343" y="333"/>
                  </a:lnTo>
                  <a:lnTo>
                    <a:pt x="381" y="332"/>
                  </a:lnTo>
                  <a:lnTo>
                    <a:pt x="381" y="332"/>
                  </a:lnTo>
                  <a:lnTo>
                    <a:pt x="390" y="332"/>
                  </a:lnTo>
                  <a:lnTo>
                    <a:pt x="397" y="329"/>
                  </a:lnTo>
                  <a:lnTo>
                    <a:pt x="401" y="328"/>
                  </a:lnTo>
                  <a:lnTo>
                    <a:pt x="404" y="325"/>
                  </a:lnTo>
                  <a:lnTo>
                    <a:pt x="407" y="322"/>
                  </a:lnTo>
                  <a:lnTo>
                    <a:pt x="407" y="319"/>
                  </a:lnTo>
                  <a:lnTo>
                    <a:pt x="408" y="313"/>
                  </a:lnTo>
                  <a:lnTo>
                    <a:pt x="408" y="313"/>
                  </a:lnTo>
                  <a:lnTo>
                    <a:pt x="408" y="302"/>
                  </a:lnTo>
                  <a:lnTo>
                    <a:pt x="411" y="293"/>
                  </a:lnTo>
                  <a:lnTo>
                    <a:pt x="415" y="286"/>
                  </a:lnTo>
                  <a:lnTo>
                    <a:pt x="421" y="279"/>
                  </a:lnTo>
                  <a:lnTo>
                    <a:pt x="434" y="268"/>
                  </a:lnTo>
                  <a:lnTo>
                    <a:pt x="441" y="264"/>
                  </a:lnTo>
                  <a:lnTo>
                    <a:pt x="448" y="256"/>
                  </a:lnTo>
                  <a:lnTo>
                    <a:pt x="448" y="256"/>
                  </a:lnTo>
                  <a:lnTo>
                    <a:pt x="458" y="245"/>
                  </a:lnTo>
                  <a:lnTo>
                    <a:pt x="466" y="234"/>
                  </a:lnTo>
                  <a:lnTo>
                    <a:pt x="475" y="221"/>
                  </a:lnTo>
                  <a:lnTo>
                    <a:pt x="482" y="208"/>
                  </a:lnTo>
                  <a:lnTo>
                    <a:pt x="482" y="208"/>
                  </a:lnTo>
                  <a:lnTo>
                    <a:pt x="489" y="187"/>
                  </a:lnTo>
                  <a:lnTo>
                    <a:pt x="493" y="165"/>
                  </a:lnTo>
                  <a:lnTo>
                    <a:pt x="495" y="145"/>
                  </a:lnTo>
                  <a:lnTo>
                    <a:pt x="493" y="126"/>
                  </a:lnTo>
                  <a:lnTo>
                    <a:pt x="488" y="106"/>
                  </a:lnTo>
                  <a:lnTo>
                    <a:pt x="481" y="87"/>
                  </a:lnTo>
                  <a:lnTo>
                    <a:pt x="469" y="70"/>
                  </a:lnTo>
                  <a:lnTo>
                    <a:pt x="456" y="53"/>
                  </a:lnTo>
                  <a:lnTo>
                    <a:pt x="456" y="53"/>
                  </a:lnTo>
                  <a:close/>
                  <a:moveTo>
                    <a:pt x="387" y="244"/>
                  </a:moveTo>
                  <a:lnTo>
                    <a:pt x="387" y="244"/>
                  </a:lnTo>
                  <a:lnTo>
                    <a:pt x="380" y="244"/>
                  </a:lnTo>
                  <a:lnTo>
                    <a:pt x="373" y="167"/>
                  </a:lnTo>
                  <a:lnTo>
                    <a:pt x="373" y="167"/>
                  </a:lnTo>
                  <a:lnTo>
                    <a:pt x="387" y="167"/>
                  </a:lnTo>
                  <a:lnTo>
                    <a:pt x="387" y="167"/>
                  </a:lnTo>
                  <a:lnTo>
                    <a:pt x="387" y="244"/>
                  </a:lnTo>
                  <a:lnTo>
                    <a:pt x="387" y="244"/>
                  </a:lnTo>
                  <a:close/>
                  <a:moveTo>
                    <a:pt x="405" y="245"/>
                  </a:moveTo>
                  <a:lnTo>
                    <a:pt x="405" y="245"/>
                  </a:lnTo>
                  <a:lnTo>
                    <a:pt x="405" y="200"/>
                  </a:lnTo>
                  <a:lnTo>
                    <a:pt x="405" y="160"/>
                  </a:lnTo>
                  <a:lnTo>
                    <a:pt x="247" y="131"/>
                  </a:lnTo>
                  <a:lnTo>
                    <a:pt x="247" y="131"/>
                  </a:lnTo>
                  <a:lnTo>
                    <a:pt x="249" y="121"/>
                  </a:lnTo>
                  <a:lnTo>
                    <a:pt x="252" y="111"/>
                  </a:lnTo>
                  <a:lnTo>
                    <a:pt x="254" y="103"/>
                  </a:lnTo>
                  <a:lnTo>
                    <a:pt x="259" y="94"/>
                  </a:lnTo>
                  <a:lnTo>
                    <a:pt x="263" y="86"/>
                  </a:lnTo>
                  <a:lnTo>
                    <a:pt x="269" y="79"/>
                  </a:lnTo>
                  <a:lnTo>
                    <a:pt x="282" y="66"/>
                  </a:lnTo>
                  <a:lnTo>
                    <a:pt x="296" y="56"/>
                  </a:lnTo>
                  <a:lnTo>
                    <a:pt x="311" y="47"/>
                  </a:lnTo>
                  <a:lnTo>
                    <a:pt x="327" y="42"/>
                  </a:lnTo>
                  <a:lnTo>
                    <a:pt x="343" y="39"/>
                  </a:lnTo>
                  <a:lnTo>
                    <a:pt x="343" y="39"/>
                  </a:lnTo>
                  <a:lnTo>
                    <a:pt x="361" y="40"/>
                  </a:lnTo>
                  <a:lnTo>
                    <a:pt x="378" y="43"/>
                  </a:lnTo>
                  <a:lnTo>
                    <a:pt x="394" y="49"/>
                  </a:lnTo>
                  <a:lnTo>
                    <a:pt x="409" y="56"/>
                  </a:lnTo>
                  <a:lnTo>
                    <a:pt x="422" y="67"/>
                  </a:lnTo>
                  <a:lnTo>
                    <a:pt x="435" y="80"/>
                  </a:lnTo>
                  <a:lnTo>
                    <a:pt x="445" y="94"/>
                  </a:lnTo>
                  <a:lnTo>
                    <a:pt x="452" y="111"/>
                  </a:lnTo>
                  <a:lnTo>
                    <a:pt x="452" y="111"/>
                  </a:lnTo>
                  <a:lnTo>
                    <a:pt x="458" y="130"/>
                  </a:lnTo>
                  <a:lnTo>
                    <a:pt x="459" y="147"/>
                  </a:lnTo>
                  <a:lnTo>
                    <a:pt x="458" y="165"/>
                  </a:lnTo>
                  <a:lnTo>
                    <a:pt x="454" y="182"/>
                  </a:lnTo>
                  <a:lnTo>
                    <a:pt x="446" y="200"/>
                  </a:lnTo>
                  <a:lnTo>
                    <a:pt x="436" y="215"/>
                  </a:lnTo>
                  <a:lnTo>
                    <a:pt x="422" y="231"/>
                  </a:lnTo>
                  <a:lnTo>
                    <a:pt x="405" y="245"/>
                  </a:lnTo>
                  <a:lnTo>
                    <a:pt x="405" y="245"/>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01" name="Freeform 68">
              <a:extLst>
                <a:ext uri="{FF2B5EF4-FFF2-40B4-BE49-F238E27FC236}">
                  <a16:creationId xmlns:a16="http://schemas.microsoft.com/office/drawing/2014/main" id="{5139C27D-91AF-45CA-A7C1-65AFE02F3086}"/>
                </a:ext>
              </a:extLst>
            </p:cNvPr>
            <p:cNvSpPr>
              <a:spLocks/>
            </p:cNvSpPr>
            <p:nvPr/>
          </p:nvSpPr>
          <p:spPr bwMode="auto">
            <a:xfrm>
              <a:off x="1152525" y="3452813"/>
              <a:ext cx="26988" cy="38100"/>
            </a:xfrm>
            <a:custGeom>
              <a:avLst/>
              <a:gdLst>
                <a:gd name="T0" fmla="*/ 8 w 17"/>
                <a:gd name="T1" fmla="*/ 24 h 24"/>
                <a:gd name="T2" fmla="*/ 8 w 17"/>
                <a:gd name="T3" fmla="*/ 24 h 24"/>
                <a:gd name="T4" fmla="*/ 11 w 17"/>
                <a:gd name="T5" fmla="*/ 19 h 24"/>
                <a:gd name="T6" fmla="*/ 14 w 17"/>
                <a:gd name="T7" fmla="*/ 13 h 24"/>
                <a:gd name="T8" fmla="*/ 17 w 17"/>
                <a:gd name="T9" fmla="*/ 6 h 24"/>
                <a:gd name="T10" fmla="*/ 17 w 17"/>
                <a:gd name="T11" fmla="*/ 0 h 24"/>
                <a:gd name="T12" fmla="*/ 17 w 17"/>
                <a:gd name="T13" fmla="*/ 0 h 24"/>
                <a:gd name="T14" fmla="*/ 12 w 17"/>
                <a:gd name="T15" fmla="*/ 3 h 24"/>
                <a:gd name="T16" fmla="*/ 7 w 17"/>
                <a:gd name="T17" fmla="*/ 6 h 24"/>
                <a:gd name="T18" fmla="*/ 3 w 17"/>
                <a:gd name="T19" fmla="*/ 11 h 24"/>
                <a:gd name="T20" fmla="*/ 0 w 17"/>
                <a:gd name="T21" fmla="*/ 19 h 24"/>
                <a:gd name="T22" fmla="*/ 8 w 1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4">
                  <a:moveTo>
                    <a:pt x="8" y="24"/>
                  </a:moveTo>
                  <a:lnTo>
                    <a:pt x="8" y="24"/>
                  </a:lnTo>
                  <a:lnTo>
                    <a:pt x="11" y="19"/>
                  </a:lnTo>
                  <a:lnTo>
                    <a:pt x="14" y="13"/>
                  </a:lnTo>
                  <a:lnTo>
                    <a:pt x="17" y="6"/>
                  </a:lnTo>
                  <a:lnTo>
                    <a:pt x="17" y="0"/>
                  </a:lnTo>
                  <a:lnTo>
                    <a:pt x="17" y="0"/>
                  </a:lnTo>
                  <a:lnTo>
                    <a:pt x="12" y="3"/>
                  </a:lnTo>
                  <a:lnTo>
                    <a:pt x="7" y="6"/>
                  </a:lnTo>
                  <a:lnTo>
                    <a:pt x="3" y="11"/>
                  </a:lnTo>
                  <a:lnTo>
                    <a:pt x="0" y="19"/>
                  </a:lnTo>
                  <a:lnTo>
                    <a:pt x="8" y="2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02" name="Freeform 69">
              <a:extLst>
                <a:ext uri="{FF2B5EF4-FFF2-40B4-BE49-F238E27FC236}">
                  <a16:creationId xmlns:a16="http://schemas.microsoft.com/office/drawing/2014/main" id="{27C2DBDE-22CB-4577-9F27-842643BA179F}"/>
                </a:ext>
              </a:extLst>
            </p:cNvPr>
            <p:cNvSpPr>
              <a:spLocks/>
            </p:cNvSpPr>
            <p:nvPr/>
          </p:nvSpPr>
          <p:spPr bwMode="auto">
            <a:xfrm>
              <a:off x="1152525" y="3452813"/>
              <a:ext cx="26988" cy="38100"/>
            </a:xfrm>
            <a:custGeom>
              <a:avLst/>
              <a:gdLst>
                <a:gd name="T0" fmla="*/ 8 w 17"/>
                <a:gd name="T1" fmla="*/ 24 h 24"/>
                <a:gd name="T2" fmla="*/ 8 w 17"/>
                <a:gd name="T3" fmla="*/ 24 h 24"/>
                <a:gd name="T4" fmla="*/ 11 w 17"/>
                <a:gd name="T5" fmla="*/ 19 h 24"/>
                <a:gd name="T6" fmla="*/ 14 w 17"/>
                <a:gd name="T7" fmla="*/ 13 h 24"/>
                <a:gd name="T8" fmla="*/ 17 w 17"/>
                <a:gd name="T9" fmla="*/ 6 h 24"/>
                <a:gd name="T10" fmla="*/ 17 w 17"/>
                <a:gd name="T11" fmla="*/ 0 h 24"/>
                <a:gd name="T12" fmla="*/ 17 w 17"/>
                <a:gd name="T13" fmla="*/ 0 h 24"/>
                <a:gd name="T14" fmla="*/ 12 w 17"/>
                <a:gd name="T15" fmla="*/ 3 h 24"/>
                <a:gd name="T16" fmla="*/ 7 w 17"/>
                <a:gd name="T17" fmla="*/ 6 h 24"/>
                <a:gd name="T18" fmla="*/ 3 w 17"/>
                <a:gd name="T19" fmla="*/ 11 h 24"/>
                <a:gd name="T20" fmla="*/ 0 w 17"/>
                <a:gd name="T21"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4">
                  <a:moveTo>
                    <a:pt x="8" y="24"/>
                  </a:moveTo>
                  <a:lnTo>
                    <a:pt x="8" y="24"/>
                  </a:lnTo>
                  <a:lnTo>
                    <a:pt x="11" y="19"/>
                  </a:lnTo>
                  <a:lnTo>
                    <a:pt x="14" y="13"/>
                  </a:lnTo>
                  <a:lnTo>
                    <a:pt x="17" y="6"/>
                  </a:lnTo>
                  <a:lnTo>
                    <a:pt x="17" y="0"/>
                  </a:lnTo>
                  <a:lnTo>
                    <a:pt x="17" y="0"/>
                  </a:lnTo>
                  <a:lnTo>
                    <a:pt x="12" y="3"/>
                  </a:lnTo>
                  <a:lnTo>
                    <a:pt x="7" y="6"/>
                  </a:lnTo>
                  <a:lnTo>
                    <a:pt x="3" y="11"/>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03" name="Freeform 70">
              <a:extLst>
                <a:ext uri="{FF2B5EF4-FFF2-40B4-BE49-F238E27FC236}">
                  <a16:creationId xmlns:a16="http://schemas.microsoft.com/office/drawing/2014/main" id="{5C404A29-C29C-4427-A0E8-115B3BA0B14B}"/>
                </a:ext>
              </a:extLst>
            </p:cNvPr>
            <p:cNvSpPr>
              <a:spLocks/>
            </p:cNvSpPr>
            <p:nvPr/>
          </p:nvSpPr>
          <p:spPr bwMode="auto">
            <a:xfrm>
              <a:off x="1179513" y="3346451"/>
              <a:ext cx="17463" cy="66675"/>
            </a:xfrm>
            <a:custGeom>
              <a:avLst/>
              <a:gdLst>
                <a:gd name="T0" fmla="*/ 5 w 11"/>
                <a:gd name="T1" fmla="*/ 0 h 42"/>
                <a:gd name="T2" fmla="*/ 5 w 11"/>
                <a:gd name="T3" fmla="*/ 0 h 42"/>
                <a:gd name="T4" fmla="*/ 4 w 11"/>
                <a:gd name="T5" fmla="*/ 5 h 42"/>
                <a:gd name="T6" fmla="*/ 1 w 11"/>
                <a:gd name="T7" fmla="*/ 9 h 42"/>
                <a:gd name="T8" fmla="*/ 0 w 11"/>
                <a:gd name="T9" fmla="*/ 20 h 42"/>
                <a:gd name="T10" fmla="*/ 1 w 11"/>
                <a:gd name="T11" fmla="*/ 32 h 42"/>
                <a:gd name="T12" fmla="*/ 3 w 11"/>
                <a:gd name="T13" fmla="*/ 37 h 42"/>
                <a:gd name="T14" fmla="*/ 5 w 11"/>
                <a:gd name="T15" fmla="*/ 42 h 42"/>
                <a:gd name="T16" fmla="*/ 5 w 11"/>
                <a:gd name="T17" fmla="*/ 42 h 42"/>
                <a:gd name="T18" fmla="*/ 8 w 11"/>
                <a:gd name="T19" fmla="*/ 37 h 42"/>
                <a:gd name="T20" fmla="*/ 10 w 11"/>
                <a:gd name="T21" fmla="*/ 33 h 42"/>
                <a:gd name="T22" fmla="*/ 11 w 11"/>
                <a:gd name="T23" fmla="*/ 20 h 42"/>
                <a:gd name="T24" fmla="*/ 10 w 11"/>
                <a:gd name="T25" fmla="*/ 9 h 42"/>
                <a:gd name="T26" fmla="*/ 8 w 11"/>
                <a:gd name="T27" fmla="*/ 5 h 42"/>
                <a:gd name="T28" fmla="*/ 5 w 11"/>
                <a:gd name="T29" fmla="*/ 0 h 42"/>
                <a:gd name="T30" fmla="*/ 5 w 11"/>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42">
                  <a:moveTo>
                    <a:pt x="5" y="0"/>
                  </a:moveTo>
                  <a:lnTo>
                    <a:pt x="5" y="0"/>
                  </a:lnTo>
                  <a:lnTo>
                    <a:pt x="4" y="5"/>
                  </a:lnTo>
                  <a:lnTo>
                    <a:pt x="1" y="9"/>
                  </a:lnTo>
                  <a:lnTo>
                    <a:pt x="0" y="20"/>
                  </a:lnTo>
                  <a:lnTo>
                    <a:pt x="1" y="32"/>
                  </a:lnTo>
                  <a:lnTo>
                    <a:pt x="3" y="37"/>
                  </a:lnTo>
                  <a:lnTo>
                    <a:pt x="5" y="42"/>
                  </a:lnTo>
                  <a:lnTo>
                    <a:pt x="5" y="42"/>
                  </a:lnTo>
                  <a:lnTo>
                    <a:pt x="8" y="37"/>
                  </a:lnTo>
                  <a:lnTo>
                    <a:pt x="10" y="33"/>
                  </a:lnTo>
                  <a:lnTo>
                    <a:pt x="11" y="20"/>
                  </a:lnTo>
                  <a:lnTo>
                    <a:pt x="10" y="9"/>
                  </a:lnTo>
                  <a:lnTo>
                    <a:pt x="8" y="5"/>
                  </a:lnTo>
                  <a:lnTo>
                    <a:pt x="5" y="0"/>
                  </a:lnTo>
                  <a:lnTo>
                    <a:pt x="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04" name="Freeform 71">
              <a:extLst>
                <a:ext uri="{FF2B5EF4-FFF2-40B4-BE49-F238E27FC236}">
                  <a16:creationId xmlns:a16="http://schemas.microsoft.com/office/drawing/2014/main" id="{416E102F-E3CA-4BB2-B509-235A67DB5632}"/>
                </a:ext>
              </a:extLst>
            </p:cNvPr>
            <p:cNvSpPr>
              <a:spLocks/>
            </p:cNvSpPr>
            <p:nvPr/>
          </p:nvSpPr>
          <p:spPr bwMode="auto">
            <a:xfrm>
              <a:off x="1208088" y="3389313"/>
              <a:ext cx="53975" cy="34925"/>
            </a:xfrm>
            <a:custGeom>
              <a:avLst/>
              <a:gdLst>
                <a:gd name="T0" fmla="*/ 0 w 34"/>
                <a:gd name="T1" fmla="*/ 20 h 22"/>
                <a:gd name="T2" fmla="*/ 0 w 34"/>
                <a:gd name="T3" fmla="*/ 20 h 22"/>
                <a:gd name="T4" fmla="*/ 3 w 34"/>
                <a:gd name="T5" fmla="*/ 22 h 22"/>
                <a:gd name="T6" fmla="*/ 9 w 34"/>
                <a:gd name="T7" fmla="*/ 20 h 22"/>
                <a:gd name="T8" fmla="*/ 19 w 34"/>
                <a:gd name="T9" fmla="*/ 16 h 22"/>
                <a:gd name="T10" fmla="*/ 29 w 34"/>
                <a:gd name="T11" fmla="*/ 9 h 22"/>
                <a:gd name="T12" fmla="*/ 33 w 34"/>
                <a:gd name="T13" fmla="*/ 5 h 22"/>
                <a:gd name="T14" fmla="*/ 34 w 34"/>
                <a:gd name="T15" fmla="*/ 0 h 22"/>
                <a:gd name="T16" fmla="*/ 34 w 34"/>
                <a:gd name="T17" fmla="*/ 0 h 22"/>
                <a:gd name="T18" fmla="*/ 30 w 34"/>
                <a:gd name="T19" fmla="*/ 0 h 22"/>
                <a:gd name="T20" fmla="*/ 26 w 34"/>
                <a:gd name="T21" fmla="*/ 2 h 22"/>
                <a:gd name="T22" fmla="*/ 14 w 34"/>
                <a:gd name="T23" fmla="*/ 6 h 22"/>
                <a:gd name="T24" fmla="*/ 6 w 34"/>
                <a:gd name="T25" fmla="*/ 13 h 22"/>
                <a:gd name="T26" fmla="*/ 2 w 34"/>
                <a:gd name="T27" fmla="*/ 16 h 22"/>
                <a:gd name="T28" fmla="*/ 0 w 34"/>
                <a:gd name="T29" fmla="*/ 20 h 22"/>
                <a:gd name="T30" fmla="*/ 0 w 34"/>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22">
                  <a:moveTo>
                    <a:pt x="0" y="20"/>
                  </a:moveTo>
                  <a:lnTo>
                    <a:pt x="0" y="20"/>
                  </a:lnTo>
                  <a:lnTo>
                    <a:pt x="3" y="22"/>
                  </a:lnTo>
                  <a:lnTo>
                    <a:pt x="9" y="20"/>
                  </a:lnTo>
                  <a:lnTo>
                    <a:pt x="19" y="16"/>
                  </a:lnTo>
                  <a:lnTo>
                    <a:pt x="29" y="9"/>
                  </a:lnTo>
                  <a:lnTo>
                    <a:pt x="33" y="5"/>
                  </a:lnTo>
                  <a:lnTo>
                    <a:pt x="34" y="0"/>
                  </a:lnTo>
                  <a:lnTo>
                    <a:pt x="34" y="0"/>
                  </a:lnTo>
                  <a:lnTo>
                    <a:pt x="30" y="0"/>
                  </a:lnTo>
                  <a:lnTo>
                    <a:pt x="26" y="2"/>
                  </a:lnTo>
                  <a:lnTo>
                    <a:pt x="14" y="6"/>
                  </a:lnTo>
                  <a:lnTo>
                    <a:pt x="6" y="13"/>
                  </a:lnTo>
                  <a:lnTo>
                    <a:pt x="2" y="16"/>
                  </a:lnTo>
                  <a:lnTo>
                    <a:pt x="0" y="20"/>
                  </a:lnTo>
                  <a:lnTo>
                    <a:pt x="0"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05" name="Freeform 72">
              <a:extLst>
                <a:ext uri="{FF2B5EF4-FFF2-40B4-BE49-F238E27FC236}">
                  <a16:creationId xmlns:a16="http://schemas.microsoft.com/office/drawing/2014/main" id="{6FB3CCF7-C7F2-4C0F-95FD-E086ABAFA3A4}"/>
                </a:ext>
              </a:extLst>
            </p:cNvPr>
            <p:cNvSpPr>
              <a:spLocks/>
            </p:cNvSpPr>
            <p:nvPr/>
          </p:nvSpPr>
          <p:spPr bwMode="auto">
            <a:xfrm>
              <a:off x="1196975" y="3355976"/>
              <a:ext cx="33338" cy="57150"/>
            </a:xfrm>
            <a:custGeom>
              <a:avLst/>
              <a:gdLst>
                <a:gd name="T0" fmla="*/ 4 w 21"/>
                <a:gd name="T1" fmla="*/ 36 h 36"/>
                <a:gd name="T2" fmla="*/ 4 w 21"/>
                <a:gd name="T3" fmla="*/ 36 h 36"/>
                <a:gd name="T4" fmla="*/ 9 w 21"/>
                <a:gd name="T5" fmla="*/ 34 h 36"/>
                <a:gd name="T6" fmla="*/ 11 w 21"/>
                <a:gd name="T7" fmla="*/ 31 h 36"/>
                <a:gd name="T8" fmla="*/ 17 w 21"/>
                <a:gd name="T9" fmla="*/ 21 h 36"/>
                <a:gd name="T10" fmla="*/ 21 w 21"/>
                <a:gd name="T11" fmla="*/ 10 h 36"/>
                <a:gd name="T12" fmla="*/ 21 w 21"/>
                <a:gd name="T13" fmla="*/ 4 h 36"/>
                <a:gd name="T14" fmla="*/ 21 w 21"/>
                <a:gd name="T15" fmla="*/ 0 h 36"/>
                <a:gd name="T16" fmla="*/ 21 w 21"/>
                <a:gd name="T17" fmla="*/ 0 h 36"/>
                <a:gd name="T18" fmla="*/ 14 w 21"/>
                <a:gd name="T19" fmla="*/ 7 h 36"/>
                <a:gd name="T20" fmla="*/ 7 w 21"/>
                <a:gd name="T21" fmla="*/ 16 h 36"/>
                <a:gd name="T22" fmla="*/ 4 w 21"/>
                <a:gd name="T23" fmla="*/ 24 h 36"/>
                <a:gd name="T24" fmla="*/ 0 w 21"/>
                <a:gd name="T25" fmla="*/ 33 h 36"/>
                <a:gd name="T26" fmla="*/ 0 w 21"/>
                <a:gd name="T27" fmla="*/ 33 h 36"/>
                <a:gd name="T28" fmla="*/ 3 w 21"/>
                <a:gd name="T29" fmla="*/ 36 h 36"/>
                <a:gd name="T30" fmla="*/ 4 w 21"/>
                <a:gd name="T31" fmla="*/ 36 h 36"/>
                <a:gd name="T32" fmla="*/ 4 w 21"/>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6">
                  <a:moveTo>
                    <a:pt x="4" y="36"/>
                  </a:moveTo>
                  <a:lnTo>
                    <a:pt x="4" y="36"/>
                  </a:lnTo>
                  <a:lnTo>
                    <a:pt x="9" y="34"/>
                  </a:lnTo>
                  <a:lnTo>
                    <a:pt x="11" y="31"/>
                  </a:lnTo>
                  <a:lnTo>
                    <a:pt x="17" y="21"/>
                  </a:lnTo>
                  <a:lnTo>
                    <a:pt x="21" y="10"/>
                  </a:lnTo>
                  <a:lnTo>
                    <a:pt x="21" y="4"/>
                  </a:lnTo>
                  <a:lnTo>
                    <a:pt x="21" y="0"/>
                  </a:lnTo>
                  <a:lnTo>
                    <a:pt x="21" y="0"/>
                  </a:lnTo>
                  <a:lnTo>
                    <a:pt x="14" y="7"/>
                  </a:lnTo>
                  <a:lnTo>
                    <a:pt x="7" y="16"/>
                  </a:lnTo>
                  <a:lnTo>
                    <a:pt x="4" y="24"/>
                  </a:lnTo>
                  <a:lnTo>
                    <a:pt x="0" y="33"/>
                  </a:lnTo>
                  <a:lnTo>
                    <a:pt x="0" y="33"/>
                  </a:lnTo>
                  <a:lnTo>
                    <a:pt x="3" y="36"/>
                  </a:lnTo>
                  <a:lnTo>
                    <a:pt x="4" y="36"/>
                  </a:lnTo>
                  <a:lnTo>
                    <a:pt x="4" y="36"/>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06" name="Freeform 73">
              <a:extLst>
                <a:ext uri="{FF2B5EF4-FFF2-40B4-BE49-F238E27FC236}">
                  <a16:creationId xmlns:a16="http://schemas.microsoft.com/office/drawing/2014/main" id="{556510D2-8ED2-4451-B07D-3A7CB22A8BFD}"/>
                </a:ext>
              </a:extLst>
            </p:cNvPr>
            <p:cNvSpPr>
              <a:spLocks/>
            </p:cNvSpPr>
            <p:nvPr/>
          </p:nvSpPr>
          <p:spPr bwMode="auto">
            <a:xfrm>
              <a:off x="1211263" y="3425826"/>
              <a:ext cx="61913" cy="15875"/>
            </a:xfrm>
            <a:custGeom>
              <a:avLst/>
              <a:gdLst>
                <a:gd name="T0" fmla="*/ 0 w 39"/>
                <a:gd name="T1" fmla="*/ 4 h 10"/>
                <a:gd name="T2" fmla="*/ 0 w 39"/>
                <a:gd name="T3" fmla="*/ 4 h 10"/>
                <a:gd name="T4" fmla="*/ 4 w 39"/>
                <a:gd name="T5" fmla="*/ 7 h 10"/>
                <a:gd name="T6" fmla="*/ 8 w 39"/>
                <a:gd name="T7" fmla="*/ 9 h 10"/>
                <a:gd name="T8" fmla="*/ 20 w 39"/>
                <a:gd name="T9" fmla="*/ 10 h 10"/>
                <a:gd name="T10" fmla="*/ 31 w 39"/>
                <a:gd name="T11" fmla="*/ 9 h 10"/>
                <a:gd name="T12" fmla="*/ 37 w 39"/>
                <a:gd name="T13" fmla="*/ 7 h 10"/>
                <a:gd name="T14" fmla="*/ 39 w 39"/>
                <a:gd name="T15" fmla="*/ 6 h 10"/>
                <a:gd name="T16" fmla="*/ 39 w 39"/>
                <a:gd name="T17" fmla="*/ 6 h 10"/>
                <a:gd name="T18" fmla="*/ 37 w 39"/>
                <a:gd name="T19" fmla="*/ 3 h 10"/>
                <a:gd name="T20" fmla="*/ 32 w 39"/>
                <a:gd name="T21" fmla="*/ 1 h 10"/>
                <a:gd name="T22" fmla="*/ 21 w 39"/>
                <a:gd name="T23" fmla="*/ 0 h 10"/>
                <a:gd name="T24" fmla="*/ 10 w 39"/>
                <a:gd name="T25" fmla="*/ 0 h 10"/>
                <a:gd name="T26" fmla="*/ 4 w 39"/>
                <a:gd name="T27" fmla="*/ 1 h 10"/>
                <a:gd name="T28" fmla="*/ 0 w 39"/>
                <a:gd name="T29" fmla="*/ 4 h 10"/>
                <a:gd name="T30" fmla="*/ 0 w 39"/>
                <a:gd name="T3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0">
                  <a:moveTo>
                    <a:pt x="0" y="4"/>
                  </a:moveTo>
                  <a:lnTo>
                    <a:pt x="0" y="4"/>
                  </a:lnTo>
                  <a:lnTo>
                    <a:pt x="4" y="7"/>
                  </a:lnTo>
                  <a:lnTo>
                    <a:pt x="8" y="9"/>
                  </a:lnTo>
                  <a:lnTo>
                    <a:pt x="20" y="10"/>
                  </a:lnTo>
                  <a:lnTo>
                    <a:pt x="31" y="9"/>
                  </a:lnTo>
                  <a:lnTo>
                    <a:pt x="37" y="7"/>
                  </a:lnTo>
                  <a:lnTo>
                    <a:pt x="39" y="6"/>
                  </a:lnTo>
                  <a:lnTo>
                    <a:pt x="39" y="6"/>
                  </a:lnTo>
                  <a:lnTo>
                    <a:pt x="37" y="3"/>
                  </a:lnTo>
                  <a:lnTo>
                    <a:pt x="32" y="1"/>
                  </a:lnTo>
                  <a:lnTo>
                    <a:pt x="21" y="0"/>
                  </a:lnTo>
                  <a:lnTo>
                    <a:pt x="10" y="0"/>
                  </a:lnTo>
                  <a:lnTo>
                    <a:pt x="4" y="1"/>
                  </a:lnTo>
                  <a:lnTo>
                    <a:pt x="0" y="4"/>
                  </a:lnTo>
                  <a:lnTo>
                    <a:pt x="0" y="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07" name="Freeform 74">
              <a:extLst>
                <a:ext uri="{FF2B5EF4-FFF2-40B4-BE49-F238E27FC236}">
                  <a16:creationId xmlns:a16="http://schemas.microsoft.com/office/drawing/2014/main" id="{9050FAEE-9CA5-4015-AE5F-656DD2E71E48}"/>
                </a:ext>
              </a:extLst>
            </p:cNvPr>
            <p:cNvSpPr>
              <a:spLocks/>
            </p:cNvSpPr>
            <p:nvPr/>
          </p:nvSpPr>
          <p:spPr bwMode="auto">
            <a:xfrm>
              <a:off x="1143000" y="3357563"/>
              <a:ext cx="36513" cy="57150"/>
            </a:xfrm>
            <a:custGeom>
              <a:avLst/>
              <a:gdLst>
                <a:gd name="T0" fmla="*/ 23 w 23"/>
                <a:gd name="T1" fmla="*/ 32 h 36"/>
                <a:gd name="T2" fmla="*/ 23 w 23"/>
                <a:gd name="T3" fmla="*/ 32 h 36"/>
                <a:gd name="T4" fmla="*/ 23 w 23"/>
                <a:gd name="T5" fmla="*/ 29 h 36"/>
                <a:gd name="T6" fmla="*/ 21 w 23"/>
                <a:gd name="T7" fmla="*/ 23 h 36"/>
                <a:gd name="T8" fmla="*/ 16 w 23"/>
                <a:gd name="T9" fmla="*/ 15 h 36"/>
                <a:gd name="T10" fmla="*/ 9 w 23"/>
                <a:gd name="T11" fmla="*/ 6 h 36"/>
                <a:gd name="T12" fmla="*/ 4 w 23"/>
                <a:gd name="T13" fmla="*/ 2 h 36"/>
                <a:gd name="T14" fmla="*/ 0 w 23"/>
                <a:gd name="T15" fmla="*/ 0 h 36"/>
                <a:gd name="T16" fmla="*/ 0 w 23"/>
                <a:gd name="T17" fmla="*/ 0 h 36"/>
                <a:gd name="T18" fmla="*/ 3 w 23"/>
                <a:gd name="T19" fmla="*/ 10 h 36"/>
                <a:gd name="T20" fmla="*/ 6 w 23"/>
                <a:gd name="T21" fmla="*/ 19 h 36"/>
                <a:gd name="T22" fmla="*/ 11 w 23"/>
                <a:gd name="T23" fmla="*/ 27 h 36"/>
                <a:gd name="T24" fmla="*/ 18 w 23"/>
                <a:gd name="T25" fmla="*/ 35 h 36"/>
                <a:gd name="T26" fmla="*/ 18 w 23"/>
                <a:gd name="T27" fmla="*/ 35 h 36"/>
                <a:gd name="T28" fmla="*/ 20 w 23"/>
                <a:gd name="T29" fmla="*/ 36 h 36"/>
                <a:gd name="T30" fmla="*/ 21 w 23"/>
                <a:gd name="T31" fmla="*/ 36 h 36"/>
                <a:gd name="T32" fmla="*/ 23 w 23"/>
                <a:gd name="T33" fmla="*/ 35 h 36"/>
                <a:gd name="T34" fmla="*/ 23 w 23"/>
                <a:gd name="T35" fmla="*/ 32 h 36"/>
                <a:gd name="T36" fmla="*/ 23 w 23"/>
                <a:gd name="T3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6">
                  <a:moveTo>
                    <a:pt x="23" y="32"/>
                  </a:moveTo>
                  <a:lnTo>
                    <a:pt x="23" y="32"/>
                  </a:lnTo>
                  <a:lnTo>
                    <a:pt x="23" y="29"/>
                  </a:lnTo>
                  <a:lnTo>
                    <a:pt x="21" y="23"/>
                  </a:lnTo>
                  <a:lnTo>
                    <a:pt x="16" y="15"/>
                  </a:lnTo>
                  <a:lnTo>
                    <a:pt x="9" y="6"/>
                  </a:lnTo>
                  <a:lnTo>
                    <a:pt x="4" y="2"/>
                  </a:lnTo>
                  <a:lnTo>
                    <a:pt x="0" y="0"/>
                  </a:lnTo>
                  <a:lnTo>
                    <a:pt x="0" y="0"/>
                  </a:lnTo>
                  <a:lnTo>
                    <a:pt x="3" y="10"/>
                  </a:lnTo>
                  <a:lnTo>
                    <a:pt x="6" y="19"/>
                  </a:lnTo>
                  <a:lnTo>
                    <a:pt x="11" y="27"/>
                  </a:lnTo>
                  <a:lnTo>
                    <a:pt x="18" y="35"/>
                  </a:lnTo>
                  <a:lnTo>
                    <a:pt x="18" y="35"/>
                  </a:lnTo>
                  <a:lnTo>
                    <a:pt x="20" y="36"/>
                  </a:lnTo>
                  <a:lnTo>
                    <a:pt x="21" y="36"/>
                  </a:lnTo>
                  <a:lnTo>
                    <a:pt x="23" y="35"/>
                  </a:lnTo>
                  <a:lnTo>
                    <a:pt x="23" y="32"/>
                  </a:lnTo>
                  <a:lnTo>
                    <a:pt x="23" y="3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08" name="Freeform 75">
              <a:extLst>
                <a:ext uri="{FF2B5EF4-FFF2-40B4-BE49-F238E27FC236}">
                  <a16:creationId xmlns:a16="http://schemas.microsoft.com/office/drawing/2014/main" id="{4A640B31-A525-4379-8463-FFD2543F9B08}"/>
                </a:ext>
              </a:extLst>
            </p:cNvPr>
            <p:cNvSpPr>
              <a:spLocks/>
            </p:cNvSpPr>
            <p:nvPr/>
          </p:nvSpPr>
          <p:spPr bwMode="auto">
            <a:xfrm>
              <a:off x="1208088" y="3443288"/>
              <a:ext cx="57150" cy="34925"/>
            </a:xfrm>
            <a:custGeom>
              <a:avLst/>
              <a:gdLst>
                <a:gd name="T0" fmla="*/ 36 w 36"/>
                <a:gd name="T1" fmla="*/ 20 h 22"/>
                <a:gd name="T2" fmla="*/ 36 w 36"/>
                <a:gd name="T3" fmla="*/ 20 h 22"/>
                <a:gd name="T4" fmla="*/ 33 w 36"/>
                <a:gd name="T5" fmla="*/ 16 h 22"/>
                <a:gd name="T6" fmla="*/ 29 w 36"/>
                <a:gd name="T7" fmla="*/ 12 h 22"/>
                <a:gd name="T8" fmla="*/ 19 w 36"/>
                <a:gd name="T9" fmla="*/ 6 h 22"/>
                <a:gd name="T10" fmla="*/ 9 w 36"/>
                <a:gd name="T11" fmla="*/ 2 h 22"/>
                <a:gd name="T12" fmla="*/ 4 w 36"/>
                <a:gd name="T13" fmla="*/ 0 h 22"/>
                <a:gd name="T14" fmla="*/ 0 w 36"/>
                <a:gd name="T15" fmla="*/ 2 h 22"/>
                <a:gd name="T16" fmla="*/ 0 w 36"/>
                <a:gd name="T17" fmla="*/ 2 h 22"/>
                <a:gd name="T18" fmla="*/ 2 w 36"/>
                <a:gd name="T19" fmla="*/ 6 h 22"/>
                <a:gd name="T20" fmla="*/ 6 w 36"/>
                <a:gd name="T21" fmla="*/ 9 h 22"/>
                <a:gd name="T22" fmla="*/ 14 w 36"/>
                <a:gd name="T23" fmla="*/ 16 h 22"/>
                <a:gd name="T24" fmla="*/ 26 w 36"/>
                <a:gd name="T25" fmla="*/ 20 h 22"/>
                <a:gd name="T26" fmla="*/ 30 w 36"/>
                <a:gd name="T27" fmla="*/ 22 h 22"/>
                <a:gd name="T28" fmla="*/ 36 w 36"/>
                <a:gd name="T29" fmla="*/ 20 h 22"/>
                <a:gd name="T30" fmla="*/ 36 w 36"/>
                <a:gd name="T3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22">
                  <a:moveTo>
                    <a:pt x="36" y="20"/>
                  </a:moveTo>
                  <a:lnTo>
                    <a:pt x="36" y="20"/>
                  </a:lnTo>
                  <a:lnTo>
                    <a:pt x="33" y="16"/>
                  </a:lnTo>
                  <a:lnTo>
                    <a:pt x="29" y="12"/>
                  </a:lnTo>
                  <a:lnTo>
                    <a:pt x="19" y="6"/>
                  </a:lnTo>
                  <a:lnTo>
                    <a:pt x="9" y="2"/>
                  </a:lnTo>
                  <a:lnTo>
                    <a:pt x="4" y="0"/>
                  </a:lnTo>
                  <a:lnTo>
                    <a:pt x="0" y="2"/>
                  </a:lnTo>
                  <a:lnTo>
                    <a:pt x="0" y="2"/>
                  </a:lnTo>
                  <a:lnTo>
                    <a:pt x="2" y="6"/>
                  </a:lnTo>
                  <a:lnTo>
                    <a:pt x="6" y="9"/>
                  </a:lnTo>
                  <a:lnTo>
                    <a:pt x="14" y="16"/>
                  </a:lnTo>
                  <a:lnTo>
                    <a:pt x="26" y="20"/>
                  </a:lnTo>
                  <a:lnTo>
                    <a:pt x="30" y="22"/>
                  </a:lnTo>
                  <a:lnTo>
                    <a:pt x="36" y="20"/>
                  </a:lnTo>
                  <a:lnTo>
                    <a:pt x="36"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09" name="Freeform 76">
              <a:extLst>
                <a:ext uri="{FF2B5EF4-FFF2-40B4-BE49-F238E27FC236}">
                  <a16:creationId xmlns:a16="http://schemas.microsoft.com/office/drawing/2014/main" id="{F2C4DBEB-E196-4903-8FDC-CA6FDA7B3B7E}"/>
                </a:ext>
              </a:extLst>
            </p:cNvPr>
            <p:cNvSpPr>
              <a:spLocks/>
            </p:cNvSpPr>
            <p:nvPr/>
          </p:nvSpPr>
          <p:spPr bwMode="auto">
            <a:xfrm>
              <a:off x="1101725" y="3425826"/>
              <a:ext cx="63500" cy="15875"/>
            </a:xfrm>
            <a:custGeom>
              <a:avLst/>
              <a:gdLst>
                <a:gd name="T0" fmla="*/ 40 w 40"/>
                <a:gd name="T1" fmla="*/ 4 h 10"/>
                <a:gd name="T2" fmla="*/ 40 w 40"/>
                <a:gd name="T3" fmla="*/ 4 h 10"/>
                <a:gd name="T4" fmla="*/ 36 w 40"/>
                <a:gd name="T5" fmla="*/ 1 h 10"/>
                <a:gd name="T6" fmla="*/ 32 w 40"/>
                <a:gd name="T7" fmla="*/ 0 h 10"/>
                <a:gd name="T8" fmla="*/ 20 w 40"/>
                <a:gd name="T9" fmla="*/ 0 h 10"/>
                <a:gd name="T10" fmla="*/ 9 w 40"/>
                <a:gd name="T11" fmla="*/ 0 h 10"/>
                <a:gd name="T12" fmla="*/ 5 w 40"/>
                <a:gd name="T13" fmla="*/ 3 h 10"/>
                <a:gd name="T14" fmla="*/ 0 w 40"/>
                <a:gd name="T15" fmla="*/ 4 h 10"/>
                <a:gd name="T16" fmla="*/ 0 w 40"/>
                <a:gd name="T17" fmla="*/ 4 h 10"/>
                <a:gd name="T18" fmla="*/ 5 w 40"/>
                <a:gd name="T19" fmla="*/ 7 h 10"/>
                <a:gd name="T20" fmla="*/ 9 w 40"/>
                <a:gd name="T21" fmla="*/ 9 h 10"/>
                <a:gd name="T22" fmla="*/ 20 w 40"/>
                <a:gd name="T23" fmla="*/ 10 h 10"/>
                <a:gd name="T24" fmla="*/ 33 w 40"/>
                <a:gd name="T25" fmla="*/ 9 h 10"/>
                <a:gd name="T26" fmla="*/ 37 w 40"/>
                <a:gd name="T27" fmla="*/ 7 h 10"/>
                <a:gd name="T28" fmla="*/ 40 w 40"/>
                <a:gd name="T29" fmla="*/ 4 h 10"/>
                <a:gd name="T30" fmla="*/ 40 w 40"/>
                <a:gd name="T3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0">
                  <a:moveTo>
                    <a:pt x="40" y="4"/>
                  </a:moveTo>
                  <a:lnTo>
                    <a:pt x="40" y="4"/>
                  </a:lnTo>
                  <a:lnTo>
                    <a:pt x="36" y="1"/>
                  </a:lnTo>
                  <a:lnTo>
                    <a:pt x="32" y="0"/>
                  </a:lnTo>
                  <a:lnTo>
                    <a:pt x="20" y="0"/>
                  </a:lnTo>
                  <a:lnTo>
                    <a:pt x="9" y="0"/>
                  </a:lnTo>
                  <a:lnTo>
                    <a:pt x="5" y="3"/>
                  </a:lnTo>
                  <a:lnTo>
                    <a:pt x="0" y="4"/>
                  </a:lnTo>
                  <a:lnTo>
                    <a:pt x="0" y="4"/>
                  </a:lnTo>
                  <a:lnTo>
                    <a:pt x="5" y="7"/>
                  </a:lnTo>
                  <a:lnTo>
                    <a:pt x="9" y="9"/>
                  </a:lnTo>
                  <a:lnTo>
                    <a:pt x="20" y="10"/>
                  </a:lnTo>
                  <a:lnTo>
                    <a:pt x="33" y="9"/>
                  </a:lnTo>
                  <a:lnTo>
                    <a:pt x="37" y="7"/>
                  </a:lnTo>
                  <a:lnTo>
                    <a:pt x="40" y="4"/>
                  </a:lnTo>
                  <a:lnTo>
                    <a:pt x="40" y="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10" name="Freeform 77">
              <a:extLst>
                <a:ext uri="{FF2B5EF4-FFF2-40B4-BE49-F238E27FC236}">
                  <a16:creationId xmlns:a16="http://schemas.microsoft.com/office/drawing/2014/main" id="{51055836-D6C3-44FA-8BE0-1F440820E431}"/>
                </a:ext>
              </a:extLst>
            </p:cNvPr>
            <p:cNvSpPr>
              <a:spLocks/>
            </p:cNvSpPr>
            <p:nvPr/>
          </p:nvSpPr>
          <p:spPr bwMode="auto">
            <a:xfrm>
              <a:off x="1179513" y="3424238"/>
              <a:ext cx="20638" cy="19050"/>
            </a:xfrm>
            <a:custGeom>
              <a:avLst/>
              <a:gdLst>
                <a:gd name="T0" fmla="*/ 5 w 13"/>
                <a:gd name="T1" fmla="*/ 0 h 12"/>
                <a:gd name="T2" fmla="*/ 5 w 13"/>
                <a:gd name="T3" fmla="*/ 0 h 12"/>
                <a:gd name="T4" fmla="*/ 3 w 13"/>
                <a:gd name="T5" fmla="*/ 0 h 12"/>
                <a:gd name="T6" fmla="*/ 1 w 13"/>
                <a:gd name="T7" fmla="*/ 1 h 12"/>
                <a:gd name="T8" fmla="*/ 0 w 13"/>
                <a:gd name="T9" fmla="*/ 4 h 12"/>
                <a:gd name="T10" fmla="*/ 0 w 13"/>
                <a:gd name="T11" fmla="*/ 5 h 12"/>
                <a:gd name="T12" fmla="*/ 0 w 13"/>
                <a:gd name="T13" fmla="*/ 5 h 12"/>
                <a:gd name="T14" fmla="*/ 0 w 13"/>
                <a:gd name="T15" fmla="*/ 8 h 12"/>
                <a:gd name="T16" fmla="*/ 1 w 13"/>
                <a:gd name="T17" fmla="*/ 11 h 12"/>
                <a:gd name="T18" fmla="*/ 3 w 13"/>
                <a:gd name="T19" fmla="*/ 12 h 12"/>
                <a:gd name="T20" fmla="*/ 5 w 13"/>
                <a:gd name="T21" fmla="*/ 12 h 12"/>
                <a:gd name="T22" fmla="*/ 5 w 13"/>
                <a:gd name="T23" fmla="*/ 12 h 12"/>
                <a:gd name="T24" fmla="*/ 8 w 13"/>
                <a:gd name="T25" fmla="*/ 12 h 12"/>
                <a:gd name="T26" fmla="*/ 11 w 13"/>
                <a:gd name="T27" fmla="*/ 11 h 12"/>
                <a:gd name="T28" fmla="*/ 13 w 13"/>
                <a:gd name="T29" fmla="*/ 8 h 12"/>
                <a:gd name="T30" fmla="*/ 13 w 13"/>
                <a:gd name="T31" fmla="*/ 5 h 12"/>
                <a:gd name="T32" fmla="*/ 13 w 13"/>
                <a:gd name="T33" fmla="*/ 5 h 12"/>
                <a:gd name="T34" fmla="*/ 13 w 13"/>
                <a:gd name="T35" fmla="*/ 4 h 12"/>
                <a:gd name="T36" fmla="*/ 11 w 13"/>
                <a:gd name="T37" fmla="*/ 1 h 12"/>
                <a:gd name="T38" fmla="*/ 8 w 13"/>
                <a:gd name="T39" fmla="*/ 0 h 12"/>
                <a:gd name="T40" fmla="*/ 5 w 13"/>
                <a:gd name="T41" fmla="*/ 0 h 12"/>
                <a:gd name="T42" fmla="*/ 5 w 13"/>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5" y="0"/>
                  </a:moveTo>
                  <a:lnTo>
                    <a:pt x="5" y="0"/>
                  </a:lnTo>
                  <a:lnTo>
                    <a:pt x="3" y="0"/>
                  </a:lnTo>
                  <a:lnTo>
                    <a:pt x="1" y="1"/>
                  </a:lnTo>
                  <a:lnTo>
                    <a:pt x="0" y="4"/>
                  </a:lnTo>
                  <a:lnTo>
                    <a:pt x="0" y="5"/>
                  </a:lnTo>
                  <a:lnTo>
                    <a:pt x="0" y="5"/>
                  </a:lnTo>
                  <a:lnTo>
                    <a:pt x="0" y="8"/>
                  </a:lnTo>
                  <a:lnTo>
                    <a:pt x="1" y="11"/>
                  </a:lnTo>
                  <a:lnTo>
                    <a:pt x="3" y="12"/>
                  </a:lnTo>
                  <a:lnTo>
                    <a:pt x="5" y="12"/>
                  </a:lnTo>
                  <a:lnTo>
                    <a:pt x="5" y="12"/>
                  </a:lnTo>
                  <a:lnTo>
                    <a:pt x="8" y="12"/>
                  </a:lnTo>
                  <a:lnTo>
                    <a:pt x="11" y="11"/>
                  </a:lnTo>
                  <a:lnTo>
                    <a:pt x="13" y="8"/>
                  </a:lnTo>
                  <a:lnTo>
                    <a:pt x="13" y="5"/>
                  </a:lnTo>
                  <a:lnTo>
                    <a:pt x="13" y="5"/>
                  </a:lnTo>
                  <a:lnTo>
                    <a:pt x="13" y="4"/>
                  </a:lnTo>
                  <a:lnTo>
                    <a:pt x="11" y="1"/>
                  </a:lnTo>
                  <a:lnTo>
                    <a:pt x="8" y="0"/>
                  </a:lnTo>
                  <a:lnTo>
                    <a:pt x="5" y="0"/>
                  </a:lnTo>
                  <a:lnTo>
                    <a:pt x="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grpSp>
      <p:sp>
        <p:nvSpPr>
          <p:cNvPr id="31" name="Textfeld 30">
            <a:extLst>
              <a:ext uri="{FF2B5EF4-FFF2-40B4-BE49-F238E27FC236}">
                <a16:creationId xmlns:a16="http://schemas.microsoft.com/office/drawing/2014/main" id="{2A4B23EA-7DEB-4280-B4EB-857CA2221B0A}"/>
              </a:ext>
            </a:extLst>
          </p:cNvPr>
          <p:cNvSpPr txBox="1"/>
          <p:nvPr/>
        </p:nvSpPr>
        <p:spPr>
          <a:xfrm>
            <a:off x="4116194" y="1430444"/>
            <a:ext cx="1187718" cy="984885"/>
          </a:xfrm>
          <a:prstGeom prst="rect">
            <a:avLst/>
          </a:prstGeom>
          <a:noFill/>
        </p:spPr>
        <p:txBody>
          <a:bodyPr wrap="square" rtlCol="0">
            <a:spAutoFit/>
          </a:bodyPr>
          <a:lstStyle/>
          <a:p>
            <a:r>
              <a:rPr lang="it-CH" sz="3600" b="1" dirty="0">
                <a:solidFill>
                  <a:schemeClr val="accent1"/>
                </a:solidFill>
              </a:rPr>
              <a:t>28%</a:t>
            </a:r>
          </a:p>
          <a:p>
            <a:r>
              <a:rPr lang="it-CH" sz="1100" dirty="0">
                <a:solidFill>
                  <a:srgbClr val="666666"/>
                </a:solidFill>
              </a:rPr>
              <a:t>Ambiente </a:t>
            </a:r>
          </a:p>
          <a:p>
            <a:r>
              <a:rPr lang="it-CH" sz="1100" dirty="0">
                <a:solidFill>
                  <a:srgbClr val="666666"/>
                </a:solidFill>
              </a:rPr>
              <a:t>domestico</a:t>
            </a:r>
          </a:p>
        </p:txBody>
      </p:sp>
      <p:sp>
        <p:nvSpPr>
          <p:cNvPr id="13" name="Freeform 9">
            <a:extLst>
              <a:ext uri="{FF2B5EF4-FFF2-40B4-BE49-F238E27FC236}">
                <a16:creationId xmlns:a16="http://schemas.microsoft.com/office/drawing/2014/main" id="{26298A0F-8272-42AE-AA62-F2B634C9E703}"/>
              </a:ext>
            </a:extLst>
          </p:cNvPr>
          <p:cNvSpPr>
            <a:spLocks/>
          </p:cNvSpPr>
          <p:nvPr/>
        </p:nvSpPr>
        <p:spPr bwMode="auto">
          <a:xfrm>
            <a:off x="3850437" y="1727645"/>
            <a:ext cx="206375" cy="487363"/>
          </a:xfrm>
          <a:custGeom>
            <a:avLst/>
            <a:gdLst>
              <a:gd name="T0" fmla="*/ 57 w 130"/>
              <a:gd name="T1" fmla="*/ 0 h 307"/>
              <a:gd name="T2" fmla="*/ 57 w 130"/>
              <a:gd name="T3" fmla="*/ 0 h 307"/>
              <a:gd name="T4" fmla="*/ 73 w 130"/>
              <a:gd name="T5" fmla="*/ 16 h 307"/>
              <a:gd name="T6" fmla="*/ 86 w 130"/>
              <a:gd name="T7" fmla="*/ 33 h 307"/>
              <a:gd name="T8" fmla="*/ 98 w 130"/>
              <a:gd name="T9" fmla="*/ 50 h 307"/>
              <a:gd name="T10" fmla="*/ 108 w 130"/>
              <a:gd name="T11" fmla="*/ 70 h 307"/>
              <a:gd name="T12" fmla="*/ 115 w 130"/>
              <a:gd name="T13" fmla="*/ 88 h 307"/>
              <a:gd name="T14" fmla="*/ 122 w 130"/>
              <a:gd name="T15" fmla="*/ 108 h 307"/>
              <a:gd name="T16" fmla="*/ 127 w 130"/>
              <a:gd name="T17" fmla="*/ 128 h 307"/>
              <a:gd name="T18" fmla="*/ 130 w 130"/>
              <a:gd name="T19" fmla="*/ 146 h 307"/>
              <a:gd name="T20" fmla="*/ 130 w 130"/>
              <a:gd name="T21" fmla="*/ 166 h 307"/>
              <a:gd name="T22" fmla="*/ 128 w 130"/>
              <a:gd name="T23" fmla="*/ 185 h 307"/>
              <a:gd name="T24" fmla="*/ 124 w 130"/>
              <a:gd name="T25" fmla="*/ 202 h 307"/>
              <a:gd name="T26" fmla="*/ 118 w 130"/>
              <a:gd name="T27" fmla="*/ 218 h 307"/>
              <a:gd name="T28" fmla="*/ 111 w 130"/>
              <a:gd name="T29" fmla="*/ 232 h 307"/>
              <a:gd name="T30" fmla="*/ 101 w 130"/>
              <a:gd name="T31" fmla="*/ 243 h 307"/>
              <a:gd name="T32" fmla="*/ 88 w 130"/>
              <a:gd name="T33" fmla="*/ 253 h 307"/>
              <a:gd name="T34" fmla="*/ 76 w 130"/>
              <a:gd name="T35" fmla="*/ 262 h 307"/>
              <a:gd name="T36" fmla="*/ 76 w 130"/>
              <a:gd name="T37" fmla="*/ 262 h 307"/>
              <a:gd name="T38" fmla="*/ 76 w 130"/>
              <a:gd name="T39" fmla="*/ 307 h 307"/>
              <a:gd name="T40" fmla="*/ 76 w 130"/>
              <a:gd name="T41" fmla="*/ 307 h 307"/>
              <a:gd name="T42" fmla="*/ 64 w 130"/>
              <a:gd name="T43" fmla="*/ 307 h 307"/>
              <a:gd name="T44" fmla="*/ 64 w 130"/>
              <a:gd name="T45" fmla="*/ 307 h 307"/>
              <a:gd name="T46" fmla="*/ 64 w 130"/>
              <a:gd name="T47" fmla="*/ 282 h 307"/>
              <a:gd name="T48" fmla="*/ 64 w 130"/>
              <a:gd name="T49" fmla="*/ 282 h 307"/>
              <a:gd name="T50" fmla="*/ 64 w 130"/>
              <a:gd name="T51" fmla="*/ 270 h 307"/>
              <a:gd name="T52" fmla="*/ 63 w 130"/>
              <a:gd name="T53" fmla="*/ 265 h 307"/>
              <a:gd name="T54" fmla="*/ 61 w 130"/>
              <a:gd name="T55" fmla="*/ 260 h 307"/>
              <a:gd name="T56" fmla="*/ 57 w 130"/>
              <a:gd name="T57" fmla="*/ 256 h 307"/>
              <a:gd name="T58" fmla="*/ 53 w 130"/>
              <a:gd name="T59" fmla="*/ 255 h 307"/>
              <a:gd name="T60" fmla="*/ 47 w 130"/>
              <a:gd name="T61" fmla="*/ 252 h 307"/>
              <a:gd name="T62" fmla="*/ 40 w 130"/>
              <a:gd name="T63" fmla="*/ 250 h 307"/>
              <a:gd name="T64" fmla="*/ 40 w 130"/>
              <a:gd name="T65" fmla="*/ 250 h 307"/>
              <a:gd name="T66" fmla="*/ 34 w 130"/>
              <a:gd name="T67" fmla="*/ 250 h 307"/>
              <a:gd name="T68" fmla="*/ 30 w 130"/>
              <a:gd name="T69" fmla="*/ 247 h 307"/>
              <a:gd name="T70" fmla="*/ 22 w 130"/>
              <a:gd name="T71" fmla="*/ 242 h 307"/>
              <a:gd name="T72" fmla="*/ 14 w 130"/>
              <a:gd name="T73" fmla="*/ 233 h 307"/>
              <a:gd name="T74" fmla="*/ 9 w 130"/>
              <a:gd name="T75" fmla="*/ 222 h 307"/>
              <a:gd name="T76" fmla="*/ 3 w 130"/>
              <a:gd name="T77" fmla="*/ 210 h 307"/>
              <a:gd name="T78" fmla="*/ 0 w 130"/>
              <a:gd name="T79" fmla="*/ 198 h 307"/>
              <a:gd name="T80" fmla="*/ 0 w 130"/>
              <a:gd name="T81" fmla="*/ 186 h 307"/>
              <a:gd name="T82" fmla="*/ 0 w 130"/>
              <a:gd name="T83" fmla="*/ 176 h 307"/>
              <a:gd name="T84" fmla="*/ 0 w 130"/>
              <a:gd name="T85" fmla="*/ 176 h 307"/>
              <a:gd name="T86" fmla="*/ 6 w 130"/>
              <a:gd name="T87" fmla="*/ 155 h 307"/>
              <a:gd name="T88" fmla="*/ 10 w 130"/>
              <a:gd name="T89" fmla="*/ 132 h 307"/>
              <a:gd name="T90" fmla="*/ 14 w 130"/>
              <a:gd name="T91" fmla="*/ 111 h 307"/>
              <a:gd name="T92" fmla="*/ 17 w 130"/>
              <a:gd name="T93" fmla="*/ 88 h 307"/>
              <a:gd name="T94" fmla="*/ 17 w 130"/>
              <a:gd name="T95" fmla="*/ 88 h 307"/>
              <a:gd name="T96" fmla="*/ 19 w 130"/>
              <a:gd name="T97" fmla="*/ 77 h 307"/>
              <a:gd name="T98" fmla="*/ 20 w 130"/>
              <a:gd name="T99" fmla="*/ 65 h 307"/>
              <a:gd name="T100" fmla="*/ 24 w 130"/>
              <a:gd name="T101" fmla="*/ 54 h 307"/>
              <a:gd name="T102" fmla="*/ 29 w 130"/>
              <a:gd name="T103" fmla="*/ 43 h 307"/>
              <a:gd name="T104" fmla="*/ 34 w 130"/>
              <a:gd name="T105" fmla="*/ 31 h 307"/>
              <a:gd name="T106" fmla="*/ 40 w 130"/>
              <a:gd name="T107" fmla="*/ 20 h 307"/>
              <a:gd name="T108" fmla="*/ 49 w 130"/>
              <a:gd name="T109" fmla="*/ 10 h 307"/>
              <a:gd name="T110" fmla="*/ 57 w 130"/>
              <a:gd name="T111" fmla="*/ 0 h 307"/>
              <a:gd name="T112" fmla="*/ 57 w 130"/>
              <a:gd name="T11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 h="307">
                <a:moveTo>
                  <a:pt x="57" y="0"/>
                </a:moveTo>
                <a:lnTo>
                  <a:pt x="57" y="0"/>
                </a:lnTo>
                <a:lnTo>
                  <a:pt x="73" y="16"/>
                </a:lnTo>
                <a:lnTo>
                  <a:pt x="86" y="33"/>
                </a:lnTo>
                <a:lnTo>
                  <a:pt x="98" y="50"/>
                </a:lnTo>
                <a:lnTo>
                  <a:pt x="108" y="70"/>
                </a:lnTo>
                <a:lnTo>
                  <a:pt x="115" y="88"/>
                </a:lnTo>
                <a:lnTo>
                  <a:pt x="122" y="108"/>
                </a:lnTo>
                <a:lnTo>
                  <a:pt x="127" y="128"/>
                </a:lnTo>
                <a:lnTo>
                  <a:pt x="130" y="146"/>
                </a:lnTo>
                <a:lnTo>
                  <a:pt x="130" y="166"/>
                </a:lnTo>
                <a:lnTo>
                  <a:pt x="128" y="185"/>
                </a:lnTo>
                <a:lnTo>
                  <a:pt x="124" y="202"/>
                </a:lnTo>
                <a:lnTo>
                  <a:pt x="118" y="218"/>
                </a:lnTo>
                <a:lnTo>
                  <a:pt x="111" y="232"/>
                </a:lnTo>
                <a:lnTo>
                  <a:pt x="101" y="243"/>
                </a:lnTo>
                <a:lnTo>
                  <a:pt x="88" y="253"/>
                </a:lnTo>
                <a:lnTo>
                  <a:pt x="76" y="262"/>
                </a:lnTo>
                <a:lnTo>
                  <a:pt x="76" y="262"/>
                </a:lnTo>
                <a:lnTo>
                  <a:pt x="76" y="307"/>
                </a:lnTo>
                <a:lnTo>
                  <a:pt x="76" y="307"/>
                </a:lnTo>
                <a:lnTo>
                  <a:pt x="64" y="307"/>
                </a:lnTo>
                <a:lnTo>
                  <a:pt x="64" y="307"/>
                </a:lnTo>
                <a:lnTo>
                  <a:pt x="64" y="282"/>
                </a:lnTo>
                <a:lnTo>
                  <a:pt x="64" y="282"/>
                </a:lnTo>
                <a:lnTo>
                  <a:pt x="64" y="270"/>
                </a:lnTo>
                <a:lnTo>
                  <a:pt x="63" y="265"/>
                </a:lnTo>
                <a:lnTo>
                  <a:pt x="61" y="260"/>
                </a:lnTo>
                <a:lnTo>
                  <a:pt x="57" y="256"/>
                </a:lnTo>
                <a:lnTo>
                  <a:pt x="53" y="255"/>
                </a:lnTo>
                <a:lnTo>
                  <a:pt x="47" y="252"/>
                </a:lnTo>
                <a:lnTo>
                  <a:pt x="40" y="250"/>
                </a:lnTo>
                <a:lnTo>
                  <a:pt x="40" y="250"/>
                </a:lnTo>
                <a:lnTo>
                  <a:pt x="34" y="250"/>
                </a:lnTo>
                <a:lnTo>
                  <a:pt x="30" y="247"/>
                </a:lnTo>
                <a:lnTo>
                  <a:pt x="22" y="242"/>
                </a:lnTo>
                <a:lnTo>
                  <a:pt x="14" y="233"/>
                </a:lnTo>
                <a:lnTo>
                  <a:pt x="9" y="222"/>
                </a:lnTo>
                <a:lnTo>
                  <a:pt x="3" y="210"/>
                </a:lnTo>
                <a:lnTo>
                  <a:pt x="0" y="198"/>
                </a:lnTo>
                <a:lnTo>
                  <a:pt x="0" y="186"/>
                </a:lnTo>
                <a:lnTo>
                  <a:pt x="0" y="176"/>
                </a:lnTo>
                <a:lnTo>
                  <a:pt x="0" y="176"/>
                </a:lnTo>
                <a:lnTo>
                  <a:pt x="6" y="155"/>
                </a:lnTo>
                <a:lnTo>
                  <a:pt x="10" y="132"/>
                </a:lnTo>
                <a:lnTo>
                  <a:pt x="14" y="111"/>
                </a:lnTo>
                <a:lnTo>
                  <a:pt x="17" y="88"/>
                </a:lnTo>
                <a:lnTo>
                  <a:pt x="17" y="88"/>
                </a:lnTo>
                <a:lnTo>
                  <a:pt x="19" y="77"/>
                </a:lnTo>
                <a:lnTo>
                  <a:pt x="20" y="65"/>
                </a:lnTo>
                <a:lnTo>
                  <a:pt x="24" y="54"/>
                </a:lnTo>
                <a:lnTo>
                  <a:pt x="29" y="43"/>
                </a:lnTo>
                <a:lnTo>
                  <a:pt x="34" y="31"/>
                </a:lnTo>
                <a:lnTo>
                  <a:pt x="40" y="20"/>
                </a:lnTo>
                <a:lnTo>
                  <a:pt x="49" y="10"/>
                </a:lnTo>
                <a:lnTo>
                  <a:pt x="57" y="0"/>
                </a:lnTo>
                <a:lnTo>
                  <a:pt x="57"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4" name="Freeform 10">
            <a:extLst>
              <a:ext uri="{FF2B5EF4-FFF2-40B4-BE49-F238E27FC236}">
                <a16:creationId xmlns:a16="http://schemas.microsoft.com/office/drawing/2014/main" id="{2F059293-BA77-40F8-A7F6-512C804452B1}"/>
              </a:ext>
            </a:extLst>
          </p:cNvPr>
          <p:cNvSpPr>
            <a:spLocks noEditPoints="1"/>
          </p:cNvSpPr>
          <p:nvPr/>
        </p:nvSpPr>
        <p:spPr bwMode="auto">
          <a:xfrm>
            <a:off x="3467849" y="2021332"/>
            <a:ext cx="342900" cy="207963"/>
          </a:xfrm>
          <a:custGeom>
            <a:avLst/>
            <a:gdLst>
              <a:gd name="T0" fmla="*/ 0 w 216"/>
              <a:gd name="T1" fmla="*/ 0 h 131"/>
              <a:gd name="T2" fmla="*/ 0 w 216"/>
              <a:gd name="T3" fmla="*/ 0 h 131"/>
              <a:gd name="T4" fmla="*/ 0 w 216"/>
              <a:gd name="T5" fmla="*/ 131 h 131"/>
              <a:gd name="T6" fmla="*/ 216 w 216"/>
              <a:gd name="T7" fmla="*/ 131 h 131"/>
              <a:gd name="T8" fmla="*/ 216 w 216"/>
              <a:gd name="T9" fmla="*/ 131 h 131"/>
              <a:gd name="T10" fmla="*/ 216 w 216"/>
              <a:gd name="T11" fmla="*/ 0 h 131"/>
              <a:gd name="T12" fmla="*/ 216 w 216"/>
              <a:gd name="T13" fmla="*/ 0 h 131"/>
              <a:gd name="T14" fmla="*/ 0 w 216"/>
              <a:gd name="T15" fmla="*/ 0 h 131"/>
              <a:gd name="T16" fmla="*/ 0 w 216"/>
              <a:gd name="T17" fmla="*/ 0 h 131"/>
              <a:gd name="T18" fmla="*/ 102 w 216"/>
              <a:gd name="T19" fmla="*/ 102 h 131"/>
              <a:gd name="T20" fmla="*/ 62 w 216"/>
              <a:gd name="T21" fmla="*/ 102 h 131"/>
              <a:gd name="T22" fmla="*/ 62 w 216"/>
              <a:gd name="T23" fmla="*/ 34 h 131"/>
              <a:gd name="T24" fmla="*/ 102 w 216"/>
              <a:gd name="T25" fmla="*/ 34 h 131"/>
              <a:gd name="T26" fmla="*/ 102 w 216"/>
              <a:gd name="T27" fmla="*/ 10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131">
                <a:moveTo>
                  <a:pt x="0" y="0"/>
                </a:moveTo>
                <a:lnTo>
                  <a:pt x="0" y="0"/>
                </a:lnTo>
                <a:lnTo>
                  <a:pt x="0" y="131"/>
                </a:lnTo>
                <a:lnTo>
                  <a:pt x="216" y="131"/>
                </a:lnTo>
                <a:lnTo>
                  <a:pt x="216" y="131"/>
                </a:lnTo>
                <a:lnTo>
                  <a:pt x="216" y="0"/>
                </a:lnTo>
                <a:lnTo>
                  <a:pt x="216" y="0"/>
                </a:lnTo>
                <a:lnTo>
                  <a:pt x="0" y="0"/>
                </a:lnTo>
                <a:lnTo>
                  <a:pt x="0" y="0"/>
                </a:lnTo>
                <a:close/>
                <a:moveTo>
                  <a:pt x="102" y="102"/>
                </a:moveTo>
                <a:lnTo>
                  <a:pt x="62" y="102"/>
                </a:lnTo>
                <a:lnTo>
                  <a:pt x="62" y="34"/>
                </a:lnTo>
                <a:lnTo>
                  <a:pt x="102" y="34"/>
                </a:lnTo>
                <a:lnTo>
                  <a:pt x="102" y="10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5" name="Freeform 11">
            <a:extLst>
              <a:ext uri="{FF2B5EF4-FFF2-40B4-BE49-F238E27FC236}">
                <a16:creationId xmlns:a16="http://schemas.microsoft.com/office/drawing/2014/main" id="{0B60464F-BEBB-496E-8074-CB7EF107AA78}"/>
              </a:ext>
            </a:extLst>
          </p:cNvPr>
          <p:cNvSpPr>
            <a:spLocks noEditPoints="1"/>
          </p:cNvSpPr>
          <p:nvPr/>
        </p:nvSpPr>
        <p:spPr bwMode="auto">
          <a:xfrm>
            <a:off x="3088437" y="1454595"/>
            <a:ext cx="762000" cy="774700"/>
          </a:xfrm>
          <a:custGeom>
            <a:avLst/>
            <a:gdLst>
              <a:gd name="T0" fmla="*/ 455 w 480"/>
              <a:gd name="T1" fmla="*/ 217 h 488"/>
              <a:gd name="T2" fmla="*/ 455 w 480"/>
              <a:gd name="T3" fmla="*/ 217 h 488"/>
              <a:gd name="T4" fmla="*/ 457 w 480"/>
              <a:gd name="T5" fmla="*/ 216 h 488"/>
              <a:gd name="T6" fmla="*/ 463 w 480"/>
              <a:gd name="T7" fmla="*/ 215 h 488"/>
              <a:gd name="T8" fmla="*/ 480 w 480"/>
              <a:gd name="T9" fmla="*/ 210 h 488"/>
              <a:gd name="T10" fmla="*/ 480 w 480"/>
              <a:gd name="T11" fmla="*/ 210 h 488"/>
              <a:gd name="T12" fmla="*/ 368 w 480"/>
              <a:gd name="T13" fmla="*/ 109 h 488"/>
              <a:gd name="T14" fmla="*/ 314 w 480"/>
              <a:gd name="T15" fmla="*/ 60 h 488"/>
              <a:gd name="T16" fmla="*/ 260 w 480"/>
              <a:gd name="T17" fmla="*/ 10 h 488"/>
              <a:gd name="T18" fmla="*/ 260 w 480"/>
              <a:gd name="T19" fmla="*/ 10 h 488"/>
              <a:gd name="T20" fmla="*/ 253 w 480"/>
              <a:gd name="T21" fmla="*/ 6 h 488"/>
              <a:gd name="T22" fmla="*/ 248 w 480"/>
              <a:gd name="T23" fmla="*/ 1 h 488"/>
              <a:gd name="T24" fmla="*/ 243 w 480"/>
              <a:gd name="T25" fmla="*/ 0 h 488"/>
              <a:gd name="T26" fmla="*/ 239 w 480"/>
              <a:gd name="T27" fmla="*/ 0 h 488"/>
              <a:gd name="T28" fmla="*/ 233 w 480"/>
              <a:gd name="T29" fmla="*/ 0 h 488"/>
              <a:gd name="T30" fmla="*/ 229 w 480"/>
              <a:gd name="T31" fmla="*/ 3 h 488"/>
              <a:gd name="T32" fmla="*/ 217 w 480"/>
              <a:gd name="T33" fmla="*/ 11 h 488"/>
              <a:gd name="T34" fmla="*/ 217 w 480"/>
              <a:gd name="T35" fmla="*/ 11 h 488"/>
              <a:gd name="T36" fmla="*/ 82 w 480"/>
              <a:gd name="T37" fmla="*/ 135 h 488"/>
              <a:gd name="T38" fmla="*/ 24 w 480"/>
              <a:gd name="T39" fmla="*/ 189 h 488"/>
              <a:gd name="T40" fmla="*/ 0 w 480"/>
              <a:gd name="T41" fmla="*/ 213 h 488"/>
              <a:gd name="T42" fmla="*/ 0 w 480"/>
              <a:gd name="T43" fmla="*/ 213 h 488"/>
              <a:gd name="T44" fmla="*/ 14 w 480"/>
              <a:gd name="T45" fmla="*/ 215 h 488"/>
              <a:gd name="T46" fmla="*/ 20 w 480"/>
              <a:gd name="T47" fmla="*/ 216 h 488"/>
              <a:gd name="T48" fmla="*/ 22 w 480"/>
              <a:gd name="T49" fmla="*/ 217 h 488"/>
              <a:gd name="T50" fmla="*/ 22 w 480"/>
              <a:gd name="T51" fmla="*/ 217 h 488"/>
              <a:gd name="T52" fmla="*/ 22 w 480"/>
              <a:gd name="T53" fmla="*/ 488 h 488"/>
              <a:gd name="T54" fmla="*/ 22 w 480"/>
              <a:gd name="T55" fmla="*/ 488 h 488"/>
              <a:gd name="T56" fmla="*/ 221 w 480"/>
              <a:gd name="T57" fmla="*/ 488 h 488"/>
              <a:gd name="T58" fmla="*/ 221 w 480"/>
              <a:gd name="T59" fmla="*/ 488 h 488"/>
              <a:gd name="T60" fmla="*/ 221 w 480"/>
              <a:gd name="T61" fmla="*/ 340 h 488"/>
              <a:gd name="T62" fmla="*/ 455 w 480"/>
              <a:gd name="T63" fmla="*/ 340 h 488"/>
              <a:gd name="T64" fmla="*/ 455 w 480"/>
              <a:gd name="T65" fmla="*/ 340 h 488"/>
              <a:gd name="T66" fmla="*/ 455 w 480"/>
              <a:gd name="T67" fmla="*/ 217 h 488"/>
              <a:gd name="T68" fmla="*/ 455 w 480"/>
              <a:gd name="T69" fmla="*/ 217 h 488"/>
              <a:gd name="T70" fmla="*/ 113 w 480"/>
              <a:gd name="T71" fmla="*/ 459 h 488"/>
              <a:gd name="T72" fmla="*/ 68 w 480"/>
              <a:gd name="T73" fmla="*/ 459 h 488"/>
              <a:gd name="T74" fmla="*/ 68 w 480"/>
              <a:gd name="T75" fmla="*/ 391 h 488"/>
              <a:gd name="T76" fmla="*/ 113 w 480"/>
              <a:gd name="T77" fmla="*/ 391 h 488"/>
              <a:gd name="T78" fmla="*/ 113 w 480"/>
              <a:gd name="T79" fmla="*/ 459 h 488"/>
              <a:gd name="T80" fmla="*/ 193 w 480"/>
              <a:gd name="T81" fmla="*/ 459 h 488"/>
              <a:gd name="T82" fmla="*/ 142 w 480"/>
              <a:gd name="T83" fmla="*/ 459 h 488"/>
              <a:gd name="T84" fmla="*/ 142 w 480"/>
              <a:gd name="T85" fmla="*/ 391 h 488"/>
              <a:gd name="T86" fmla="*/ 193 w 480"/>
              <a:gd name="T87" fmla="*/ 391 h 488"/>
              <a:gd name="T88" fmla="*/ 193 w 480"/>
              <a:gd name="T89" fmla="*/ 459 h 488"/>
              <a:gd name="T90" fmla="*/ 193 w 480"/>
              <a:gd name="T91" fmla="*/ 311 h 488"/>
              <a:gd name="T92" fmla="*/ 68 w 480"/>
              <a:gd name="T93" fmla="*/ 311 h 488"/>
              <a:gd name="T94" fmla="*/ 68 w 480"/>
              <a:gd name="T95" fmla="*/ 243 h 488"/>
              <a:gd name="T96" fmla="*/ 193 w 480"/>
              <a:gd name="T97" fmla="*/ 243 h 488"/>
              <a:gd name="T98" fmla="*/ 193 w 480"/>
              <a:gd name="T99" fmla="*/ 311 h 488"/>
              <a:gd name="T100" fmla="*/ 284 w 480"/>
              <a:gd name="T101" fmla="*/ 175 h 488"/>
              <a:gd name="T102" fmla="*/ 193 w 480"/>
              <a:gd name="T103" fmla="*/ 175 h 488"/>
              <a:gd name="T104" fmla="*/ 193 w 480"/>
              <a:gd name="T105" fmla="*/ 124 h 488"/>
              <a:gd name="T106" fmla="*/ 284 w 480"/>
              <a:gd name="T107" fmla="*/ 124 h 488"/>
              <a:gd name="T108" fmla="*/ 284 w 480"/>
              <a:gd name="T109" fmla="*/ 175 h 488"/>
              <a:gd name="T110" fmla="*/ 415 w 480"/>
              <a:gd name="T111" fmla="*/ 311 h 488"/>
              <a:gd name="T112" fmla="*/ 301 w 480"/>
              <a:gd name="T113" fmla="*/ 311 h 488"/>
              <a:gd name="T114" fmla="*/ 301 w 480"/>
              <a:gd name="T115" fmla="*/ 243 h 488"/>
              <a:gd name="T116" fmla="*/ 415 w 480"/>
              <a:gd name="T117" fmla="*/ 243 h 488"/>
              <a:gd name="T118" fmla="*/ 415 w 480"/>
              <a:gd name="T119" fmla="*/ 31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0" h="488">
                <a:moveTo>
                  <a:pt x="455" y="217"/>
                </a:moveTo>
                <a:lnTo>
                  <a:pt x="455" y="217"/>
                </a:lnTo>
                <a:lnTo>
                  <a:pt x="457" y="216"/>
                </a:lnTo>
                <a:lnTo>
                  <a:pt x="463" y="215"/>
                </a:lnTo>
                <a:lnTo>
                  <a:pt x="480" y="210"/>
                </a:lnTo>
                <a:lnTo>
                  <a:pt x="480" y="210"/>
                </a:lnTo>
                <a:lnTo>
                  <a:pt x="368" y="109"/>
                </a:lnTo>
                <a:lnTo>
                  <a:pt x="314" y="60"/>
                </a:lnTo>
                <a:lnTo>
                  <a:pt x="260" y="10"/>
                </a:lnTo>
                <a:lnTo>
                  <a:pt x="260" y="10"/>
                </a:lnTo>
                <a:lnTo>
                  <a:pt x="253" y="6"/>
                </a:lnTo>
                <a:lnTo>
                  <a:pt x="248" y="1"/>
                </a:lnTo>
                <a:lnTo>
                  <a:pt x="243" y="0"/>
                </a:lnTo>
                <a:lnTo>
                  <a:pt x="239" y="0"/>
                </a:lnTo>
                <a:lnTo>
                  <a:pt x="233" y="0"/>
                </a:lnTo>
                <a:lnTo>
                  <a:pt x="229" y="3"/>
                </a:lnTo>
                <a:lnTo>
                  <a:pt x="217" y="11"/>
                </a:lnTo>
                <a:lnTo>
                  <a:pt x="217" y="11"/>
                </a:lnTo>
                <a:lnTo>
                  <a:pt x="82" y="135"/>
                </a:lnTo>
                <a:lnTo>
                  <a:pt x="24" y="189"/>
                </a:lnTo>
                <a:lnTo>
                  <a:pt x="0" y="213"/>
                </a:lnTo>
                <a:lnTo>
                  <a:pt x="0" y="213"/>
                </a:lnTo>
                <a:lnTo>
                  <a:pt x="14" y="215"/>
                </a:lnTo>
                <a:lnTo>
                  <a:pt x="20" y="216"/>
                </a:lnTo>
                <a:lnTo>
                  <a:pt x="22" y="217"/>
                </a:lnTo>
                <a:lnTo>
                  <a:pt x="22" y="217"/>
                </a:lnTo>
                <a:lnTo>
                  <a:pt x="22" y="488"/>
                </a:lnTo>
                <a:lnTo>
                  <a:pt x="22" y="488"/>
                </a:lnTo>
                <a:lnTo>
                  <a:pt x="221" y="488"/>
                </a:lnTo>
                <a:lnTo>
                  <a:pt x="221" y="488"/>
                </a:lnTo>
                <a:lnTo>
                  <a:pt x="221" y="340"/>
                </a:lnTo>
                <a:lnTo>
                  <a:pt x="455" y="340"/>
                </a:lnTo>
                <a:lnTo>
                  <a:pt x="455" y="340"/>
                </a:lnTo>
                <a:lnTo>
                  <a:pt x="455" y="217"/>
                </a:lnTo>
                <a:lnTo>
                  <a:pt x="455" y="217"/>
                </a:lnTo>
                <a:close/>
                <a:moveTo>
                  <a:pt x="113" y="459"/>
                </a:moveTo>
                <a:lnTo>
                  <a:pt x="68" y="459"/>
                </a:lnTo>
                <a:lnTo>
                  <a:pt x="68" y="391"/>
                </a:lnTo>
                <a:lnTo>
                  <a:pt x="113" y="391"/>
                </a:lnTo>
                <a:lnTo>
                  <a:pt x="113" y="459"/>
                </a:lnTo>
                <a:close/>
                <a:moveTo>
                  <a:pt x="193" y="459"/>
                </a:moveTo>
                <a:lnTo>
                  <a:pt x="142" y="459"/>
                </a:lnTo>
                <a:lnTo>
                  <a:pt x="142" y="391"/>
                </a:lnTo>
                <a:lnTo>
                  <a:pt x="193" y="391"/>
                </a:lnTo>
                <a:lnTo>
                  <a:pt x="193" y="459"/>
                </a:lnTo>
                <a:close/>
                <a:moveTo>
                  <a:pt x="193" y="311"/>
                </a:moveTo>
                <a:lnTo>
                  <a:pt x="68" y="311"/>
                </a:lnTo>
                <a:lnTo>
                  <a:pt x="68" y="243"/>
                </a:lnTo>
                <a:lnTo>
                  <a:pt x="193" y="243"/>
                </a:lnTo>
                <a:lnTo>
                  <a:pt x="193" y="311"/>
                </a:lnTo>
                <a:close/>
                <a:moveTo>
                  <a:pt x="284" y="175"/>
                </a:moveTo>
                <a:lnTo>
                  <a:pt x="193" y="175"/>
                </a:lnTo>
                <a:lnTo>
                  <a:pt x="193" y="124"/>
                </a:lnTo>
                <a:lnTo>
                  <a:pt x="284" y="124"/>
                </a:lnTo>
                <a:lnTo>
                  <a:pt x="284" y="175"/>
                </a:lnTo>
                <a:close/>
                <a:moveTo>
                  <a:pt x="415" y="311"/>
                </a:moveTo>
                <a:lnTo>
                  <a:pt x="301" y="311"/>
                </a:lnTo>
                <a:lnTo>
                  <a:pt x="301" y="243"/>
                </a:lnTo>
                <a:lnTo>
                  <a:pt x="415" y="243"/>
                </a:lnTo>
                <a:lnTo>
                  <a:pt x="415" y="311"/>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33" name="Textfeld 32">
            <a:extLst>
              <a:ext uri="{FF2B5EF4-FFF2-40B4-BE49-F238E27FC236}">
                <a16:creationId xmlns:a16="http://schemas.microsoft.com/office/drawing/2014/main" id="{C85D6DF4-1517-4DEE-9CB6-FCF624720ACE}"/>
              </a:ext>
            </a:extLst>
          </p:cNvPr>
          <p:cNvSpPr txBox="1"/>
          <p:nvPr/>
        </p:nvSpPr>
        <p:spPr>
          <a:xfrm>
            <a:off x="4110863" y="2973432"/>
            <a:ext cx="1187718" cy="815608"/>
          </a:xfrm>
          <a:prstGeom prst="rect">
            <a:avLst/>
          </a:prstGeom>
          <a:noFill/>
        </p:spPr>
        <p:txBody>
          <a:bodyPr wrap="square" rtlCol="0">
            <a:spAutoFit/>
          </a:bodyPr>
          <a:lstStyle/>
          <a:p>
            <a:r>
              <a:rPr lang="it-CH" sz="3600" b="1" dirty="0">
                <a:solidFill>
                  <a:schemeClr val="accent1"/>
                </a:solidFill>
              </a:rPr>
              <a:t>4%</a:t>
            </a:r>
          </a:p>
          <a:p>
            <a:r>
              <a:rPr lang="it-CH" sz="1100" dirty="0">
                <a:solidFill>
                  <a:srgbClr val="666666"/>
                </a:solidFill>
              </a:rPr>
              <a:t>Tragitto casa-lavoro</a:t>
            </a:r>
          </a:p>
        </p:txBody>
      </p:sp>
      <p:grpSp>
        <p:nvGrpSpPr>
          <p:cNvPr id="176" name="Gruppieren 175">
            <a:extLst>
              <a:ext uri="{FF2B5EF4-FFF2-40B4-BE49-F238E27FC236}">
                <a16:creationId xmlns:a16="http://schemas.microsoft.com/office/drawing/2014/main" id="{1A86BDF1-A2EA-483C-9031-5F4E23E3BA2C}"/>
              </a:ext>
            </a:extLst>
          </p:cNvPr>
          <p:cNvGrpSpPr/>
          <p:nvPr/>
        </p:nvGrpSpPr>
        <p:grpSpPr>
          <a:xfrm>
            <a:off x="3436714" y="2810153"/>
            <a:ext cx="427038" cy="978887"/>
            <a:chOff x="3396412" y="2702201"/>
            <a:chExt cx="427038" cy="978887"/>
          </a:xfrm>
        </p:grpSpPr>
        <p:sp>
          <p:nvSpPr>
            <p:cNvPr id="120" name="Freeform 87">
              <a:extLst>
                <a:ext uri="{FF2B5EF4-FFF2-40B4-BE49-F238E27FC236}">
                  <a16:creationId xmlns:a16="http://schemas.microsoft.com/office/drawing/2014/main" id="{8D59D44B-F493-4ADA-BB3A-6A61481056FA}"/>
                </a:ext>
              </a:extLst>
            </p:cNvPr>
            <p:cNvSpPr>
              <a:spLocks/>
            </p:cNvSpPr>
            <p:nvPr/>
          </p:nvSpPr>
          <p:spPr bwMode="auto">
            <a:xfrm>
              <a:off x="3490074" y="2702201"/>
              <a:ext cx="177800" cy="96838"/>
            </a:xfrm>
            <a:custGeom>
              <a:avLst/>
              <a:gdLst>
                <a:gd name="T0" fmla="*/ 48 w 112"/>
                <a:gd name="T1" fmla="*/ 30 h 61"/>
                <a:gd name="T2" fmla="*/ 48 w 112"/>
                <a:gd name="T3" fmla="*/ 30 h 61"/>
                <a:gd name="T4" fmla="*/ 49 w 112"/>
                <a:gd name="T5" fmla="*/ 7 h 61"/>
                <a:gd name="T6" fmla="*/ 49 w 112"/>
                <a:gd name="T7" fmla="*/ 7 h 61"/>
                <a:gd name="T8" fmla="*/ 49 w 112"/>
                <a:gd name="T9" fmla="*/ 4 h 61"/>
                <a:gd name="T10" fmla="*/ 51 w 112"/>
                <a:gd name="T11" fmla="*/ 1 h 61"/>
                <a:gd name="T12" fmla="*/ 52 w 112"/>
                <a:gd name="T13" fmla="*/ 0 h 61"/>
                <a:gd name="T14" fmla="*/ 55 w 112"/>
                <a:gd name="T15" fmla="*/ 0 h 61"/>
                <a:gd name="T16" fmla="*/ 55 w 112"/>
                <a:gd name="T17" fmla="*/ 0 h 61"/>
                <a:gd name="T18" fmla="*/ 59 w 112"/>
                <a:gd name="T19" fmla="*/ 0 h 61"/>
                <a:gd name="T20" fmla="*/ 61 w 112"/>
                <a:gd name="T21" fmla="*/ 1 h 61"/>
                <a:gd name="T22" fmla="*/ 62 w 112"/>
                <a:gd name="T23" fmla="*/ 4 h 61"/>
                <a:gd name="T24" fmla="*/ 62 w 112"/>
                <a:gd name="T25" fmla="*/ 7 h 61"/>
                <a:gd name="T26" fmla="*/ 62 w 112"/>
                <a:gd name="T27" fmla="*/ 7 h 61"/>
                <a:gd name="T28" fmla="*/ 64 w 112"/>
                <a:gd name="T29" fmla="*/ 29 h 61"/>
                <a:gd name="T30" fmla="*/ 64 w 112"/>
                <a:gd name="T31" fmla="*/ 29 h 61"/>
                <a:gd name="T32" fmla="*/ 67 w 112"/>
                <a:gd name="T33" fmla="*/ 29 h 61"/>
                <a:gd name="T34" fmla="*/ 67 w 112"/>
                <a:gd name="T35" fmla="*/ 29 h 61"/>
                <a:gd name="T36" fmla="*/ 71 w 112"/>
                <a:gd name="T37" fmla="*/ 19 h 61"/>
                <a:gd name="T38" fmla="*/ 71 w 112"/>
                <a:gd name="T39" fmla="*/ 19 h 61"/>
                <a:gd name="T40" fmla="*/ 72 w 112"/>
                <a:gd name="T41" fmla="*/ 13 h 61"/>
                <a:gd name="T42" fmla="*/ 75 w 112"/>
                <a:gd name="T43" fmla="*/ 10 h 61"/>
                <a:gd name="T44" fmla="*/ 79 w 112"/>
                <a:gd name="T45" fmla="*/ 10 h 61"/>
                <a:gd name="T46" fmla="*/ 85 w 112"/>
                <a:gd name="T47" fmla="*/ 13 h 61"/>
                <a:gd name="T48" fmla="*/ 85 w 112"/>
                <a:gd name="T49" fmla="*/ 13 h 61"/>
                <a:gd name="T50" fmla="*/ 91 w 112"/>
                <a:gd name="T51" fmla="*/ 19 h 61"/>
                <a:gd name="T52" fmla="*/ 95 w 112"/>
                <a:gd name="T53" fmla="*/ 24 h 61"/>
                <a:gd name="T54" fmla="*/ 99 w 112"/>
                <a:gd name="T55" fmla="*/ 31 h 61"/>
                <a:gd name="T56" fmla="*/ 102 w 112"/>
                <a:gd name="T57" fmla="*/ 38 h 61"/>
                <a:gd name="T58" fmla="*/ 102 w 112"/>
                <a:gd name="T59" fmla="*/ 38 h 61"/>
                <a:gd name="T60" fmla="*/ 105 w 112"/>
                <a:gd name="T61" fmla="*/ 44 h 61"/>
                <a:gd name="T62" fmla="*/ 108 w 112"/>
                <a:gd name="T63" fmla="*/ 51 h 61"/>
                <a:gd name="T64" fmla="*/ 108 w 112"/>
                <a:gd name="T65" fmla="*/ 51 h 61"/>
                <a:gd name="T66" fmla="*/ 112 w 112"/>
                <a:gd name="T67" fmla="*/ 58 h 61"/>
                <a:gd name="T68" fmla="*/ 112 w 112"/>
                <a:gd name="T69" fmla="*/ 58 h 61"/>
                <a:gd name="T70" fmla="*/ 108 w 112"/>
                <a:gd name="T71" fmla="*/ 61 h 61"/>
                <a:gd name="T72" fmla="*/ 105 w 112"/>
                <a:gd name="T73" fmla="*/ 61 h 61"/>
                <a:gd name="T74" fmla="*/ 105 w 112"/>
                <a:gd name="T75" fmla="*/ 61 h 61"/>
                <a:gd name="T76" fmla="*/ 8 w 112"/>
                <a:gd name="T77" fmla="*/ 61 h 61"/>
                <a:gd name="T78" fmla="*/ 8 w 112"/>
                <a:gd name="T79" fmla="*/ 61 h 61"/>
                <a:gd name="T80" fmla="*/ 4 w 112"/>
                <a:gd name="T81" fmla="*/ 60 h 61"/>
                <a:gd name="T82" fmla="*/ 0 w 112"/>
                <a:gd name="T83" fmla="*/ 58 h 61"/>
                <a:gd name="T84" fmla="*/ 0 w 112"/>
                <a:gd name="T85" fmla="*/ 58 h 61"/>
                <a:gd name="T86" fmla="*/ 4 w 112"/>
                <a:gd name="T87" fmla="*/ 50 h 61"/>
                <a:gd name="T88" fmla="*/ 4 w 112"/>
                <a:gd name="T89" fmla="*/ 50 h 61"/>
                <a:gd name="T90" fmla="*/ 8 w 112"/>
                <a:gd name="T91" fmla="*/ 44 h 61"/>
                <a:gd name="T92" fmla="*/ 11 w 112"/>
                <a:gd name="T93" fmla="*/ 37 h 61"/>
                <a:gd name="T94" fmla="*/ 11 w 112"/>
                <a:gd name="T95" fmla="*/ 37 h 61"/>
                <a:gd name="T96" fmla="*/ 15 w 112"/>
                <a:gd name="T97" fmla="*/ 29 h 61"/>
                <a:gd name="T98" fmla="*/ 20 w 112"/>
                <a:gd name="T99" fmla="*/ 21 h 61"/>
                <a:gd name="T100" fmla="*/ 27 w 112"/>
                <a:gd name="T101" fmla="*/ 14 h 61"/>
                <a:gd name="T102" fmla="*/ 34 w 112"/>
                <a:gd name="T103" fmla="*/ 10 h 61"/>
                <a:gd name="T104" fmla="*/ 34 w 112"/>
                <a:gd name="T105" fmla="*/ 10 h 61"/>
                <a:gd name="T106" fmla="*/ 37 w 112"/>
                <a:gd name="T107" fmla="*/ 9 h 61"/>
                <a:gd name="T108" fmla="*/ 38 w 112"/>
                <a:gd name="T109" fmla="*/ 9 h 61"/>
                <a:gd name="T110" fmla="*/ 40 w 112"/>
                <a:gd name="T111" fmla="*/ 10 h 61"/>
                <a:gd name="T112" fmla="*/ 41 w 112"/>
                <a:gd name="T113" fmla="*/ 13 h 61"/>
                <a:gd name="T114" fmla="*/ 41 w 112"/>
                <a:gd name="T115" fmla="*/ 13 h 61"/>
                <a:gd name="T116" fmla="*/ 47 w 112"/>
                <a:gd name="T117" fmla="*/ 30 h 61"/>
                <a:gd name="T118" fmla="*/ 47 w 112"/>
                <a:gd name="T119" fmla="*/ 30 h 61"/>
                <a:gd name="T120" fmla="*/ 48 w 112"/>
                <a:gd name="T121" fmla="*/ 30 h 61"/>
                <a:gd name="T122" fmla="*/ 48 w 112"/>
                <a:gd name="T1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61">
                  <a:moveTo>
                    <a:pt x="48" y="30"/>
                  </a:moveTo>
                  <a:lnTo>
                    <a:pt x="48" y="30"/>
                  </a:lnTo>
                  <a:lnTo>
                    <a:pt x="49" y="7"/>
                  </a:lnTo>
                  <a:lnTo>
                    <a:pt x="49" y="7"/>
                  </a:lnTo>
                  <a:lnTo>
                    <a:pt x="49" y="4"/>
                  </a:lnTo>
                  <a:lnTo>
                    <a:pt x="51" y="1"/>
                  </a:lnTo>
                  <a:lnTo>
                    <a:pt x="52" y="0"/>
                  </a:lnTo>
                  <a:lnTo>
                    <a:pt x="55" y="0"/>
                  </a:lnTo>
                  <a:lnTo>
                    <a:pt x="55" y="0"/>
                  </a:lnTo>
                  <a:lnTo>
                    <a:pt x="59" y="0"/>
                  </a:lnTo>
                  <a:lnTo>
                    <a:pt x="61" y="1"/>
                  </a:lnTo>
                  <a:lnTo>
                    <a:pt x="62" y="4"/>
                  </a:lnTo>
                  <a:lnTo>
                    <a:pt x="62" y="7"/>
                  </a:lnTo>
                  <a:lnTo>
                    <a:pt x="62" y="7"/>
                  </a:lnTo>
                  <a:lnTo>
                    <a:pt x="64" y="29"/>
                  </a:lnTo>
                  <a:lnTo>
                    <a:pt x="64" y="29"/>
                  </a:lnTo>
                  <a:lnTo>
                    <a:pt x="67" y="29"/>
                  </a:lnTo>
                  <a:lnTo>
                    <a:pt x="67" y="29"/>
                  </a:lnTo>
                  <a:lnTo>
                    <a:pt x="71" y="19"/>
                  </a:lnTo>
                  <a:lnTo>
                    <a:pt x="71" y="19"/>
                  </a:lnTo>
                  <a:lnTo>
                    <a:pt x="72" y="13"/>
                  </a:lnTo>
                  <a:lnTo>
                    <a:pt x="75" y="10"/>
                  </a:lnTo>
                  <a:lnTo>
                    <a:pt x="79" y="10"/>
                  </a:lnTo>
                  <a:lnTo>
                    <a:pt x="85" y="13"/>
                  </a:lnTo>
                  <a:lnTo>
                    <a:pt x="85" y="13"/>
                  </a:lnTo>
                  <a:lnTo>
                    <a:pt x="91" y="19"/>
                  </a:lnTo>
                  <a:lnTo>
                    <a:pt x="95" y="24"/>
                  </a:lnTo>
                  <a:lnTo>
                    <a:pt x="99" y="31"/>
                  </a:lnTo>
                  <a:lnTo>
                    <a:pt x="102" y="38"/>
                  </a:lnTo>
                  <a:lnTo>
                    <a:pt x="102" y="38"/>
                  </a:lnTo>
                  <a:lnTo>
                    <a:pt x="105" y="44"/>
                  </a:lnTo>
                  <a:lnTo>
                    <a:pt x="108" y="51"/>
                  </a:lnTo>
                  <a:lnTo>
                    <a:pt x="108" y="51"/>
                  </a:lnTo>
                  <a:lnTo>
                    <a:pt x="112" y="58"/>
                  </a:lnTo>
                  <a:lnTo>
                    <a:pt x="112" y="58"/>
                  </a:lnTo>
                  <a:lnTo>
                    <a:pt x="108" y="61"/>
                  </a:lnTo>
                  <a:lnTo>
                    <a:pt x="105" y="61"/>
                  </a:lnTo>
                  <a:lnTo>
                    <a:pt x="105" y="61"/>
                  </a:lnTo>
                  <a:lnTo>
                    <a:pt x="8" y="61"/>
                  </a:lnTo>
                  <a:lnTo>
                    <a:pt x="8" y="61"/>
                  </a:lnTo>
                  <a:lnTo>
                    <a:pt x="4" y="60"/>
                  </a:lnTo>
                  <a:lnTo>
                    <a:pt x="0" y="58"/>
                  </a:lnTo>
                  <a:lnTo>
                    <a:pt x="0" y="58"/>
                  </a:lnTo>
                  <a:lnTo>
                    <a:pt x="4" y="50"/>
                  </a:lnTo>
                  <a:lnTo>
                    <a:pt x="4" y="50"/>
                  </a:lnTo>
                  <a:lnTo>
                    <a:pt x="8" y="44"/>
                  </a:lnTo>
                  <a:lnTo>
                    <a:pt x="11" y="37"/>
                  </a:lnTo>
                  <a:lnTo>
                    <a:pt x="11" y="37"/>
                  </a:lnTo>
                  <a:lnTo>
                    <a:pt x="15" y="29"/>
                  </a:lnTo>
                  <a:lnTo>
                    <a:pt x="20" y="21"/>
                  </a:lnTo>
                  <a:lnTo>
                    <a:pt x="27" y="14"/>
                  </a:lnTo>
                  <a:lnTo>
                    <a:pt x="34" y="10"/>
                  </a:lnTo>
                  <a:lnTo>
                    <a:pt x="34" y="10"/>
                  </a:lnTo>
                  <a:lnTo>
                    <a:pt x="37" y="9"/>
                  </a:lnTo>
                  <a:lnTo>
                    <a:pt x="38" y="9"/>
                  </a:lnTo>
                  <a:lnTo>
                    <a:pt x="40" y="10"/>
                  </a:lnTo>
                  <a:lnTo>
                    <a:pt x="41" y="13"/>
                  </a:lnTo>
                  <a:lnTo>
                    <a:pt x="41" y="13"/>
                  </a:lnTo>
                  <a:lnTo>
                    <a:pt x="47" y="30"/>
                  </a:lnTo>
                  <a:lnTo>
                    <a:pt x="47" y="30"/>
                  </a:lnTo>
                  <a:lnTo>
                    <a:pt x="48" y="30"/>
                  </a:lnTo>
                  <a:lnTo>
                    <a:pt x="48" y="3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11" name="Freeform 78">
              <a:extLst>
                <a:ext uri="{FF2B5EF4-FFF2-40B4-BE49-F238E27FC236}">
                  <a16:creationId xmlns:a16="http://schemas.microsoft.com/office/drawing/2014/main" id="{0EA8FB44-2616-4458-B0C0-4D7926E56362}"/>
                </a:ext>
              </a:extLst>
            </p:cNvPr>
            <p:cNvSpPr>
              <a:spLocks/>
            </p:cNvSpPr>
            <p:nvPr/>
          </p:nvSpPr>
          <p:spPr bwMode="auto">
            <a:xfrm>
              <a:off x="3396412" y="2933375"/>
              <a:ext cx="355600" cy="747713"/>
            </a:xfrm>
            <a:custGeom>
              <a:avLst/>
              <a:gdLst>
                <a:gd name="T0" fmla="*/ 171 w 224"/>
                <a:gd name="T1" fmla="*/ 443 h 471"/>
                <a:gd name="T2" fmla="*/ 168 w 224"/>
                <a:gd name="T3" fmla="*/ 456 h 471"/>
                <a:gd name="T4" fmla="*/ 155 w 224"/>
                <a:gd name="T5" fmla="*/ 468 h 471"/>
                <a:gd name="T6" fmla="*/ 136 w 224"/>
                <a:gd name="T7" fmla="*/ 469 h 471"/>
                <a:gd name="T8" fmla="*/ 127 w 224"/>
                <a:gd name="T9" fmla="*/ 463 h 471"/>
                <a:gd name="T10" fmla="*/ 123 w 224"/>
                <a:gd name="T11" fmla="*/ 455 h 471"/>
                <a:gd name="T12" fmla="*/ 120 w 224"/>
                <a:gd name="T13" fmla="*/ 402 h 471"/>
                <a:gd name="T14" fmla="*/ 117 w 224"/>
                <a:gd name="T15" fmla="*/ 232 h 471"/>
                <a:gd name="T16" fmla="*/ 114 w 224"/>
                <a:gd name="T17" fmla="*/ 227 h 471"/>
                <a:gd name="T18" fmla="*/ 104 w 224"/>
                <a:gd name="T19" fmla="*/ 230 h 471"/>
                <a:gd name="T20" fmla="*/ 103 w 224"/>
                <a:gd name="T21" fmla="*/ 398 h 471"/>
                <a:gd name="T22" fmla="*/ 100 w 224"/>
                <a:gd name="T23" fmla="*/ 448 h 471"/>
                <a:gd name="T24" fmla="*/ 93 w 224"/>
                <a:gd name="T25" fmla="*/ 465 h 471"/>
                <a:gd name="T26" fmla="*/ 74 w 224"/>
                <a:gd name="T27" fmla="*/ 471 h 471"/>
                <a:gd name="T28" fmla="*/ 62 w 224"/>
                <a:gd name="T29" fmla="*/ 466 h 471"/>
                <a:gd name="T30" fmla="*/ 56 w 224"/>
                <a:gd name="T31" fmla="*/ 456 h 471"/>
                <a:gd name="T32" fmla="*/ 53 w 224"/>
                <a:gd name="T33" fmla="*/ 414 h 471"/>
                <a:gd name="T34" fmla="*/ 50 w 224"/>
                <a:gd name="T35" fmla="*/ 82 h 471"/>
                <a:gd name="T36" fmla="*/ 49 w 224"/>
                <a:gd name="T37" fmla="*/ 75 h 471"/>
                <a:gd name="T38" fmla="*/ 45 w 224"/>
                <a:gd name="T39" fmla="*/ 71 h 471"/>
                <a:gd name="T40" fmla="*/ 39 w 224"/>
                <a:gd name="T41" fmla="*/ 77 h 471"/>
                <a:gd name="T42" fmla="*/ 37 w 224"/>
                <a:gd name="T43" fmla="*/ 82 h 471"/>
                <a:gd name="T44" fmla="*/ 36 w 224"/>
                <a:gd name="T45" fmla="*/ 210 h 471"/>
                <a:gd name="T46" fmla="*/ 35 w 224"/>
                <a:gd name="T47" fmla="*/ 224 h 471"/>
                <a:gd name="T48" fmla="*/ 27 w 224"/>
                <a:gd name="T49" fmla="*/ 232 h 471"/>
                <a:gd name="T50" fmla="*/ 8 w 224"/>
                <a:gd name="T51" fmla="*/ 230 h 471"/>
                <a:gd name="T52" fmla="*/ 0 w 224"/>
                <a:gd name="T53" fmla="*/ 223 h 471"/>
                <a:gd name="T54" fmla="*/ 0 w 224"/>
                <a:gd name="T55" fmla="*/ 57 h 471"/>
                <a:gd name="T56" fmla="*/ 2 w 224"/>
                <a:gd name="T57" fmla="*/ 40 h 471"/>
                <a:gd name="T58" fmla="*/ 12 w 224"/>
                <a:gd name="T59" fmla="*/ 20 h 471"/>
                <a:gd name="T60" fmla="*/ 32 w 224"/>
                <a:gd name="T61" fmla="*/ 4 h 471"/>
                <a:gd name="T62" fmla="*/ 45 w 224"/>
                <a:gd name="T63" fmla="*/ 0 h 471"/>
                <a:gd name="T64" fmla="*/ 170 w 224"/>
                <a:gd name="T65" fmla="*/ 0 h 471"/>
                <a:gd name="T66" fmla="*/ 198 w 224"/>
                <a:gd name="T67" fmla="*/ 8 h 471"/>
                <a:gd name="T68" fmla="*/ 218 w 224"/>
                <a:gd name="T69" fmla="*/ 30 h 471"/>
                <a:gd name="T70" fmla="*/ 222 w 224"/>
                <a:gd name="T71" fmla="*/ 47 h 471"/>
                <a:gd name="T72" fmla="*/ 224 w 224"/>
                <a:gd name="T73" fmla="*/ 94 h 471"/>
                <a:gd name="T74" fmla="*/ 222 w 224"/>
                <a:gd name="T75" fmla="*/ 219 h 471"/>
                <a:gd name="T76" fmla="*/ 217 w 224"/>
                <a:gd name="T77" fmla="*/ 230 h 471"/>
                <a:gd name="T78" fmla="*/ 205 w 224"/>
                <a:gd name="T79" fmla="*/ 233 h 471"/>
                <a:gd name="T80" fmla="*/ 190 w 224"/>
                <a:gd name="T81" fmla="*/ 224 h 471"/>
                <a:gd name="T82" fmla="*/ 185 w 224"/>
                <a:gd name="T83" fmla="*/ 95 h 471"/>
                <a:gd name="T84" fmla="*/ 184 w 224"/>
                <a:gd name="T85" fmla="*/ 77 h 471"/>
                <a:gd name="T86" fmla="*/ 180 w 224"/>
                <a:gd name="T87" fmla="*/ 71 h 471"/>
                <a:gd name="T88" fmla="*/ 172 w 224"/>
                <a:gd name="T89" fmla="*/ 77 h 471"/>
                <a:gd name="T90" fmla="*/ 172 w 224"/>
                <a:gd name="T91" fmla="*/ 8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4" h="471">
                  <a:moveTo>
                    <a:pt x="172" y="288"/>
                  </a:moveTo>
                  <a:lnTo>
                    <a:pt x="172" y="288"/>
                  </a:lnTo>
                  <a:lnTo>
                    <a:pt x="171" y="443"/>
                  </a:lnTo>
                  <a:lnTo>
                    <a:pt x="171" y="443"/>
                  </a:lnTo>
                  <a:lnTo>
                    <a:pt x="170" y="451"/>
                  </a:lnTo>
                  <a:lnTo>
                    <a:pt x="168" y="456"/>
                  </a:lnTo>
                  <a:lnTo>
                    <a:pt x="165" y="462"/>
                  </a:lnTo>
                  <a:lnTo>
                    <a:pt x="161" y="466"/>
                  </a:lnTo>
                  <a:lnTo>
                    <a:pt x="155" y="468"/>
                  </a:lnTo>
                  <a:lnTo>
                    <a:pt x="150" y="469"/>
                  </a:lnTo>
                  <a:lnTo>
                    <a:pt x="143" y="471"/>
                  </a:lnTo>
                  <a:lnTo>
                    <a:pt x="136" y="469"/>
                  </a:lnTo>
                  <a:lnTo>
                    <a:pt x="136" y="469"/>
                  </a:lnTo>
                  <a:lnTo>
                    <a:pt x="131" y="466"/>
                  </a:lnTo>
                  <a:lnTo>
                    <a:pt x="127" y="463"/>
                  </a:lnTo>
                  <a:lnTo>
                    <a:pt x="124" y="459"/>
                  </a:lnTo>
                  <a:lnTo>
                    <a:pt x="123" y="455"/>
                  </a:lnTo>
                  <a:lnTo>
                    <a:pt x="123" y="455"/>
                  </a:lnTo>
                  <a:lnTo>
                    <a:pt x="121" y="428"/>
                  </a:lnTo>
                  <a:lnTo>
                    <a:pt x="120" y="402"/>
                  </a:lnTo>
                  <a:lnTo>
                    <a:pt x="120" y="402"/>
                  </a:lnTo>
                  <a:lnTo>
                    <a:pt x="118" y="236"/>
                  </a:lnTo>
                  <a:lnTo>
                    <a:pt x="118" y="236"/>
                  </a:lnTo>
                  <a:lnTo>
                    <a:pt x="117" y="232"/>
                  </a:lnTo>
                  <a:lnTo>
                    <a:pt x="116" y="229"/>
                  </a:lnTo>
                  <a:lnTo>
                    <a:pt x="114" y="227"/>
                  </a:lnTo>
                  <a:lnTo>
                    <a:pt x="114" y="227"/>
                  </a:lnTo>
                  <a:lnTo>
                    <a:pt x="110" y="227"/>
                  </a:lnTo>
                  <a:lnTo>
                    <a:pt x="107" y="227"/>
                  </a:lnTo>
                  <a:lnTo>
                    <a:pt x="104" y="230"/>
                  </a:lnTo>
                  <a:lnTo>
                    <a:pt x="104" y="236"/>
                  </a:lnTo>
                  <a:lnTo>
                    <a:pt x="104" y="236"/>
                  </a:lnTo>
                  <a:lnTo>
                    <a:pt x="103" y="398"/>
                  </a:lnTo>
                  <a:lnTo>
                    <a:pt x="103" y="398"/>
                  </a:lnTo>
                  <a:lnTo>
                    <a:pt x="100" y="448"/>
                  </a:lnTo>
                  <a:lnTo>
                    <a:pt x="100" y="448"/>
                  </a:lnTo>
                  <a:lnTo>
                    <a:pt x="100" y="455"/>
                  </a:lnTo>
                  <a:lnTo>
                    <a:pt x="97" y="461"/>
                  </a:lnTo>
                  <a:lnTo>
                    <a:pt x="93" y="465"/>
                  </a:lnTo>
                  <a:lnTo>
                    <a:pt x="87" y="469"/>
                  </a:lnTo>
                  <a:lnTo>
                    <a:pt x="81" y="471"/>
                  </a:lnTo>
                  <a:lnTo>
                    <a:pt x="74" y="471"/>
                  </a:lnTo>
                  <a:lnTo>
                    <a:pt x="69" y="469"/>
                  </a:lnTo>
                  <a:lnTo>
                    <a:pt x="62" y="466"/>
                  </a:lnTo>
                  <a:lnTo>
                    <a:pt x="62" y="466"/>
                  </a:lnTo>
                  <a:lnTo>
                    <a:pt x="59" y="462"/>
                  </a:lnTo>
                  <a:lnTo>
                    <a:pt x="56" y="456"/>
                  </a:lnTo>
                  <a:lnTo>
                    <a:pt x="56" y="456"/>
                  </a:lnTo>
                  <a:lnTo>
                    <a:pt x="54" y="435"/>
                  </a:lnTo>
                  <a:lnTo>
                    <a:pt x="53" y="414"/>
                  </a:lnTo>
                  <a:lnTo>
                    <a:pt x="53" y="414"/>
                  </a:lnTo>
                  <a:lnTo>
                    <a:pt x="52" y="139"/>
                  </a:lnTo>
                  <a:lnTo>
                    <a:pt x="52" y="139"/>
                  </a:lnTo>
                  <a:lnTo>
                    <a:pt x="50" y="82"/>
                  </a:lnTo>
                  <a:lnTo>
                    <a:pt x="50" y="82"/>
                  </a:lnTo>
                  <a:lnTo>
                    <a:pt x="50" y="78"/>
                  </a:lnTo>
                  <a:lnTo>
                    <a:pt x="49" y="75"/>
                  </a:lnTo>
                  <a:lnTo>
                    <a:pt x="49" y="75"/>
                  </a:lnTo>
                  <a:lnTo>
                    <a:pt x="47" y="72"/>
                  </a:lnTo>
                  <a:lnTo>
                    <a:pt x="45" y="71"/>
                  </a:lnTo>
                  <a:lnTo>
                    <a:pt x="45" y="71"/>
                  </a:lnTo>
                  <a:lnTo>
                    <a:pt x="42" y="72"/>
                  </a:lnTo>
                  <a:lnTo>
                    <a:pt x="39" y="77"/>
                  </a:lnTo>
                  <a:lnTo>
                    <a:pt x="39" y="77"/>
                  </a:lnTo>
                  <a:lnTo>
                    <a:pt x="37" y="79"/>
                  </a:lnTo>
                  <a:lnTo>
                    <a:pt x="37" y="82"/>
                  </a:lnTo>
                  <a:lnTo>
                    <a:pt x="37" y="82"/>
                  </a:lnTo>
                  <a:lnTo>
                    <a:pt x="36" y="210"/>
                  </a:lnTo>
                  <a:lnTo>
                    <a:pt x="36" y="210"/>
                  </a:lnTo>
                  <a:lnTo>
                    <a:pt x="36" y="216"/>
                  </a:lnTo>
                  <a:lnTo>
                    <a:pt x="36" y="216"/>
                  </a:lnTo>
                  <a:lnTo>
                    <a:pt x="35" y="224"/>
                  </a:lnTo>
                  <a:lnTo>
                    <a:pt x="33" y="229"/>
                  </a:lnTo>
                  <a:lnTo>
                    <a:pt x="27" y="232"/>
                  </a:lnTo>
                  <a:lnTo>
                    <a:pt x="27" y="232"/>
                  </a:lnTo>
                  <a:lnTo>
                    <a:pt x="20" y="233"/>
                  </a:lnTo>
                  <a:lnTo>
                    <a:pt x="13" y="233"/>
                  </a:lnTo>
                  <a:lnTo>
                    <a:pt x="8" y="230"/>
                  </a:lnTo>
                  <a:lnTo>
                    <a:pt x="2" y="227"/>
                  </a:lnTo>
                  <a:lnTo>
                    <a:pt x="2" y="227"/>
                  </a:lnTo>
                  <a:lnTo>
                    <a:pt x="0" y="223"/>
                  </a:lnTo>
                  <a:lnTo>
                    <a:pt x="0" y="220"/>
                  </a:lnTo>
                  <a:lnTo>
                    <a:pt x="0" y="220"/>
                  </a:lnTo>
                  <a:lnTo>
                    <a:pt x="0" y="57"/>
                  </a:lnTo>
                  <a:lnTo>
                    <a:pt x="0" y="57"/>
                  </a:lnTo>
                  <a:lnTo>
                    <a:pt x="0" y="48"/>
                  </a:lnTo>
                  <a:lnTo>
                    <a:pt x="2" y="40"/>
                  </a:lnTo>
                  <a:lnTo>
                    <a:pt x="5" y="32"/>
                  </a:lnTo>
                  <a:lnTo>
                    <a:pt x="8" y="25"/>
                  </a:lnTo>
                  <a:lnTo>
                    <a:pt x="12" y="20"/>
                  </a:lnTo>
                  <a:lnTo>
                    <a:pt x="18" y="14"/>
                  </a:lnTo>
                  <a:lnTo>
                    <a:pt x="25" y="8"/>
                  </a:lnTo>
                  <a:lnTo>
                    <a:pt x="32" y="4"/>
                  </a:lnTo>
                  <a:lnTo>
                    <a:pt x="32" y="4"/>
                  </a:lnTo>
                  <a:lnTo>
                    <a:pt x="37" y="1"/>
                  </a:lnTo>
                  <a:lnTo>
                    <a:pt x="45" y="0"/>
                  </a:lnTo>
                  <a:lnTo>
                    <a:pt x="45" y="0"/>
                  </a:lnTo>
                  <a:lnTo>
                    <a:pt x="170" y="0"/>
                  </a:lnTo>
                  <a:lnTo>
                    <a:pt x="170" y="0"/>
                  </a:lnTo>
                  <a:lnTo>
                    <a:pt x="180" y="1"/>
                  </a:lnTo>
                  <a:lnTo>
                    <a:pt x="190" y="4"/>
                  </a:lnTo>
                  <a:lnTo>
                    <a:pt x="198" y="8"/>
                  </a:lnTo>
                  <a:lnTo>
                    <a:pt x="205" y="14"/>
                  </a:lnTo>
                  <a:lnTo>
                    <a:pt x="212" y="21"/>
                  </a:lnTo>
                  <a:lnTo>
                    <a:pt x="218" y="30"/>
                  </a:lnTo>
                  <a:lnTo>
                    <a:pt x="221" y="38"/>
                  </a:lnTo>
                  <a:lnTo>
                    <a:pt x="222" y="47"/>
                  </a:lnTo>
                  <a:lnTo>
                    <a:pt x="222" y="47"/>
                  </a:lnTo>
                  <a:lnTo>
                    <a:pt x="224" y="71"/>
                  </a:lnTo>
                  <a:lnTo>
                    <a:pt x="224" y="94"/>
                  </a:lnTo>
                  <a:lnTo>
                    <a:pt x="224" y="94"/>
                  </a:lnTo>
                  <a:lnTo>
                    <a:pt x="224" y="207"/>
                  </a:lnTo>
                  <a:lnTo>
                    <a:pt x="224" y="207"/>
                  </a:lnTo>
                  <a:lnTo>
                    <a:pt x="222" y="219"/>
                  </a:lnTo>
                  <a:lnTo>
                    <a:pt x="222" y="219"/>
                  </a:lnTo>
                  <a:lnTo>
                    <a:pt x="219" y="226"/>
                  </a:lnTo>
                  <a:lnTo>
                    <a:pt x="217" y="230"/>
                  </a:lnTo>
                  <a:lnTo>
                    <a:pt x="212" y="233"/>
                  </a:lnTo>
                  <a:lnTo>
                    <a:pt x="205" y="233"/>
                  </a:lnTo>
                  <a:lnTo>
                    <a:pt x="205" y="233"/>
                  </a:lnTo>
                  <a:lnTo>
                    <a:pt x="198" y="232"/>
                  </a:lnTo>
                  <a:lnTo>
                    <a:pt x="192" y="229"/>
                  </a:lnTo>
                  <a:lnTo>
                    <a:pt x="190" y="224"/>
                  </a:lnTo>
                  <a:lnTo>
                    <a:pt x="190" y="216"/>
                  </a:lnTo>
                  <a:lnTo>
                    <a:pt x="190" y="216"/>
                  </a:lnTo>
                  <a:lnTo>
                    <a:pt x="185" y="95"/>
                  </a:lnTo>
                  <a:lnTo>
                    <a:pt x="185" y="95"/>
                  </a:lnTo>
                  <a:lnTo>
                    <a:pt x="184" y="77"/>
                  </a:lnTo>
                  <a:lnTo>
                    <a:pt x="184" y="77"/>
                  </a:lnTo>
                  <a:lnTo>
                    <a:pt x="182" y="74"/>
                  </a:lnTo>
                  <a:lnTo>
                    <a:pt x="180" y="71"/>
                  </a:lnTo>
                  <a:lnTo>
                    <a:pt x="180" y="71"/>
                  </a:lnTo>
                  <a:lnTo>
                    <a:pt x="177" y="74"/>
                  </a:lnTo>
                  <a:lnTo>
                    <a:pt x="172" y="77"/>
                  </a:lnTo>
                  <a:lnTo>
                    <a:pt x="172" y="77"/>
                  </a:lnTo>
                  <a:lnTo>
                    <a:pt x="172" y="81"/>
                  </a:lnTo>
                  <a:lnTo>
                    <a:pt x="172" y="84"/>
                  </a:lnTo>
                  <a:lnTo>
                    <a:pt x="172" y="84"/>
                  </a:lnTo>
                  <a:lnTo>
                    <a:pt x="172" y="288"/>
                  </a:lnTo>
                  <a:lnTo>
                    <a:pt x="172"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12" name="Freeform 79">
              <a:extLst>
                <a:ext uri="{FF2B5EF4-FFF2-40B4-BE49-F238E27FC236}">
                  <a16:creationId xmlns:a16="http://schemas.microsoft.com/office/drawing/2014/main" id="{93ACFA35-DE31-4EA5-AA48-8ECCF0141237}"/>
                </a:ext>
              </a:extLst>
            </p:cNvPr>
            <p:cNvSpPr>
              <a:spLocks/>
            </p:cNvSpPr>
            <p:nvPr/>
          </p:nvSpPr>
          <p:spPr bwMode="auto">
            <a:xfrm>
              <a:off x="3396412" y="2933375"/>
              <a:ext cx="355600" cy="747713"/>
            </a:xfrm>
            <a:custGeom>
              <a:avLst/>
              <a:gdLst>
                <a:gd name="T0" fmla="*/ 171 w 224"/>
                <a:gd name="T1" fmla="*/ 443 h 471"/>
                <a:gd name="T2" fmla="*/ 168 w 224"/>
                <a:gd name="T3" fmla="*/ 456 h 471"/>
                <a:gd name="T4" fmla="*/ 155 w 224"/>
                <a:gd name="T5" fmla="*/ 468 h 471"/>
                <a:gd name="T6" fmla="*/ 136 w 224"/>
                <a:gd name="T7" fmla="*/ 469 h 471"/>
                <a:gd name="T8" fmla="*/ 127 w 224"/>
                <a:gd name="T9" fmla="*/ 463 h 471"/>
                <a:gd name="T10" fmla="*/ 123 w 224"/>
                <a:gd name="T11" fmla="*/ 455 h 471"/>
                <a:gd name="T12" fmla="*/ 120 w 224"/>
                <a:gd name="T13" fmla="*/ 402 h 471"/>
                <a:gd name="T14" fmla="*/ 117 w 224"/>
                <a:gd name="T15" fmla="*/ 232 h 471"/>
                <a:gd name="T16" fmla="*/ 114 w 224"/>
                <a:gd name="T17" fmla="*/ 227 h 471"/>
                <a:gd name="T18" fmla="*/ 104 w 224"/>
                <a:gd name="T19" fmla="*/ 230 h 471"/>
                <a:gd name="T20" fmla="*/ 103 w 224"/>
                <a:gd name="T21" fmla="*/ 398 h 471"/>
                <a:gd name="T22" fmla="*/ 100 w 224"/>
                <a:gd name="T23" fmla="*/ 448 h 471"/>
                <a:gd name="T24" fmla="*/ 93 w 224"/>
                <a:gd name="T25" fmla="*/ 465 h 471"/>
                <a:gd name="T26" fmla="*/ 74 w 224"/>
                <a:gd name="T27" fmla="*/ 471 h 471"/>
                <a:gd name="T28" fmla="*/ 62 w 224"/>
                <a:gd name="T29" fmla="*/ 466 h 471"/>
                <a:gd name="T30" fmla="*/ 56 w 224"/>
                <a:gd name="T31" fmla="*/ 456 h 471"/>
                <a:gd name="T32" fmla="*/ 53 w 224"/>
                <a:gd name="T33" fmla="*/ 414 h 471"/>
                <a:gd name="T34" fmla="*/ 50 w 224"/>
                <a:gd name="T35" fmla="*/ 82 h 471"/>
                <a:gd name="T36" fmla="*/ 49 w 224"/>
                <a:gd name="T37" fmla="*/ 75 h 471"/>
                <a:gd name="T38" fmla="*/ 45 w 224"/>
                <a:gd name="T39" fmla="*/ 71 h 471"/>
                <a:gd name="T40" fmla="*/ 39 w 224"/>
                <a:gd name="T41" fmla="*/ 77 h 471"/>
                <a:gd name="T42" fmla="*/ 37 w 224"/>
                <a:gd name="T43" fmla="*/ 82 h 471"/>
                <a:gd name="T44" fmla="*/ 36 w 224"/>
                <a:gd name="T45" fmla="*/ 210 h 471"/>
                <a:gd name="T46" fmla="*/ 35 w 224"/>
                <a:gd name="T47" fmla="*/ 224 h 471"/>
                <a:gd name="T48" fmla="*/ 27 w 224"/>
                <a:gd name="T49" fmla="*/ 232 h 471"/>
                <a:gd name="T50" fmla="*/ 8 w 224"/>
                <a:gd name="T51" fmla="*/ 230 h 471"/>
                <a:gd name="T52" fmla="*/ 0 w 224"/>
                <a:gd name="T53" fmla="*/ 223 h 471"/>
                <a:gd name="T54" fmla="*/ 0 w 224"/>
                <a:gd name="T55" fmla="*/ 57 h 471"/>
                <a:gd name="T56" fmla="*/ 2 w 224"/>
                <a:gd name="T57" fmla="*/ 40 h 471"/>
                <a:gd name="T58" fmla="*/ 12 w 224"/>
                <a:gd name="T59" fmla="*/ 20 h 471"/>
                <a:gd name="T60" fmla="*/ 32 w 224"/>
                <a:gd name="T61" fmla="*/ 4 h 471"/>
                <a:gd name="T62" fmla="*/ 45 w 224"/>
                <a:gd name="T63" fmla="*/ 0 h 471"/>
                <a:gd name="T64" fmla="*/ 170 w 224"/>
                <a:gd name="T65" fmla="*/ 0 h 471"/>
                <a:gd name="T66" fmla="*/ 198 w 224"/>
                <a:gd name="T67" fmla="*/ 8 h 471"/>
                <a:gd name="T68" fmla="*/ 218 w 224"/>
                <a:gd name="T69" fmla="*/ 30 h 471"/>
                <a:gd name="T70" fmla="*/ 222 w 224"/>
                <a:gd name="T71" fmla="*/ 47 h 471"/>
                <a:gd name="T72" fmla="*/ 224 w 224"/>
                <a:gd name="T73" fmla="*/ 94 h 471"/>
                <a:gd name="T74" fmla="*/ 222 w 224"/>
                <a:gd name="T75" fmla="*/ 219 h 471"/>
                <a:gd name="T76" fmla="*/ 217 w 224"/>
                <a:gd name="T77" fmla="*/ 230 h 471"/>
                <a:gd name="T78" fmla="*/ 205 w 224"/>
                <a:gd name="T79" fmla="*/ 233 h 471"/>
                <a:gd name="T80" fmla="*/ 190 w 224"/>
                <a:gd name="T81" fmla="*/ 224 h 471"/>
                <a:gd name="T82" fmla="*/ 185 w 224"/>
                <a:gd name="T83" fmla="*/ 95 h 471"/>
                <a:gd name="T84" fmla="*/ 184 w 224"/>
                <a:gd name="T85" fmla="*/ 77 h 471"/>
                <a:gd name="T86" fmla="*/ 180 w 224"/>
                <a:gd name="T87" fmla="*/ 71 h 471"/>
                <a:gd name="T88" fmla="*/ 172 w 224"/>
                <a:gd name="T89" fmla="*/ 77 h 471"/>
                <a:gd name="T90" fmla="*/ 172 w 224"/>
                <a:gd name="T91" fmla="*/ 8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4" h="471">
                  <a:moveTo>
                    <a:pt x="172" y="288"/>
                  </a:moveTo>
                  <a:lnTo>
                    <a:pt x="172" y="288"/>
                  </a:lnTo>
                  <a:lnTo>
                    <a:pt x="171" y="443"/>
                  </a:lnTo>
                  <a:lnTo>
                    <a:pt x="171" y="443"/>
                  </a:lnTo>
                  <a:lnTo>
                    <a:pt x="170" y="451"/>
                  </a:lnTo>
                  <a:lnTo>
                    <a:pt x="168" y="456"/>
                  </a:lnTo>
                  <a:lnTo>
                    <a:pt x="165" y="462"/>
                  </a:lnTo>
                  <a:lnTo>
                    <a:pt x="161" y="466"/>
                  </a:lnTo>
                  <a:lnTo>
                    <a:pt x="155" y="468"/>
                  </a:lnTo>
                  <a:lnTo>
                    <a:pt x="150" y="469"/>
                  </a:lnTo>
                  <a:lnTo>
                    <a:pt x="143" y="471"/>
                  </a:lnTo>
                  <a:lnTo>
                    <a:pt x="136" y="469"/>
                  </a:lnTo>
                  <a:lnTo>
                    <a:pt x="136" y="469"/>
                  </a:lnTo>
                  <a:lnTo>
                    <a:pt x="131" y="466"/>
                  </a:lnTo>
                  <a:lnTo>
                    <a:pt x="127" y="463"/>
                  </a:lnTo>
                  <a:lnTo>
                    <a:pt x="124" y="459"/>
                  </a:lnTo>
                  <a:lnTo>
                    <a:pt x="123" y="455"/>
                  </a:lnTo>
                  <a:lnTo>
                    <a:pt x="123" y="455"/>
                  </a:lnTo>
                  <a:lnTo>
                    <a:pt x="121" y="428"/>
                  </a:lnTo>
                  <a:lnTo>
                    <a:pt x="120" y="402"/>
                  </a:lnTo>
                  <a:lnTo>
                    <a:pt x="120" y="402"/>
                  </a:lnTo>
                  <a:lnTo>
                    <a:pt x="118" y="236"/>
                  </a:lnTo>
                  <a:lnTo>
                    <a:pt x="118" y="236"/>
                  </a:lnTo>
                  <a:lnTo>
                    <a:pt x="117" y="232"/>
                  </a:lnTo>
                  <a:lnTo>
                    <a:pt x="116" y="229"/>
                  </a:lnTo>
                  <a:lnTo>
                    <a:pt x="114" y="227"/>
                  </a:lnTo>
                  <a:lnTo>
                    <a:pt x="114" y="227"/>
                  </a:lnTo>
                  <a:lnTo>
                    <a:pt x="110" y="227"/>
                  </a:lnTo>
                  <a:lnTo>
                    <a:pt x="107" y="227"/>
                  </a:lnTo>
                  <a:lnTo>
                    <a:pt x="104" y="230"/>
                  </a:lnTo>
                  <a:lnTo>
                    <a:pt x="104" y="236"/>
                  </a:lnTo>
                  <a:lnTo>
                    <a:pt x="104" y="236"/>
                  </a:lnTo>
                  <a:lnTo>
                    <a:pt x="103" y="398"/>
                  </a:lnTo>
                  <a:lnTo>
                    <a:pt x="103" y="398"/>
                  </a:lnTo>
                  <a:lnTo>
                    <a:pt x="100" y="448"/>
                  </a:lnTo>
                  <a:lnTo>
                    <a:pt x="100" y="448"/>
                  </a:lnTo>
                  <a:lnTo>
                    <a:pt x="100" y="455"/>
                  </a:lnTo>
                  <a:lnTo>
                    <a:pt x="97" y="461"/>
                  </a:lnTo>
                  <a:lnTo>
                    <a:pt x="93" y="465"/>
                  </a:lnTo>
                  <a:lnTo>
                    <a:pt x="87" y="469"/>
                  </a:lnTo>
                  <a:lnTo>
                    <a:pt x="81" y="471"/>
                  </a:lnTo>
                  <a:lnTo>
                    <a:pt x="74" y="471"/>
                  </a:lnTo>
                  <a:lnTo>
                    <a:pt x="69" y="469"/>
                  </a:lnTo>
                  <a:lnTo>
                    <a:pt x="62" y="466"/>
                  </a:lnTo>
                  <a:lnTo>
                    <a:pt x="62" y="466"/>
                  </a:lnTo>
                  <a:lnTo>
                    <a:pt x="59" y="462"/>
                  </a:lnTo>
                  <a:lnTo>
                    <a:pt x="56" y="456"/>
                  </a:lnTo>
                  <a:lnTo>
                    <a:pt x="56" y="456"/>
                  </a:lnTo>
                  <a:lnTo>
                    <a:pt x="54" y="435"/>
                  </a:lnTo>
                  <a:lnTo>
                    <a:pt x="53" y="414"/>
                  </a:lnTo>
                  <a:lnTo>
                    <a:pt x="53" y="414"/>
                  </a:lnTo>
                  <a:lnTo>
                    <a:pt x="52" y="139"/>
                  </a:lnTo>
                  <a:lnTo>
                    <a:pt x="52" y="139"/>
                  </a:lnTo>
                  <a:lnTo>
                    <a:pt x="50" y="82"/>
                  </a:lnTo>
                  <a:lnTo>
                    <a:pt x="50" y="82"/>
                  </a:lnTo>
                  <a:lnTo>
                    <a:pt x="50" y="78"/>
                  </a:lnTo>
                  <a:lnTo>
                    <a:pt x="49" y="75"/>
                  </a:lnTo>
                  <a:lnTo>
                    <a:pt x="49" y="75"/>
                  </a:lnTo>
                  <a:lnTo>
                    <a:pt x="47" y="72"/>
                  </a:lnTo>
                  <a:lnTo>
                    <a:pt x="45" y="71"/>
                  </a:lnTo>
                  <a:lnTo>
                    <a:pt x="45" y="71"/>
                  </a:lnTo>
                  <a:lnTo>
                    <a:pt x="42" y="72"/>
                  </a:lnTo>
                  <a:lnTo>
                    <a:pt x="39" y="77"/>
                  </a:lnTo>
                  <a:lnTo>
                    <a:pt x="39" y="77"/>
                  </a:lnTo>
                  <a:lnTo>
                    <a:pt x="37" y="79"/>
                  </a:lnTo>
                  <a:lnTo>
                    <a:pt x="37" y="82"/>
                  </a:lnTo>
                  <a:lnTo>
                    <a:pt x="37" y="82"/>
                  </a:lnTo>
                  <a:lnTo>
                    <a:pt x="36" y="210"/>
                  </a:lnTo>
                  <a:lnTo>
                    <a:pt x="36" y="210"/>
                  </a:lnTo>
                  <a:lnTo>
                    <a:pt x="36" y="216"/>
                  </a:lnTo>
                  <a:lnTo>
                    <a:pt x="36" y="216"/>
                  </a:lnTo>
                  <a:lnTo>
                    <a:pt x="35" y="224"/>
                  </a:lnTo>
                  <a:lnTo>
                    <a:pt x="33" y="229"/>
                  </a:lnTo>
                  <a:lnTo>
                    <a:pt x="27" y="232"/>
                  </a:lnTo>
                  <a:lnTo>
                    <a:pt x="27" y="232"/>
                  </a:lnTo>
                  <a:lnTo>
                    <a:pt x="20" y="233"/>
                  </a:lnTo>
                  <a:lnTo>
                    <a:pt x="13" y="233"/>
                  </a:lnTo>
                  <a:lnTo>
                    <a:pt x="8" y="230"/>
                  </a:lnTo>
                  <a:lnTo>
                    <a:pt x="2" y="227"/>
                  </a:lnTo>
                  <a:lnTo>
                    <a:pt x="2" y="227"/>
                  </a:lnTo>
                  <a:lnTo>
                    <a:pt x="0" y="223"/>
                  </a:lnTo>
                  <a:lnTo>
                    <a:pt x="0" y="220"/>
                  </a:lnTo>
                  <a:lnTo>
                    <a:pt x="0" y="220"/>
                  </a:lnTo>
                  <a:lnTo>
                    <a:pt x="0" y="57"/>
                  </a:lnTo>
                  <a:lnTo>
                    <a:pt x="0" y="57"/>
                  </a:lnTo>
                  <a:lnTo>
                    <a:pt x="0" y="48"/>
                  </a:lnTo>
                  <a:lnTo>
                    <a:pt x="2" y="40"/>
                  </a:lnTo>
                  <a:lnTo>
                    <a:pt x="5" y="32"/>
                  </a:lnTo>
                  <a:lnTo>
                    <a:pt x="8" y="25"/>
                  </a:lnTo>
                  <a:lnTo>
                    <a:pt x="12" y="20"/>
                  </a:lnTo>
                  <a:lnTo>
                    <a:pt x="18" y="14"/>
                  </a:lnTo>
                  <a:lnTo>
                    <a:pt x="25" y="8"/>
                  </a:lnTo>
                  <a:lnTo>
                    <a:pt x="32" y="4"/>
                  </a:lnTo>
                  <a:lnTo>
                    <a:pt x="32" y="4"/>
                  </a:lnTo>
                  <a:lnTo>
                    <a:pt x="37" y="1"/>
                  </a:lnTo>
                  <a:lnTo>
                    <a:pt x="45" y="0"/>
                  </a:lnTo>
                  <a:lnTo>
                    <a:pt x="45" y="0"/>
                  </a:lnTo>
                  <a:lnTo>
                    <a:pt x="170" y="0"/>
                  </a:lnTo>
                  <a:lnTo>
                    <a:pt x="170" y="0"/>
                  </a:lnTo>
                  <a:lnTo>
                    <a:pt x="180" y="1"/>
                  </a:lnTo>
                  <a:lnTo>
                    <a:pt x="190" y="4"/>
                  </a:lnTo>
                  <a:lnTo>
                    <a:pt x="198" y="8"/>
                  </a:lnTo>
                  <a:lnTo>
                    <a:pt x="205" y="14"/>
                  </a:lnTo>
                  <a:lnTo>
                    <a:pt x="212" y="21"/>
                  </a:lnTo>
                  <a:lnTo>
                    <a:pt x="218" y="30"/>
                  </a:lnTo>
                  <a:lnTo>
                    <a:pt x="221" y="38"/>
                  </a:lnTo>
                  <a:lnTo>
                    <a:pt x="222" y="47"/>
                  </a:lnTo>
                  <a:lnTo>
                    <a:pt x="222" y="47"/>
                  </a:lnTo>
                  <a:lnTo>
                    <a:pt x="224" y="71"/>
                  </a:lnTo>
                  <a:lnTo>
                    <a:pt x="224" y="94"/>
                  </a:lnTo>
                  <a:lnTo>
                    <a:pt x="224" y="94"/>
                  </a:lnTo>
                  <a:lnTo>
                    <a:pt x="224" y="207"/>
                  </a:lnTo>
                  <a:lnTo>
                    <a:pt x="224" y="207"/>
                  </a:lnTo>
                  <a:lnTo>
                    <a:pt x="222" y="219"/>
                  </a:lnTo>
                  <a:lnTo>
                    <a:pt x="222" y="219"/>
                  </a:lnTo>
                  <a:lnTo>
                    <a:pt x="219" y="226"/>
                  </a:lnTo>
                  <a:lnTo>
                    <a:pt x="217" y="230"/>
                  </a:lnTo>
                  <a:lnTo>
                    <a:pt x="212" y="233"/>
                  </a:lnTo>
                  <a:lnTo>
                    <a:pt x="205" y="233"/>
                  </a:lnTo>
                  <a:lnTo>
                    <a:pt x="205" y="233"/>
                  </a:lnTo>
                  <a:lnTo>
                    <a:pt x="198" y="232"/>
                  </a:lnTo>
                  <a:lnTo>
                    <a:pt x="192" y="229"/>
                  </a:lnTo>
                  <a:lnTo>
                    <a:pt x="190" y="224"/>
                  </a:lnTo>
                  <a:lnTo>
                    <a:pt x="190" y="216"/>
                  </a:lnTo>
                  <a:lnTo>
                    <a:pt x="190" y="216"/>
                  </a:lnTo>
                  <a:lnTo>
                    <a:pt x="185" y="95"/>
                  </a:lnTo>
                  <a:lnTo>
                    <a:pt x="185" y="95"/>
                  </a:lnTo>
                  <a:lnTo>
                    <a:pt x="184" y="77"/>
                  </a:lnTo>
                  <a:lnTo>
                    <a:pt x="184" y="77"/>
                  </a:lnTo>
                  <a:lnTo>
                    <a:pt x="182" y="74"/>
                  </a:lnTo>
                  <a:lnTo>
                    <a:pt x="180" y="71"/>
                  </a:lnTo>
                  <a:lnTo>
                    <a:pt x="180" y="71"/>
                  </a:lnTo>
                  <a:lnTo>
                    <a:pt x="177" y="74"/>
                  </a:lnTo>
                  <a:lnTo>
                    <a:pt x="172" y="77"/>
                  </a:lnTo>
                  <a:lnTo>
                    <a:pt x="172" y="77"/>
                  </a:lnTo>
                  <a:lnTo>
                    <a:pt x="172" y="81"/>
                  </a:lnTo>
                  <a:lnTo>
                    <a:pt x="172" y="84"/>
                  </a:lnTo>
                  <a:lnTo>
                    <a:pt x="172" y="84"/>
                  </a:lnTo>
                  <a:lnTo>
                    <a:pt x="172" y="288"/>
                  </a:lnTo>
                  <a:lnTo>
                    <a:pt x="172"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13" name="Freeform 80">
              <a:extLst>
                <a:ext uri="{FF2B5EF4-FFF2-40B4-BE49-F238E27FC236}">
                  <a16:creationId xmlns:a16="http://schemas.microsoft.com/office/drawing/2014/main" id="{4755ABC8-433F-4210-9BC8-5ACC6D7DA5C5}"/>
                </a:ext>
              </a:extLst>
            </p:cNvPr>
            <p:cNvSpPr>
              <a:spLocks/>
            </p:cNvSpPr>
            <p:nvPr/>
          </p:nvSpPr>
          <p:spPr bwMode="auto">
            <a:xfrm>
              <a:off x="3396412" y="2933375"/>
              <a:ext cx="355600" cy="747713"/>
            </a:xfrm>
            <a:custGeom>
              <a:avLst/>
              <a:gdLst>
                <a:gd name="T0" fmla="*/ 171 w 224"/>
                <a:gd name="T1" fmla="*/ 443 h 471"/>
                <a:gd name="T2" fmla="*/ 168 w 224"/>
                <a:gd name="T3" fmla="*/ 456 h 471"/>
                <a:gd name="T4" fmla="*/ 155 w 224"/>
                <a:gd name="T5" fmla="*/ 468 h 471"/>
                <a:gd name="T6" fmla="*/ 136 w 224"/>
                <a:gd name="T7" fmla="*/ 469 h 471"/>
                <a:gd name="T8" fmla="*/ 127 w 224"/>
                <a:gd name="T9" fmla="*/ 463 h 471"/>
                <a:gd name="T10" fmla="*/ 123 w 224"/>
                <a:gd name="T11" fmla="*/ 455 h 471"/>
                <a:gd name="T12" fmla="*/ 120 w 224"/>
                <a:gd name="T13" fmla="*/ 402 h 471"/>
                <a:gd name="T14" fmla="*/ 117 w 224"/>
                <a:gd name="T15" fmla="*/ 232 h 471"/>
                <a:gd name="T16" fmla="*/ 114 w 224"/>
                <a:gd name="T17" fmla="*/ 227 h 471"/>
                <a:gd name="T18" fmla="*/ 104 w 224"/>
                <a:gd name="T19" fmla="*/ 230 h 471"/>
                <a:gd name="T20" fmla="*/ 103 w 224"/>
                <a:gd name="T21" fmla="*/ 398 h 471"/>
                <a:gd name="T22" fmla="*/ 100 w 224"/>
                <a:gd name="T23" fmla="*/ 448 h 471"/>
                <a:gd name="T24" fmla="*/ 93 w 224"/>
                <a:gd name="T25" fmla="*/ 465 h 471"/>
                <a:gd name="T26" fmla="*/ 74 w 224"/>
                <a:gd name="T27" fmla="*/ 471 h 471"/>
                <a:gd name="T28" fmla="*/ 62 w 224"/>
                <a:gd name="T29" fmla="*/ 466 h 471"/>
                <a:gd name="T30" fmla="*/ 56 w 224"/>
                <a:gd name="T31" fmla="*/ 456 h 471"/>
                <a:gd name="T32" fmla="*/ 53 w 224"/>
                <a:gd name="T33" fmla="*/ 414 h 471"/>
                <a:gd name="T34" fmla="*/ 50 w 224"/>
                <a:gd name="T35" fmla="*/ 82 h 471"/>
                <a:gd name="T36" fmla="*/ 49 w 224"/>
                <a:gd name="T37" fmla="*/ 75 h 471"/>
                <a:gd name="T38" fmla="*/ 45 w 224"/>
                <a:gd name="T39" fmla="*/ 71 h 471"/>
                <a:gd name="T40" fmla="*/ 39 w 224"/>
                <a:gd name="T41" fmla="*/ 77 h 471"/>
                <a:gd name="T42" fmla="*/ 37 w 224"/>
                <a:gd name="T43" fmla="*/ 82 h 471"/>
                <a:gd name="T44" fmla="*/ 36 w 224"/>
                <a:gd name="T45" fmla="*/ 210 h 471"/>
                <a:gd name="T46" fmla="*/ 35 w 224"/>
                <a:gd name="T47" fmla="*/ 224 h 471"/>
                <a:gd name="T48" fmla="*/ 27 w 224"/>
                <a:gd name="T49" fmla="*/ 232 h 471"/>
                <a:gd name="T50" fmla="*/ 8 w 224"/>
                <a:gd name="T51" fmla="*/ 230 h 471"/>
                <a:gd name="T52" fmla="*/ 0 w 224"/>
                <a:gd name="T53" fmla="*/ 223 h 471"/>
                <a:gd name="T54" fmla="*/ 0 w 224"/>
                <a:gd name="T55" fmla="*/ 57 h 471"/>
                <a:gd name="T56" fmla="*/ 2 w 224"/>
                <a:gd name="T57" fmla="*/ 40 h 471"/>
                <a:gd name="T58" fmla="*/ 12 w 224"/>
                <a:gd name="T59" fmla="*/ 20 h 471"/>
                <a:gd name="T60" fmla="*/ 32 w 224"/>
                <a:gd name="T61" fmla="*/ 4 h 471"/>
                <a:gd name="T62" fmla="*/ 45 w 224"/>
                <a:gd name="T63" fmla="*/ 0 h 471"/>
                <a:gd name="T64" fmla="*/ 170 w 224"/>
                <a:gd name="T65" fmla="*/ 0 h 471"/>
                <a:gd name="T66" fmla="*/ 198 w 224"/>
                <a:gd name="T67" fmla="*/ 8 h 471"/>
                <a:gd name="T68" fmla="*/ 218 w 224"/>
                <a:gd name="T69" fmla="*/ 30 h 471"/>
                <a:gd name="T70" fmla="*/ 222 w 224"/>
                <a:gd name="T71" fmla="*/ 47 h 471"/>
                <a:gd name="T72" fmla="*/ 224 w 224"/>
                <a:gd name="T73" fmla="*/ 94 h 471"/>
                <a:gd name="T74" fmla="*/ 222 w 224"/>
                <a:gd name="T75" fmla="*/ 219 h 471"/>
                <a:gd name="T76" fmla="*/ 217 w 224"/>
                <a:gd name="T77" fmla="*/ 230 h 471"/>
                <a:gd name="T78" fmla="*/ 205 w 224"/>
                <a:gd name="T79" fmla="*/ 233 h 471"/>
                <a:gd name="T80" fmla="*/ 190 w 224"/>
                <a:gd name="T81" fmla="*/ 224 h 471"/>
                <a:gd name="T82" fmla="*/ 185 w 224"/>
                <a:gd name="T83" fmla="*/ 95 h 471"/>
                <a:gd name="T84" fmla="*/ 184 w 224"/>
                <a:gd name="T85" fmla="*/ 77 h 471"/>
                <a:gd name="T86" fmla="*/ 180 w 224"/>
                <a:gd name="T87" fmla="*/ 71 h 471"/>
                <a:gd name="T88" fmla="*/ 172 w 224"/>
                <a:gd name="T89" fmla="*/ 77 h 471"/>
                <a:gd name="T90" fmla="*/ 172 w 224"/>
                <a:gd name="T91" fmla="*/ 8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4" h="471">
                  <a:moveTo>
                    <a:pt x="172" y="288"/>
                  </a:moveTo>
                  <a:lnTo>
                    <a:pt x="172" y="288"/>
                  </a:lnTo>
                  <a:lnTo>
                    <a:pt x="171" y="443"/>
                  </a:lnTo>
                  <a:lnTo>
                    <a:pt x="171" y="443"/>
                  </a:lnTo>
                  <a:lnTo>
                    <a:pt x="170" y="451"/>
                  </a:lnTo>
                  <a:lnTo>
                    <a:pt x="168" y="456"/>
                  </a:lnTo>
                  <a:lnTo>
                    <a:pt x="165" y="462"/>
                  </a:lnTo>
                  <a:lnTo>
                    <a:pt x="161" y="466"/>
                  </a:lnTo>
                  <a:lnTo>
                    <a:pt x="155" y="468"/>
                  </a:lnTo>
                  <a:lnTo>
                    <a:pt x="150" y="469"/>
                  </a:lnTo>
                  <a:lnTo>
                    <a:pt x="143" y="471"/>
                  </a:lnTo>
                  <a:lnTo>
                    <a:pt x="136" y="469"/>
                  </a:lnTo>
                  <a:lnTo>
                    <a:pt x="136" y="469"/>
                  </a:lnTo>
                  <a:lnTo>
                    <a:pt x="131" y="466"/>
                  </a:lnTo>
                  <a:lnTo>
                    <a:pt x="127" y="463"/>
                  </a:lnTo>
                  <a:lnTo>
                    <a:pt x="124" y="459"/>
                  </a:lnTo>
                  <a:lnTo>
                    <a:pt x="123" y="455"/>
                  </a:lnTo>
                  <a:lnTo>
                    <a:pt x="123" y="455"/>
                  </a:lnTo>
                  <a:lnTo>
                    <a:pt x="121" y="428"/>
                  </a:lnTo>
                  <a:lnTo>
                    <a:pt x="120" y="402"/>
                  </a:lnTo>
                  <a:lnTo>
                    <a:pt x="120" y="402"/>
                  </a:lnTo>
                  <a:lnTo>
                    <a:pt x="118" y="236"/>
                  </a:lnTo>
                  <a:lnTo>
                    <a:pt x="118" y="236"/>
                  </a:lnTo>
                  <a:lnTo>
                    <a:pt x="117" y="232"/>
                  </a:lnTo>
                  <a:lnTo>
                    <a:pt x="116" y="229"/>
                  </a:lnTo>
                  <a:lnTo>
                    <a:pt x="114" y="227"/>
                  </a:lnTo>
                  <a:lnTo>
                    <a:pt x="114" y="227"/>
                  </a:lnTo>
                  <a:lnTo>
                    <a:pt x="110" y="227"/>
                  </a:lnTo>
                  <a:lnTo>
                    <a:pt x="107" y="227"/>
                  </a:lnTo>
                  <a:lnTo>
                    <a:pt x="104" y="230"/>
                  </a:lnTo>
                  <a:lnTo>
                    <a:pt x="104" y="236"/>
                  </a:lnTo>
                  <a:lnTo>
                    <a:pt x="104" y="236"/>
                  </a:lnTo>
                  <a:lnTo>
                    <a:pt x="103" y="398"/>
                  </a:lnTo>
                  <a:lnTo>
                    <a:pt x="103" y="398"/>
                  </a:lnTo>
                  <a:lnTo>
                    <a:pt x="100" y="448"/>
                  </a:lnTo>
                  <a:lnTo>
                    <a:pt x="100" y="448"/>
                  </a:lnTo>
                  <a:lnTo>
                    <a:pt x="100" y="455"/>
                  </a:lnTo>
                  <a:lnTo>
                    <a:pt x="97" y="461"/>
                  </a:lnTo>
                  <a:lnTo>
                    <a:pt x="93" y="465"/>
                  </a:lnTo>
                  <a:lnTo>
                    <a:pt x="87" y="469"/>
                  </a:lnTo>
                  <a:lnTo>
                    <a:pt x="81" y="471"/>
                  </a:lnTo>
                  <a:lnTo>
                    <a:pt x="74" y="471"/>
                  </a:lnTo>
                  <a:lnTo>
                    <a:pt x="69" y="469"/>
                  </a:lnTo>
                  <a:lnTo>
                    <a:pt x="62" y="466"/>
                  </a:lnTo>
                  <a:lnTo>
                    <a:pt x="62" y="466"/>
                  </a:lnTo>
                  <a:lnTo>
                    <a:pt x="59" y="462"/>
                  </a:lnTo>
                  <a:lnTo>
                    <a:pt x="56" y="456"/>
                  </a:lnTo>
                  <a:lnTo>
                    <a:pt x="56" y="456"/>
                  </a:lnTo>
                  <a:lnTo>
                    <a:pt x="54" y="435"/>
                  </a:lnTo>
                  <a:lnTo>
                    <a:pt x="53" y="414"/>
                  </a:lnTo>
                  <a:lnTo>
                    <a:pt x="53" y="414"/>
                  </a:lnTo>
                  <a:lnTo>
                    <a:pt x="52" y="139"/>
                  </a:lnTo>
                  <a:lnTo>
                    <a:pt x="52" y="139"/>
                  </a:lnTo>
                  <a:lnTo>
                    <a:pt x="50" y="82"/>
                  </a:lnTo>
                  <a:lnTo>
                    <a:pt x="50" y="82"/>
                  </a:lnTo>
                  <a:lnTo>
                    <a:pt x="50" y="78"/>
                  </a:lnTo>
                  <a:lnTo>
                    <a:pt x="49" y="75"/>
                  </a:lnTo>
                  <a:lnTo>
                    <a:pt x="49" y="75"/>
                  </a:lnTo>
                  <a:lnTo>
                    <a:pt x="47" y="72"/>
                  </a:lnTo>
                  <a:lnTo>
                    <a:pt x="45" y="71"/>
                  </a:lnTo>
                  <a:lnTo>
                    <a:pt x="45" y="71"/>
                  </a:lnTo>
                  <a:lnTo>
                    <a:pt x="42" y="72"/>
                  </a:lnTo>
                  <a:lnTo>
                    <a:pt x="39" y="77"/>
                  </a:lnTo>
                  <a:lnTo>
                    <a:pt x="39" y="77"/>
                  </a:lnTo>
                  <a:lnTo>
                    <a:pt x="37" y="79"/>
                  </a:lnTo>
                  <a:lnTo>
                    <a:pt x="37" y="82"/>
                  </a:lnTo>
                  <a:lnTo>
                    <a:pt x="37" y="82"/>
                  </a:lnTo>
                  <a:lnTo>
                    <a:pt x="36" y="210"/>
                  </a:lnTo>
                  <a:lnTo>
                    <a:pt x="36" y="210"/>
                  </a:lnTo>
                  <a:lnTo>
                    <a:pt x="36" y="216"/>
                  </a:lnTo>
                  <a:lnTo>
                    <a:pt x="36" y="216"/>
                  </a:lnTo>
                  <a:lnTo>
                    <a:pt x="35" y="224"/>
                  </a:lnTo>
                  <a:lnTo>
                    <a:pt x="33" y="229"/>
                  </a:lnTo>
                  <a:lnTo>
                    <a:pt x="27" y="232"/>
                  </a:lnTo>
                  <a:lnTo>
                    <a:pt x="27" y="232"/>
                  </a:lnTo>
                  <a:lnTo>
                    <a:pt x="20" y="233"/>
                  </a:lnTo>
                  <a:lnTo>
                    <a:pt x="13" y="233"/>
                  </a:lnTo>
                  <a:lnTo>
                    <a:pt x="8" y="230"/>
                  </a:lnTo>
                  <a:lnTo>
                    <a:pt x="2" y="227"/>
                  </a:lnTo>
                  <a:lnTo>
                    <a:pt x="2" y="227"/>
                  </a:lnTo>
                  <a:lnTo>
                    <a:pt x="0" y="223"/>
                  </a:lnTo>
                  <a:lnTo>
                    <a:pt x="0" y="220"/>
                  </a:lnTo>
                  <a:lnTo>
                    <a:pt x="0" y="220"/>
                  </a:lnTo>
                  <a:lnTo>
                    <a:pt x="0" y="57"/>
                  </a:lnTo>
                  <a:lnTo>
                    <a:pt x="0" y="57"/>
                  </a:lnTo>
                  <a:lnTo>
                    <a:pt x="0" y="48"/>
                  </a:lnTo>
                  <a:lnTo>
                    <a:pt x="2" y="40"/>
                  </a:lnTo>
                  <a:lnTo>
                    <a:pt x="5" y="32"/>
                  </a:lnTo>
                  <a:lnTo>
                    <a:pt x="8" y="25"/>
                  </a:lnTo>
                  <a:lnTo>
                    <a:pt x="12" y="20"/>
                  </a:lnTo>
                  <a:lnTo>
                    <a:pt x="18" y="14"/>
                  </a:lnTo>
                  <a:lnTo>
                    <a:pt x="25" y="8"/>
                  </a:lnTo>
                  <a:lnTo>
                    <a:pt x="32" y="4"/>
                  </a:lnTo>
                  <a:lnTo>
                    <a:pt x="32" y="4"/>
                  </a:lnTo>
                  <a:lnTo>
                    <a:pt x="37" y="1"/>
                  </a:lnTo>
                  <a:lnTo>
                    <a:pt x="45" y="0"/>
                  </a:lnTo>
                  <a:lnTo>
                    <a:pt x="45" y="0"/>
                  </a:lnTo>
                  <a:lnTo>
                    <a:pt x="170" y="0"/>
                  </a:lnTo>
                  <a:lnTo>
                    <a:pt x="170" y="0"/>
                  </a:lnTo>
                  <a:lnTo>
                    <a:pt x="180" y="1"/>
                  </a:lnTo>
                  <a:lnTo>
                    <a:pt x="190" y="4"/>
                  </a:lnTo>
                  <a:lnTo>
                    <a:pt x="198" y="8"/>
                  </a:lnTo>
                  <a:lnTo>
                    <a:pt x="205" y="14"/>
                  </a:lnTo>
                  <a:lnTo>
                    <a:pt x="212" y="21"/>
                  </a:lnTo>
                  <a:lnTo>
                    <a:pt x="218" y="30"/>
                  </a:lnTo>
                  <a:lnTo>
                    <a:pt x="221" y="38"/>
                  </a:lnTo>
                  <a:lnTo>
                    <a:pt x="222" y="47"/>
                  </a:lnTo>
                  <a:lnTo>
                    <a:pt x="222" y="47"/>
                  </a:lnTo>
                  <a:lnTo>
                    <a:pt x="224" y="71"/>
                  </a:lnTo>
                  <a:lnTo>
                    <a:pt x="224" y="94"/>
                  </a:lnTo>
                  <a:lnTo>
                    <a:pt x="224" y="94"/>
                  </a:lnTo>
                  <a:lnTo>
                    <a:pt x="224" y="207"/>
                  </a:lnTo>
                  <a:lnTo>
                    <a:pt x="224" y="207"/>
                  </a:lnTo>
                  <a:lnTo>
                    <a:pt x="222" y="219"/>
                  </a:lnTo>
                  <a:lnTo>
                    <a:pt x="222" y="219"/>
                  </a:lnTo>
                  <a:lnTo>
                    <a:pt x="219" y="226"/>
                  </a:lnTo>
                  <a:lnTo>
                    <a:pt x="217" y="230"/>
                  </a:lnTo>
                  <a:lnTo>
                    <a:pt x="212" y="233"/>
                  </a:lnTo>
                  <a:lnTo>
                    <a:pt x="205" y="233"/>
                  </a:lnTo>
                  <a:lnTo>
                    <a:pt x="205" y="233"/>
                  </a:lnTo>
                  <a:lnTo>
                    <a:pt x="198" y="232"/>
                  </a:lnTo>
                  <a:lnTo>
                    <a:pt x="192" y="229"/>
                  </a:lnTo>
                  <a:lnTo>
                    <a:pt x="190" y="224"/>
                  </a:lnTo>
                  <a:lnTo>
                    <a:pt x="190" y="216"/>
                  </a:lnTo>
                  <a:lnTo>
                    <a:pt x="190" y="216"/>
                  </a:lnTo>
                  <a:lnTo>
                    <a:pt x="185" y="95"/>
                  </a:lnTo>
                  <a:lnTo>
                    <a:pt x="185" y="95"/>
                  </a:lnTo>
                  <a:lnTo>
                    <a:pt x="184" y="77"/>
                  </a:lnTo>
                  <a:lnTo>
                    <a:pt x="184" y="77"/>
                  </a:lnTo>
                  <a:lnTo>
                    <a:pt x="182" y="74"/>
                  </a:lnTo>
                  <a:lnTo>
                    <a:pt x="180" y="71"/>
                  </a:lnTo>
                  <a:lnTo>
                    <a:pt x="180" y="71"/>
                  </a:lnTo>
                  <a:lnTo>
                    <a:pt x="177" y="74"/>
                  </a:lnTo>
                  <a:lnTo>
                    <a:pt x="172" y="77"/>
                  </a:lnTo>
                  <a:lnTo>
                    <a:pt x="172" y="77"/>
                  </a:lnTo>
                  <a:lnTo>
                    <a:pt x="172" y="81"/>
                  </a:lnTo>
                  <a:lnTo>
                    <a:pt x="172" y="84"/>
                  </a:lnTo>
                  <a:lnTo>
                    <a:pt x="172" y="84"/>
                  </a:lnTo>
                  <a:lnTo>
                    <a:pt x="172" y="288"/>
                  </a:lnTo>
                  <a:lnTo>
                    <a:pt x="172"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14" name="Freeform 81">
              <a:extLst>
                <a:ext uri="{FF2B5EF4-FFF2-40B4-BE49-F238E27FC236}">
                  <a16:creationId xmlns:a16="http://schemas.microsoft.com/office/drawing/2014/main" id="{E2D9E721-8DCC-4C7C-8F44-8C83C71F33C9}"/>
                </a:ext>
              </a:extLst>
            </p:cNvPr>
            <p:cNvSpPr>
              <a:spLocks/>
            </p:cNvSpPr>
            <p:nvPr/>
          </p:nvSpPr>
          <p:spPr bwMode="auto">
            <a:xfrm>
              <a:off x="3396412" y="2933375"/>
              <a:ext cx="355600" cy="747713"/>
            </a:xfrm>
            <a:custGeom>
              <a:avLst/>
              <a:gdLst>
                <a:gd name="T0" fmla="*/ 141 w 224"/>
                <a:gd name="T1" fmla="*/ 247 h 471"/>
                <a:gd name="T2" fmla="*/ 148 w 224"/>
                <a:gd name="T3" fmla="*/ 237 h 471"/>
                <a:gd name="T4" fmla="*/ 170 w 224"/>
                <a:gd name="T5" fmla="*/ 236 h 471"/>
                <a:gd name="T6" fmla="*/ 170 w 224"/>
                <a:gd name="T7" fmla="*/ 81 h 471"/>
                <a:gd name="T8" fmla="*/ 175 w 224"/>
                <a:gd name="T9" fmla="*/ 74 h 471"/>
                <a:gd name="T10" fmla="*/ 182 w 224"/>
                <a:gd name="T11" fmla="*/ 74 h 471"/>
                <a:gd name="T12" fmla="*/ 185 w 224"/>
                <a:gd name="T13" fmla="*/ 95 h 471"/>
                <a:gd name="T14" fmla="*/ 190 w 224"/>
                <a:gd name="T15" fmla="*/ 216 h 471"/>
                <a:gd name="T16" fmla="*/ 191 w 224"/>
                <a:gd name="T17" fmla="*/ 226 h 471"/>
                <a:gd name="T18" fmla="*/ 217 w 224"/>
                <a:gd name="T19" fmla="*/ 224 h 471"/>
                <a:gd name="T20" fmla="*/ 221 w 224"/>
                <a:gd name="T21" fmla="*/ 224 h 471"/>
                <a:gd name="T22" fmla="*/ 222 w 224"/>
                <a:gd name="T23" fmla="*/ 219 h 471"/>
                <a:gd name="T24" fmla="*/ 224 w 224"/>
                <a:gd name="T25" fmla="*/ 94 h 471"/>
                <a:gd name="T26" fmla="*/ 222 w 224"/>
                <a:gd name="T27" fmla="*/ 47 h 471"/>
                <a:gd name="T28" fmla="*/ 218 w 224"/>
                <a:gd name="T29" fmla="*/ 30 h 471"/>
                <a:gd name="T30" fmla="*/ 198 w 224"/>
                <a:gd name="T31" fmla="*/ 8 h 471"/>
                <a:gd name="T32" fmla="*/ 170 w 224"/>
                <a:gd name="T33" fmla="*/ 0 h 471"/>
                <a:gd name="T34" fmla="*/ 45 w 224"/>
                <a:gd name="T35" fmla="*/ 0 h 471"/>
                <a:gd name="T36" fmla="*/ 32 w 224"/>
                <a:gd name="T37" fmla="*/ 4 h 471"/>
                <a:gd name="T38" fmla="*/ 12 w 224"/>
                <a:gd name="T39" fmla="*/ 20 h 471"/>
                <a:gd name="T40" fmla="*/ 2 w 224"/>
                <a:gd name="T41" fmla="*/ 40 h 471"/>
                <a:gd name="T42" fmla="*/ 0 w 224"/>
                <a:gd name="T43" fmla="*/ 57 h 471"/>
                <a:gd name="T44" fmla="*/ 0 w 224"/>
                <a:gd name="T45" fmla="*/ 223 h 471"/>
                <a:gd name="T46" fmla="*/ 8 w 224"/>
                <a:gd name="T47" fmla="*/ 230 h 471"/>
                <a:gd name="T48" fmla="*/ 27 w 224"/>
                <a:gd name="T49" fmla="*/ 232 h 471"/>
                <a:gd name="T50" fmla="*/ 35 w 224"/>
                <a:gd name="T51" fmla="*/ 224 h 471"/>
                <a:gd name="T52" fmla="*/ 36 w 224"/>
                <a:gd name="T53" fmla="*/ 210 h 471"/>
                <a:gd name="T54" fmla="*/ 37 w 224"/>
                <a:gd name="T55" fmla="*/ 82 h 471"/>
                <a:gd name="T56" fmla="*/ 39 w 224"/>
                <a:gd name="T57" fmla="*/ 77 h 471"/>
                <a:gd name="T58" fmla="*/ 45 w 224"/>
                <a:gd name="T59" fmla="*/ 71 h 471"/>
                <a:gd name="T60" fmla="*/ 49 w 224"/>
                <a:gd name="T61" fmla="*/ 75 h 471"/>
                <a:gd name="T62" fmla="*/ 50 w 224"/>
                <a:gd name="T63" fmla="*/ 82 h 471"/>
                <a:gd name="T64" fmla="*/ 53 w 224"/>
                <a:gd name="T65" fmla="*/ 414 h 471"/>
                <a:gd name="T66" fmla="*/ 56 w 224"/>
                <a:gd name="T67" fmla="*/ 456 h 471"/>
                <a:gd name="T68" fmla="*/ 62 w 224"/>
                <a:gd name="T69" fmla="*/ 466 h 471"/>
                <a:gd name="T70" fmla="*/ 74 w 224"/>
                <a:gd name="T71" fmla="*/ 471 h 471"/>
                <a:gd name="T72" fmla="*/ 93 w 224"/>
                <a:gd name="T73" fmla="*/ 465 h 471"/>
                <a:gd name="T74" fmla="*/ 100 w 224"/>
                <a:gd name="T75" fmla="*/ 448 h 471"/>
                <a:gd name="T76" fmla="*/ 103 w 224"/>
                <a:gd name="T77" fmla="*/ 398 h 471"/>
                <a:gd name="T78" fmla="*/ 104 w 224"/>
                <a:gd name="T79" fmla="*/ 230 h 471"/>
                <a:gd name="T80" fmla="*/ 114 w 224"/>
                <a:gd name="T81" fmla="*/ 227 h 471"/>
                <a:gd name="T82" fmla="*/ 117 w 224"/>
                <a:gd name="T83" fmla="*/ 232 h 471"/>
                <a:gd name="T84" fmla="*/ 120 w 224"/>
                <a:gd name="T85" fmla="*/ 402 h 471"/>
                <a:gd name="T86" fmla="*/ 123 w 224"/>
                <a:gd name="T87" fmla="*/ 455 h 471"/>
                <a:gd name="T88" fmla="*/ 127 w 224"/>
                <a:gd name="T89" fmla="*/ 463 h 471"/>
                <a:gd name="T90" fmla="*/ 136 w 224"/>
                <a:gd name="T91" fmla="*/ 469 h 471"/>
                <a:gd name="T92" fmla="*/ 155 w 224"/>
                <a:gd name="T93" fmla="*/ 469 h 471"/>
                <a:gd name="T94" fmla="*/ 168 w 224"/>
                <a:gd name="T95" fmla="*/ 458 h 471"/>
                <a:gd name="T96" fmla="*/ 171 w 224"/>
                <a:gd name="T97" fmla="*/ 445 h 471"/>
                <a:gd name="T98" fmla="*/ 153 w 224"/>
                <a:gd name="T99" fmla="*/ 335 h 471"/>
                <a:gd name="T100" fmla="*/ 141 w 224"/>
                <a:gd name="T101" fmla="*/ 328 h 471"/>
                <a:gd name="T102" fmla="*/ 141 w 224"/>
                <a:gd name="T103" fmla="*/ 27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141" y="270"/>
                  </a:moveTo>
                  <a:lnTo>
                    <a:pt x="141" y="247"/>
                  </a:lnTo>
                  <a:lnTo>
                    <a:pt x="141" y="247"/>
                  </a:lnTo>
                  <a:lnTo>
                    <a:pt x="143" y="243"/>
                  </a:lnTo>
                  <a:lnTo>
                    <a:pt x="144" y="239"/>
                  </a:lnTo>
                  <a:lnTo>
                    <a:pt x="148" y="237"/>
                  </a:lnTo>
                  <a:lnTo>
                    <a:pt x="151" y="236"/>
                  </a:lnTo>
                  <a:lnTo>
                    <a:pt x="170" y="236"/>
                  </a:lnTo>
                  <a:lnTo>
                    <a:pt x="170" y="236"/>
                  </a:lnTo>
                  <a:lnTo>
                    <a:pt x="170" y="84"/>
                  </a:lnTo>
                  <a:lnTo>
                    <a:pt x="170" y="84"/>
                  </a:lnTo>
                  <a:lnTo>
                    <a:pt x="170" y="81"/>
                  </a:lnTo>
                  <a:lnTo>
                    <a:pt x="171" y="77"/>
                  </a:lnTo>
                  <a:lnTo>
                    <a:pt x="171" y="77"/>
                  </a:lnTo>
                  <a:lnTo>
                    <a:pt x="175" y="74"/>
                  </a:lnTo>
                  <a:lnTo>
                    <a:pt x="180" y="71"/>
                  </a:lnTo>
                  <a:lnTo>
                    <a:pt x="180" y="71"/>
                  </a:lnTo>
                  <a:lnTo>
                    <a:pt x="182" y="74"/>
                  </a:lnTo>
                  <a:lnTo>
                    <a:pt x="184" y="77"/>
                  </a:lnTo>
                  <a:lnTo>
                    <a:pt x="184" y="77"/>
                  </a:lnTo>
                  <a:lnTo>
                    <a:pt x="185" y="95"/>
                  </a:lnTo>
                  <a:lnTo>
                    <a:pt x="185" y="95"/>
                  </a:lnTo>
                  <a:lnTo>
                    <a:pt x="190" y="216"/>
                  </a:lnTo>
                  <a:lnTo>
                    <a:pt x="190" y="216"/>
                  </a:lnTo>
                  <a:lnTo>
                    <a:pt x="190" y="224"/>
                  </a:lnTo>
                  <a:lnTo>
                    <a:pt x="190" y="224"/>
                  </a:lnTo>
                  <a:lnTo>
                    <a:pt x="191" y="226"/>
                  </a:lnTo>
                  <a:lnTo>
                    <a:pt x="192" y="224"/>
                  </a:lnTo>
                  <a:lnTo>
                    <a:pt x="194" y="224"/>
                  </a:lnTo>
                  <a:lnTo>
                    <a:pt x="217" y="224"/>
                  </a:lnTo>
                  <a:lnTo>
                    <a:pt x="217" y="224"/>
                  </a:lnTo>
                  <a:lnTo>
                    <a:pt x="219" y="224"/>
                  </a:lnTo>
                  <a:lnTo>
                    <a:pt x="221" y="224"/>
                  </a:lnTo>
                  <a:lnTo>
                    <a:pt x="221" y="224"/>
                  </a:lnTo>
                  <a:lnTo>
                    <a:pt x="222" y="219"/>
                  </a:lnTo>
                  <a:lnTo>
                    <a:pt x="222" y="219"/>
                  </a:lnTo>
                  <a:lnTo>
                    <a:pt x="224" y="209"/>
                  </a:lnTo>
                  <a:lnTo>
                    <a:pt x="224" y="209"/>
                  </a:lnTo>
                  <a:lnTo>
                    <a:pt x="224" y="94"/>
                  </a:lnTo>
                  <a:lnTo>
                    <a:pt x="224" y="94"/>
                  </a:lnTo>
                  <a:lnTo>
                    <a:pt x="224" y="71"/>
                  </a:lnTo>
                  <a:lnTo>
                    <a:pt x="222" y="47"/>
                  </a:lnTo>
                  <a:lnTo>
                    <a:pt x="222" y="47"/>
                  </a:lnTo>
                  <a:lnTo>
                    <a:pt x="221" y="38"/>
                  </a:lnTo>
                  <a:lnTo>
                    <a:pt x="218" y="30"/>
                  </a:lnTo>
                  <a:lnTo>
                    <a:pt x="212" y="21"/>
                  </a:lnTo>
                  <a:lnTo>
                    <a:pt x="205" y="14"/>
                  </a:lnTo>
                  <a:lnTo>
                    <a:pt x="198" y="8"/>
                  </a:lnTo>
                  <a:lnTo>
                    <a:pt x="190" y="4"/>
                  </a:lnTo>
                  <a:lnTo>
                    <a:pt x="180" y="1"/>
                  </a:lnTo>
                  <a:lnTo>
                    <a:pt x="170" y="0"/>
                  </a:lnTo>
                  <a:lnTo>
                    <a:pt x="170" y="0"/>
                  </a:lnTo>
                  <a:lnTo>
                    <a:pt x="45" y="0"/>
                  </a:lnTo>
                  <a:lnTo>
                    <a:pt x="45" y="0"/>
                  </a:lnTo>
                  <a:lnTo>
                    <a:pt x="37" y="1"/>
                  </a:lnTo>
                  <a:lnTo>
                    <a:pt x="32" y="4"/>
                  </a:lnTo>
                  <a:lnTo>
                    <a:pt x="32" y="4"/>
                  </a:lnTo>
                  <a:lnTo>
                    <a:pt x="25" y="8"/>
                  </a:lnTo>
                  <a:lnTo>
                    <a:pt x="18" y="14"/>
                  </a:lnTo>
                  <a:lnTo>
                    <a:pt x="12" y="20"/>
                  </a:lnTo>
                  <a:lnTo>
                    <a:pt x="8" y="25"/>
                  </a:lnTo>
                  <a:lnTo>
                    <a:pt x="5" y="32"/>
                  </a:lnTo>
                  <a:lnTo>
                    <a:pt x="2" y="40"/>
                  </a:lnTo>
                  <a:lnTo>
                    <a:pt x="0" y="48"/>
                  </a:lnTo>
                  <a:lnTo>
                    <a:pt x="0" y="57"/>
                  </a:lnTo>
                  <a:lnTo>
                    <a:pt x="0" y="57"/>
                  </a:lnTo>
                  <a:lnTo>
                    <a:pt x="0" y="220"/>
                  </a:lnTo>
                  <a:lnTo>
                    <a:pt x="0" y="220"/>
                  </a:lnTo>
                  <a:lnTo>
                    <a:pt x="0" y="223"/>
                  </a:lnTo>
                  <a:lnTo>
                    <a:pt x="2" y="227"/>
                  </a:lnTo>
                  <a:lnTo>
                    <a:pt x="2" y="227"/>
                  </a:lnTo>
                  <a:lnTo>
                    <a:pt x="8" y="230"/>
                  </a:lnTo>
                  <a:lnTo>
                    <a:pt x="13" y="233"/>
                  </a:lnTo>
                  <a:lnTo>
                    <a:pt x="20" y="233"/>
                  </a:lnTo>
                  <a:lnTo>
                    <a:pt x="27" y="232"/>
                  </a:lnTo>
                  <a:lnTo>
                    <a:pt x="27" y="232"/>
                  </a:lnTo>
                  <a:lnTo>
                    <a:pt x="33" y="229"/>
                  </a:lnTo>
                  <a:lnTo>
                    <a:pt x="35" y="224"/>
                  </a:lnTo>
                  <a:lnTo>
                    <a:pt x="36" y="216"/>
                  </a:lnTo>
                  <a:lnTo>
                    <a:pt x="36" y="216"/>
                  </a:lnTo>
                  <a:lnTo>
                    <a:pt x="36" y="210"/>
                  </a:lnTo>
                  <a:lnTo>
                    <a:pt x="36" y="210"/>
                  </a:lnTo>
                  <a:lnTo>
                    <a:pt x="37" y="82"/>
                  </a:lnTo>
                  <a:lnTo>
                    <a:pt x="37" y="82"/>
                  </a:lnTo>
                  <a:lnTo>
                    <a:pt x="37" y="79"/>
                  </a:lnTo>
                  <a:lnTo>
                    <a:pt x="39" y="77"/>
                  </a:lnTo>
                  <a:lnTo>
                    <a:pt x="39" y="77"/>
                  </a:lnTo>
                  <a:lnTo>
                    <a:pt x="42" y="72"/>
                  </a:lnTo>
                  <a:lnTo>
                    <a:pt x="45" y="71"/>
                  </a:lnTo>
                  <a:lnTo>
                    <a:pt x="45" y="71"/>
                  </a:lnTo>
                  <a:lnTo>
                    <a:pt x="47" y="72"/>
                  </a:lnTo>
                  <a:lnTo>
                    <a:pt x="49" y="75"/>
                  </a:lnTo>
                  <a:lnTo>
                    <a:pt x="49" y="75"/>
                  </a:lnTo>
                  <a:lnTo>
                    <a:pt x="50" y="78"/>
                  </a:lnTo>
                  <a:lnTo>
                    <a:pt x="50" y="82"/>
                  </a:lnTo>
                  <a:lnTo>
                    <a:pt x="50" y="82"/>
                  </a:lnTo>
                  <a:lnTo>
                    <a:pt x="52" y="139"/>
                  </a:lnTo>
                  <a:lnTo>
                    <a:pt x="52" y="139"/>
                  </a:lnTo>
                  <a:lnTo>
                    <a:pt x="53" y="414"/>
                  </a:lnTo>
                  <a:lnTo>
                    <a:pt x="53" y="414"/>
                  </a:lnTo>
                  <a:lnTo>
                    <a:pt x="54" y="435"/>
                  </a:lnTo>
                  <a:lnTo>
                    <a:pt x="56" y="456"/>
                  </a:lnTo>
                  <a:lnTo>
                    <a:pt x="56" y="456"/>
                  </a:lnTo>
                  <a:lnTo>
                    <a:pt x="59" y="462"/>
                  </a:lnTo>
                  <a:lnTo>
                    <a:pt x="62" y="466"/>
                  </a:lnTo>
                  <a:lnTo>
                    <a:pt x="62" y="466"/>
                  </a:lnTo>
                  <a:lnTo>
                    <a:pt x="69" y="469"/>
                  </a:lnTo>
                  <a:lnTo>
                    <a:pt x="74" y="471"/>
                  </a:lnTo>
                  <a:lnTo>
                    <a:pt x="81" y="471"/>
                  </a:lnTo>
                  <a:lnTo>
                    <a:pt x="87" y="469"/>
                  </a:lnTo>
                  <a:lnTo>
                    <a:pt x="93" y="465"/>
                  </a:lnTo>
                  <a:lnTo>
                    <a:pt x="97" y="461"/>
                  </a:lnTo>
                  <a:lnTo>
                    <a:pt x="100" y="455"/>
                  </a:lnTo>
                  <a:lnTo>
                    <a:pt x="100" y="448"/>
                  </a:lnTo>
                  <a:lnTo>
                    <a:pt x="100" y="448"/>
                  </a:lnTo>
                  <a:lnTo>
                    <a:pt x="103" y="398"/>
                  </a:lnTo>
                  <a:lnTo>
                    <a:pt x="103" y="398"/>
                  </a:lnTo>
                  <a:lnTo>
                    <a:pt x="104" y="236"/>
                  </a:lnTo>
                  <a:lnTo>
                    <a:pt x="104" y="236"/>
                  </a:lnTo>
                  <a:lnTo>
                    <a:pt x="104" y="230"/>
                  </a:lnTo>
                  <a:lnTo>
                    <a:pt x="107" y="227"/>
                  </a:lnTo>
                  <a:lnTo>
                    <a:pt x="110" y="227"/>
                  </a:lnTo>
                  <a:lnTo>
                    <a:pt x="114" y="227"/>
                  </a:lnTo>
                  <a:lnTo>
                    <a:pt x="114" y="227"/>
                  </a:lnTo>
                  <a:lnTo>
                    <a:pt x="116" y="229"/>
                  </a:lnTo>
                  <a:lnTo>
                    <a:pt x="117" y="232"/>
                  </a:lnTo>
                  <a:lnTo>
                    <a:pt x="118" y="236"/>
                  </a:lnTo>
                  <a:lnTo>
                    <a:pt x="118" y="236"/>
                  </a:lnTo>
                  <a:lnTo>
                    <a:pt x="120" y="402"/>
                  </a:lnTo>
                  <a:lnTo>
                    <a:pt x="120" y="402"/>
                  </a:lnTo>
                  <a:lnTo>
                    <a:pt x="121" y="428"/>
                  </a:lnTo>
                  <a:lnTo>
                    <a:pt x="123" y="455"/>
                  </a:lnTo>
                  <a:lnTo>
                    <a:pt x="123" y="455"/>
                  </a:lnTo>
                  <a:lnTo>
                    <a:pt x="124" y="459"/>
                  </a:lnTo>
                  <a:lnTo>
                    <a:pt x="127" y="463"/>
                  </a:lnTo>
                  <a:lnTo>
                    <a:pt x="131" y="466"/>
                  </a:lnTo>
                  <a:lnTo>
                    <a:pt x="136" y="469"/>
                  </a:lnTo>
                  <a:lnTo>
                    <a:pt x="136" y="469"/>
                  </a:lnTo>
                  <a:lnTo>
                    <a:pt x="143" y="471"/>
                  </a:lnTo>
                  <a:lnTo>
                    <a:pt x="150" y="471"/>
                  </a:lnTo>
                  <a:lnTo>
                    <a:pt x="155" y="469"/>
                  </a:lnTo>
                  <a:lnTo>
                    <a:pt x="161" y="466"/>
                  </a:lnTo>
                  <a:lnTo>
                    <a:pt x="165" y="463"/>
                  </a:lnTo>
                  <a:lnTo>
                    <a:pt x="168" y="458"/>
                  </a:lnTo>
                  <a:lnTo>
                    <a:pt x="170" y="452"/>
                  </a:lnTo>
                  <a:lnTo>
                    <a:pt x="171" y="445"/>
                  </a:lnTo>
                  <a:lnTo>
                    <a:pt x="171" y="445"/>
                  </a:lnTo>
                  <a:lnTo>
                    <a:pt x="171" y="334"/>
                  </a:lnTo>
                  <a:lnTo>
                    <a:pt x="153" y="335"/>
                  </a:lnTo>
                  <a:lnTo>
                    <a:pt x="153" y="335"/>
                  </a:lnTo>
                  <a:lnTo>
                    <a:pt x="147" y="334"/>
                  </a:lnTo>
                  <a:lnTo>
                    <a:pt x="143" y="333"/>
                  </a:lnTo>
                  <a:lnTo>
                    <a:pt x="141" y="328"/>
                  </a:lnTo>
                  <a:lnTo>
                    <a:pt x="140" y="323"/>
                  </a:lnTo>
                  <a:lnTo>
                    <a:pt x="140" y="271"/>
                  </a:lnTo>
                  <a:lnTo>
                    <a:pt x="141" y="27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15" name="Freeform 82">
              <a:extLst>
                <a:ext uri="{FF2B5EF4-FFF2-40B4-BE49-F238E27FC236}">
                  <a16:creationId xmlns:a16="http://schemas.microsoft.com/office/drawing/2014/main" id="{22B71932-F78E-4B5F-8737-F7D88D3A4FCC}"/>
                </a:ext>
              </a:extLst>
            </p:cNvPr>
            <p:cNvSpPr>
              <a:spLocks/>
            </p:cNvSpPr>
            <p:nvPr/>
          </p:nvSpPr>
          <p:spPr bwMode="auto">
            <a:xfrm>
              <a:off x="3396412" y="2933375"/>
              <a:ext cx="355600" cy="747713"/>
            </a:xfrm>
            <a:custGeom>
              <a:avLst/>
              <a:gdLst>
                <a:gd name="T0" fmla="*/ 141 w 224"/>
                <a:gd name="T1" fmla="*/ 247 h 471"/>
                <a:gd name="T2" fmla="*/ 148 w 224"/>
                <a:gd name="T3" fmla="*/ 237 h 471"/>
                <a:gd name="T4" fmla="*/ 170 w 224"/>
                <a:gd name="T5" fmla="*/ 236 h 471"/>
                <a:gd name="T6" fmla="*/ 170 w 224"/>
                <a:gd name="T7" fmla="*/ 81 h 471"/>
                <a:gd name="T8" fmla="*/ 175 w 224"/>
                <a:gd name="T9" fmla="*/ 74 h 471"/>
                <a:gd name="T10" fmla="*/ 182 w 224"/>
                <a:gd name="T11" fmla="*/ 74 h 471"/>
                <a:gd name="T12" fmla="*/ 185 w 224"/>
                <a:gd name="T13" fmla="*/ 95 h 471"/>
                <a:gd name="T14" fmla="*/ 190 w 224"/>
                <a:gd name="T15" fmla="*/ 216 h 471"/>
                <a:gd name="T16" fmla="*/ 191 w 224"/>
                <a:gd name="T17" fmla="*/ 226 h 471"/>
                <a:gd name="T18" fmla="*/ 217 w 224"/>
                <a:gd name="T19" fmla="*/ 224 h 471"/>
                <a:gd name="T20" fmla="*/ 221 w 224"/>
                <a:gd name="T21" fmla="*/ 224 h 471"/>
                <a:gd name="T22" fmla="*/ 222 w 224"/>
                <a:gd name="T23" fmla="*/ 219 h 471"/>
                <a:gd name="T24" fmla="*/ 224 w 224"/>
                <a:gd name="T25" fmla="*/ 94 h 471"/>
                <a:gd name="T26" fmla="*/ 222 w 224"/>
                <a:gd name="T27" fmla="*/ 47 h 471"/>
                <a:gd name="T28" fmla="*/ 218 w 224"/>
                <a:gd name="T29" fmla="*/ 30 h 471"/>
                <a:gd name="T30" fmla="*/ 198 w 224"/>
                <a:gd name="T31" fmla="*/ 8 h 471"/>
                <a:gd name="T32" fmla="*/ 170 w 224"/>
                <a:gd name="T33" fmla="*/ 0 h 471"/>
                <a:gd name="T34" fmla="*/ 45 w 224"/>
                <a:gd name="T35" fmla="*/ 0 h 471"/>
                <a:gd name="T36" fmla="*/ 32 w 224"/>
                <a:gd name="T37" fmla="*/ 4 h 471"/>
                <a:gd name="T38" fmla="*/ 12 w 224"/>
                <a:gd name="T39" fmla="*/ 20 h 471"/>
                <a:gd name="T40" fmla="*/ 2 w 224"/>
                <a:gd name="T41" fmla="*/ 40 h 471"/>
                <a:gd name="T42" fmla="*/ 0 w 224"/>
                <a:gd name="T43" fmla="*/ 57 h 471"/>
                <a:gd name="T44" fmla="*/ 0 w 224"/>
                <a:gd name="T45" fmla="*/ 223 h 471"/>
                <a:gd name="T46" fmla="*/ 8 w 224"/>
                <a:gd name="T47" fmla="*/ 230 h 471"/>
                <a:gd name="T48" fmla="*/ 27 w 224"/>
                <a:gd name="T49" fmla="*/ 232 h 471"/>
                <a:gd name="T50" fmla="*/ 35 w 224"/>
                <a:gd name="T51" fmla="*/ 224 h 471"/>
                <a:gd name="T52" fmla="*/ 36 w 224"/>
                <a:gd name="T53" fmla="*/ 210 h 471"/>
                <a:gd name="T54" fmla="*/ 37 w 224"/>
                <a:gd name="T55" fmla="*/ 82 h 471"/>
                <a:gd name="T56" fmla="*/ 39 w 224"/>
                <a:gd name="T57" fmla="*/ 77 h 471"/>
                <a:gd name="T58" fmla="*/ 45 w 224"/>
                <a:gd name="T59" fmla="*/ 71 h 471"/>
                <a:gd name="T60" fmla="*/ 49 w 224"/>
                <a:gd name="T61" fmla="*/ 75 h 471"/>
                <a:gd name="T62" fmla="*/ 50 w 224"/>
                <a:gd name="T63" fmla="*/ 82 h 471"/>
                <a:gd name="T64" fmla="*/ 53 w 224"/>
                <a:gd name="T65" fmla="*/ 414 h 471"/>
                <a:gd name="T66" fmla="*/ 56 w 224"/>
                <a:gd name="T67" fmla="*/ 456 h 471"/>
                <a:gd name="T68" fmla="*/ 62 w 224"/>
                <a:gd name="T69" fmla="*/ 466 h 471"/>
                <a:gd name="T70" fmla="*/ 74 w 224"/>
                <a:gd name="T71" fmla="*/ 471 h 471"/>
                <a:gd name="T72" fmla="*/ 93 w 224"/>
                <a:gd name="T73" fmla="*/ 465 h 471"/>
                <a:gd name="T74" fmla="*/ 100 w 224"/>
                <a:gd name="T75" fmla="*/ 448 h 471"/>
                <a:gd name="T76" fmla="*/ 103 w 224"/>
                <a:gd name="T77" fmla="*/ 398 h 471"/>
                <a:gd name="T78" fmla="*/ 104 w 224"/>
                <a:gd name="T79" fmla="*/ 230 h 471"/>
                <a:gd name="T80" fmla="*/ 114 w 224"/>
                <a:gd name="T81" fmla="*/ 227 h 471"/>
                <a:gd name="T82" fmla="*/ 117 w 224"/>
                <a:gd name="T83" fmla="*/ 232 h 471"/>
                <a:gd name="T84" fmla="*/ 120 w 224"/>
                <a:gd name="T85" fmla="*/ 402 h 471"/>
                <a:gd name="T86" fmla="*/ 123 w 224"/>
                <a:gd name="T87" fmla="*/ 455 h 471"/>
                <a:gd name="T88" fmla="*/ 127 w 224"/>
                <a:gd name="T89" fmla="*/ 463 h 471"/>
                <a:gd name="T90" fmla="*/ 136 w 224"/>
                <a:gd name="T91" fmla="*/ 469 h 471"/>
                <a:gd name="T92" fmla="*/ 155 w 224"/>
                <a:gd name="T93" fmla="*/ 469 h 471"/>
                <a:gd name="T94" fmla="*/ 168 w 224"/>
                <a:gd name="T95" fmla="*/ 458 h 471"/>
                <a:gd name="T96" fmla="*/ 171 w 224"/>
                <a:gd name="T97" fmla="*/ 445 h 471"/>
                <a:gd name="T98" fmla="*/ 153 w 224"/>
                <a:gd name="T99" fmla="*/ 335 h 471"/>
                <a:gd name="T100" fmla="*/ 141 w 224"/>
                <a:gd name="T101" fmla="*/ 32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471">
                  <a:moveTo>
                    <a:pt x="141" y="270"/>
                  </a:moveTo>
                  <a:lnTo>
                    <a:pt x="141" y="247"/>
                  </a:lnTo>
                  <a:lnTo>
                    <a:pt x="141" y="247"/>
                  </a:lnTo>
                  <a:lnTo>
                    <a:pt x="143" y="243"/>
                  </a:lnTo>
                  <a:lnTo>
                    <a:pt x="144" y="239"/>
                  </a:lnTo>
                  <a:lnTo>
                    <a:pt x="148" y="237"/>
                  </a:lnTo>
                  <a:lnTo>
                    <a:pt x="151" y="236"/>
                  </a:lnTo>
                  <a:lnTo>
                    <a:pt x="170" y="236"/>
                  </a:lnTo>
                  <a:lnTo>
                    <a:pt x="170" y="236"/>
                  </a:lnTo>
                  <a:lnTo>
                    <a:pt x="170" y="84"/>
                  </a:lnTo>
                  <a:lnTo>
                    <a:pt x="170" y="84"/>
                  </a:lnTo>
                  <a:lnTo>
                    <a:pt x="170" y="81"/>
                  </a:lnTo>
                  <a:lnTo>
                    <a:pt x="171" y="77"/>
                  </a:lnTo>
                  <a:lnTo>
                    <a:pt x="171" y="77"/>
                  </a:lnTo>
                  <a:lnTo>
                    <a:pt x="175" y="74"/>
                  </a:lnTo>
                  <a:lnTo>
                    <a:pt x="180" y="71"/>
                  </a:lnTo>
                  <a:lnTo>
                    <a:pt x="180" y="71"/>
                  </a:lnTo>
                  <a:lnTo>
                    <a:pt x="182" y="74"/>
                  </a:lnTo>
                  <a:lnTo>
                    <a:pt x="184" y="77"/>
                  </a:lnTo>
                  <a:lnTo>
                    <a:pt x="184" y="77"/>
                  </a:lnTo>
                  <a:lnTo>
                    <a:pt x="185" y="95"/>
                  </a:lnTo>
                  <a:lnTo>
                    <a:pt x="185" y="95"/>
                  </a:lnTo>
                  <a:lnTo>
                    <a:pt x="190" y="216"/>
                  </a:lnTo>
                  <a:lnTo>
                    <a:pt x="190" y="216"/>
                  </a:lnTo>
                  <a:lnTo>
                    <a:pt x="190" y="224"/>
                  </a:lnTo>
                  <a:lnTo>
                    <a:pt x="190" y="224"/>
                  </a:lnTo>
                  <a:lnTo>
                    <a:pt x="191" y="226"/>
                  </a:lnTo>
                  <a:lnTo>
                    <a:pt x="192" y="224"/>
                  </a:lnTo>
                  <a:lnTo>
                    <a:pt x="194" y="224"/>
                  </a:lnTo>
                  <a:lnTo>
                    <a:pt x="217" y="224"/>
                  </a:lnTo>
                  <a:lnTo>
                    <a:pt x="217" y="224"/>
                  </a:lnTo>
                  <a:lnTo>
                    <a:pt x="219" y="224"/>
                  </a:lnTo>
                  <a:lnTo>
                    <a:pt x="221" y="224"/>
                  </a:lnTo>
                  <a:lnTo>
                    <a:pt x="221" y="224"/>
                  </a:lnTo>
                  <a:lnTo>
                    <a:pt x="222" y="219"/>
                  </a:lnTo>
                  <a:lnTo>
                    <a:pt x="222" y="219"/>
                  </a:lnTo>
                  <a:lnTo>
                    <a:pt x="224" y="209"/>
                  </a:lnTo>
                  <a:lnTo>
                    <a:pt x="224" y="209"/>
                  </a:lnTo>
                  <a:lnTo>
                    <a:pt x="224" y="94"/>
                  </a:lnTo>
                  <a:lnTo>
                    <a:pt x="224" y="94"/>
                  </a:lnTo>
                  <a:lnTo>
                    <a:pt x="224" y="71"/>
                  </a:lnTo>
                  <a:lnTo>
                    <a:pt x="222" y="47"/>
                  </a:lnTo>
                  <a:lnTo>
                    <a:pt x="222" y="47"/>
                  </a:lnTo>
                  <a:lnTo>
                    <a:pt x="221" y="38"/>
                  </a:lnTo>
                  <a:lnTo>
                    <a:pt x="218" y="30"/>
                  </a:lnTo>
                  <a:lnTo>
                    <a:pt x="212" y="21"/>
                  </a:lnTo>
                  <a:lnTo>
                    <a:pt x="205" y="14"/>
                  </a:lnTo>
                  <a:lnTo>
                    <a:pt x="198" y="8"/>
                  </a:lnTo>
                  <a:lnTo>
                    <a:pt x="190" y="4"/>
                  </a:lnTo>
                  <a:lnTo>
                    <a:pt x="180" y="1"/>
                  </a:lnTo>
                  <a:lnTo>
                    <a:pt x="170" y="0"/>
                  </a:lnTo>
                  <a:lnTo>
                    <a:pt x="170" y="0"/>
                  </a:lnTo>
                  <a:lnTo>
                    <a:pt x="45" y="0"/>
                  </a:lnTo>
                  <a:lnTo>
                    <a:pt x="45" y="0"/>
                  </a:lnTo>
                  <a:lnTo>
                    <a:pt x="37" y="1"/>
                  </a:lnTo>
                  <a:lnTo>
                    <a:pt x="32" y="4"/>
                  </a:lnTo>
                  <a:lnTo>
                    <a:pt x="32" y="4"/>
                  </a:lnTo>
                  <a:lnTo>
                    <a:pt x="25" y="8"/>
                  </a:lnTo>
                  <a:lnTo>
                    <a:pt x="18" y="14"/>
                  </a:lnTo>
                  <a:lnTo>
                    <a:pt x="12" y="20"/>
                  </a:lnTo>
                  <a:lnTo>
                    <a:pt x="8" y="25"/>
                  </a:lnTo>
                  <a:lnTo>
                    <a:pt x="5" y="32"/>
                  </a:lnTo>
                  <a:lnTo>
                    <a:pt x="2" y="40"/>
                  </a:lnTo>
                  <a:lnTo>
                    <a:pt x="0" y="48"/>
                  </a:lnTo>
                  <a:lnTo>
                    <a:pt x="0" y="57"/>
                  </a:lnTo>
                  <a:lnTo>
                    <a:pt x="0" y="57"/>
                  </a:lnTo>
                  <a:lnTo>
                    <a:pt x="0" y="220"/>
                  </a:lnTo>
                  <a:lnTo>
                    <a:pt x="0" y="220"/>
                  </a:lnTo>
                  <a:lnTo>
                    <a:pt x="0" y="223"/>
                  </a:lnTo>
                  <a:lnTo>
                    <a:pt x="2" y="227"/>
                  </a:lnTo>
                  <a:lnTo>
                    <a:pt x="2" y="227"/>
                  </a:lnTo>
                  <a:lnTo>
                    <a:pt x="8" y="230"/>
                  </a:lnTo>
                  <a:lnTo>
                    <a:pt x="13" y="233"/>
                  </a:lnTo>
                  <a:lnTo>
                    <a:pt x="20" y="233"/>
                  </a:lnTo>
                  <a:lnTo>
                    <a:pt x="27" y="232"/>
                  </a:lnTo>
                  <a:lnTo>
                    <a:pt x="27" y="232"/>
                  </a:lnTo>
                  <a:lnTo>
                    <a:pt x="33" y="229"/>
                  </a:lnTo>
                  <a:lnTo>
                    <a:pt x="35" y="224"/>
                  </a:lnTo>
                  <a:lnTo>
                    <a:pt x="36" y="216"/>
                  </a:lnTo>
                  <a:lnTo>
                    <a:pt x="36" y="216"/>
                  </a:lnTo>
                  <a:lnTo>
                    <a:pt x="36" y="210"/>
                  </a:lnTo>
                  <a:lnTo>
                    <a:pt x="36" y="210"/>
                  </a:lnTo>
                  <a:lnTo>
                    <a:pt x="37" y="82"/>
                  </a:lnTo>
                  <a:lnTo>
                    <a:pt x="37" y="82"/>
                  </a:lnTo>
                  <a:lnTo>
                    <a:pt x="37" y="79"/>
                  </a:lnTo>
                  <a:lnTo>
                    <a:pt x="39" y="77"/>
                  </a:lnTo>
                  <a:lnTo>
                    <a:pt x="39" y="77"/>
                  </a:lnTo>
                  <a:lnTo>
                    <a:pt x="42" y="72"/>
                  </a:lnTo>
                  <a:lnTo>
                    <a:pt x="45" y="71"/>
                  </a:lnTo>
                  <a:lnTo>
                    <a:pt x="45" y="71"/>
                  </a:lnTo>
                  <a:lnTo>
                    <a:pt x="47" y="72"/>
                  </a:lnTo>
                  <a:lnTo>
                    <a:pt x="49" y="75"/>
                  </a:lnTo>
                  <a:lnTo>
                    <a:pt x="49" y="75"/>
                  </a:lnTo>
                  <a:lnTo>
                    <a:pt x="50" y="78"/>
                  </a:lnTo>
                  <a:lnTo>
                    <a:pt x="50" y="82"/>
                  </a:lnTo>
                  <a:lnTo>
                    <a:pt x="50" y="82"/>
                  </a:lnTo>
                  <a:lnTo>
                    <a:pt x="52" y="139"/>
                  </a:lnTo>
                  <a:lnTo>
                    <a:pt x="52" y="139"/>
                  </a:lnTo>
                  <a:lnTo>
                    <a:pt x="53" y="414"/>
                  </a:lnTo>
                  <a:lnTo>
                    <a:pt x="53" y="414"/>
                  </a:lnTo>
                  <a:lnTo>
                    <a:pt x="54" y="435"/>
                  </a:lnTo>
                  <a:lnTo>
                    <a:pt x="56" y="456"/>
                  </a:lnTo>
                  <a:lnTo>
                    <a:pt x="56" y="456"/>
                  </a:lnTo>
                  <a:lnTo>
                    <a:pt x="59" y="462"/>
                  </a:lnTo>
                  <a:lnTo>
                    <a:pt x="62" y="466"/>
                  </a:lnTo>
                  <a:lnTo>
                    <a:pt x="62" y="466"/>
                  </a:lnTo>
                  <a:lnTo>
                    <a:pt x="69" y="469"/>
                  </a:lnTo>
                  <a:lnTo>
                    <a:pt x="74" y="471"/>
                  </a:lnTo>
                  <a:lnTo>
                    <a:pt x="81" y="471"/>
                  </a:lnTo>
                  <a:lnTo>
                    <a:pt x="87" y="469"/>
                  </a:lnTo>
                  <a:lnTo>
                    <a:pt x="93" y="465"/>
                  </a:lnTo>
                  <a:lnTo>
                    <a:pt x="97" y="461"/>
                  </a:lnTo>
                  <a:lnTo>
                    <a:pt x="100" y="455"/>
                  </a:lnTo>
                  <a:lnTo>
                    <a:pt x="100" y="448"/>
                  </a:lnTo>
                  <a:lnTo>
                    <a:pt x="100" y="448"/>
                  </a:lnTo>
                  <a:lnTo>
                    <a:pt x="103" y="398"/>
                  </a:lnTo>
                  <a:lnTo>
                    <a:pt x="103" y="398"/>
                  </a:lnTo>
                  <a:lnTo>
                    <a:pt x="104" y="236"/>
                  </a:lnTo>
                  <a:lnTo>
                    <a:pt x="104" y="236"/>
                  </a:lnTo>
                  <a:lnTo>
                    <a:pt x="104" y="230"/>
                  </a:lnTo>
                  <a:lnTo>
                    <a:pt x="107" y="227"/>
                  </a:lnTo>
                  <a:lnTo>
                    <a:pt x="110" y="227"/>
                  </a:lnTo>
                  <a:lnTo>
                    <a:pt x="114" y="227"/>
                  </a:lnTo>
                  <a:lnTo>
                    <a:pt x="114" y="227"/>
                  </a:lnTo>
                  <a:lnTo>
                    <a:pt x="116" y="229"/>
                  </a:lnTo>
                  <a:lnTo>
                    <a:pt x="117" y="232"/>
                  </a:lnTo>
                  <a:lnTo>
                    <a:pt x="118" y="236"/>
                  </a:lnTo>
                  <a:lnTo>
                    <a:pt x="118" y="236"/>
                  </a:lnTo>
                  <a:lnTo>
                    <a:pt x="120" y="402"/>
                  </a:lnTo>
                  <a:lnTo>
                    <a:pt x="120" y="402"/>
                  </a:lnTo>
                  <a:lnTo>
                    <a:pt x="121" y="428"/>
                  </a:lnTo>
                  <a:lnTo>
                    <a:pt x="123" y="455"/>
                  </a:lnTo>
                  <a:lnTo>
                    <a:pt x="123" y="455"/>
                  </a:lnTo>
                  <a:lnTo>
                    <a:pt x="124" y="459"/>
                  </a:lnTo>
                  <a:lnTo>
                    <a:pt x="127" y="463"/>
                  </a:lnTo>
                  <a:lnTo>
                    <a:pt x="131" y="466"/>
                  </a:lnTo>
                  <a:lnTo>
                    <a:pt x="136" y="469"/>
                  </a:lnTo>
                  <a:lnTo>
                    <a:pt x="136" y="469"/>
                  </a:lnTo>
                  <a:lnTo>
                    <a:pt x="143" y="471"/>
                  </a:lnTo>
                  <a:lnTo>
                    <a:pt x="150" y="471"/>
                  </a:lnTo>
                  <a:lnTo>
                    <a:pt x="155" y="469"/>
                  </a:lnTo>
                  <a:lnTo>
                    <a:pt x="161" y="466"/>
                  </a:lnTo>
                  <a:lnTo>
                    <a:pt x="165" y="463"/>
                  </a:lnTo>
                  <a:lnTo>
                    <a:pt x="168" y="458"/>
                  </a:lnTo>
                  <a:lnTo>
                    <a:pt x="170" y="452"/>
                  </a:lnTo>
                  <a:lnTo>
                    <a:pt x="171" y="445"/>
                  </a:lnTo>
                  <a:lnTo>
                    <a:pt x="171" y="445"/>
                  </a:lnTo>
                  <a:lnTo>
                    <a:pt x="171" y="334"/>
                  </a:lnTo>
                  <a:lnTo>
                    <a:pt x="153" y="335"/>
                  </a:lnTo>
                  <a:lnTo>
                    <a:pt x="153" y="335"/>
                  </a:lnTo>
                  <a:lnTo>
                    <a:pt x="147" y="334"/>
                  </a:lnTo>
                  <a:lnTo>
                    <a:pt x="143" y="333"/>
                  </a:lnTo>
                  <a:lnTo>
                    <a:pt x="141" y="328"/>
                  </a:lnTo>
                  <a:lnTo>
                    <a:pt x="140" y="323"/>
                  </a:lnTo>
                  <a:lnTo>
                    <a:pt x="140" y="2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16" name="Freeform 83">
              <a:extLst>
                <a:ext uri="{FF2B5EF4-FFF2-40B4-BE49-F238E27FC236}">
                  <a16:creationId xmlns:a16="http://schemas.microsoft.com/office/drawing/2014/main" id="{6B104175-2E87-4ED6-8619-0A7907DAAAEF}"/>
                </a:ext>
              </a:extLst>
            </p:cNvPr>
            <p:cNvSpPr>
              <a:spLocks/>
            </p:cNvSpPr>
            <p:nvPr/>
          </p:nvSpPr>
          <p:spPr bwMode="auto">
            <a:xfrm>
              <a:off x="3625012" y="3319137"/>
              <a:ext cx="198438" cy="65088"/>
            </a:xfrm>
            <a:custGeom>
              <a:avLst/>
              <a:gdLst>
                <a:gd name="T0" fmla="*/ 58 w 125"/>
                <a:gd name="T1" fmla="*/ 31 h 41"/>
                <a:gd name="T2" fmla="*/ 67 w 125"/>
                <a:gd name="T3" fmla="*/ 31 h 41"/>
                <a:gd name="T4" fmla="*/ 67 w 125"/>
                <a:gd name="T5" fmla="*/ 31 h 41"/>
                <a:gd name="T6" fmla="*/ 70 w 125"/>
                <a:gd name="T7" fmla="*/ 33 h 41"/>
                <a:gd name="T8" fmla="*/ 71 w 125"/>
                <a:gd name="T9" fmla="*/ 34 h 41"/>
                <a:gd name="T10" fmla="*/ 73 w 125"/>
                <a:gd name="T11" fmla="*/ 35 h 41"/>
                <a:gd name="T12" fmla="*/ 73 w 125"/>
                <a:gd name="T13" fmla="*/ 38 h 41"/>
                <a:gd name="T14" fmla="*/ 73 w 125"/>
                <a:gd name="T15" fmla="*/ 41 h 41"/>
                <a:gd name="T16" fmla="*/ 73 w 125"/>
                <a:gd name="T17" fmla="*/ 41 h 41"/>
                <a:gd name="T18" fmla="*/ 98 w 125"/>
                <a:gd name="T19" fmla="*/ 38 h 41"/>
                <a:gd name="T20" fmla="*/ 125 w 125"/>
                <a:gd name="T21" fmla="*/ 34 h 41"/>
                <a:gd name="T22" fmla="*/ 125 w 125"/>
                <a:gd name="T23" fmla="*/ 8 h 41"/>
                <a:gd name="T24" fmla="*/ 125 w 125"/>
                <a:gd name="T25" fmla="*/ 8 h 41"/>
                <a:gd name="T26" fmla="*/ 124 w 125"/>
                <a:gd name="T27" fmla="*/ 6 h 41"/>
                <a:gd name="T28" fmla="*/ 122 w 125"/>
                <a:gd name="T29" fmla="*/ 3 h 41"/>
                <a:gd name="T30" fmla="*/ 119 w 125"/>
                <a:gd name="T31" fmla="*/ 1 h 41"/>
                <a:gd name="T32" fmla="*/ 117 w 125"/>
                <a:gd name="T33" fmla="*/ 0 h 41"/>
                <a:gd name="T34" fmla="*/ 9 w 125"/>
                <a:gd name="T35" fmla="*/ 0 h 41"/>
                <a:gd name="T36" fmla="*/ 9 w 125"/>
                <a:gd name="T37" fmla="*/ 0 h 41"/>
                <a:gd name="T38" fmla="*/ 6 w 125"/>
                <a:gd name="T39" fmla="*/ 1 h 41"/>
                <a:gd name="T40" fmla="*/ 3 w 125"/>
                <a:gd name="T41" fmla="*/ 3 h 41"/>
                <a:gd name="T42" fmla="*/ 0 w 125"/>
                <a:gd name="T43" fmla="*/ 6 h 41"/>
                <a:gd name="T44" fmla="*/ 0 w 125"/>
                <a:gd name="T45" fmla="*/ 8 h 41"/>
                <a:gd name="T46" fmla="*/ 0 w 125"/>
                <a:gd name="T47" fmla="*/ 34 h 41"/>
                <a:gd name="T48" fmla="*/ 0 w 125"/>
                <a:gd name="T49" fmla="*/ 34 h 41"/>
                <a:gd name="T50" fmla="*/ 20 w 125"/>
                <a:gd name="T51" fmla="*/ 38 h 41"/>
                <a:gd name="T52" fmla="*/ 34 w 125"/>
                <a:gd name="T53" fmla="*/ 40 h 41"/>
                <a:gd name="T54" fmla="*/ 51 w 125"/>
                <a:gd name="T55" fmla="*/ 41 h 41"/>
                <a:gd name="T56" fmla="*/ 51 w 125"/>
                <a:gd name="T57" fmla="*/ 38 h 41"/>
                <a:gd name="T58" fmla="*/ 51 w 125"/>
                <a:gd name="T59" fmla="*/ 38 h 41"/>
                <a:gd name="T60" fmla="*/ 51 w 125"/>
                <a:gd name="T61" fmla="*/ 35 h 41"/>
                <a:gd name="T62" fmla="*/ 53 w 125"/>
                <a:gd name="T63" fmla="*/ 34 h 41"/>
                <a:gd name="T64" fmla="*/ 55 w 125"/>
                <a:gd name="T65" fmla="*/ 33 h 41"/>
                <a:gd name="T66" fmla="*/ 58 w 125"/>
                <a:gd name="T67" fmla="*/ 31 h 41"/>
                <a:gd name="T68" fmla="*/ 58 w 125"/>
                <a:gd name="T69"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41">
                  <a:moveTo>
                    <a:pt x="58" y="31"/>
                  </a:moveTo>
                  <a:lnTo>
                    <a:pt x="67" y="31"/>
                  </a:lnTo>
                  <a:lnTo>
                    <a:pt x="67" y="31"/>
                  </a:lnTo>
                  <a:lnTo>
                    <a:pt x="70" y="33"/>
                  </a:lnTo>
                  <a:lnTo>
                    <a:pt x="71" y="34"/>
                  </a:lnTo>
                  <a:lnTo>
                    <a:pt x="73" y="35"/>
                  </a:lnTo>
                  <a:lnTo>
                    <a:pt x="73" y="38"/>
                  </a:lnTo>
                  <a:lnTo>
                    <a:pt x="73" y="41"/>
                  </a:lnTo>
                  <a:lnTo>
                    <a:pt x="73" y="41"/>
                  </a:lnTo>
                  <a:lnTo>
                    <a:pt x="98" y="38"/>
                  </a:lnTo>
                  <a:lnTo>
                    <a:pt x="125" y="34"/>
                  </a:lnTo>
                  <a:lnTo>
                    <a:pt x="125" y="8"/>
                  </a:lnTo>
                  <a:lnTo>
                    <a:pt x="125" y="8"/>
                  </a:lnTo>
                  <a:lnTo>
                    <a:pt x="124" y="6"/>
                  </a:lnTo>
                  <a:lnTo>
                    <a:pt x="122" y="3"/>
                  </a:lnTo>
                  <a:lnTo>
                    <a:pt x="119" y="1"/>
                  </a:lnTo>
                  <a:lnTo>
                    <a:pt x="117" y="0"/>
                  </a:lnTo>
                  <a:lnTo>
                    <a:pt x="9" y="0"/>
                  </a:lnTo>
                  <a:lnTo>
                    <a:pt x="9" y="0"/>
                  </a:lnTo>
                  <a:lnTo>
                    <a:pt x="6" y="1"/>
                  </a:lnTo>
                  <a:lnTo>
                    <a:pt x="3" y="3"/>
                  </a:lnTo>
                  <a:lnTo>
                    <a:pt x="0" y="6"/>
                  </a:lnTo>
                  <a:lnTo>
                    <a:pt x="0" y="8"/>
                  </a:lnTo>
                  <a:lnTo>
                    <a:pt x="0" y="34"/>
                  </a:lnTo>
                  <a:lnTo>
                    <a:pt x="0" y="34"/>
                  </a:lnTo>
                  <a:lnTo>
                    <a:pt x="20" y="38"/>
                  </a:lnTo>
                  <a:lnTo>
                    <a:pt x="34" y="40"/>
                  </a:lnTo>
                  <a:lnTo>
                    <a:pt x="51" y="41"/>
                  </a:lnTo>
                  <a:lnTo>
                    <a:pt x="51" y="38"/>
                  </a:lnTo>
                  <a:lnTo>
                    <a:pt x="51" y="38"/>
                  </a:lnTo>
                  <a:lnTo>
                    <a:pt x="51" y="35"/>
                  </a:lnTo>
                  <a:lnTo>
                    <a:pt x="53" y="34"/>
                  </a:lnTo>
                  <a:lnTo>
                    <a:pt x="55" y="33"/>
                  </a:lnTo>
                  <a:lnTo>
                    <a:pt x="58" y="31"/>
                  </a:lnTo>
                  <a:lnTo>
                    <a:pt x="58" y="31"/>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17" name="Freeform 84">
              <a:extLst>
                <a:ext uri="{FF2B5EF4-FFF2-40B4-BE49-F238E27FC236}">
                  <a16:creationId xmlns:a16="http://schemas.microsoft.com/office/drawing/2014/main" id="{D5AC2ABC-9E83-4025-A466-CFE16FE66F41}"/>
                </a:ext>
              </a:extLst>
            </p:cNvPr>
            <p:cNvSpPr>
              <a:spLocks/>
            </p:cNvSpPr>
            <p:nvPr/>
          </p:nvSpPr>
          <p:spPr bwMode="auto">
            <a:xfrm>
              <a:off x="3715499" y="3377875"/>
              <a:ext cx="17463" cy="20638"/>
            </a:xfrm>
            <a:custGeom>
              <a:avLst/>
              <a:gdLst>
                <a:gd name="T0" fmla="*/ 10 w 11"/>
                <a:gd name="T1" fmla="*/ 0 h 13"/>
                <a:gd name="T2" fmla="*/ 1 w 11"/>
                <a:gd name="T3" fmla="*/ 0 h 13"/>
                <a:gd name="T4" fmla="*/ 1 w 11"/>
                <a:gd name="T5" fmla="*/ 0 h 13"/>
                <a:gd name="T6" fmla="*/ 0 w 11"/>
                <a:gd name="T7" fmla="*/ 1 h 13"/>
                <a:gd name="T8" fmla="*/ 0 w 11"/>
                <a:gd name="T9" fmla="*/ 4 h 13"/>
                <a:gd name="T10" fmla="*/ 0 w 11"/>
                <a:gd name="T11" fmla="*/ 8 h 13"/>
                <a:gd name="T12" fmla="*/ 0 w 11"/>
                <a:gd name="T13" fmla="*/ 11 h 13"/>
                <a:gd name="T14" fmla="*/ 0 w 11"/>
                <a:gd name="T15" fmla="*/ 11 h 13"/>
                <a:gd name="T16" fmla="*/ 1 w 11"/>
                <a:gd name="T17" fmla="*/ 13 h 13"/>
                <a:gd name="T18" fmla="*/ 10 w 11"/>
                <a:gd name="T19" fmla="*/ 13 h 13"/>
                <a:gd name="T20" fmla="*/ 10 w 11"/>
                <a:gd name="T21" fmla="*/ 13 h 13"/>
                <a:gd name="T22" fmla="*/ 11 w 11"/>
                <a:gd name="T23" fmla="*/ 11 h 13"/>
                <a:gd name="T24" fmla="*/ 11 w 11"/>
                <a:gd name="T25" fmla="*/ 8 h 13"/>
                <a:gd name="T26" fmla="*/ 11 w 11"/>
                <a:gd name="T27" fmla="*/ 4 h 13"/>
                <a:gd name="T28" fmla="*/ 11 w 11"/>
                <a:gd name="T29" fmla="*/ 1 h 13"/>
                <a:gd name="T30" fmla="*/ 11 w 11"/>
                <a:gd name="T31" fmla="*/ 1 h 13"/>
                <a:gd name="T32" fmla="*/ 10 w 11"/>
                <a:gd name="T33" fmla="*/ 0 h 13"/>
                <a:gd name="T34" fmla="*/ 10 w 11"/>
                <a:gd name="T3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3">
                  <a:moveTo>
                    <a:pt x="10" y="0"/>
                  </a:moveTo>
                  <a:lnTo>
                    <a:pt x="1" y="0"/>
                  </a:lnTo>
                  <a:lnTo>
                    <a:pt x="1" y="0"/>
                  </a:lnTo>
                  <a:lnTo>
                    <a:pt x="0" y="1"/>
                  </a:lnTo>
                  <a:lnTo>
                    <a:pt x="0" y="4"/>
                  </a:lnTo>
                  <a:lnTo>
                    <a:pt x="0" y="8"/>
                  </a:lnTo>
                  <a:lnTo>
                    <a:pt x="0" y="11"/>
                  </a:lnTo>
                  <a:lnTo>
                    <a:pt x="0" y="11"/>
                  </a:lnTo>
                  <a:lnTo>
                    <a:pt x="1" y="13"/>
                  </a:lnTo>
                  <a:lnTo>
                    <a:pt x="10" y="13"/>
                  </a:lnTo>
                  <a:lnTo>
                    <a:pt x="10" y="13"/>
                  </a:lnTo>
                  <a:lnTo>
                    <a:pt x="11" y="11"/>
                  </a:lnTo>
                  <a:lnTo>
                    <a:pt x="11" y="8"/>
                  </a:lnTo>
                  <a:lnTo>
                    <a:pt x="11" y="4"/>
                  </a:lnTo>
                  <a:lnTo>
                    <a:pt x="11" y="1"/>
                  </a:lnTo>
                  <a:lnTo>
                    <a:pt x="11" y="1"/>
                  </a:lnTo>
                  <a:lnTo>
                    <a:pt x="10" y="0"/>
                  </a:lnTo>
                  <a:lnTo>
                    <a:pt x="1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18" name="Freeform 85">
              <a:extLst>
                <a:ext uri="{FF2B5EF4-FFF2-40B4-BE49-F238E27FC236}">
                  <a16:creationId xmlns:a16="http://schemas.microsoft.com/office/drawing/2014/main" id="{BEDFA7F8-CE1D-4AB9-8F78-B299ADF0A706}"/>
                </a:ext>
              </a:extLst>
            </p:cNvPr>
            <p:cNvSpPr>
              <a:spLocks/>
            </p:cNvSpPr>
            <p:nvPr/>
          </p:nvSpPr>
          <p:spPr bwMode="auto">
            <a:xfrm>
              <a:off x="3625012" y="3379462"/>
              <a:ext cx="198438" cy="79375"/>
            </a:xfrm>
            <a:custGeom>
              <a:avLst/>
              <a:gdLst>
                <a:gd name="T0" fmla="*/ 67 w 125"/>
                <a:gd name="T1" fmla="*/ 17 h 50"/>
                <a:gd name="T2" fmla="*/ 58 w 125"/>
                <a:gd name="T3" fmla="*/ 17 h 50"/>
                <a:gd name="T4" fmla="*/ 58 w 125"/>
                <a:gd name="T5" fmla="*/ 17 h 50"/>
                <a:gd name="T6" fmla="*/ 55 w 125"/>
                <a:gd name="T7" fmla="*/ 16 h 50"/>
                <a:gd name="T8" fmla="*/ 53 w 125"/>
                <a:gd name="T9" fmla="*/ 15 h 50"/>
                <a:gd name="T10" fmla="*/ 51 w 125"/>
                <a:gd name="T11" fmla="*/ 13 h 50"/>
                <a:gd name="T12" fmla="*/ 51 w 125"/>
                <a:gd name="T13" fmla="*/ 10 h 50"/>
                <a:gd name="T14" fmla="*/ 51 w 125"/>
                <a:gd name="T15" fmla="*/ 6 h 50"/>
                <a:gd name="T16" fmla="*/ 51 w 125"/>
                <a:gd name="T17" fmla="*/ 6 h 50"/>
                <a:gd name="T18" fmla="*/ 34 w 125"/>
                <a:gd name="T19" fmla="*/ 6 h 50"/>
                <a:gd name="T20" fmla="*/ 20 w 125"/>
                <a:gd name="T21" fmla="*/ 3 h 50"/>
                <a:gd name="T22" fmla="*/ 0 w 125"/>
                <a:gd name="T23" fmla="*/ 0 h 50"/>
                <a:gd name="T24" fmla="*/ 0 w 125"/>
                <a:gd name="T25" fmla="*/ 42 h 50"/>
                <a:gd name="T26" fmla="*/ 0 w 125"/>
                <a:gd name="T27" fmla="*/ 42 h 50"/>
                <a:gd name="T28" fmla="*/ 0 w 125"/>
                <a:gd name="T29" fmla="*/ 44 h 50"/>
                <a:gd name="T30" fmla="*/ 3 w 125"/>
                <a:gd name="T31" fmla="*/ 47 h 50"/>
                <a:gd name="T32" fmla="*/ 6 w 125"/>
                <a:gd name="T33" fmla="*/ 50 h 50"/>
                <a:gd name="T34" fmla="*/ 9 w 125"/>
                <a:gd name="T35" fmla="*/ 50 h 50"/>
                <a:gd name="T36" fmla="*/ 117 w 125"/>
                <a:gd name="T37" fmla="*/ 50 h 50"/>
                <a:gd name="T38" fmla="*/ 117 w 125"/>
                <a:gd name="T39" fmla="*/ 50 h 50"/>
                <a:gd name="T40" fmla="*/ 119 w 125"/>
                <a:gd name="T41" fmla="*/ 50 h 50"/>
                <a:gd name="T42" fmla="*/ 122 w 125"/>
                <a:gd name="T43" fmla="*/ 47 h 50"/>
                <a:gd name="T44" fmla="*/ 124 w 125"/>
                <a:gd name="T45" fmla="*/ 44 h 50"/>
                <a:gd name="T46" fmla="*/ 125 w 125"/>
                <a:gd name="T47" fmla="*/ 42 h 50"/>
                <a:gd name="T48" fmla="*/ 125 w 125"/>
                <a:gd name="T49" fmla="*/ 0 h 50"/>
                <a:gd name="T50" fmla="*/ 125 w 125"/>
                <a:gd name="T51" fmla="*/ 0 h 50"/>
                <a:gd name="T52" fmla="*/ 98 w 125"/>
                <a:gd name="T53" fmla="*/ 5 h 50"/>
                <a:gd name="T54" fmla="*/ 73 w 125"/>
                <a:gd name="T55" fmla="*/ 7 h 50"/>
                <a:gd name="T56" fmla="*/ 73 w 125"/>
                <a:gd name="T57" fmla="*/ 10 h 50"/>
                <a:gd name="T58" fmla="*/ 73 w 125"/>
                <a:gd name="T59" fmla="*/ 10 h 50"/>
                <a:gd name="T60" fmla="*/ 73 w 125"/>
                <a:gd name="T61" fmla="*/ 13 h 50"/>
                <a:gd name="T62" fmla="*/ 71 w 125"/>
                <a:gd name="T63" fmla="*/ 15 h 50"/>
                <a:gd name="T64" fmla="*/ 70 w 125"/>
                <a:gd name="T65" fmla="*/ 16 h 50"/>
                <a:gd name="T66" fmla="*/ 67 w 125"/>
                <a:gd name="T67" fmla="*/ 17 h 50"/>
                <a:gd name="T68" fmla="*/ 67 w 125"/>
                <a:gd name="T69"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50">
                  <a:moveTo>
                    <a:pt x="67" y="17"/>
                  </a:moveTo>
                  <a:lnTo>
                    <a:pt x="58" y="17"/>
                  </a:lnTo>
                  <a:lnTo>
                    <a:pt x="58" y="17"/>
                  </a:lnTo>
                  <a:lnTo>
                    <a:pt x="55" y="16"/>
                  </a:lnTo>
                  <a:lnTo>
                    <a:pt x="53" y="15"/>
                  </a:lnTo>
                  <a:lnTo>
                    <a:pt x="51" y="13"/>
                  </a:lnTo>
                  <a:lnTo>
                    <a:pt x="51" y="10"/>
                  </a:lnTo>
                  <a:lnTo>
                    <a:pt x="51" y="6"/>
                  </a:lnTo>
                  <a:lnTo>
                    <a:pt x="51" y="6"/>
                  </a:lnTo>
                  <a:lnTo>
                    <a:pt x="34" y="6"/>
                  </a:lnTo>
                  <a:lnTo>
                    <a:pt x="20" y="3"/>
                  </a:lnTo>
                  <a:lnTo>
                    <a:pt x="0" y="0"/>
                  </a:lnTo>
                  <a:lnTo>
                    <a:pt x="0" y="42"/>
                  </a:lnTo>
                  <a:lnTo>
                    <a:pt x="0" y="42"/>
                  </a:lnTo>
                  <a:lnTo>
                    <a:pt x="0" y="44"/>
                  </a:lnTo>
                  <a:lnTo>
                    <a:pt x="3" y="47"/>
                  </a:lnTo>
                  <a:lnTo>
                    <a:pt x="6" y="50"/>
                  </a:lnTo>
                  <a:lnTo>
                    <a:pt x="9" y="50"/>
                  </a:lnTo>
                  <a:lnTo>
                    <a:pt x="117" y="50"/>
                  </a:lnTo>
                  <a:lnTo>
                    <a:pt x="117" y="50"/>
                  </a:lnTo>
                  <a:lnTo>
                    <a:pt x="119" y="50"/>
                  </a:lnTo>
                  <a:lnTo>
                    <a:pt x="122" y="47"/>
                  </a:lnTo>
                  <a:lnTo>
                    <a:pt x="124" y="44"/>
                  </a:lnTo>
                  <a:lnTo>
                    <a:pt x="125" y="42"/>
                  </a:lnTo>
                  <a:lnTo>
                    <a:pt x="125" y="0"/>
                  </a:lnTo>
                  <a:lnTo>
                    <a:pt x="125" y="0"/>
                  </a:lnTo>
                  <a:lnTo>
                    <a:pt x="98" y="5"/>
                  </a:lnTo>
                  <a:lnTo>
                    <a:pt x="73" y="7"/>
                  </a:lnTo>
                  <a:lnTo>
                    <a:pt x="73" y="10"/>
                  </a:lnTo>
                  <a:lnTo>
                    <a:pt x="73" y="10"/>
                  </a:lnTo>
                  <a:lnTo>
                    <a:pt x="73" y="13"/>
                  </a:lnTo>
                  <a:lnTo>
                    <a:pt x="71" y="15"/>
                  </a:lnTo>
                  <a:lnTo>
                    <a:pt x="70" y="16"/>
                  </a:lnTo>
                  <a:lnTo>
                    <a:pt x="67" y="17"/>
                  </a:lnTo>
                  <a:lnTo>
                    <a:pt x="67" y="1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19" name="Freeform 86">
              <a:extLst>
                <a:ext uri="{FF2B5EF4-FFF2-40B4-BE49-F238E27FC236}">
                  <a16:creationId xmlns:a16="http://schemas.microsoft.com/office/drawing/2014/main" id="{3B0FFE04-09CA-4B53-A7D6-8AA38DE0E5F5}"/>
                </a:ext>
              </a:extLst>
            </p:cNvPr>
            <p:cNvSpPr>
              <a:spLocks/>
            </p:cNvSpPr>
            <p:nvPr/>
          </p:nvSpPr>
          <p:spPr bwMode="auto">
            <a:xfrm>
              <a:off x="3690099" y="3293737"/>
              <a:ext cx="68263" cy="23813"/>
            </a:xfrm>
            <a:custGeom>
              <a:avLst/>
              <a:gdLst>
                <a:gd name="T0" fmla="*/ 43 w 43"/>
                <a:gd name="T1" fmla="*/ 15 h 15"/>
                <a:gd name="T2" fmla="*/ 36 w 43"/>
                <a:gd name="T3" fmla="*/ 15 h 15"/>
                <a:gd name="T4" fmla="*/ 36 w 43"/>
                <a:gd name="T5" fmla="*/ 9 h 15"/>
                <a:gd name="T6" fmla="*/ 36 w 43"/>
                <a:gd name="T7" fmla="*/ 9 h 15"/>
                <a:gd name="T8" fmla="*/ 36 w 43"/>
                <a:gd name="T9" fmla="*/ 7 h 15"/>
                <a:gd name="T10" fmla="*/ 33 w 43"/>
                <a:gd name="T11" fmla="*/ 7 h 15"/>
                <a:gd name="T12" fmla="*/ 10 w 43"/>
                <a:gd name="T13" fmla="*/ 7 h 15"/>
                <a:gd name="T14" fmla="*/ 10 w 43"/>
                <a:gd name="T15" fmla="*/ 7 h 15"/>
                <a:gd name="T16" fmla="*/ 7 w 43"/>
                <a:gd name="T17" fmla="*/ 7 h 15"/>
                <a:gd name="T18" fmla="*/ 6 w 43"/>
                <a:gd name="T19" fmla="*/ 9 h 15"/>
                <a:gd name="T20" fmla="*/ 6 w 43"/>
                <a:gd name="T21" fmla="*/ 15 h 15"/>
                <a:gd name="T22" fmla="*/ 0 w 43"/>
                <a:gd name="T23" fmla="*/ 15 h 15"/>
                <a:gd name="T24" fmla="*/ 0 w 43"/>
                <a:gd name="T25" fmla="*/ 9 h 15"/>
                <a:gd name="T26" fmla="*/ 0 w 43"/>
                <a:gd name="T27" fmla="*/ 9 h 15"/>
                <a:gd name="T28" fmla="*/ 0 w 43"/>
                <a:gd name="T29" fmla="*/ 6 h 15"/>
                <a:gd name="T30" fmla="*/ 3 w 43"/>
                <a:gd name="T31" fmla="*/ 3 h 15"/>
                <a:gd name="T32" fmla="*/ 6 w 43"/>
                <a:gd name="T33" fmla="*/ 0 h 15"/>
                <a:gd name="T34" fmla="*/ 10 w 43"/>
                <a:gd name="T35" fmla="*/ 0 h 15"/>
                <a:gd name="T36" fmla="*/ 33 w 43"/>
                <a:gd name="T37" fmla="*/ 0 h 15"/>
                <a:gd name="T38" fmla="*/ 33 w 43"/>
                <a:gd name="T39" fmla="*/ 0 h 15"/>
                <a:gd name="T40" fmla="*/ 37 w 43"/>
                <a:gd name="T41" fmla="*/ 0 h 15"/>
                <a:gd name="T42" fmla="*/ 40 w 43"/>
                <a:gd name="T43" fmla="*/ 3 h 15"/>
                <a:gd name="T44" fmla="*/ 42 w 43"/>
                <a:gd name="T45" fmla="*/ 6 h 15"/>
                <a:gd name="T46" fmla="*/ 43 w 43"/>
                <a:gd name="T47" fmla="*/ 9 h 15"/>
                <a:gd name="T48" fmla="*/ 43 w 43"/>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15">
                  <a:moveTo>
                    <a:pt x="43" y="15"/>
                  </a:moveTo>
                  <a:lnTo>
                    <a:pt x="36" y="15"/>
                  </a:lnTo>
                  <a:lnTo>
                    <a:pt x="36" y="9"/>
                  </a:lnTo>
                  <a:lnTo>
                    <a:pt x="36" y="9"/>
                  </a:lnTo>
                  <a:lnTo>
                    <a:pt x="36" y="7"/>
                  </a:lnTo>
                  <a:lnTo>
                    <a:pt x="33" y="7"/>
                  </a:lnTo>
                  <a:lnTo>
                    <a:pt x="10" y="7"/>
                  </a:lnTo>
                  <a:lnTo>
                    <a:pt x="10" y="7"/>
                  </a:lnTo>
                  <a:lnTo>
                    <a:pt x="7" y="7"/>
                  </a:lnTo>
                  <a:lnTo>
                    <a:pt x="6" y="9"/>
                  </a:lnTo>
                  <a:lnTo>
                    <a:pt x="6" y="15"/>
                  </a:lnTo>
                  <a:lnTo>
                    <a:pt x="0" y="15"/>
                  </a:lnTo>
                  <a:lnTo>
                    <a:pt x="0" y="9"/>
                  </a:lnTo>
                  <a:lnTo>
                    <a:pt x="0" y="9"/>
                  </a:lnTo>
                  <a:lnTo>
                    <a:pt x="0" y="6"/>
                  </a:lnTo>
                  <a:lnTo>
                    <a:pt x="3" y="3"/>
                  </a:lnTo>
                  <a:lnTo>
                    <a:pt x="6" y="0"/>
                  </a:lnTo>
                  <a:lnTo>
                    <a:pt x="10" y="0"/>
                  </a:lnTo>
                  <a:lnTo>
                    <a:pt x="33" y="0"/>
                  </a:lnTo>
                  <a:lnTo>
                    <a:pt x="33" y="0"/>
                  </a:lnTo>
                  <a:lnTo>
                    <a:pt x="37" y="0"/>
                  </a:lnTo>
                  <a:lnTo>
                    <a:pt x="40" y="3"/>
                  </a:lnTo>
                  <a:lnTo>
                    <a:pt x="42" y="6"/>
                  </a:lnTo>
                  <a:lnTo>
                    <a:pt x="43" y="9"/>
                  </a:lnTo>
                  <a:lnTo>
                    <a:pt x="43" y="15"/>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21" name="Freeform 88">
              <a:extLst>
                <a:ext uri="{FF2B5EF4-FFF2-40B4-BE49-F238E27FC236}">
                  <a16:creationId xmlns:a16="http://schemas.microsoft.com/office/drawing/2014/main" id="{CA314B69-2562-40B5-A193-4B178CC9DADA}"/>
                </a:ext>
              </a:extLst>
            </p:cNvPr>
            <p:cNvSpPr>
              <a:spLocks/>
            </p:cNvSpPr>
            <p:nvPr/>
          </p:nvSpPr>
          <p:spPr bwMode="auto">
            <a:xfrm>
              <a:off x="3512299" y="2822250"/>
              <a:ext cx="130175" cy="95250"/>
            </a:xfrm>
            <a:custGeom>
              <a:avLst/>
              <a:gdLst>
                <a:gd name="T0" fmla="*/ 0 w 82"/>
                <a:gd name="T1" fmla="*/ 0 h 60"/>
                <a:gd name="T2" fmla="*/ 0 w 82"/>
                <a:gd name="T3" fmla="*/ 0 h 60"/>
                <a:gd name="T4" fmla="*/ 81 w 82"/>
                <a:gd name="T5" fmla="*/ 1 h 60"/>
                <a:gd name="T6" fmla="*/ 81 w 82"/>
                <a:gd name="T7" fmla="*/ 1 h 60"/>
                <a:gd name="T8" fmla="*/ 82 w 82"/>
                <a:gd name="T9" fmla="*/ 9 h 60"/>
                <a:gd name="T10" fmla="*/ 81 w 82"/>
                <a:gd name="T11" fmla="*/ 17 h 60"/>
                <a:gd name="T12" fmla="*/ 80 w 82"/>
                <a:gd name="T13" fmla="*/ 26 h 60"/>
                <a:gd name="T14" fmla="*/ 75 w 82"/>
                <a:gd name="T15" fmla="*/ 34 h 60"/>
                <a:gd name="T16" fmla="*/ 71 w 82"/>
                <a:gd name="T17" fmla="*/ 41 h 60"/>
                <a:gd name="T18" fmla="*/ 65 w 82"/>
                <a:gd name="T19" fmla="*/ 47 h 60"/>
                <a:gd name="T20" fmla="*/ 60 w 82"/>
                <a:gd name="T21" fmla="*/ 53 h 60"/>
                <a:gd name="T22" fmla="*/ 53 w 82"/>
                <a:gd name="T23" fmla="*/ 57 h 60"/>
                <a:gd name="T24" fmla="*/ 53 w 82"/>
                <a:gd name="T25" fmla="*/ 57 h 60"/>
                <a:gd name="T26" fmla="*/ 43 w 82"/>
                <a:gd name="T27" fmla="*/ 60 h 60"/>
                <a:gd name="T28" fmla="*/ 34 w 82"/>
                <a:gd name="T29" fmla="*/ 58 h 60"/>
                <a:gd name="T30" fmla="*/ 26 w 82"/>
                <a:gd name="T31" fmla="*/ 54 h 60"/>
                <a:gd name="T32" fmla="*/ 17 w 82"/>
                <a:gd name="T33" fmla="*/ 48 h 60"/>
                <a:gd name="T34" fmla="*/ 17 w 82"/>
                <a:gd name="T35" fmla="*/ 48 h 60"/>
                <a:gd name="T36" fmla="*/ 10 w 82"/>
                <a:gd name="T37" fmla="*/ 38 h 60"/>
                <a:gd name="T38" fmla="*/ 4 w 82"/>
                <a:gd name="T39" fmla="*/ 27 h 60"/>
                <a:gd name="T40" fmla="*/ 1 w 82"/>
                <a:gd name="T41" fmla="*/ 14 h 60"/>
                <a:gd name="T42" fmla="*/ 0 w 82"/>
                <a:gd name="T43" fmla="*/ 0 h 60"/>
                <a:gd name="T44" fmla="*/ 0 w 82"/>
                <a:gd name="T4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60">
                  <a:moveTo>
                    <a:pt x="0" y="0"/>
                  </a:moveTo>
                  <a:lnTo>
                    <a:pt x="0" y="0"/>
                  </a:lnTo>
                  <a:lnTo>
                    <a:pt x="81" y="1"/>
                  </a:lnTo>
                  <a:lnTo>
                    <a:pt x="81" y="1"/>
                  </a:lnTo>
                  <a:lnTo>
                    <a:pt x="82" y="9"/>
                  </a:lnTo>
                  <a:lnTo>
                    <a:pt x="81" y="17"/>
                  </a:lnTo>
                  <a:lnTo>
                    <a:pt x="80" y="26"/>
                  </a:lnTo>
                  <a:lnTo>
                    <a:pt x="75" y="34"/>
                  </a:lnTo>
                  <a:lnTo>
                    <a:pt x="71" y="41"/>
                  </a:lnTo>
                  <a:lnTo>
                    <a:pt x="65" y="47"/>
                  </a:lnTo>
                  <a:lnTo>
                    <a:pt x="60" y="53"/>
                  </a:lnTo>
                  <a:lnTo>
                    <a:pt x="53" y="57"/>
                  </a:lnTo>
                  <a:lnTo>
                    <a:pt x="53" y="57"/>
                  </a:lnTo>
                  <a:lnTo>
                    <a:pt x="43" y="60"/>
                  </a:lnTo>
                  <a:lnTo>
                    <a:pt x="34" y="58"/>
                  </a:lnTo>
                  <a:lnTo>
                    <a:pt x="26" y="54"/>
                  </a:lnTo>
                  <a:lnTo>
                    <a:pt x="17" y="48"/>
                  </a:lnTo>
                  <a:lnTo>
                    <a:pt x="17" y="48"/>
                  </a:lnTo>
                  <a:lnTo>
                    <a:pt x="10" y="38"/>
                  </a:lnTo>
                  <a:lnTo>
                    <a:pt x="4" y="27"/>
                  </a:lnTo>
                  <a:lnTo>
                    <a:pt x="1" y="14"/>
                  </a:lnTo>
                  <a:lnTo>
                    <a:pt x="0" y="0"/>
                  </a:lnTo>
                  <a:lnTo>
                    <a:pt x="0"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grpSp>
      <p:grpSp>
        <p:nvGrpSpPr>
          <p:cNvPr id="166" name="Gruppieren 165">
            <a:extLst>
              <a:ext uri="{FF2B5EF4-FFF2-40B4-BE49-F238E27FC236}">
                <a16:creationId xmlns:a16="http://schemas.microsoft.com/office/drawing/2014/main" id="{5AC45771-A1E4-4E70-92BB-C2D1B1368457}"/>
              </a:ext>
            </a:extLst>
          </p:cNvPr>
          <p:cNvGrpSpPr/>
          <p:nvPr/>
        </p:nvGrpSpPr>
        <p:grpSpPr>
          <a:xfrm>
            <a:off x="8760296" y="2498925"/>
            <a:ext cx="2433678" cy="1263809"/>
            <a:chOff x="6729413" y="2794001"/>
            <a:chExt cx="2433678" cy="1263809"/>
          </a:xfrm>
        </p:grpSpPr>
        <p:sp>
          <p:nvSpPr>
            <p:cNvPr id="35" name="Textfeld 34">
              <a:extLst>
                <a:ext uri="{FF2B5EF4-FFF2-40B4-BE49-F238E27FC236}">
                  <a16:creationId xmlns:a16="http://schemas.microsoft.com/office/drawing/2014/main" id="{6F463207-CA41-4A5A-8C14-1F5A7A569086}"/>
                </a:ext>
              </a:extLst>
            </p:cNvPr>
            <p:cNvSpPr txBox="1"/>
            <p:nvPr/>
          </p:nvSpPr>
          <p:spPr>
            <a:xfrm>
              <a:off x="7975373" y="3242202"/>
              <a:ext cx="1187718" cy="815608"/>
            </a:xfrm>
            <a:prstGeom prst="rect">
              <a:avLst/>
            </a:prstGeom>
            <a:noFill/>
          </p:spPr>
          <p:txBody>
            <a:bodyPr wrap="square" rtlCol="0">
              <a:spAutoFit/>
            </a:bodyPr>
            <a:lstStyle/>
            <a:p>
              <a:r>
                <a:rPr lang="it-CH" sz="3600" b="1" dirty="0">
                  <a:solidFill>
                    <a:schemeClr val="accent1"/>
                  </a:solidFill>
                </a:rPr>
                <a:t>1%</a:t>
              </a:r>
            </a:p>
            <a:p>
              <a:r>
                <a:rPr lang="it-CH" sz="1100" dirty="0">
                  <a:solidFill>
                    <a:srgbClr val="666666"/>
                  </a:solidFill>
                </a:rPr>
                <a:t>Liti</a:t>
              </a:r>
            </a:p>
          </p:txBody>
        </p:sp>
        <p:sp>
          <p:nvSpPr>
            <p:cNvPr id="122" name="Freeform 89">
              <a:extLst>
                <a:ext uri="{FF2B5EF4-FFF2-40B4-BE49-F238E27FC236}">
                  <a16:creationId xmlns:a16="http://schemas.microsoft.com/office/drawing/2014/main" id="{C966036A-6A1B-4631-A96B-F62268F0E668}"/>
                </a:ext>
              </a:extLst>
            </p:cNvPr>
            <p:cNvSpPr>
              <a:spLocks/>
            </p:cNvSpPr>
            <p:nvPr/>
          </p:nvSpPr>
          <p:spPr bwMode="auto">
            <a:xfrm>
              <a:off x="7126288" y="3186113"/>
              <a:ext cx="150813" cy="169863"/>
            </a:xfrm>
            <a:custGeom>
              <a:avLst/>
              <a:gdLst>
                <a:gd name="T0" fmla="*/ 0 w 95"/>
                <a:gd name="T1" fmla="*/ 40 h 107"/>
                <a:gd name="T2" fmla="*/ 0 w 95"/>
                <a:gd name="T3" fmla="*/ 40 h 107"/>
                <a:gd name="T4" fmla="*/ 3 w 95"/>
                <a:gd name="T5" fmla="*/ 32 h 107"/>
                <a:gd name="T6" fmla="*/ 7 w 95"/>
                <a:gd name="T7" fmla="*/ 23 h 107"/>
                <a:gd name="T8" fmla="*/ 13 w 95"/>
                <a:gd name="T9" fmla="*/ 16 h 107"/>
                <a:gd name="T10" fmla="*/ 19 w 95"/>
                <a:gd name="T11" fmla="*/ 9 h 107"/>
                <a:gd name="T12" fmla="*/ 27 w 95"/>
                <a:gd name="T13" fmla="*/ 5 h 107"/>
                <a:gd name="T14" fmla="*/ 36 w 95"/>
                <a:gd name="T15" fmla="*/ 2 h 107"/>
                <a:gd name="T16" fmla="*/ 46 w 95"/>
                <a:gd name="T17" fmla="*/ 0 h 107"/>
                <a:gd name="T18" fmla="*/ 56 w 95"/>
                <a:gd name="T19" fmla="*/ 0 h 107"/>
                <a:gd name="T20" fmla="*/ 56 w 95"/>
                <a:gd name="T21" fmla="*/ 0 h 107"/>
                <a:gd name="T22" fmla="*/ 64 w 95"/>
                <a:gd name="T23" fmla="*/ 2 h 107"/>
                <a:gd name="T24" fmla="*/ 73 w 95"/>
                <a:gd name="T25" fmla="*/ 6 h 107"/>
                <a:gd name="T26" fmla="*/ 80 w 95"/>
                <a:gd name="T27" fmla="*/ 12 h 107"/>
                <a:gd name="T28" fmla="*/ 87 w 95"/>
                <a:gd name="T29" fmla="*/ 19 h 107"/>
                <a:gd name="T30" fmla="*/ 91 w 95"/>
                <a:gd name="T31" fmla="*/ 26 h 107"/>
                <a:gd name="T32" fmla="*/ 94 w 95"/>
                <a:gd name="T33" fmla="*/ 36 h 107"/>
                <a:gd name="T34" fmla="*/ 95 w 95"/>
                <a:gd name="T35" fmla="*/ 44 h 107"/>
                <a:gd name="T36" fmla="*/ 95 w 95"/>
                <a:gd name="T37" fmla="*/ 54 h 107"/>
                <a:gd name="T38" fmla="*/ 95 w 95"/>
                <a:gd name="T39" fmla="*/ 54 h 107"/>
                <a:gd name="T40" fmla="*/ 93 w 95"/>
                <a:gd name="T41" fmla="*/ 64 h 107"/>
                <a:gd name="T42" fmla="*/ 88 w 95"/>
                <a:gd name="T43" fmla="*/ 74 h 107"/>
                <a:gd name="T44" fmla="*/ 83 w 95"/>
                <a:gd name="T45" fmla="*/ 84 h 107"/>
                <a:gd name="T46" fmla="*/ 75 w 95"/>
                <a:gd name="T47" fmla="*/ 93 h 107"/>
                <a:gd name="T48" fmla="*/ 68 w 95"/>
                <a:gd name="T49" fmla="*/ 100 h 107"/>
                <a:gd name="T50" fmla="*/ 58 w 95"/>
                <a:gd name="T51" fmla="*/ 104 h 107"/>
                <a:gd name="T52" fmla="*/ 50 w 95"/>
                <a:gd name="T53" fmla="*/ 107 h 107"/>
                <a:gd name="T54" fmla="*/ 40 w 95"/>
                <a:gd name="T55" fmla="*/ 107 h 107"/>
                <a:gd name="T56" fmla="*/ 40 w 95"/>
                <a:gd name="T57" fmla="*/ 107 h 107"/>
                <a:gd name="T58" fmla="*/ 30 w 95"/>
                <a:gd name="T59" fmla="*/ 104 h 107"/>
                <a:gd name="T60" fmla="*/ 21 w 95"/>
                <a:gd name="T61" fmla="*/ 100 h 107"/>
                <a:gd name="T62" fmla="*/ 14 w 95"/>
                <a:gd name="T63" fmla="*/ 91 h 107"/>
                <a:gd name="T64" fmla="*/ 9 w 95"/>
                <a:gd name="T65" fmla="*/ 83 h 107"/>
                <a:gd name="T66" fmla="*/ 4 w 95"/>
                <a:gd name="T67" fmla="*/ 73 h 107"/>
                <a:gd name="T68" fmla="*/ 2 w 95"/>
                <a:gd name="T69" fmla="*/ 61 h 107"/>
                <a:gd name="T70" fmla="*/ 0 w 95"/>
                <a:gd name="T71" fmla="*/ 51 h 107"/>
                <a:gd name="T72" fmla="*/ 0 w 95"/>
                <a:gd name="T73" fmla="*/ 4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07">
                  <a:moveTo>
                    <a:pt x="0" y="40"/>
                  </a:moveTo>
                  <a:lnTo>
                    <a:pt x="0" y="40"/>
                  </a:lnTo>
                  <a:lnTo>
                    <a:pt x="3" y="32"/>
                  </a:lnTo>
                  <a:lnTo>
                    <a:pt x="7" y="23"/>
                  </a:lnTo>
                  <a:lnTo>
                    <a:pt x="13" y="16"/>
                  </a:lnTo>
                  <a:lnTo>
                    <a:pt x="19" y="9"/>
                  </a:lnTo>
                  <a:lnTo>
                    <a:pt x="27" y="5"/>
                  </a:lnTo>
                  <a:lnTo>
                    <a:pt x="36" y="2"/>
                  </a:lnTo>
                  <a:lnTo>
                    <a:pt x="46" y="0"/>
                  </a:lnTo>
                  <a:lnTo>
                    <a:pt x="56" y="0"/>
                  </a:lnTo>
                  <a:lnTo>
                    <a:pt x="56" y="0"/>
                  </a:lnTo>
                  <a:lnTo>
                    <a:pt x="64" y="2"/>
                  </a:lnTo>
                  <a:lnTo>
                    <a:pt x="73" y="6"/>
                  </a:lnTo>
                  <a:lnTo>
                    <a:pt x="80" y="12"/>
                  </a:lnTo>
                  <a:lnTo>
                    <a:pt x="87" y="19"/>
                  </a:lnTo>
                  <a:lnTo>
                    <a:pt x="91" y="26"/>
                  </a:lnTo>
                  <a:lnTo>
                    <a:pt x="94" y="36"/>
                  </a:lnTo>
                  <a:lnTo>
                    <a:pt x="95" y="44"/>
                  </a:lnTo>
                  <a:lnTo>
                    <a:pt x="95" y="54"/>
                  </a:lnTo>
                  <a:lnTo>
                    <a:pt x="95" y="54"/>
                  </a:lnTo>
                  <a:lnTo>
                    <a:pt x="93" y="64"/>
                  </a:lnTo>
                  <a:lnTo>
                    <a:pt x="88" y="74"/>
                  </a:lnTo>
                  <a:lnTo>
                    <a:pt x="83" y="84"/>
                  </a:lnTo>
                  <a:lnTo>
                    <a:pt x="75" y="93"/>
                  </a:lnTo>
                  <a:lnTo>
                    <a:pt x="68" y="100"/>
                  </a:lnTo>
                  <a:lnTo>
                    <a:pt x="58" y="104"/>
                  </a:lnTo>
                  <a:lnTo>
                    <a:pt x="50" y="107"/>
                  </a:lnTo>
                  <a:lnTo>
                    <a:pt x="40" y="107"/>
                  </a:lnTo>
                  <a:lnTo>
                    <a:pt x="40" y="107"/>
                  </a:lnTo>
                  <a:lnTo>
                    <a:pt x="30" y="104"/>
                  </a:lnTo>
                  <a:lnTo>
                    <a:pt x="21" y="100"/>
                  </a:lnTo>
                  <a:lnTo>
                    <a:pt x="14" y="91"/>
                  </a:lnTo>
                  <a:lnTo>
                    <a:pt x="9" y="83"/>
                  </a:lnTo>
                  <a:lnTo>
                    <a:pt x="4" y="73"/>
                  </a:lnTo>
                  <a:lnTo>
                    <a:pt x="2" y="61"/>
                  </a:lnTo>
                  <a:lnTo>
                    <a:pt x="0" y="51"/>
                  </a:lnTo>
                  <a:lnTo>
                    <a:pt x="0" y="4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23" name="Freeform 90">
              <a:extLst>
                <a:ext uri="{FF2B5EF4-FFF2-40B4-BE49-F238E27FC236}">
                  <a16:creationId xmlns:a16="http://schemas.microsoft.com/office/drawing/2014/main" id="{E6DD501B-DECD-4124-8D3A-9B16F01E453D}"/>
                </a:ext>
              </a:extLst>
            </p:cNvPr>
            <p:cNvSpPr>
              <a:spLocks/>
            </p:cNvSpPr>
            <p:nvPr/>
          </p:nvSpPr>
          <p:spPr bwMode="auto">
            <a:xfrm>
              <a:off x="7126288" y="3186113"/>
              <a:ext cx="150813" cy="169863"/>
            </a:xfrm>
            <a:custGeom>
              <a:avLst/>
              <a:gdLst>
                <a:gd name="T0" fmla="*/ 0 w 95"/>
                <a:gd name="T1" fmla="*/ 40 h 107"/>
                <a:gd name="T2" fmla="*/ 0 w 95"/>
                <a:gd name="T3" fmla="*/ 40 h 107"/>
                <a:gd name="T4" fmla="*/ 3 w 95"/>
                <a:gd name="T5" fmla="*/ 32 h 107"/>
                <a:gd name="T6" fmla="*/ 7 w 95"/>
                <a:gd name="T7" fmla="*/ 23 h 107"/>
                <a:gd name="T8" fmla="*/ 13 w 95"/>
                <a:gd name="T9" fmla="*/ 16 h 107"/>
                <a:gd name="T10" fmla="*/ 19 w 95"/>
                <a:gd name="T11" fmla="*/ 9 h 107"/>
                <a:gd name="T12" fmla="*/ 27 w 95"/>
                <a:gd name="T13" fmla="*/ 5 h 107"/>
                <a:gd name="T14" fmla="*/ 36 w 95"/>
                <a:gd name="T15" fmla="*/ 2 h 107"/>
                <a:gd name="T16" fmla="*/ 46 w 95"/>
                <a:gd name="T17" fmla="*/ 0 h 107"/>
                <a:gd name="T18" fmla="*/ 56 w 95"/>
                <a:gd name="T19" fmla="*/ 0 h 107"/>
                <a:gd name="T20" fmla="*/ 56 w 95"/>
                <a:gd name="T21" fmla="*/ 0 h 107"/>
                <a:gd name="T22" fmla="*/ 64 w 95"/>
                <a:gd name="T23" fmla="*/ 2 h 107"/>
                <a:gd name="T24" fmla="*/ 73 w 95"/>
                <a:gd name="T25" fmla="*/ 6 h 107"/>
                <a:gd name="T26" fmla="*/ 80 w 95"/>
                <a:gd name="T27" fmla="*/ 12 h 107"/>
                <a:gd name="T28" fmla="*/ 87 w 95"/>
                <a:gd name="T29" fmla="*/ 19 h 107"/>
                <a:gd name="T30" fmla="*/ 91 w 95"/>
                <a:gd name="T31" fmla="*/ 26 h 107"/>
                <a:gd name="T32" fmla="*/ 94 w 95"/>
                <a:gd name="T33" fmla="*/ 36 h 107"/>
                <a:gd name="T34" fmla="*/ 95 w 95"/>
                <a:gd name="T35" fmla="*/ 44 h 107"/>
                <a:gd name="T36" fmla="*/ 95 w 95"/>
                <a:gd name="T37" fmla="*/ 54 h 107"/>
                <a:gd name="T38" fmla="*/ 95 w 95"/>
                <a:gd name="T39" fmla="*/ 54 h 107"/>
                <a:gd name="T40" fmla="*/ 93 w 95"/>
                <a:gd name="T41" fmla="*/ 64 h 107"/>
                <a:gd name="T42" fmla="*/ 88 w 95"/>
                <a:gd name="T43" fmla="*/ 74 h 107"/>
                <a:gd name="T44" fmla="*/ 83 w 95"/>
                <a:gd name="T45" fmla="*/ 84 h 107"/>
                <a:gd name="T46" fmla="*/ 75 w 95"/>
                <a:gd name="T47" fmla="*/ 93 h 107"/>
                <a:gd name="T48" fmla="*/ 68 w 95"/>
                <a:gd name="T49" fmla="*/ 100 h 107"/>
                <a:gd name="T50" fmla="*/ 58 w 95"/>
                <a:gd name="T51" fmla="*/ 104 h 107"/>
                <a:gd name="T52" fmla="*/ 50 w 95"/>
                <a:gd name="T53" fmla="*/ 107 h 107"/>
                <a:gd name="T54" fmla="*/ 40 w 95"/>
                <a:gd name="T55" fmla="*/ 107 h 107"/>
                <a:gd name="T56" fmla="*/ 40 w 95"/>
                <a:gd name="T57" fmla="*/ 107 h 107"/>
                <a:gd name="T58" fmla="*/ 30 w 95"/>
                <a:gd name="T59" fmla="*/ 104 h 107"/>
                <a:gd name="T60" fmla="*/ 21 w 95"/>
                <a:gd name="T61" fmla="*/ 100 h 107"/>
                <a:gd name="T62" fmla="*/ 14 w 95"/>
                <a:gd name="T63" fmla="*/ 91 h 107"/>
                <a:gd name="T64" fmla="*/ 9 w 95"/>
                <a:gd name="T65" fmla="*/ 83 h 107"/>
                <a:gd name="T66" fmla="*/ 4 w 95"/>
                <a:gd name="T67" fmla="*/ 73 h 107"/>
                <a:gd name="T68" fmla="*/ 2 w 95"/>
                <a:gd name="T69" fmla="*/ 61 h 107"/>
                <a:gd name="T70" fmla="*/ 0 w 95"/>
                <a:gd name="T71" fmla="*/ 51 h 107"/>
                <a:gd name="T72" fmla="*/ 0 w 95"/>
                <a:gd name="T73" fmla="*/ 4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07">
                  <a:moveTo>
                    <a:pt x="0" y="40"/>
                  </a:moveTo>
                  <a:lnTo>
                    <a:pt x="0" y="40"/>
                  </a:lnTo>
                  <a:lnTo>
                    <a:pt x="3" y="32"/>
                  </a:lnTo>
                  <a:lnTo>
                    <a:pt x="7" y="23"/>
                  </a:lnTo>
                  <a:lnTo>
                    <a:pt x="13" y="16"/>
                  </a:lnTo>
                  <a:lnTo>
                    <a:pt x="19" y="9"/>
                  </a:lnTo>
                  <a:lnTo>
                    <a:pt x="27" y="5"/>
                  </a:lnTo>
                  <a:lnTo>
                    <a:pt x="36" y="2"/>
                  </a:lnTo>
                  <a:lnTo>
                    <a:pt x="46" y="0"/>
                  </a:lnTo>
                  <a:lnTo>
                    <a:pt x="56" y="0"/>
                  </a:lnTo>
                  <a:lnTo>
                    <a:pt x="56" y="0"/>
                  </a:lnTo>
                  <a:lnTo>
                    <a:pt x="64" y="2"/>
                  </a:lnTo>
                  <a:lnTo>
                    <a:pt x="73" y="6"/>
                  </a:lnTo>
                  <a:lnTo>
                    <a:pt x="80" y="12"/>
                  </a:lnTo>
                  <a:lnTo>
                    <a:pt x="87" y="19"/>
                  </a:lnTo>
                  <a:lnTo>
                    <a:pt x="91" y="26"/>
                  </a:lnTo>
                  <a:lnTo>
                    <a:pt x="94" y="36"/>
                  </a:lnTo>
                  <a:lnTo>
                    <a:pt x="95" y="44"/>
                  </a:lnTo>
                  <a:lnTo>
                    <a:pt x="95" y="54"/>
                  </a:lnTo>
                  <a:lnTo>
                    <a:pt x="95" y="54"/>
                  </a:lnTo>
                  <a:lnTo>
                    <a:pt x="93" y="64"/>
                  </a:lnTo>
                  <a:lnTo>
                    <a:pt x="88" y="74"/>
                  </a:lnTo>
                  <a:lnTo>
                    <a:pt x="83" y="84"/>
                  </a:lnTo>
                  <a:lnTo>
                    <a:pt x="75" y="93"/>
                  </a:lnTo>
                  <a:lnTo>
                    <a:pt x="68" y="100"/>
                  </a:lnTo>
                  <a:lnTo>
                    <a:pt x="58" y="104"/>
                  </a:lnTo>
                  <a:lnTo>
                    <a:pt x="50" y="107"/>
                  </a:lnTo>
                  <a:lnTo>
                    <a:pt x="40" y="107"/>
                  </a:lnTo>
                  <a:lnTo>
                    <a:pt x="40" y="107"/>
                  </a:lnTo>
                  <a:lnTo>
                    <a:pt x="30" y="104"/>
                  </a:lnTo>
                  <a:lnTo>
                    <a:pt x="21" y="100"/>
                  </a:lnTo>
                  <a:lnTo>
                    <a:pt x="14" y="91"/>
                  </a:lnTo>
                  <a:lnTo>
                    <a:pt x="9" y="83"/>
                  </a:lnTo>
                  <a:lnTo>
                    <a:pt x="4" y="73"/>
                  </a:lnTo>
                  <a:lnTo>
                    <a:pt x="2" y="61"/>
                  </a:lnTo>
                  <a:lnTo>
                    <a:pt x="0" y="51"/>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24" name="Freeform 91">
              <a:extLst>
                <a:ext uri="{FF2B5EF4-FFF2-40B4-BE49-F238E27FC236}">
                  <a16:creationId xmlns:a16="http://schemas.microsoft.com/office/drawing/2014/main" id="{68B15EE2-5224-49F4-82A5-619383BD9ED7}"/>
                </a:ext>
              </a:extLst>
            </p:cNvPr>
            <p:cNvSpPr>
              <a:spLocks/>
            </p:cNvSpPr>
            <p:nvPr/>
          </p:nvSpPr>
          <p:spPr bwMode="auto">
            <a:xfrm>
              <a:off x="7558088" y="3095626"/>
              <a:ext cx="152400" cy="171450"/>
            </a:xfrm>
            <a:custGeom>
              <a:avLst/>
              <a:gdLst>
                <a:gd name="T0" fmla="*/ 1 w 96"/>
                <a:gd name="T1" fmla="*/ 63 h 108"/>
                <a:gd name="T2" fmla="*/ 1 w 96"/>
                <a:gd name="T3" fmla="*/ 63 h 108"/>
                <a:gd name="T4" fmla="*/ 0 w 96"/>
                <a:gd name="T5" fmla="*/ 53 h 108"/>
                <a:gd name="T6" fmla="*/ 0 w 96"/>
                <a:gd name="T7" fmla="*/ 43 h 108"/>
                <a:gd name="T8" fmla="*/ 1 w 96"/>
                <a:gd name="T9" fmla="*/ 35 h 108"/>
                <a:gd name="T10" fmla="*/ 5 w 96"/>
                <a:gd name="T11" fmla="*/ 26 h 108"/>
                <a:gd name="T12" fmla="*/ 11 w 96"/>
                <a:gd name="T13" fmla="*/ 19 h 108"/>
                <a:gd name="T14" fmla="*/ 17 w 96"/>
                <a:gd name="T15" fmla="*/ 12 h 108"/>
                <a:gd name="T16" fmla="*/ 25 w 96"/>
                <a:gd name="T17" fmla="*/ 6 h 108"/>
                <a:gd name="T18" fmla="*/ 34 w 96"/>
                <a:gd name="T19" fmla="*/ 3 h 108"/>
                <a:gd name="T20" fmla="*/ 34 w 96"/>
                <a:gd name="T21" fmla="*/ 3 h 108"/>
                <a:gd name="T22" fmla="*/ 44 w 96"/>
                <a:gd name="T23" fmla="*/ 0 h 108"/>
                <a:gd name="T24" fmla="*/ 52 w 96"/>
                <a:gd name="T25" fmla="*/ 2 h 108"/>
                <a:gd name="T26" fmla="*/ 62 w 96"/>
                <a:gd name="T27" fmla="*/ 3 h 108"/>
                <a:gd name="T28" fmla="*/ 71 w 96"/>
                <a:gd name="T29" fmla="*/ 6 h 108"/>
                <a:gd name="T30" fmla="*/ 78 w 96"/>
                <a:gd name="T31" fmla="*/ 12 h 108"/>
                <a:gd name="T32" fmla="*/ 85 w 96"/>
                <a:gd name="T33" fmla="*/ 19 h 108"/>
                <a:gd name="T34" fmla="*/ 89 w 96"/>
                <a:gd name="T35" fmla="*/ 26 h 108"/>
                <a:gd name="T36" fmla="*/ 94 w 96"/>
                <a:gd name="T37" fmla="*/ 35 h 108"/>
                <a:gd name="T38" fmla="*/ 94 w 96"/>
                <a:gd name="T39" fmla="*/ 35 h 108"/>
                <a:gd name="T40" fmla="*/ 95 w 96"/>
                <a:gd name="T41" fmla="*/ 44 h 108"/>
                <a:gd name="T42" fmla="*/ 96 w 96"/>
                <a:gd name="T43" fmla="*/ 56 h 108"/>
                <a:gd name="T44" fmla="*/ 95 w 96"/>
                <a:gd name="T45" fmla="*/ 67 h 108"/>
                <a:gd name="T46" fmla="*/ 92 w 96"/>
                <a:gd name="T47" fmla="*/ 77 h 108"/>
                <a:gd name="T48" fmla="*/ 86 w 96"/>
                <a:gd name="T49" fmla="*/ 87 h 108"/>
                <a:gd name="T50" fmla="*/ 81 w 96"/>
                <a:gd name="T51" fmla="*/ 96 h 108"/>
                <a:gd name="T52" fmla="*/ 74 w 96"/>
                <a:gd name="T53" fmla="*/ 103 h 108"/>
                <a:gd name="T54" fmla="*/ 65 w 96"/>
                <a:gd name="T55" fmla="*/ 107 h 108"/>
                <a:gd name="T56" fmla="*/ 65 w 96"/>
                <a:gd name="T57" fmla="*/ 107 h 108"/>
                <a:gd name="T58" fmla="*/ 55 w 96"/>
                <a:gd name="T59" fmla="*/ 108 h 108"/>
                <a:gd name="T60" fmla="*/ 45 w 96"/>
                <a:gd name="T61" fmla="*/ 107 h 108"/>
                <a:gd name="T62" fmla="*/ 35 w 96"/>
                <a:gd name="T63" fmla="*/ 103 h 108"/>
                <a:gd name="T64" fmla="*/ 27 w 96"/>
                <a:gd name="T65" fmla="*/ 97 h 108"/>
                <a:gd name="T66" fmla="*/ 18 w 96"/>
                <a:gd name="T67" fmla="*/ 90 h 108"/>
                <a:gd name="T68" fmla="*/ 11 w 96"/>
                <a:gd name="T69" fmla="*/ 81 h 108"/>
                <a:gd name="T70" fmla="*/ 5 w 96"/>
                <a:gd name="T71" fmla="*/ 71 h 108"/>
                <a:gd name="T72" fmla="*/ 1 w 96"/>
                <a:gd name="T73" fmla="*/ 6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08">
                  <a:moveTo>
                    <a:pt x="1" y="63"/>
                  </a:moveTo>
                  <a:lnTo>
                    <a:pt x="1" y="63"/>
                  </a:lnTo>
                  <a:lnTo>
                    <a:pt x="0" y="53"/>
                  </a:lnTo>
                  <a:lnTo>
                    <a:pt x="0" y="43"/>
                  </a:lnTo>
                  <a:lnTo>
                    <a:pt x="1" y="35"/>
                  </a:lnTo>
                  <a:lnTo>
                    <a:pt x="5" y="26"/>
                  </a:lnTo>
                  <a:lnTo>
                    <a:pt x="11" y="19"/>
                  </a:lnTo>
                  <a:lnTo>
                    <a:pt x="17" y="12"/>
                  </a:lnTo>
                  <a:lnTo>
                    <a:pt x="25" y="6"/>
                  </a:lnTo>
                  <a:lnTo>
                    <a:pt x="34" y="3"/>
                  </a:lnTo>
                  <a:lnTo>
                    <a:pt x="34" y="3"/>
                  </a:lnTo>
                  <a:lnTo>
                    <a:pt x="44" y="0"/>
                  </a:lnTo>
                  <a:lnTo>
                    <a:pt x="52" y="2"/>
                  </a:lnTo>
                  <a:lnTo>
                    <a:pt x="62" y="3"/>
                  </a:lnTo>
                  <a:lnTo>
                    <a:pt x="71" y="6"/>
                  </a:lnTo>
                  <a:lnTo>
                    <a:pt x="78" y="12"/>
                  </a:lnTo>
                  <a:lnTo>
                    <a:pt x="85" y="19"/>
                  </a:lnTo>
                  <a:lnTo>
                    <a:pt x="89" y="26"/>
                  </a:lnTo>
                  <a:lnTo>
                    <a:pt x="94" y="35"/>
                  </a:lnTo>
                  <a:lnTo>
                    <a:pt x="94" y="35"/>
                  </a:lnTo>
                  <a:lnTo>
                    <a:pt x="95" y="44"/>
                  </a:lnTo>
                  <a:lnTo>
                    <a:pt x="96" y="56"/>
                  </a:lnTo>
                  <a:lnTo>
                    <a:pt x="95" y="67"/>
                  </a:lnTo>
                  <a:lnTo>
                    <a:pt x="92" y="77"/>
                  </a:lnTo>
                  <a:lnTo>
                    <a:pt x="86" y="87"/>
                  </a:lnTo>
                  <a:lnTo>
                    <a:pt x="81" y="96"/>
                  </a:lnTo>
                  <a:lnTo>
                    <a:pt x="74" y="103"/>
                  </a:lnTo>
                  <a:lnTo>
                    <a:pt x="65" y="107"/>
                  </a:lnTo>
                  <a:lnTo>
                    <a:pt x="65" y="107"/>
                  </a:lnTo>
                  <a:lnTo>
                    <a:pt x="55" y="108"/>
                  </a:lnTo>
                  <a:lnTo>
                    <a:pt x="45" y="107"/>
                  </a:lnTo>
                  <a:lnTo>
                    <a:pt x="35" y="103"/>
                  </a:lnTo>
                  <a:lnTo>
                    <a:pt x="27" y="97"/>
                  </a:lnTo>
                  <a:lnTo>
                    <a:pt x="18" y="90"/>
                  </a:lnTo>
                  <a:lnTo>
                    <a:pt x="11" y="81"/>
                  </a:lnTo>
                  <a:lnTo>
                    <a:pt x="5" y="71"/>
                  </a:lnTo>
                  <a:lnTo>
                    <a:pt x="1" y="6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25" name="Freeform 92">
              <a:extLst>
                <a:ext uri="{FF2B5EF4-FFF2-40B4-BE49-F238E27FC236}">
                  <a16:creationId xmlns:a16="http://schemas.microsoft.com/office/drawing/2014/main" id="{127BE5D9-DCC8-4485-A192-EB42C6D78597}"/>
                </a:ext>
              </a:extLst>
            </p:cNvPr>
            <p:cNvSpPr>
              <a:spLocks/>
            </p:cNvSpPr>
            <p:nvPr/>
          </p:nvSpPr>
          <p:spPr bwMode="auto">
            <a:xfrm>
              <a:off x="7558088" y="3095626"/>
              <a:ext cx="152400" cy="171450"/>
            </a:xfrm>
            <a:custGeom>
              <a:avLst/>
              <a:gdLst>
                <a:gd name="T0" fmla="*/ 1 w 96"/>
                <a:gd name="T1" fmla="*/ 63 h 108"/>
                <a:gd name="T2" fmla="*/ 1 w 96"/>
                <a:gd name="T3" fmla="*/ 63 h 108"/>
                <a:gd name="T4" fmla="*/ 0 w 96"/>
                <a:gd name="T5" fmla="*/ 53 h 108"/>
                <a:gd name="T6" fmla="*/ 0 w 96"/>
                <a:gd name="T7" fmla="*/ 43 h 108"/>
                <a:gd name="T8" fmla="*/ 1 w 96"/>
                <a:gd name="T9" fmla="*/ 35 h 108"/>
                <a:gd name="T10" fmla="*/ 5 w 96"/>
                <a:gd name="T11" fmla="*/ 26 h 108"/>
                <a:gd name="T12" fmla="*/ 11 w 96"/>
                <a:gd name="T13" fmla="*/ 19 h 108"/>
                <a:gd name="T14" fmla="*/ 17 w 96"/>
                <a:gd name="T15" fmla="*/ 12 h 108"/>
                <a:gd name="T16" fmla="*/ 25 w 96"/>
                <a:gd name="T17" fmla="*/ 6 h 108"/>
                <a:gd name="T18" fmla="*/ 34 w 96"/>
                <a:gd name="T19" fmla="*/ 3 h 108"/>
                <a:gd name="T20" fmla="*/ 34 w 96"/>
                <a:gd name="T21" fmla="*/ 3 h 108"/>
                <a:gd name="T22" fmla="*/ 44 w 96"/>
                <a:gd name="T23" fmla="*/ 0 h 108"/>
                <a:gd name="T24" fmla="*/ 52 w 96"/>
                <a:gd name="T25" fmla="*/ 2 h 108"/>
                <a:gd name="T26" fmla="*/ 62 w 96"/>
                <a:gd name="T27" fmla="*/ 3 h 108"/>
                <a:gd name="T28" fmla="*/ 71 w 96"/>
                <a:gd name="T29" fmla="*/ 6 h 108"/>
                <a:gd name="T30" fmla="*/ 78 w 96"/>
                <a:gd name="T31" fmla="*/ 12 h 108"/>
                <a:gd name="T32" fmla="*/ 85 w 96"/>
                <a:gd name="T33" fmla="*/ 19 h 108"/>
                <a:gd name="T34" fmla="*/ 89 w 96"/>
                <a:gd name="T35" fmla="*/ 26 h 108"/>
                <a:gd name="T36" fmla="*/ 94 w 96"/>
                <a:gd name="T37" fmla="*/ 35 h 108"/>
                <a:gd name="T38" fmla="*/ 94 w 96"/>
                <a:gd name="T39" fmla="*/ 35 h 108"/>
                <a:gd name="T40" fmla="*/ 95 w 96"/>
                <a:gd name="T41" fmla="*/ 44 h 108"/>
                <a:gd name="T42" fmla="*/ 96 w 96"/>
                <a:gd name="T43" fmla="*/ 56 h 108"/>
                <a:gd name="T44" fmla="*/ 95 w 96"/>
                <a:gd name="T45" fmla="*/ 67 h 108"/>
                <a:gd name="T46" fmla="*/ 92 w 96"/>
                <a:gd name="T47" fmla="*/ 77 h 108"/>
                <a:gd name="T48" fmla="*/ 86 w 96"/>
                <a:gd name="T49" fmla="*/ 87 h 108"/>
                <a:gd name="T50" fmla="*/ 81 w 96"/>
                <a:gd name="T51" fmla="*/ 96 h 108"/>
                <a:gd name="T52" fmla="*/ 74 w 96"/>
                <a:gd name="T53" fmla="*/ 103 h 108"/>
                <a:gd name="T54" fmla="*/ 65 w 96"/>
                <a:gd name="T55" fmla="*/ 107 h 108"/>
                <a:gd name="T56" fmla="*/ 65 w 96"/>
                <a:gd name="T57" fmla="*/ 107 h 108"/>
                <a:gd name="T58" fmla="*/ 55 w 96"/>
                <a:gd name="T59" fmla="*/ 108 h 108"/>
                <a:gd name="T60" fmla="*/ 45 w 96"/>
                <a:gd name="T61" fmla="*/ 107 h 108"/>
                <a:gd name="T62" fmla="*/ 35 w 96"/>
                <a:gd name="T63" fmla="*/ 103 h 108"/>
                <a:gd name="T64" fmla="*/ 27 w 96"/>
                <a:gd name="T65" fmla="*/ 97 h 108"/>
                <a:gd name="T66" fmla="*/ 18 w 96"/>
                <a:gd name="T67" fmla="*/ 90 h 108"/>
                <a:gd name="T68" fmla="*/ 11 w 96"/>
                <a:gd name="T69" fmla="*/ 81 h 108"/>
                <a:gd name="T70" fmla="*/ 5 w 96"/>
                <a:gd name="T71" fmla="*/ 71 h 108"/>
                <a:gd name="T72" fmla="*/ 1 w 96"/>
                <a:gd name="T73" fmla="*/ 6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08">
                  <a:moveTo>
                    <a:pt x="1" y="63"/>
                  </a:moveTo>
                  <a:lnTo>
                    <a:pt x="1" y="63"/>
                  </a:lnTo>
                  <a:lnTo>
                    <a:pt x="0" y="53"/>
                  </a:lnTo>
                  <a:lnTo>
                    <a:pt x="0" y="43"/>
                  </a:lnTo>
                  <a:lnTo>
                    <a:pt x="1" y="35"/>
                  </a:lnTo>
                  <a:lnTo>
                    <a:pt x="5" y="26"/>
                  </a:lnTo>
                  <a:lnTo>
                    <a:pt x="11" y="19"/>
                  </a:lnTo>
                  <a:lnTo>
                    <a:pt x="17" y="12"/>
                  </a:lnTo>
                  <a:lnTo>
                    <a:pt x="25" y="6"/>
                  </a:lnTo>
                  <a:lnTo>
                    <a:pt x="34" y="3"/>
                  </a:lnTo>
                  <a:lnTo>
                    <a:pt x="34" y="3"/>
                  </a:lnTo>
                  <a:lnTo>
                    <a:pt x="44" y="0"/>
                  </a:lnTo>
                  <a:lnTo>
                    <a:pt x="52" y="2"/>
                  </a:lnTo>
                  <a:lnTo>
                    <a:pt x="62" y="3"/>
                  </a:lnTo>
                  <a:lnTo>
                    <a:pt x="71" y="6"/>
                  </a:lnTo>
                  <a:lnTo>
                    <a:pt x="78" y="12"/>
                  </a:lnTo>
                  <a:lnTo>
                    <a:pt x="85" y="19"/>
                  </a:lnTo>
                  <a:lnTo>
                    <a:pt x="89" y="26"/>
                  </a:lnTo>
                  <a:lnTo>
                    <a:pt x="94" y="35"/>
                  </a:lnTo>
                  <a:lnTo>
                    <a:pt x="94" y="35"/>
                  </a:lnTo>
                  <a:lnTo>
                    <a:pt x="95" y="44"/>
                  </a:lnTo>
                  <a:lnTo>
                    <a:pt x="96" y="56"/>
                  </a:lnTo>
                  <a:lnTo>
                    <a:pt x="95" y="67"/>
                  </a:lnTo>
                  <a:lnTo>
                    <a:pt x="92" y="77"/>
                  </a:lnTo>
                  <a:lnTo>
                    <a:pt x="86" y="87"/>
                  </a:lnTo>
                  <a:lnTo>
                    <a:pt x="81" y="96"/>
                  </a:lnTo>
                  <a:lnTo>
                    <a:pt x="74" y="103"/>
                  </a:lnTo>
                  <a:lnTo>
                    <a:pt x="65" y="107"/>
                  </a:lnTo>
                  <a:lnTo>
                    <a:pt x="65" y="107"/>
                  </a:lnTo>
                  <a:lnTo>
                    <a:pt x="55" y="108"/>
                  </a:lnTo>
                  <a:lnTo>
                    <a:pt x="45" y="107"/>
                  </a:lnTo>
                  <a:lnTo>
                    <a:pt x="35" y="103"/>
                  </a:lnTo>
                  <a:lnTo>
                    <a:pt x="27" y="97"/>
                  </a:lnTo>
                  <a:lnTo>
                    <a:pt x="18" y="90"/>
                  </a:lnTo>
                  <a:lnTo>
                    <a:pt x="11" y="81"/>
                  </a:lnTo>
                  <a:lnTo>
                    <a:pt x="5" y="71"/>
                  </a:lnTo>
                  <a:lnTo>
                    <a:pt x="1" y="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26" name="Freeform 93">
              <a:extLst>
                <a:ext uri="{FF2B5EF4-FFF2-40B4-BE49-F238E27FC236}">
                  <a16:creationId xmlns:a16="http://schemas.microsoft.com/office/drawing/2014/main" id="{F122D7C1-F5F6-4D9B-AF09-87B27A36C618}"/>
                </a:ext>
              </a:extLst>
            </p:cNvPr>
            <p:cNvSpPr>
              <a:spLocks/>
            </p:cNvSpPr>
            <p:nvPr/>
          </p:nvSpPr>
          <p:spPr bwMode="auto">
            <a:xfrm>
              <a:off x="6765925" y="3003551"/>
              <a:ext cx="128588" cy="95250"/>
            </a:xfrm>
            <a:custGeom>
              <a:avLst/>
              <a:gdLst>
                <a:gd name="T0" fmla="*/ 10 w 81"/>
                <a:gd name="T1" fmla="*/ 4 h 60"/>
                <a:gd name="T2" fmla="*/ 0 w 81"/>
                <a:gd name="T3" fmla="*/ 40 h 60"/>
                <a:gd name="T4" fmla="*/ 69 w 81"/>
                <a:gd name="T5" fmla="*/ 60 h 60"/>
                <a:gd name="T6" fmla="*/ 81 w 81"/>
                <a:gd name="T7" fmla="*/ 20 h 60"/>
                <a:gd name="T8" fmla="*/ 17 w 81"/>
                <a:gd name="T9" fmla="*/ 1 h 60"/>
                <a:gd name="T10" fmla="*/ 17 w 81"/>
                <a:gd name="T11" fmla="*/ 1 h 60"/>
                <a:gd name="T12" fmla="*/ 14 w 81"/>
                <a:gd name="T13" fmla="*/ 0 h 60"/>
                <a:gd name="T14" fmla="*/ 12 w 81"/>
                <a:gd name="T15" fmla="*/ 1 h 60"/>
                <a:gd name="T16" fmla="*/ 11 w 81"/>
                <a:gd name="T17" fmla="*/ 3 h 60"/>
                <a:gd name="T18" fmla="*/ 10 w 81"/>
                <a:gd name="T19" fmla="*/ 4 h 60"/>
                <a:gd name="T20" fmla="*/ 10 w 81"/>
                <a:gd name="T2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60">
                  <a:moveTo>
                    <a:pt x="10" y="4"/>
                  </a:moveTo>
                  <a:lnTo>
                    <a:pt x="0" y="40"/>
                  </a:lnTo>
                  <a:lnTo>
                    <a:pt x="69" y="60"/>
                  </a:lnTo>
                  <a:lnTo>
                    <a:pt x="81" y="20"/>
                  </a:lnTo>
                  <a:lnTo>
                    <a:pt x="17" y="1"/>
                  </a:lnTo>
                  <a:lnTo>
                    <a:pt x="17" y="1"/>
                  </a:lnTo>
                  <a:lnTo>
                    <a:pt x="14" y="0"/>
                  </a:lnTo>
                  <a:lnTo>
                    <a:pt x="12" y="1"/>
                  </a:lnTo>
                  <a:lnTo>
                    <a:pt x="11" y="3"/>
                  </a:lnTo>
                  <a:lnTo>
                    <a:pt x="10" y="4"/>
                  </a:lnTo>
                  <a:lnTo>
                    <a:pt x="10" y="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27" name="Freeform 94">
              <a:extLst>
                <a:ext uri="{FF2B5EF4-FFF2-40B4-BE49-F238E27FC236}">
                  <a16:creationId xmlns:a16="http://schemas.microsoft.com/office/drawing/2014/main" id="{BEABAB9C-CFEE-4392-ADE4-6835CD4DA369}"/>
                </a:ext>
              </a:extLst>
            </p:cNvPr>
            <p:cNvSpPr>
              <a:spLocks/>
            </p:cNvSpPr>
            <p:nvPr/>
          </p:nvSpPr>
          <p:spPr bwMode="auto">
            <a:xfrm>
              <a:off x="6905625" y="3044826"/>
              <a:ext cx="128588" cy="96838"/>
            </a:xfrm>
            <a:custGeom>
              <a:avLst/>
              <a:gdLst>
                <a:gd name="T0" fmla="*/ 78 w 81"/>
                <a:gd name="T1" fmla="*/ 20 h 61"/>
                <a:gd name="T2" fmla="*/ 11 w 81"/>
                <a:gd name="T3" fmla="*/ 0 h 61"/>
                <a:gd name="T4" fmla="*/ 0 w 81"/>
                <a:gd name="T5" fmla="*/ 39 h 61"/>
                <a:gd name="T6" fmla="*/ 71 w 81"/>
                <a:gd name="T7" fmla="*/ 61 h 61"/>
                <a:gd name="T8" fmla="*/ 81 w 81"/>
                <a:gd name="T9" fmla="*/ 27 h 61"/>
                <a:gd name="T10" fmla="*/ 81 w 81"/>
                <a:gd name="T11" fmla="*/ 27 h 61"/>
                <a:gd name="T12" fmla="*/ 81 w 81"/>
                <a:gd name="T13" fmla="*/ 24 h 61"/>
                <a:gd name="T14" fmla="*/ 81 w 81"/>
                <a:gd name="T15" fmla="*/ 22 h 61"/>
                <a:gd name="T16" fmla="*/ 79 w 81"/>
                <a:gd name="T17" fmla="*/ 21 h 61"/>
                <a:gd name="T18" fmla="*/ 78 w 81"/>
                <a:gd name="T19" fmla="*/ 20 h 61"/>
                <a:gd name="T20" fmla="*/ 78 w 81"/>
                <a:gd name="T2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61">
                  <a:moveTo>
                    <a:pt x="78" y="20"/>
                  </a:moveTo>
                  <a:lnTo>
                    <a:pt x="11" y="0"/>
                  </a:lnTo>
                  <a:lnTo>
                    <a:pt x="0" y="39"/>
                  </a:lnTo>
                  <a:lnTo>
                    <a:pt x="71" y="61"/>
                  </a:lnTo>
                  <a:lnTo>
                    <a:pt x="81" y="27"/>
                  </a:lnTo>
                  <a:lnTo>
                    <a:pt x="81" y="27"/>
                  </a:lnTo>
                  <a:lnTo>
                    <a:pt x="81" y="24"/>
                  </a:lnTo>
                  <a:lnTo>
                    <a:pt x="81" y="22"/>
                  </a:lnTo>
                  <a:lnTo>
                    <a:pt x="79" y="21"/>
                  </a:lnTo>
                  <a:lnTo>
                    <a:pt x="78" y="20"/>
                  </a:lnTo>
                  <a:lnTo>
                    <a:pt x="78" y="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28" name="Freeform 95">
              <a:extLst>
                <a:ext uri="{FF2B5EF4-FFF2-40B4-BE49-F238E27FC236}">
                  <a16:creationId xmlns:a16="http://schemas.microsoft.com/office/drawing/2014/main" id="{C1C6CC2F-53A4-45B4-B543-D76BE1B2B8EA}"/>
                </a:ext>
              </a:extLst>
            </p:cNvPr>
            <p:cNvSpPr>
              <a:spLocks/>
            </p:cNvSpPr>
            <p:nvPr/>
          </p:nvSpPr>
          <p:spPr bwMode="auto">
            <a:xfrm>
              <a:off x="6729413" y="3095626"/>
              <a:ext cx="138113" cy="127000"/>
            </a:xfrm>
            <a:custGeom>
              <a:avLst/>
              <a:gdLst>
                <a:gd name="T0" fmla="*/ 0 w 87"/>
                <a:gd name="T1" fmla="*/ 54 h 80"/>
                <a:gd name="T2" fmla="*/ 0 w 87"/>
                <a:gd name="T3" fmla="*/ 54 h 80"/>
                <a:gd name="T4" fmla="*/ 0 w 87"/>
                <a:gd name="T5" fmla="*/ 56 h 80"/>
                <a:gd name="T6" fmla="*/ 1 w 87"/>
                <a:gd name="T7" fmla="*/ 59 h 80"/>
                <a:gd name="T8" fmla="*/ 3 w 87"/>
                <a:gd name="T9" fmla="*/ 60 h 80"/>
                <a:gd name="T10" fmla="*/ 4 w 87"/>
                <a:gd name="T11" fmla="*/ 60 h 80"/>
                <a:gd name="T12" fmla="*/ 68 w 87"/>
                <a:gd name="T13" fmla="*/ 80 h 80"/>
                <a:gd name="T14" fmla="*/ 87 w 87"/>
                <a:gd name="T15" fmla="*/ 20 h 80"/>
                <a:gd name="T16" fmla="*/ 17 w 87"/>
                <a:gd name="T17" fmla="*/ 0 h 80"/>
                <a:gd name="T18" fmla="*/ 0 w 87"/>
                <a:gd name="T19"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0">
                  <a:moveTo>
                    <a:pt x="0" y="54"/>
                  </a:moveTo>
                  <a:lnTo>
                    <a:pt x="0" y="54"/>
                  </a:lnTo>
                  <a:lnTo>
                    <a:pt x="0" y="56"/>
                  </a:lnTo>
                  <a:lnTo>
                    <a:pt x="1" y="59"/>
                  </a:lnTo>
                  <a:lnTo>
                    <a:pt x="3" y="60"/>
                  </a:lnTo>
                  <a:lnTo>
                    <a:pt x="4" y="60"/>
                  </a:lnTo>
                  <a:lnTo>
                    <a:pt x="68" y="80"/>
                  </a:lnTo>
                  <a:lnTo>
                    <a:pt x="87" y="20"/>
                  </a:lnTo>
                  <a:lnTo>
                    <a:pt x="17" y="0"/>
                  </a:lnTo>
                  <a:lnTo>
                    <a:pt x="0" y="5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29" name="Freeform 96">
              <a:extLst>
                <a:ext uri="{FF2B5EF4-FFF2-40B4-BE49-F238E27FC236}">
                  <a16:creationId xmlns:a16="http://schemas.microsoft.com/office/drawing/2014/main" id="{C060A9AE-A767-4CD5-BA2B-0FBD5C8557E7}"/>
                </a:ext>
              </a:extLst>
            </p:cNvPr>
            <p:cNvSpPr>
              <a:spLocks/>
            </p:cNvSpPr>
            <p:nvPr/>
          </p:nvSpPr>
          <p:spPr bwMode="auto">
            <a:xfrm>
              <a:off x="6867525" y="3136901"/>
              <a:ext cx="141288" cy="127000"/>
            </a:xfrm>
            <a:custGeom>
              <a:avLst/>
              <a:gdLst>
                <a:gd name="T0" fmla="*/ 0 w 89"/>
                <a:gd name="T1" fmla="*/ 60 h 80"/>
                <a:gd name="T2" fmla="*/ 66 w 89"/>
                <a:gd name="T3" fmla="*/ 80 h 80"/>
                <a:gd name="T4" fmla="*/ 66 w 89"/>
                <a:gd name="T5" fmla="*/ 80 h 80"/>
                <a:gd name="T6" fmla="*/ 68 w 89"/>
                <a:gd name="T7" fmla="*/ 80 h 80"/>
                <a:gd name="T8" fmla="*/ 71 w 89"/>
                <a:gd name="T9" fmla="*/ 78 h 80"/>
                <a:gd name="T10" fmla="*/ 72 w 89"/>
                <a:gd name="T11" fmla="*/ 77 h 80"/>
                <a:gd name="T12" fmla="*/ 74 w 89"/>
                <a:gd name="T13" fmla="*/ 75 h 80"/>
                <a:gd name="T14" fmla="*/ 89 w 89"/>
                <a:gd name="T15" fmla="*/ 21 h 80"/>
                <a:gd name="T16" fmla="*/ 18 w 89"/>
                <a:gd name="T17" fmla="*/ 0 h 80"/>
                <a:gd name="T18" fmla="*/ 0 w 89"/>
                <a:gd name="T19"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0">
                  <a:moveTo>
                    <a:pt x="0" y="60"/>
                  </a:moveTo>
                  <a:lnTo>
                    <a:pt x="66" y="80"/>
                  </a:lnTo>
                  <a:lnTo>
                    <a:pt x="66" y="80"/>
                  </a:lnTo>
                  <a:lnTo>
                    <a:pt x="68" y="80"/>
                  </a:lnTo>
                  <a:lnTo>
                    <a:pt x="71" y="78"/>
                  </a:lnTo>
                  <a:lnTo>
                    <a:pt x="72" y="77"/>
                  </a:lnTo>
                  <a:lnTo>
                    <a:pt x="74" y="75"/>
                  </a:lnTo>
                  <a:lnTo>
                    <a:pt x="89" y="21"/>
                  </a:lnTo>
                  <a:lnTo>
                    <a:pt x="18" y="0"/>
                  </a:lnTo>
                  <a:lnTo>
                    <a:pt x="0" y="6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30" name="Freeform 97">
              <a:extLst>
                <a:ext uri="{FF2B5EF4-FFF2-40B4-BE49-F238E27FC236}">
                  <a16:creationId xmlns:a16="http://schemas.microsoft.com/office/drawing/2014/main" id="{DBAD7AF7-69FE-46EE-B85F-B42FD7D3CC42}"/>
                </a:ext>
              </a:extLst>
            </p:cNvPr>
            <p:cNvSpPr>
              <a:spLocks noEditPoints="1"/>
            </p:cNvSpPr>
            <p:nvPr/>
          </p:nvSpPr>
          <p:spPr bwMode="auto">
            <a:xfrm>
              <a:off x="6843713" y="2928938"/>
              <a:ext cx="169863" cy="111125"/>
            </a:xfrm>
            <a:custGeom>
              <a:avLst/>
              <a:gdLst>
                <a:gd name="T0" fmla="*/ 86 w 107"/>
                <a:gd name="T1" fmla="*/ 66 h 70"/>
                <a:gd name="T2" fmla="*/ 96 w 107"/>
                <a:gd name="T3" fmla="*/ 57 h 70"/>
                <a:gd name="T4" fmla="*/ 103 w 107"/>
                <a:gd name="T5" fmla="*/ 48 h 70"/>
                <a:gd name="T6" fmla="*/ 107 w 107"/>
                <a:gd name="T7" fmla="*/ 40 h 70"/>
                <a:gd name="T8" fmla="*/ 106 w 107"/>
                <a:gd name="T9" fmla="*/ 31 h 70"/>
                <a:gd name="T10" fmla="*/ 103 w 107"/>
                <a:gd name="T11" fmla="*/ 29 h 70"/>
                <a:gd name="T12" fmla="*/ 96 w 107"/>
                <a:gd name="T13" fmla="*/ 23 h 70"/>
                <a:gd name="T14" fmla="*/ 84 w 107"/>
                <a:gd name="T15" fmla="*/ 23 h 70"/>
                <a:gd name="T16" fmla="*/ 73 w 107"/>
                <a:gd name="T17" fmla="*/ 24 h 70"/>
                <a:gd name="T18" fmla="*/ 67 w 107"/>
                <a:gd name="T19" fmla="*/ 27 h 70"/>
                <a:gd name="T20" fmla="*/ 50 w 107"/>
                <a:gd name="T21" fmla="*/ 41 h 70"/>
                <a:gd name="T22" fmla="*/ 49 w 107"/>
                <a:gd name="T23" fmla="*/ 31 h 70"/>
                <a:gd name="T24" fmla="*/ 43 w 107"/>
                <a:gd name="T25" fmla="*/ 20 h 70"/>
                <a:gd name="T26" fmla="*/ 36 w 107"/>
                <a:gd name="T27" fmla="*/ 10 h 70"/>
                <a:gd name="T28" fmla="*/ 26 w 107"/>
                <a:gd name="T29" fmla="*/ 3 h 70"/>
                <a:gd name="T30" fmla="*/ 17 w 107"/>
                <a:gd name="T31" fmla="*/ 0 h 70"/>
                <a:gd name="T32" fmla="*/ 9 w 107"/>
                <a:gd name="T33" fmla="*/ 3 h 70"/>
                <a:gd name="T34" fmla="*/ 6 w 107"/>
                <a:gd name="T35" fmla="*/ 6 h 70"/>
                <a:gd name="T36" fmla="*/ 2 w 107"/>
                <a:gd name="T37" fmla="*/ 13 h 70"/>
                <a:gd name="T38" fmla="*/ 2 w 107"/>
                <a:gd name="T39" fmla="*/ 24 h 70"/>
                <a:gd name="T40" fmla="*/ 5 w 107"/>
                <a:gd name="T41" fmla="*/ 36 h 70"/>
                <a:gd name="T42" fmla="*/ 8 w 107"/>
                <a:gd name="T43" fmla="*/ 41 h 70"/>
                <a:gd name="T44" fmla="*/ 20 w 107"/>
                <a:gd name="T45" fmla="*/ 56 h 70"/>
                <a:gd name="T46" fmla="*/ 36 w 107"/>
                <a:gd name="T47" fmla="*/ 61 h 70"/>
                <a:gd name="T48" fmla="*/ 37 w 107"/>
                <a:gd name="T49" fmla="*/ 66 h 70"/>
                <a:gd name="T50" fmla="*/ 42 w 107"/>
                <a:gd name="T51" fmla="*/ 70 h 70"/>
                <a:gd name="T52" fmla="*/ 44 w 107"/>
                <a:gd name="T53" fmla="*/ 70 h 70"/>
                <a:gd name="T54" fmla="*/ 49 w 107"/>
                <a:gd name="T55" fmla="*/ 67 h 70"/>
                <a:gd name="T56" fmla="*/ 50 w 107"/>
                <a:gd name="T57" fmla="*/ 66 h 70"/>
                <a:gd name="T58" fmla="*/ 66 w 107"/>
                <a:gd name="T59" fmla="*/ 70 h 70"/>
                <a:gd name="T60" fmla="*/ 86 w 107"/>
                <a:gd name="T61" fmla="*/ 66 h 70"/>
                <a:gd name="T62" fmla="*/ 60 w 107"/>
                <a:gd name="T63" fmla="*/ 40 h 70"/>
                <a:gd name="T64" fmla="*/ 67 w 107"/>
                <a:gd name="T65" fmla="*/ 37 h 70"/>
                <a:gd name="T66" fmla="*/ 80 w 107"/>
                <a:gd name="T67" fmla="*/ 39 h 70"/>
                <a:gd name="T68" fmla="*/ 84 w 107"/>
                <a:gd name="T69" fmla="*/ 43 h 70"/>
                <a:gd name="T70" fmla="*/ 83 w 107"/>
                <a:gd name="T71" fmla="*/ 53 h 70"/>
                <a:gd name="T72" fmla="*/ 71 w 107"/>
                <a:gd name="T73" fmla="*/ 63 h 70"/>
                <a:gd name="T74" fmla="*/ 66 w 107"/>
                <a:gd name="T75" fmla="*/ 64 h 70"/>
                <a:gd name="T76" fmla="*/ 56 w 107"/>
                <a:gd name="T77" fmla="*/ 66 h 70"/>
                <a:gd name="T78" fmla="*/ 52 w 107"/>
                <a:gd name="T79" fmla="*/ 63 h 70"/>
                <a:gd name="T80" fmla="*/ 47 w 107"/>
                <a:gd name="T81" fmla="*/ 54 h 70"/>
                <a:gd name="T82" fmla="*/ 49 w 107"/>
                <a:gd name="T83" fmla="*/ 50 h 70"/>
                <a:gd name="T84" fmla="*/ 56 w 107"/>
                <a:gd name="T85" fmla="*/ 43 h 70"/>
                <a:gd name="T86" fmla="*/ 60 w 107"/>
                <a:gd name="T87" fmla="*/ 40 h 70"/>
                <a:gd name="T88" fmla="*/ 20 w 107"/>
                <a:gd name="T89" fmla="*/ 47 h 70"/>
                <a:gd name="T90" fmla="*/ 16 w 107"/>
                <a:gd name="T91" fmla="*/ 33 h 70"/>
                <a:gd name="T92" fmla="*/ 22 w 107"/>
                <a:gd name="T93" fmla="*/ 24 h 70"/>
                <a:gd name="T94" fmla="*/ 26 w 107"/>
                <a:gd name="T95" fmla="*/ 23 h 70"/>
                <a:gd name="T96" fmla="*/ 37 w 107"/>
                <a:gd name="T97" fmla="*/ 29 h 70"/>
                <a:gd name="T98" fmla="*/ 42 w 107"/>
                <a:gd name="T99" fmla="*/ 34 h 70"/>
                <a:gd name="T100" fmla="*/ 46 w 107"/>
                <a:gd name="T101" fmla="*/ 44 h 70"/>
                <a:gd name="T102" fmla="*/ 44 w 107"/>
                <a:gd name="T103" fmla="*/ 54 h 70"/>
                <a:gd name="T104" fmla="*/ 42 w 107"/>
                <a:gd name="T105" fmla="*/ 54 h 70"/>
                <a:gd name="T106" fmla="*/ 37 w 107"/>
                <a:gd name="T107" fmla="*/ 56 h 70"/>
                <a:gd name="T108" fmla="*/ 36 w 107"/>
                <a:gd name="T109" fmla="*/ 58 h 70"/>
                <a:gd name="T110" fmla="*/ 27 w 107"/>
                <a:gd name="T111" fmla="*/ 56 h 70"/>
                <a:gd name="T112" fmla="*/ 20 w 107"/>
                <a:gd name="T113" fmla="*/ 4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70">
                  <a:moveTo>
                    <a:pt x="86" y="66"/>
                  </a:moveTo>
                  <a:lnTo>
                    <a:pt x="86" y="66"/>
                  </a:lnTo>
                  <a:lnTo>
                    <a:pt x="91" y="61"/>
                  </a:lnTo>
                  <a:lnTo>
                    <a:pt x="96" y="57"/>
                  </a:lnTo>
                  <a:lnTo>
                    <a:pt x="100" y="54"/>
                  </a:lnTo>
                  <a:lnTo>
                    <a:pt x="103" y="48"/>
                  </a:lnTo>
                  <a:lnTo>
                    <a:pt x="106" y="44"/>
                  </a:lnTo>
                  <a:lnTo>
                    <a:pt x="107" y="40"/>
                  </a:lnTo>
                  <a:lnTo>
                    <a:pt x="107" y="36"/>
                  </a:lnTo>
                  <a:lnTo>
                    <a:pt x="106" y="31"/>
                  </a:lnTo>
                  <a:lnTo>
                    <a:pt x="106" y="31"/>
                  </a:lnTo>
                  <a:lnTo>
                    <a:pt x="103" y="29"/>
                  </a:lnTo>
                  <a:lnTo>
                    <a:pt x="100" y="26"/>
                  </a:lnTo>
                  <a:lnTo>
                    <a:pt x="96" y="23"/>
                  </a:lnTo>
                  <a:lnTo>
                    <a:pt x="90" y="23"/>
                  </a:lnTo>
                  <a:lnTo>
                    <a:pt x="84" y="23"/>
                  </a:lnTo>
                  <a:lnTo>
                    <a:pt x="79" y="23"/>
                  </a:lnTo>
                  <a:lnTo>
                    <a:pt x="73" y="24"/>
                  </a:lnTo>
                  <a:lnTo>
                    <a:pt x="67" y="27"/>
                  </a:lnTo>
                  <a:lnTo>
                    <a:pt x="67" y="27"/>
                  </a:lnTo>
                  <a:lnTo>
                    <a:pt x="57" y="34"/>
                  </a:lnTo>
                  <a:lnTo>
                    <a:pt x="50" y="41"/>
                  </a:lnTo>
                  <a:lnTo>
                    <a:pt x="50" y="41"/>
                  </a:lnTo>
                  <a:lnTo>
                    <a:pt x="49" y="31"/>
                  </a:lnTo>
                  <a:lnTo>
                    <a:pt x="43" y="20"/>
                  </a:lnTo>
                  <a:lnTo>
                    <a:pt x="43" y="20"/>
                  </a:lnTo>
                  <a:lnTo>
                    <a:pt x="40" y="14"/>
                  </a:lnTo>
                  <a:lnTo>
                    <a:pt x="36" y="10"/>
                  </a:lnTo>
                  <a:lnTo>
                    <a:pt x="32" y="6"/>
                  </a:lnTo>
                  <a:lnTo>
                    <a:pt x="26" y="3"/>
                  </a:lnTo>
                  <a:lnTo>
                    <a:pt x="22" y="2"/>
                  </a:lnTo>
                  <a:lnTo>
                    <a:pt x="17" y="0"/>
                  </a:lnTo>
                  <a:lnTo>
                    <a:pt x="13" y="2"/>
                  </a:lnTo>
                  <a:lnTo>
                    <a:pt x="9" y="3"/>
                  </a:lnTo>
                  <a:lnTo>
                    <a:pt x="9" y="3"/>
                  </a:lnTo>
                  <a:lnTo>
                    <a:pt x="6" y="6"/>
                  </a:lnTo>
                  <a:lnTo>
                    <a:pt x="3" y="9"/>
                  </a:lnTo>
                  <a:lnTo>
                    <a:pt x="2" y="13"/>
                  </a:lnTo>
                  <a:lnTo>
                    <a:pt x="0" y="19"/>
                  </a:lnTo>
                  <a:lnTo>
                    <a:pt x="2" y="24"/>
                  </a:lnTo>
                  <a:lnTo>
                    <a:pt x="2" y="30"/>
                  </a:lnTo>
                  <a:lnTo>
                    <a:pt x="5" y="36"/>
                  </a:lnTo>
                  <a:lnTo>
                    <a:pt x="8" y="41"/>
                  </a:lnTo>
                  <a:lnTo>
                    <a:pt x="8" y="41"/>
                  </a:lnTo>
                  <a:lnTo>
                    <a:pt x="13" y="50"/>
                  </a:lnTo>
                  <a:lnTo>
                    <a:pt x="20" y="56"/>
                  </a:lnTo>
                  <a:lnTo>
                    <a:pt x="27" y="60"/>
                  </a:lnTo>
                  <a:lnTo>
                    <a:pt x="36" y="61"/>
                  </a:lnTo>
                  <a:lnTo>
                    <a:pt x="36" y="61"/>
                  </a:lnTo>
                  <a:lnTo>
                    <a:pt x="37" y="66"/>
                  </a:lnTo>
                  <a:lnTo>
                    <a:pt x="39" y="68"/>
                  </a:lnTo>
                  <a:lnTo>
                    <a:pt x="42" y="70"/>
                  </a:lnTo>
                  <a:lnTo>
                    <a:pt x="42" y="70"/>
                  </a:lnTo>
                  <a:lnTo>
                    <a:pt x="44" y="70"/>
                  </a:lnTo>
                  <a:lnTo>
                    <a:pt x="46" y="68"/>
                  </a:lnTo>
                  <a:lnTo>
                    <a:pt x="49" y="67"/>
                  </a:lnTo>
                  <a:lnTo>
                    <a:pt x="50" y="66"/>
                  </a:lnTo>
                  <a:lnTo>
                    <a:pt x="50" y="66"/>
                  </a:lnTo>
                  <a:lnTo>
                    <a:pt x="57" y="68"/>
                  </a:lnTo>
                  <a:lnTo>
                    <a:pt x="66" y="70"/>
                  </a:lnTo>
                  <a:lnTo>
                    <a:pt x="76" y="68"/>
                  </a:lnTo>
                  <a:lnTo>
                    <a:pt x="86" y="66"/>
                  </a:lnTo>
                  <a:lnTo>
                    <a:pt x="86" y="66"/>
                  </a:lnTo>
                  <a:close/>
                  <a:moveTo>
                    <a:pt x="60" y="40"/>
                  </a:moveTo>
                  <a:lnTo>
                    <a:pt x="60" y="40"/>
                  </a:lnTo>
                  <a:lnTo>
                    <a:pt x="67" y="37"/>
                  </a:lnTo>
                  <a:lnTo>
                    <a:pt x="74" y="37"/>
                  </a:lnTo>
                  <a:lnTo>
                    <a:pt x="80" y="39"/>
                  </a:lnTo>
                  <a:lnTo>
                    <a:pt x="84" y="43"/>
                  </a:lnTo>
                  <a:lnTo>
                    <a:pt x="84" y="43"/>
                  </a:lnTo>
                  <a:lnTo>
                    <a:pt x="84" y="47"/>
                  </a:lnTo>
                  <a:lnTo>
                    <a:pt x="83" y="53"/>
                  </a:lnTo>
                  <a:lnTo>
                    <a:pt x="79" y="58"/>
                  </a:lnTo>
                  <a:lnTo>
                    <a:pt x="71" y="63"/>
                  </a:lnTo>
                  <a:lnTo>
                    <a:pt x="71" y="63"/>
                  </a:lnTo>
                  <a:lnTo>
                    <a:pt x="66" y="64"/>
                  </a:lnTo>
                  <a:lnTo>
                    <a:pt x="60" y="66"/>
                  </a:lnTo>
                  <a:lnTo>
                    <a:pt x="56" y="66"/>
                  </a:lnTo>
                  <a:lnTo>
                    <a:pt x="52" y="63"/>
                  </a:lnTo>
                  <a:lnTo>
                    <a:pt x="52" y="63"/>
                  </a:lnTo>
                  <a:lnTo>
                    <a:pt x="50" y="58"/>
                  </a:lnTo>
                  <a:lnTo>
                    <a:pt x="47" y="54"/>
                  </a:lnTo>
                  <a:lnTo>
                    <a:pt x="47" y="54"/>
                  </a:lnTo>
                  <a:lnTo>
                    <a:pt x="49" y="50"/>
                  </a:lnTo>
                  <a:lnTo>
                    <a:pt x="52" y="47"/>
                  </a:lnTo>
                  <a:lnTo>
                    <a:pt x="56" y="43"/>
                  </a:lnTo>
                  <a:lnTo>
                    <a:pt x="60" y="40"/>
                  </a:lnTo>
                  <a:lnTo>
                    <a:pt x="60" y="40"/>
                  </a:lnTo>
                  <a:close/>
                  <a:moveTo>
                    <a:pt x="20" y="47"/>
                  </a:moveTo>
                  <a:lnTo>
                    <a:pt x="20" y="47"/>
                  </a:lnTo>
                  <a:lnTo>
                    <a:pt x="17" y="40"/>
                  </a:lnTo>
                  <a:lnTo>
                    <a:pt x="16" y="33"/>
                  </a:lnTo>
                  <a:lnTo>
                    <a:pt x="17" y="27"/>
                  </a:lnTo>
                  <a:lnTo>
                    <a:pt x="22" y="24"/>
                  </a:lnTo>
                  <a:lnTo>
                    <a:pt x="22" y="24"/>
                  </a:lnTo>
                  <a:lnTo>
                    <a:pt x="26" y="23"/>
                  </a:lnTo>
                  <a:lnTo>
                    <a:pt x="32" y="24"/>
                  </a:lnTo>
                  <a:lnTo>
                    <a:pt x="37" y="29"/>
                  </a:lnTo>
                  <a:lnTo>
                    <a:pt x="42" y="34"/>
                  </a:lnTo>
                  <a:lnTo>
                    <a:pt x="42" y="34"/>
                  </a:lnTo>
                  <a:lnTo>
                    <a:pt x="44" y="40"/>
                  </a:lnTo>
                  <a:lnTo>
                    <a:pt x="46" y="44"/>
                  </a:lnTo>
                  <a:lnTo>
                    <a:pt x="46" y="50"/>
                  </a:lnTo>
                  <a:lnTo>
                    <a:pt x="44" y="54"/>
                  </a:lnTo>
                  <a:lnTo>
                    <a:pt x="44" y="54"/>
                  </a:lnTo>
                  <a:lnTo>
                    <a:pt x="42" y="54"/>
                  </a:lnTo>
                  <a:lnTo>
                    <a:pt x="39" y="54"/>
                  </a:lnTo>
                  <a:lnTo>
                    <a:pt x="37" y="56"/>
                  </a:lnTo>
                  <a:lnTo>
                    <a:pt x="36" y="58"/>
                  </a:lnTo>
                  <a:lnTo>
                    <a:pt x="36" y="58"/>
                  </a:lnTo>
                  <a:lnTo>
                    <a:pt x="32" y="58"/>
                  </a:lnTo>
                  <a:lnTo>
                    <a:pt x="27" y="56"/>
                  </a:lnTo>
                  <a:lnTo>
                    <a:pt x="23" y="51"/>
                  </a:lnTo>
                  <a:lnTo>
                    <a:pt x="20" y="47"/>
                  </a:lnTo>
                  <a:lnTo>
                    <a:pt x="20" y="4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31" name="Freeform 98">
              <a:extLst>
                <a:ext uri="{FF2B5EF4-FFF2-40B4-BE49-F238E27FC236}">
                  <a16:creationId xmlns:a16="http://schemas.microsoft.com/office/drawing/2014/main" id="{4D427E87-BD27-433E-A08B-42C8EE93200D}"/>
                </a:ext>
              </a:extLst>
            </p:cNvPr>
            <p:cNvSpPr>
              <a:spLocks/>
            </p:cNvSpPr>
            <p:nvPr/>
          </p:nvSpPr>
          <p:spPr bwMode="auto">
            <a:xfrm>
              <a:off x="6945313" y="3024188"/>
              <a:ext cx="79375" cy="33338"/>
            </a:xfrm>
            <a:custGeom>
              <a:avLst/>
              <a:gdLst>
                <a:gd name="T0" fmla="*/ 0 w 50"/>
                <a:gd name="T1" fmla="*/ 11 h 21"/>
                <a:gd name="T2" fmla="*/ 0 w 50"/>
                <a:gd name="T3" fmla="*/ 11 h 21"/>
                <a:gd name="T4" fmla="*/ 12 w 50"/>
                <a:gd name="T5" fmla="*/ 17 h 21"/>
                <a:gd name="T6" fmla="*/ 20 w 50"/>
                <a:gd name="T7" fmla="*/ 20 h 21"/>
                <a:gd name="T8" fmla="*/ 29 w 50"/>
                <a:gd name="T9" fmla="*/ 21 h 21"/>
                <a:gd name="T10" fmla="*/ 36 w 50"/>
                <a:gd name="T11" fmla="*/ 21 h 21"/>
                <a:gd name="T12" fmla="*/ 42 w 50"/>
                <a:gd name="T13" fmla="*/ 20 h 21"/>
                <a:gd name="T14" fmla="*/ 46 w 50"/>
                <a:gd name="T15" fmla="*/ 18 h 21"/>
                <a:gd name="T16" fmla="*/ 50 w 50"/>
                <a:gd name="T17" fmla="*/ 17 h 21"/>
                <a:gd name="T18" fmla="*/ 37 w 50"/>
                <a:gd name="T19" fmla="*/ 10 h 21"/>
                <a:gd name="T20" fmla="*/ 42 w 50"/>
                <a:gd name="T21" fmla="*/ 0 h 21"/>
                <a:gd name="T22" fmla="*/ 42 w 50"/>
                <a:gd name="T23" fmla="*/ 0 h 21"/>
                <a:gd name="T24" fmla="*/ 36 w 50"/>
                <a:gd name="T25" fmla="*/ 4 h 21"/>
                <a:gd name="T26" fmla="*/ 29 w 50"/>
                <a:gd name="T27" fmla="*/ 7 h 21"/>
                <a:gd name="T28" fmla="*/ 22 w 50"/>
                <a:gd name="T29" fmla="*/ 10 h 21"/>
                <a:gd name="T30" fmla="*/ 16 w 50"/>
                <a:gd name="T31" fmla="*/ 10 h 21"/>
                <a:gd name="T32" fmla="*/ 5 w 50"/>
                <a:gd name="T33" fmla="*/ 11 h 21"/>
                <a:gd name="T34" fmla="*/ 0 w 50"/>
                <a:gd name="T35" fmla="*/ 11 h 21"/>
                <a:gd name="T36" fmla="*/ 0 w 50"/>
                <a:gd name="T3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21">
                  <a:moveTo>
                    <a:pt x="0" y="11"/>
                  </a:moveTo>
                  <a:lnTo>
                    <a:pt x="0" y="11"/>
                  </a:lnTo>
                  <a:lnTo>
                    <a:pt x="12" y="17"/>
                  </a:lnTo>
                  <a:lnTo>
                    <a:pt x="20" y="20"/>
                  </a:lnTo>
                  <a:lnTo>
                    <a:pt x="29" y="21"/>
                  </a:lnTo>
                  <a:lnTo>
                    <a:pt x="36" y="21"/>
                  </a:lnTo>
                  <a:lnTo>
                    <a:pt x="42" y="20"/>
                  </a:lnTo>
                  <a:lnTo>
                    <a:pt x="46" y="18"/>
                  </a:lnTo>
                  <a:lnTo>
                    <a:pt x="50" y="17"/>
                  </a:lnTo>
                  <a:lnTo>
                    <a:pt x="37" y="10"/>
                  </a:lnTo>
                  <a:lnTo>
                    <a:pt x="42" y="0"/>
                  </a:lnTo>
                  <a:lnTo>
                    <a:pt x="42" y="0"/>
                  </a:lnTo>
                  <a:lnTo>
                    <a:pt x="36" y="4"/>
                  </a:lnTo>
                  <a:lnTo>
                    <a:pt x="29" y="7"/>
                  </a:lnTo>
                  <a:lnTo>
                    <a:pt x="22" y="10"/>
                  </a:lnTo>
                  <a:lnTo>
                    <a:pt x="16" y="10"/>
                  </a:lnTo>
                  <a:lnTo>
                    <a:pt x="5" y="11"/>
                  </a:lnTo>
                  <a:lnTo>
                    <a:pt x="0" y="11"/>
                  </a:lnTo>
                  <a:lnTo>
                    <a:pt x="0" y="11"/>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32" name="Freeform 99">
              <a:extLst>
                <a:ext uri="{FF2B5EF4-FFF2-40B4-BE49-F238E27FC236}">
                  <a16:creationId xmlns:a16="http://schemas.microsoft.com/office/drawing/2014/main" id="{FF545DF5-965E-4D5C-AB75-3FE1CC6F7D87}"/>
                </a:ext>
              </a:extLst>
            </p:cNvPr>
            <p:cNvSpPr>
              <a:spLocks/>
            </p:cNvSpPr>
            <p:nvPr/>
          </p:nvSpPr>
          <p:spPr bwMode="auto">
            <a:xfrm>
              <a:off x="6805613" y="2970213"/>
              <a:ext cx="73025" cy="50800"/>
            </a:xfrm>
            <a:custGeom>
              <a:avLst/>
              <a:gdLst>
                <a:gd name="T0" fmla="*/ 46 w 46"/>
                <a:gd name="T1" fmla="*/ 32 h 32"/>
                <a:gd name="T2" fmla="*/ 46 w 46"/>
                <a:gd name="T3" fmla="*/ 32 h 32"/>
                <a:gd name="T4" fmla="*/ 41 w 46"/>
                <a:gd name="T5" fmla="*/ 30 h 32"/>
                <a:gd name="T6" fmla="*/ 33 w 46"/>
                <a:gd name="T7" fmla="*/ 24 h 32"/>
                <a:gd name="T8" fmla="*/ 29 w 46"/>
                <a:gd name="T9" fmla="*/ 18 h 32"/>
                <a:gd name="T10" fmla="*/ 23 w 46"/>
                <a:gd name="T11" fmla="*/ 14 h 32"/>
                <a:gd name="T12" fmla="*/ 19 w 46"/>
                <a:gd name="T13" fmla="*/ 7 h 32"/>
                <a:gd name="T14" fmla="*/ 17 w 46"/>
                <a:gd name="T15" fmla="*/ 0 h 32"/>
                <a:gd name="T16" fmla="*/ 14 w 46"/>
                <a:gd name="T17" fmla="*/ 11 h 32"/>
                <a:gd name="T18" fmla="*/ 0 w 46"/>
                <a:gd name="T19" fmla="*/ 10 h 32"/>
                <a:gd name="T20" fmla="*/ 0 w 46"/>
                <a:gd name="T21" fmla="*/ 10 h 32"/>
                <a:gd name="T22" fmla="*/ 3 w 46"/>
                <a:gd name="T23" fmla="*/ 14 h 32"/>
                <a:gd name="T24" fmla="*/ 6 w 46"/>
                <a:gd name="T25" fmla="*/ 17 h 32"/>
                <a:gd name="T26" fmla="*/ 10 w 46"/>
                <a:gd name="T27" fmla="*/ 21 h 32"/>
                <a:gd name="T28" fmla="*/ 16 w 46"/>
                <a:gd name="T29" fmla="*/ 25 h 32"/>
                <a:gd name="T30" fmla="*/ 23 w 46"/>
                <a:gd name="T31" fmla="*/ 28 h 32"/>
                <a:gd name="T32" fmla="*/ 33 w 46"/>
                <a:gd name="T33" fmla="*/ 31 h 32"/>
                <a:gd name="T34" fmla="*/ 46 w 46"/>
                <a:gd name="T35" fmla="*/ 32 h 32"/>
                <a:gd name="T36" fmla="*/ 46 w 46"/>
                <a:gd name="T3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32">
                  <a:moveTo>
                    <a:pt x="46" y="32"/>
                  </a:moveTo>
                  <a:lnTo>
                    <a:pt x="46" y="32"/>
                  </a:lnTo>
                  <a:lnTo>
                    <a:pt x="41" y="30"/>
                  </a:lnTo>
                  <a:lnTo>
                    <a:pt x="33" y="24"/>
                  </a:lnTo>
                  <a:lnTo>
                    <a:pt x="29" y="18"/>
                  </a:lnTo>
                  <a:lnTo>
                    <a:pt x="23" y="14"/>
                  </a:lnTo>
                  <a:lnTo>
                    <a:pt x="19" y="7"/>
                  </a:lnTo>
                  <a:lnTo>
                    <a:pt x="17" y="0"/>
                  </a:lnTo>
                  <a:lnTo>
                    <a:pt x="14" y="11"/>
                  </a:lnTo>
                  <a:lnTo>
                    <a:pt x="0" y="10"/>
                  </a:lnTo>
                  <a:lnTo>
                    <a:pt x="0" y="10"/>
                  </a:lnTo>
                  <a:lnTo>
                    <a:pt x="3" y="14"/>
                  </a:lnTo>
                  <a:lnTo>
                    <a:pt x="6" y="17"/>
                  </a:lnTo>
                  <a:lnTo>
                    <a:pt x="10" y="21"/>
                  </a:lnTo>
                  <a:lnTo>
                    <a:pt x="16" y="25"/>
                  </a:lnTo>
                  <a:lnTo>
                    <a:pt x="23" y="28"/>
                  </a:lnTo>
                  <a:lnTo>
                    <a:pt x="33" y="31"/>
                  </a:lnTo>
                  <a:lnTo>
                    <a:pt x="46" y="32"/>
                  </a:lnTo>
                  <a:lnTo>
                    <a:pt x="46" y="3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33" name="Freeform 100">
              <a:extLst>
                <a:ext uri="{FF2B5EF4-FFF2-40B4-BE49-F238E27FC236}">
                  <a16:creationId xmlns:a16="http://schemas.microsoft.com/office/drawing/2014/main" id="{AAFFD128-8D65-4A43-B272-B7A3850ABCF6}"/>
                </a:ext>
              </a:extLst>
            </p:cNvPr>
            <p:cNvSpPr>
              <a:spLocks/>
            </p:cNvSpPr>
            <p:nvPr/>
          </p:nvSpPr>
          <p:spPr bwMode="auto">
            <a:xfrm>
              <a:off x="7221538" y="2903538"/>
              <a:ext cx="92075" cy="90488"/>
            </a:xfrm>
            <a:custGeom>
              <a:avLst/>
              <a:gdLst>
                <a:gd name="T0" fmla="*/ 0 w 58"/>
                <a:gd name="T1" fmla="*/ 29 h 57"/>
                <a:gd name="T2" fmla="*/ 18 w 58"/>
                <a:gd name="T3" fmla="*/ 57 h 57"/>
                <a:gd name="T4" fmla="*/ 58 w 58"/>
                <a:gd name="T5" fmla="*/ 33 h 57"/>
                <a:gd name="T6" fmla="*/ 37 w 58"/>
                <a:gd name="T7" fmla="*/ 0 h 57"/>
                <a:gd name="T8" fmla="*/ 1 w 58"/>
                <a:gd name="T9" fmla="*/ 22 h 57"/>
                <a:gd name="T10" fmla="*/ 1 w 58"/>
                <a:gd name="T11" fmla="*/ 22 h 57"/>
                <a:gd name="T12" fmla="*/ 0 w 58"/>
                <a:gd name="T13" fmla="*/ 25 h 57"/>
                <a:gd name="T14" fmla="*/ 0 w 58"/>
                <a:gd name="T15" fmla="*/ 29 h 57"/>
                <a:gd name="T16" fmla="*/ 0 w 58"/>
                <a:gd name="T17"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7">
                  <a:moveTo>
                    <a:pt x="0" y="29"/>
                  </a:moveTo>
                  <a:lnTo>
                    <a:pt x="18" y="57"/>
                  </a:lnTo>
                  <a:lnTo>
                    <a:pt x="58" y="33"/>
                  </a:lnTo>
                  <a:lnTo>
                    <a:pt x="37" y="0"/>
                  </a:lnTo>
                  <a:lnTo>
                    <a:pt x="1" y="22"/>
                  </a:lnTo>
                  <a:lnTo>
                    <a:pt x="1" y="22"/>
                  </a:lnTo>
                  <a:lnTo>
                    <a:pt x="0" y="25"/>
                  </a:lnTo>
                  <a:lnTo>
                    <a:pt x="0" y="29"/>
                  </a:lnTo>
                  <a:lnTo>
                    <a:pt x="0" y="29"/>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34" name="Freeform 101">
              <a:extLst>
                <a:ext uri="{FF2B5EF4-FFF2-40B4-BE49-F238E27FC236}">
                  <a16:creationId xmlns:a16="http://schemas.microsoft.com/office/drawing/2014/main" id="{4C5F591C-D2A3-4995-BEA1-C36229291752}"/>
                </a:ext>
              </a:extLst>
            </p:cNvPr>
            <p:cNvSpPr>
              <a:spLocks/>
            </p:cNvSpPr>
            <p:nvPr/>
          </p:nvSpPr>
          <p:spPr bwMode="auto">
            <a:xfrm>
              <a:off x="7307263" y="2852738"/>
              <a:ext cx="95250" cy="87313"/>
            </a:xfrm>
            <a:custGeom>
              <a:avLst/>
              <a:gdLst>
                <a:gd name="T0" fmla="*/ 35 w 60"/>
                <a:gd name="T1" fmla="*/ 0 h 55"/>
                <a:gd name="T2" fmla="*/ 0 w 60"/>
                <a:gd name="T3" fmla="*/ 23 h 55"/>
                <a:gd name="T4" fmla="*/ 20 w 60"/>
                <a:gd name="T5" fmla="*/ 55 h 55"/>
                <a:gd name="T6" fmla="*/ 60 w 60"/>
                <a:gd name="T7" fmla="*/ 31 h 55"/>
                <a:gd name="T8" fmla="*/ 41 w 60"/>
                <a:gd name="T9" fmla="*/ 1 h 55"/>
                <a:gd name="T10" fmla="*/ 41 w 60"/>
                <a:gd name="T11" fmla="*/ 1 h 55"/>
                <a:gd name="T12" fmla="*/ 38 w 60"/>
                <a:gd name="T13" fmla="*/ 0 h 55"/>
                <a:gd name="T14" fmla="*/ 35 w 60"/>
                <a:gd name="T15" fmla="*/ 0 h 55"/>
                <a:gd name="T16" fmla="*/ 35 w 60"/>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5">
                  <a:moveTo>
                    <a:pt x="35" y="0"/>
                  </a:moveTo>
                  <a:lnTo>
                    <a:pt x="0" y="23"/>
                  </a:lnTo>
                  <a:lnTo>
                    <a:pt x="20" y="55"/>
                  </a:lnTo>
                  <a:lnTo>
                    <a:pt x="60" y="31"/>
                  </a:lnTo>
                  <a:lnTo>
                    <a:pt x="41" y="1"/>
                  </a:lnTo>
                  <a:lnTo>
                    <a:pt x="41" y="1"/>
                  </a:lnTo>
                  <a:lnTo>
                    <a:pt x="38" y="0"/>
                  </a:lnTo>
                  <a:lnTo>
                    <a:pt x="35" y="0"/>
                  </a:lnTo>
                  <a:lnTo>
                    <a:pt x="35"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35" name="Freeform 102">
              <a:extLst>
                <a:ext uri="{FF2B5EF4-FFF2-40B4-BE49-F238E27FC236}">
                  <a16:creationId xmlns:a16="http://schemas.microsoft.com/office/drawing/2014/main" id="{0944DBD1-5438-4414-985C-5151580F4FA6}"/>
                </a:ext>
              </a:extLst>
            </p:cNvPr>
            <p:cNvSpPr>
              <a:spLocks/>
            </p:cNvSpPr>
            <p:nvPr/>
          </p:nvSpPr>
          <p:spPr bwMode="auto">
            <a:xfrm>
              <a:off x="7265988" y="2982913"/>
              <a:ext cx="95250" cy="88900"/>
            </a:xfrm>
            <a:custGeom>
              <a:avLst/>
              <a:gdLst>
                <a:gd name="T0" fmla="*/ 19 w 60"/>
                <a:gd name="T1" fmla="*/ 54 h 56"/>
                <a:gd name="T2" fmla="*/ 19 w 60"/>
                <a:gd name="T3" fmla="*/ 54 h 56"/>
                <a:gd name="T4" fmla="*/ 22 w 60"/>
                <a:gd name="T5" fmla="*/ 56 h 56"/>
                <a:gd name="T6" fmla="*/ 24 w 60"/>
                <a:gd name="T7" fmla="*/ 56 h 56"/>
                <a:gd name="T8" fmla="*/ 60 w 60"/>
                <a:gd name="T9" fmla="*/ 33 h 56"/>
                <a:gd name="T10" fmla="*/ 40 w 60"/>
                <a:gd name="T11" fmla="*/ 0 h 56"/>
                <a:gd name="T12" fmla="*/ 0 w 60"/>
                <a:gd name="T13" fmla="*/ 24 h 56"/>
                <a:gd name="T14" fmla="*/ 19 w 60"/>
                <a:gd name="T15" fmla="*/ 54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9" y="54"/>
                  </a:moveTo>
                  <a:lnTo>
                    <a:pt x="19" y="54"/>
                  </a:lnTo>
                  <a:lnTo>
                    <a:pt x="22" y="56"/>
                  </a:lnTo>
                  <a:lnTo>
                    <a:pt x="24" y="56"/>
                  </a:lnTo>
                  <a:lnTo>
                    <a:pt x="60" y="33"/>
                  </a:lnTo>
                  <a:lnTo>
                    <a:pt x="40" y="0"/>
                  </a:lnTo>
                  <a:lnTo>
                    <a:pt x="0" y="24"/>
                  </a:lnTo>
                  <a:lnTo>
                    <a:pt x="19" y="5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36" name="Freeform 103">
              <a:extLst>
                <a:ext uri="{FF2B5EF4-FFF2-40B4-BE49-F238E27FC236}">
                  <a16:creationId xmlns:a16="http://schemas.microsoft.com/office/drawing/2014/main" id="{E8E209FD-00F0-4398-87C4-5BE0082D7CF4}"/>
                </a:ext>
              </a:extLst>
            </p:cNvPr>
            <p:cNvSpPr>
              <a:spLocks noEditPoints="1"/>
            </p:cNvSpPr>
            <p:nvPr/>
          </p:nvSpPr>
          <p:spPr bwMode="auto">
            <a:xfrm>
              <a:off x="7194550" y="2794001"/>
              <a:ext cx="134938" cy="112713"/>
            </a:xfrm>
            <a:custGeom>
              <a:avLst/>
              <a:gdLst>
                <a:gd name="T0" fmla="*/ 84 w 85"/>
                <a:gd name="T1" fmla="*/ 32 h 71"/>
                <a:gd name="T2" fmla="*/ 85 w 85"/>
                <a:gd name="T3" fmla="*/ 11 h 71"/>
                <a:gd name="T4" fmla="*/ 81 w 85"/>
                <a:gd name="T5" fmla="*/ 4 h 71"/>
                <a:gd name="T6" fmla="*/ 74 w 85"/>
                <a:gd name="T7" fmla="*/ 0 h 71"/>
                <a:gd name="T8" fmla="*/ 71 w 85"/>
                <a:gd name="T9" fmla="*/ 0 h 71"/>
                <a:gd name="T10" fmla="*/ 64 w 85"/>
                <a:gd name="T11" fmla="*/ 3 h 71"/>
                <a:gd name="T12" fmla="*/ 54 w 85"/>
                <a:gd name="T13" fmla="*/ 13 h 71"/>
                <a:gd name="T14" fmla="*/ 50 w 85"/>
                <a:gd name="T15" fmla="*/ 23 h 71"/>
                <a:gd name="T16" fmla="*/ 48 w 85"/>
                <a:gd name="T17" fmla="*/ 42 h 71"/>
                <a:gd name="T18" fmla="*/ 41 w 85"/>
                <a:gd name="T19" fmla="*/ 37 h 71"/>
                <a:gd name="T20" fmla="*/ 31 w 85"/>
                <a:gd name="T21" fmla="*/ 34 h 71"/>
                <a:gd name="T22" fmla="*/ 11 w 85"/>
                <a:gd name="T23" fmla="*/ 35 h 71"/>
                <a:gd name="T24" fmla="*/ 4 w 85"/>
                <a:gd name="T25" fmla="*/ 40 h 71"/>
                <a:gd name="T26" fmla="*/ 0 w 85"/>
                <a:gd name="T27" fmla="*/ 47 h 71"/>
                <a:gd name="T28" fmla="*/ 0 w 85"/>
                <a:gd name="T29" fmla="*/ 50 h 71"/>
                <a:gd name="T30" fmla="*/ 3 w 85"/>
                <a:gd name="T31" fmla="*/ 57 h 71"/>
                <a:gd name="T32" fmla="*/ 14 w 85"/>
                <a:gd name="T33" fmla="*/ 67 h 71"/>
                <a:gd name="T34" fmla="*/ 24 w 85"/>
                <a:gd name="T35" fmla="*/ 69 h 71"/>
                <a:gd name="T36" fmla="*/ 42 w 85"/>
                <a:gd name="T37" fmla="*/ 69 h 71"/>
                <a:gd name="T38" fmla="*/ 54 w 85"/>
                <a:gd name="T39" fmla="*/ 62 h 71"/>
                <a:gd name="T40" fmla="*/ 58 w 85"/>
                <a:gd name="T41" fmla="*/ 64 h 71"/>
                <a:gd name="T42" fmla="*/ 61 w 85"/>
                <a:gd name="T43" fmla="*/ 62 h 71"/>
                <a:gd name="T44" fmla="*/ 64 w 85"/>
                <a:gd name="T45" fmla="*/ 55 h 71"/>
                <a:gd name="T46" fmla="*/ 71 w 85"/>
                <a:gd name="T47" fmla="*/ 52 h 71"/>
                <a:gd name="T48" fmla="*/ 81 w 85"/>
                <a:gd name="T49" fmla="*/ 41 h 71"/>
                <a:gd name="T50" fmla="*/ 84 w 85"/>
                <a:gd name="T51" fmla="*/ 32 h 71"/>
                <a:gd name="T52" fmla="*/ 54 w 85"/>
                <a:gd name="T53" fmla="*/ 34 h 71"/>
                <a:gd name="T54" fmla="*/ 59 w 85"/>
                <a:gd name="T55" fmla="*/ 24 h 71"/>
                <a:gd name="T56" fmla="*/ 68 w 85"/>
                <a:gd name="T57" fmla="*/ 21 h 71"/>
                <a:gd name="T58" fmla="*/ 72 w 85"/>
                <a:gd name="T59" fmla="*/ 23 h 71"/>
                <a:gd name="T60" fmla="*/ 75 w 85"/>
                <a:gd name="T61" fmla="*/ 34 h 71"/>
                <a:gd name="T62" fmla="*/ 75 w 85"/>
                <a:gd name="T63" fmla="*/ 40 h 71"/>
                <a:gd name="T64" fmla="*/ 69 w 85"/>
                <a:gd name="T65" fmla="*/ 50 h 71"/>
                <a:gd name="T66" fmla="*/ 64 w 85"/>
                <a:gd name="T67" fmla="*/ 54 h 71"/>
                <a:gd name="T68" fmla="*/ 59 w 85"/>
                <a:gd name="T69" fmla="*/ 51 h 71"/>
                <a:gd name="T70" fmla="*/ 55 w 85"/>
                <a:gd name="T71" fmla="*/ 51 h 71"/>
                <a:gd name="T72" fmla="*/ 52 w 85"/>
                <a:gd name="T73" fmla="*/ 44 h 71"/>
                <a:gd name="T74" fmla="*/ 54 w 85"/>
                <a:gd name="T75" fmla="*/ 34 h 71"/>
                <a:gd name="T76" fmla="*/ 35 w 85"/>
                <a:gd name="T77" fmla="*/ 64 h 71"/>
                <a:gd name="T78" fmla="*/ 28 w 85"/>
                <a:gd name="T79" fmla="*/ 62 h 71"/>
                <a:gd name="T80" fmla="*/ 21 w 85"/>
                <a:gd name="T81" fmla="*/ 55 h 71"/>
                <a:gd name="T82" fmla="*/ 21 w 85"/>
                <a:gd name="T83" fmla="*/ 51 h 71"/>
                <a:gd name="T84" fmla="*/ 27 w 85"/>
                <a:gd name="T85" fmla="*/ 44 h 71"/>
                <a:gd name="T86" fmla="*/ 40 w 85"/>
                <a:gd name="T87" fmla="*/ 42 h 71"/>
                <a:gd name="T88" fmla="*/ 44 w 85"/>
                <a:gd name="T89" fmla="*/ 44 h 71"/>
                <a:gd name="T90" fmla="*/ 51 w 85"/>
                <a:gd name="T91" fmla="*/ 50 h 71"/>
                <a:gd name="T92" fmla="*/ 54 w 85"/>
                <a:gd name="T93" fmla="*/ 52 h 71"/>
                <a:gd name="T94" fmla="*/ 52 w 85"/>
                <a:gd name="T95" fmla="*/ 61 h 71"/>
                <a:gd name="T96" fmla="*/ 50 w 85"/>
                <a:gd name="T97" fmla="*/ 62 h 71"/>
                <a:gd name="T98" fmla="*/ 41 w 85"/>
                <a:gd name="T99" fmla="*/ 65 h 71"/>
                <a:gd name="T100" fmla="*/ 35 w 85"/>
                <a:gd name="T101"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 h="71">
                  <a:moveTo>
                    <a:pt x="84" y="32"/>
                  </a:moveTo>
                  <a:lnTo>
                    <a:pt x="84" y="32"/>
                  </a:lnTo>
                  <a:lnTo>
                    <a:pt x="85" y="21"/>
                  </a:lnTo>
                  <a:lnTo>
                    <a:pt x="85" y="11"/>
                  </a:lnTo>
                  <a:lnTo>
                    <a:pt x="82" y="7"/>
                  </a:lnTo>
                  <a:lnTo>
                    <a:pt x="81" y="4"/>
                  </a:lnTo>
                  <a:lnTo>
                    <a:pt x="78" y="1"/>
                  </a:lnTo>
                  <a:lnTo>
                    <a:pt x="74" y="0"/>
                  </a:lnTo>
                  <a:lnTo>
                    <a:pt x="74" y="0"/>
                  </a:lnTo>
                  <a:lnTo>
                    <a:pt x="71" y="0"/>
                  </a:lnTo>
                  <a:lnTo>
                    <a:pt x="67" y="0"/>
                  </a:lnTo>
                  <a:lnTo>
                    <a:pt x="64" y="3"/>
                  </a:lnTo>
                  <a:lnTo>
                    <a:pt x="59" y="5"/>
                  </a:lnTo>
                  <a:lnTo>
                    <a:pt x="54" y="13"/>
                  </a:lnTo>
                  <a:lnTo>
                    <a:pt x="50" y="23"/>
                  </a:lnTo>
                  <a:lnTo>
                    <a:pt x="50" y="23"/>
                  </a:lnTo>
                  <a:lnTo>
                    <a:pt x="48" y="32"/>
                  </a:lnTo>
                  <a:lnTo>
                    <a:pt x="48" y="42"/>
                  </a:lnTo>
                  <a:lnTo>
                    <a:pt x="48" y="42"/>
                  </a:lnTo>
                  <a:lnTo>
                    <a:pt x="41" y="37"/>
                  </a:lnTo>
                  <a:lnTo>
                    <a:pt x="31" y="34"/>
                  </a:lnTo>
                  <a:lnTo>
                    <a:pt x="31" y="34"/>
                  </a:lnTo>
                  <a:lnTo>
                    <a:pt x="20" y="34"/>
                  </a:lnTo>
                  <a:lnTo>
                    <a:pt x="11" y="35"/>
                  </a:lnTo>
                  <a:lnTo>
                    <a:pt x="7" y="37"/>
                  </a:lnTo>
                  <a:lnTo>
                    <a:pt x="4" y="40"/>
                  </a:lnTo>
                  <a:lnTo>
                    <a:pt x="1" y="42"/>
                  </a:lnTo>
                  <a:lnTo>
                    <a:pt x="0" y="47"/>
                  </a:lnTo>
                  <a:lnTo>
                    <a:pt x="0" y="47"/>
                  </a:lnTo>
                  <a:lnTo>
                    <a:pt x="0" y="50"/>
                  </a:lnTo>
                  <a:lnTo>
                    <a:pt x="1" y="54"/>
                  </a:lnTo>
                  <a:lnTo>
                    <a:pt x="3" y="57"/>
                  </a:lnTo>
                  <a:lnTo>
                    <a:pt x="5" y="61"/>
                  </a:lnTo>
                  <a:lnTo>
                    <a:pt x="14" y="67"/>
                  </a:lnTo>
                  <a:lnTo>
                    <a:pt x="24" y="69"/>
                  </a:lnTo>
                  <a:lnTo>
                    <a:pt x="24" y="69"/>
                  </a:lnTo>
                  <a:lnTo>
                    <a:pt x="34" y="71"/>
                  </a:lnTo>
                  <a:lnTo>
                    <a:pt x="42" y="69"/>
                  </a:lnTo>
                  <a:lnTo>
                    <a:pt x="50" y="67"/>
                  </a:lnTo>
                  <a:lnTo>
                    <a:pt x="54" y="62"/>
                  </a:lnTo>
                  <a:lnTo>
                    <a:pt x="54" y="62"/>
                  </a:lnTo>
                  <a:lnTo>
                    <a:pt x="58" y="64"/>
                  </a:lnTo>
                  <a:lnTo>
                    <a:pt x="61" y="62"/>
                  </a:lnTo>
                  <a:lnTo>
                    <a:pt x="61" y="62"/>
                  </a:lnTo>
                  <a:lnTo>
                    <a:pt x="64" y="60"/>
                  </a:lnTo>
                  <a:lnTo>
                    <a:pt x="64" y="55"/>
                  </a:lnTo>
                  <a:lnTo>
                    <a:pt x="64" y="55"/>
                  </a:lnTo>
                  <a:lnTo>
                    <a:pt x="71" y="52"/>
                  </a:lnTo>
                  <a:lnTo>
                    <a:pt x="77" y="48"/>
                  </a:lnTo>
                  <a:lnTo>
                    <a:pt x="81" y="41"/>
                  </a:lnTo>
                  <a:lnTo>
                    <a:pt x="84" y="32"/>
                  </a:lnTo>
                  <a:lnTo>
                    <a:pt x="84" y="32"/>
                  </a:lnTo>
                  <a:close/>
                  <a:moveTo>
                    <a:pt x="54" y="34"/>
                  </a:moveTo>
                  <a:lnTo>
                    <a:pt x="54" y="34"/>
                  </a:lnTo>
                  <a:lnTo>
                    <a:pt x="57" y="28"/>
                  </a:lnTo>
                  <a:lnTo>
                    <a:pt x="59" y="24"/>
                  </a:lnTo>
                  <a:lnTo>
                    <a:pt x="64" y="21"/>
                  </a:lnTo>
                  <a:lnTo>
                    <a:pt x="68" y="21"/>
                  </a:lnTo>
                  <a:lnTo>
                    <a:pt x="68" y="21"/>
                  </a:lnTo>
                  <a:lnTo>
                    <a:pt x="72" y="23"/>
                  </a:lnTo>
                  <a:lnTo>
                    <a:pt x="75" y="27"/>
                  </a:lnTo>
                  <a:lnTo>
                    <a:pt x="75" y="34"/>
                  </a:lnTo>
                  <a:lnTo>
                    <a:pt x="75" y="40"/>
                  </a:lnTo>
                  <a:lnTo>
                    <a:pt x="75" y="40"/>
                  </a:lnTo>
                  <a:lnTo>
                    <a:pt x="72" y="45"/>
                  </a:lnTo>
                  <a:lnTo>
                    <a:pt x="69" y="50"/>
                  </a:lnTo>
                  <a:lnTo>
                    <a:pt x="67" y="52"/>
                  </a:lnTo>
                  <a:lnTo>
                    <a:pt x="64" y="54"/>
                  </a:lnTo>
                  <a:lnTo>
                    <a:pt x="64" y="54"/>
                  </a:lnTo>
                  <a:lnTo>
                    <a:pt x="59" y="51"/>
                  </a:lnTo>
                  <a:lnTo>
                    <a:pt x="55" y="51"/>
                  </a:lnTo>
                  <a:lnTo>
                    <a:pt x="55" y="51"/>
                  </a:lnTo>
                  <a:lnTo>
                    <a:pt x="54" y="48"/>
                  </a:lnTo>
                  <a:lnTo>
                    <a:pt x="52" y="44"/>
                  </a:lnTo>
                  <a:lnTo>
                    <a:pt x="52" y="40"/>
                  </a:lnTo>
                  <a:lnTo>
                    <a:pt x="54" y="34"/>
                  </a:lnTo>
                  <a:lnTo>
                    <a:pt x="54" y="34"/>
                  </a:lnTo>
                  <a:close/>
                  <a:moveTo>
                    <a:pt x="35" y="64"/>
                  </a:moveTo>
                  <a:lnTo>
                    <a:pt x="35" y="64"/>
                  </a:lnTo>
                  <a:lnTo>
                    <a:pt x="28" y="62"/>
                  </a:lnTo>
                  <a:lnTo>
                    <a:pt x="24" y="60"/>
                  </a:lnTo>
                  <a:lnTo>
                    <a:pt x="21" y="55"/>
                  </a:lnTo>
                  <a:lnTo>
                    <a:pt x="21" y="51"/>
                  </a:lnTo>
                  <a:lnTo>
                    <a:pt x="21" y="51"/>
                  </a:lnTo>
                  <a:lnTo>
                    <a:pt x="23" y="47"/>
                  </a:lnTo>
                  <a:lnTo>
                    <a:pt x="27" y="44"/>
                  </a:lnTo>
                  <a:lnTo>
                    <a:pt x="32" y="42"/>
                  </a:lnTo>
                  <a:lnTo>
                    <a:pt x="40" y="42"/>
                  </a:lnTo>
                  <a:lnTo>
                    <a:pt x="40" y="42"/>
                  </a:lnTo>
                  <a:lnTo>
                    <a:pt x="44" y="44"/>
                  </a:lnTo>
                  <a:lnTo>
                    <a:pt x="48" y="47"/>
                  </a:lnTo>
                  <a:lnTo>
                    <a:pt x="51" y="50"/>
                  </a:lnTo>
                  <a:lnTo>
                    <a:pt x="54" y="52"/>
                  </a:lnTo>
                  <a:lnTo>
                    <a:pt x="54" y="52"/>
                  </a:lnTo>
                  <a:lnTo>
                    <a:pt x="51" y="57"/>
                  </a:lnTo>
                  <a:lnTo>
                    <a:pt x="52" y="61"/>
                  </a:lnTo>
                  <a:lnTo>
                    <a:pt x="52" y="61"/>
                  </a:lnTo>
                  <a:lnTo>
                    <a:pt x="50" y="62"/>
                  </a:lnTo>
                  <a:lnTo>
                    <a:pt x="45" y="64"/>
                  </a:lnTo>
                  <a:lnTo>
                    <a:pt x="41" y="65"/>
                  </a:lnTo>
                  <a:lnTo>
                    <a:pt x="35" y="64"/>
                  </a:lnTo>
                  <a:lnTo>
                    <a:pt x="35" y="6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37" name="Freeform 104">
              <a:extLst>
                <a:ext uri="{FF2B5EF4-FFF2-40B4-BE49-F238E27FC236}">
                  <a16:creationId xmlns:a16="http://schemas.microsoft.com/office/drawing/2014/main" id="{9F96542E-B977-4467-9D2A-F3130C7B6296}"/>
                </a:ext>
              </a:extLst>
            </p:cNvPr>
            <p:cNvSpPr>
              <a:spLocks/>
            </p:cNvSpPr>
            <p:nvPr/>
          </p:nvSpPr>
          <p:spPr bwMode="auto">
            <a:xfrm>
              <a:off x="7323138" y="2806701"/>
              <a:ext cx="55563" cy="58738"/>
            </a:xfrm>
            <a:custGeom>
              <a:avLst/>
              <a:gdLst>
                <a:gd name="T0" fmla="*/ 23 w 35"/>
                <a:gd name="T1" fmla="*/ 10 h 37"/>
                <a:gd name="T2" fmla="*/ 18 w 35"/>
                <a:gd name="T3" fmla="*/ 0 h 37"/>
                <a:gd name="T4" fmla="*/ 18 w 35"/>
                <a:gd name="T5" fmla="*/ 0 h 37"/>
                <a:gd name="T6" fmla="*/ 18 w 35"/>
                <a:gd name="T7" fmla="*/ 7 h 37"/>
                <a:gd name="T8" fmla="*/ 15 w 35"/>
                <a:gd name="T9" fmla="*/ 15 h 37"/>
                <a:gd name="T10" fmla="*/ 13 w 35"/>
                <a:gd name="T11" fmla="*/ 20 h 37"/>
                <a:gd name="T12" fmla="*/ 10 w 35"/>
                <a:gd name="T13" fmla="*/ 26 h 37"/>
                <a:gd name="T14" fmla="*/ 3 w 35"/>
                <a:gd name="T15" fmla="*/ 34 h 37"/>
                <a:gd name="T16" fmla="*/ 0 w 35"/>
                <a:gd name="T17" fmla="*/ 37 h 37"/>
                <a:gd name="T18" fmla="*/ 0 w 35"/>
                <a:gd name="T19" fmla="*/ 37 h 37"/>
                <a:gd name="T20" fmla="*/ 11 w 35"/>
                <a:gd name="T21" fmla="*/ 33 h 37"/>
                <a:gd name="T22" fmla="*/ 20 w 35"/>
                <a:gd name="T23" fmla="*/ 27 h 37"/>
                <a:gd name="T24" fmla="*/ 25 w 35"/>
                <a:gd name="T25" fmla="*/ 23 h 37"/>
                <a:gd name="T26" fmla="*/ 30 w 35"/>
                <a:gd name="T27" fmla="*/ 17 h 37"/>
                <a:gd name="T28" fmla="*/ 34 w 35"/>
                <a:gd name="T29" fmla="*/ 9 h 37"/>
                <a:gd name="T30" fmla="*/ 35 w 35"/>
                <a:gd name="T31" fmla="*/ 6 h 37"/>
                <a:gd name="T32" fmla="*/ 23 w 35"/>
                <a:gd name="T33"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7">
                  <a:moveTo>
                    <a:pt x="23" y="10"/>
                  </a:moveTo>
                  <a:lnTo>
                    <a:pt x="18" y="0"/>
                  </a:lnTo>
                  <a:lnTo>
                    <a:pt x="18" y="0"/>
                  </a:lnTo>
                  <a:lnTo>
                    <a:pt x="18" y="7"/>
                  </a:lnTo>
                  <a:lnTo>
                    <a:pt x="15" y="15"/>
                  </a:lnTo>
                  <a:lnTo>
                    <a:pt x="13" y="20"/>
                  </a:lnTo>
                  <a:lnTo>
                    <a:pt x="10" y="26"/>
                  </a:lnTo>
                  <a:lnTo>
                    <a:pt x="3" y="34"/>
                  </a:lnTo>
                  <a:lnTo>
                    <a:pt x="0" y="37"/>
                  </a:lnTo>
                  <a:lnTo>
                    <a:pt x="0" y="37"/>
                  </a:lnTo>
                  <a:lnTo>
                    <a:pt x="11" y="33"/>
                  </a:lnTo>
                  <a:lnTo>
                    <a:pt x="20" y="27"/>
                  </a:lnTo>
                  <a:lnTo>
                    <a:pt x="25" y="23"/>
                  </a:lnTo>
                  <a:lnTo>
                    <a:pt x="30" y="17"/>
                  </a:lnTo>
                  <a:lnTo>
                    <a:pt x="34" y="9"/>
                  </a:lnTo>
                  <a:lnTo>
                    <a:pt x="35" y="6"/>
                  </a:lnTo>
                  <a:lnTo>
                    <a:pt x="23" y="1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38" name="Freeform 105">
              <a:extLst>
                <a:ext uri="{FF2B5EF4-FFF2-40B4-BE49-F238E27FC236}">
                  <a16:creationId xmlns:a16="http://schemas.microsoft.com/office/drawing/2014/main" id="{99B591A0-3E61-49CB-9DD9-7DE65A7DF95D}"/>
                </a:ext>
              </a:extLst>
            </p:cNvPr>
            <p:cNvSpPr>
              <a:spLocks/>
            </p:cNvSpPr>
            <p:nvPr/>
          </p:nvSpPr>
          <p:spPr bwMode="auto">
            <a:xfrm>
              <a:off x="7191375" y="2906713"/>
              <a:ext cx="69850" cy="28575"/>
            </a:xfrm>
            <a:custGeom>
              <a:avLst/>
              <a:gdLst>
                <a:gd name="T0" fmla="*/ 44 w 44"/>
                <a:gd name="T1" fmla="*/ 0 h 18"/>
                <a:gd name="T2" fmla="*/ 44 w 44"/>
                <a:gd name="T3" fmla="*/ 0 h 18"/>
                <a:gd name="T4" fmla="*/ 40 w 44"/>
                <a:gd name="T5" fmla="*/ 1 h 18"/>
                <a:gd name="T6" fmla="*/ 30 w 44"/>
                <a:gd name="T7" fmla="*/ 3 h 18"/>
                <a:gd name="T8" fmla="*/ 23 w 44"/>
                <a:gd name="T9" fmla="*/ 4 h 18"/>
                <a:gd name="T10" fmla="*/ 16 w 44"/>
                <a:gd name="T11" fmla="*/ 4 h 18"/>
                <a:gd name="T12" fmla="*/ 10 w 44"/>
                <a:gd name="T13" fmla="*/ 3 h 18"/>
                <a:gd name="T14" fmla="*/ 3 w 44"/>
                <a:gd name="T15" fmla="*/ 0 h 18"/>
                <a:gd name="T16" fmla="*/ 10 w 44"/>
                <a:gd name="T17" fmla="*/ 8 h 18"/>
                <a:gd name="T18" fmla="*/ 0 w 44"/>
                <a:gd name="T19" fmla="*/ 17 h 18"/>
                <a:gd name="T20" fmla="*/ 0 w 44"/>
                <a:gd name="T21" fmla="*/ 17 h 18"/>
                <a:gd name="T22" fmla="*/ 3 w 44"/>
                <a:gd name="T23" fmla="*/ 18 h 18"/>
                <a:gd name="T24" fmla="*/ 13 w 44"/>
                <a:gd name="T25" fmla="*/ 18 h 18"/>
                <a:gd name="T26" fmla="*/ 20 w 44"/>
                <a:gd name="T27" fmla="*/ 16 h 18"/>
                <a:gd name="T28" fmla="*/ 27 w 44"/>
                <a:gd name="T29" fmla="*/ 13 h 18"/>
                <a:gd name="T30" fmla="*/ 36 w 44"/>
                <a:gd name="T31" fmla="*/ 7 h 18"/>
                <a:gd name="T32" fmla="*/ 44 w 44"/>
                <a:gd name="T33" fmla="*/ 0 h 18"/>
                <a:gd name="T34" fmla="*/ 44 w 44"/>
                <a:gd name="T3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18">
                  <a:moveTo>
                    <a:pt x="44" y="0"/>
                  </a:moveTo>
                  <a:lnTo>
                    <a:pt x="44" y="0"/>
                  </a:lnTo>
                  <a:lnTo>
                    <a:pt x="40" y="1"/>
                  </a:lnTo>
                  <a:lnTo>
                    <a:pt x="30" y="3"/>
                  </a:lnTo>
                  <a:lnTo>
                    <a:pt x="23" y="4"/>
                  </a:lnTo>
                  <a:lnTo>
                    <a:pt x="16" y="4"/>
                  </a:lnTo>
                  <a:lnTo>
                    <a:pt x="10" y="3"/>
                  </a:lnTo>
                  <a:lnTo>
                    <a:pt x="3" y="0"/>
                  </a:lnTo>
                  <a:lnTo>
                    <a:pt x="10" y="8"/>
                  </a:lnTo>
                  <a:lnTo>
                    <a:pt x="0" y="17"/>
                  </a:lnTo>
                  <a:lnTo>
                    <a:pt x="0" y="17"/>
                  </a:lnTo>
                  <a:lnTo>
                    <a:pt x="3" y="18"/>
                  </a:lnTo>
                  <a:lnTo>
                    <a:pt x="13" y="18"/>
                  </a:lnTo>
                  <a:lnTo>
                    <a:pt x="20" y="16"/>
                  </a:lnTo>
                  <a:lnTo>
                    <a:pt x="27" y="13"/>
                  </a:lnTo>
                  <a:lnTo>
                    <a:pt x="36" y="7"/>
                  </a:lnTo>
                  <a:lnTo>
                    <a:pt x="44" y="0"/>
                  </a:lnTo>
                  <a:lnTo>
                    <a:pt x="44"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39" name="Freeform 106">
              <a:extLst>
                <a:ext uri="{FF2B5EF4-FFF2-40B4-BE49-F238E27FC236}">
                  <a16:creationId xmlns:a16="http://schemas.microsoft.com/office/drawing/2014/main" id="{F4B1D6A7-67A4-4D71-9B7A-65BDD795432B}"/>
                </a:ext>
              </a:extLst>
            </p:cNvPr>
            <p:cNvSpPr>
              <a:spLocks/>
            </p:cNvSpPr>
            <p:nvPr/>
          </p:nvSpPr>
          <p:spPr bwMode="auto">
            <a:xfrm>
              <a:off x="7288213" y="2981326"/>
              <a:ext cx="704850" cy="989013"/>
            </a:xfrm>
            <a:custGeom>
              <a:avLst/>
              <a:gdLst>
                <a:gd name="T0" fmla="*/ 293 w 444"/>
                <a:gd name="T1" fmla="*/ 365 h 623"/>
                <a:gd name="T2" fmla="*/ 293 w 444"/>
                <a:gd name="T3" fmla="*/ 345 h 623"/>
                <a:gd name="T4" fmla="*/ 293 w 444"/>
                <a:gd name="T5" fmla="*/ 344 h 623"/>
                <a:gd name="T6" fmla="*/ 293 w 444"/>
                <a:gd name="T7" fmla="*/ 343 h 623"/>
                <a:gd name="T8" fmla="*/ 268 w 444"/>
                <a:gd name="T9" fmla="*/ 216 h 623"/>
                <a:gd name="T10" fmla="*/ 268 w 444"/>
                <a:gd name="T11" fmla="*/ 216 h 623"/>
                <a:gd name="T12" fmla="*/ 246 w 444"/>
                <a:gd name="T13" fmla="*/ 188 h 623"/>
                <a:gd name="T14" fmla="*/ 229 w 444"/>
                <a:gd name="T15" fmla="*/ 183 h 623"/>
                <a:gd name="T16" fmla="*/ 218 w 444"/>
                <a:gd name="T17" fmla="*/ 182 h 623"/>
                <a:gd name="T18" fmla="*/ 188 w 444"/>
                <a:gd name="T19" fmla="*/ 168 h 623"/>
                <a:gd name="T20" fmla="*/ 168 w 444"/>
                <a:gd name="T21" fmla="*/ 141 h 623"/>
                <a:gd name="T22" fmla="*/ 164 w 444"/>
                <a:gd name="T23" fmla="*/ 121 h 623"/>
                <a:gd name="T24" fmla="*/ 167 w 444"/>
                <a:gd name="T25" fmla="*/ 95 h 623"/>
                <a:gd name="T26" fmla="*/ 119 w 444"/>
                <a:gd name="T27" fmla="*/ 11 h 623"/>
                <a:gd name="T28" fmla="*/ 111 w 444"/>
                <a:gd name="T29" fmla="*/ 4 h 623"/>
                <a:gd name="T30" fmla="*/ 99 w 444"/>
                <a:gd name="T31" fmla="*/ 0 h 623"/>
                <a:gd name="T32" fmla="*/ 84 w 444"/>
                <a:gd name="T33" fmla="*/ 3 h 623"/>
                <a:gd name="T34" fmla="*/ 77 w 444"/>
                <a:gd name="T35" fmla="*/ 8 h 623"/>
                <a:gd name="T36" fmla="*/ 73 w 444"/>
                <a:gd name="T37" fmla="*/ 23 h 623"/>
                <a:gd name="T38" fmla="*/ 76 w 444"/>
                <a:gd name="T39" fmla="*/ 35 h 623"/>
                <a:gd name="T40" fmla="*/ 167 w 444"/>
                <a:gd name="T41" fmla="*/ 190 h 623"/>
                <a:gd name="T42" fmla="*/ 205 w 444"/>
                <a:gd name="T43" fmla="*/ 190 h 623"/>
                <a:gd name="T44" fmla="*/ 209 w 444"/>
                <a:gd name="T45" fmla="*/ 193 h 623"/>
                <a:gd name="T46" fmla="*/ 26 w 444"/>
                <a:gd name="T47" fmla="*/ 198 h 623"/>
                <a:gd name="T48" fmla="*/ 26 w 444"/>
                <a:gd name="T49" fmla="*/ 198 h 623"/>
                <a:gd name="T50" fmla="*/ 12 w 444"/>
                <a:gd name="T51" fmla="*/ 200 h 623"/>
                <a:gd name="T52" fmla="*/ 3 w 444"/>
                <a:gd name="T53" fmla="*/ 212 h 623"/>
                <a:gd name="T54" fmla="*/ 0 w 444"/>
                <a:gd name="T55" fmla="*/ 222 h 623"/>
                <a:gd name="T56" fmla="*/ 5 w 444"/>
                <a:gd name="T57" fmla="*/ 235 h 623"/>
                <a:gd name="T58" fmla="*/ 16 w 444"/>
                <a:gd name="T59" fmla="*/ 243 h 623"/>
                <a:gd name="T60" fmla="*/ 25 w 444"/>
                <a:gd name="T61" fmla="*/ 246 h 623"/>
                <a:gd name="T62" fmla="*/ 212 w 444"/>
                <a:gd name="T63" fmla="*/ 246 h 623"/>
                <a:gd name="T64" fmla="*/ 211 w 444"/>
                <a:gd name="T65" fmla="*/ 249 h 623"/>
                <a:gd name="T66" fmla="*/ 205 w 444"/>
                <a:gd name="T67" fmla="*/ 253 h 623"/>
                <a:gd name="T68" fmla="*/ 218 w 444"/>
                <a:gd name="T69" fmla="*/ 385 h 623"/>
                <a:gd name="T70" fmla="*/ 177 w 444"/>
                <a:gd name="T71" fmla="*/ 483 h 623"/>
                <a:gd name="T72" fmla="*/ 178 w 444"/>
                <a:gd name="T73" fmla="*/ 502 h 623"/>
                <a:gd name="T74" fmla="*/ 218 w 444"/>
                <a:gd name="T75" fmla="*/ 607 h 623"/>
                <a:gd name="T76" fmla="*/ 231 w 444"/>
                <a:gd name="T77" fmla="*/ 620 h 623"/>
                <a:gd name="T78" fmla="*/ 249 w 444"/>
                <a:gd name="T79" fmla="*/ 621 h 623"/>
                <a:gd name="T80" fmla="*/ 261 w 444"/>
                <a:gd name="T81" fmla="*/ 617 h 623"/>
                <a:gd name="T82" fmla="*/ 271 w 444"/>
                <a:gd name="T83" fmla="*/ 604 h 623"/>
                <a:gd name="T84" fmla="*/ 271 w 444"/>
                <a:gd name="T85" fmla="*/ 586 h 623"/>
                <a:gd name="T86" fmla="*/ 237 w 444"/>
                <a:gd name="T87" fmla="*/ 492 h 623"/>
                <a:gd name="T88" fmla="*/ 282 w 444"/>
                <a:gd name="T89" fmla="*/ 392 h 623"/>
                <a:gd name="T90" fmla="*/ 286 w 444"/>
                <a:gd name="T91" fmla="*/ 394 h 623"/>
                <a:gd name="T92" fmla="*/ 286 w 444"/>
                <a:gd name="T93" fmla="*/ 397 h 623"/>
                <a:gd name="T94" fmla="*/ 389 w 444"/>
                <a:gd name="T95" fmla="*/ 560 h 623"/>
                <a:gd name="T96" fmla="*/ 399 w 444"/>
                <a:gd name="T97" fmla="*/ 567 h 623"/>
                <a:gd name="T98" fmla="*/ 417 w 444"/>
                <a:gd name="T99" fmla="*/ 573 h 623"/>
                <a:gd name="T100" fmla="*/ 433 w 444"/>
                <a:gd name="T101" fmla="*/ 567 h 623"/>
                <a:gd name="T102" fmla="*/ 441 w 444"/>
                <a:gd name="T103" fmla="*/ 557 h 623"/>
                <a:gd name="T104" fmla="*/ 443 w 444"/>
                <a:gd name="T105" fmla="*/ 539 h 623"/>
                <a:gd name="T106" fmla="*/ 436 w 444"/>
                <a:gd name="T107" fmla="*/ 5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623">
                  <a:moveTo>
                    <a:pt x="436" y="522"/>
                  </a:moveTo>
                  <a:lnTo>
                    <a:pt x="363" y="444"/>
                  </a:lnTo>
                  <a:lnTo>
                    <a:pt x="293" y="365"/>
                  </a:lnTo>
                  <a:lnTo>
                    <a:pt x="293" y="365"/>
                  </a:lnTo>
                  <a:lnTo>
                    <a:pt x="295" y="355"/>
                  </a:lnTo>
                  <a:lnTo>
                    <a:pt x="293" y="345"/>
                  </a:lnTo>
                  <a:lnTo>
                    <a:pt x="295" y="345"/>
                  </a:lnTo>
                  <a:lnTo>
                    <a:pt x="293" y="344"/>
                  </a:lnTo>
                  <a:lnTo>
                    <a:pt x="293" y="344"/>
                  </a:lnTo>
                  <a:lnTo>
                    <a:pt x="293" y="344"/>
                  </a:lnTo>
                  <a:lnTo>
                    <a:pt x="293" y="344"/>
                  </a:lnTo>
                  <a:lnTo>
                    <a:pt x="293" y="343"/>
                  </a:lnTo>
                  <a:lnTo>
                    <a:pt x="269" y="222"/>
                  </a:lnTo>
                  <a:lnTo>
                    <a:pt x="269" y="222"/>
                  </a:lnTo>
                  <a:lnTo>
                    <a:pt x="268" y="216"/>
                  </a:lnTo>
                  <a:lnTo>
                    <a:pt x="268" y="216"/>
                  </a:lnTo>
                  <a:lnTo>
                    <a:pt x="268" y="216"/>
                  </a:lnTo>
                  <a:lnTo>
                    <a:pt x="268" y="216"/>
                  </a:lnTo>
                  <a:lnTo>
                    <a:pt x="264" y="205"/>
                  </a:lnTo>
                  <a:lnTo>
                    <a:pt x="256" y="195"/>
                  </a:lnTo>
                  <a:lnTo>
                    <a:pt x="246" y="188"/>
                  </a:lnTo>
                  <a:lnTo>
                    <a:pt x="235" y="182"/>
                  </a:lnTo>
                  <a:lnTo>
                    <a:pt x="235" y="182"/>
                  </a:lnTo>
                  <a:lnTo>
                    <a:pt x="229" y="183"/>
                  </a:lnTo>
                  <a:lnTo>
                    <a:pt x="229" y="183"/>
                  </a:lnTo>
                  <a:lnTo>
                    <a:pt x="229" y="183"/>
                  </a:lnTo>
                  <a:lnTo>
                    <a:pt x="218" y="182"/>
                  </a:lnTo>
                  <a:lnTo>
                    <a:pt x="207" y="179"/>
                  </a:lnTo>
                  <a:lnTo>
                    <a:pt x="197" y="175"/>
                  </a:lnTo>
                  <a:lnTo>
                    <a:pt x="188" y="168"/>
                  </a:lnTo>
                  <a:lnTo>
                    <a:pt x="180" y="161"/>
                  </a:lnTo>
                  <a:lnTo>
                    <a:pt x="174" y="151"/>
                  </a:lnTo>
                  <a:lnTo>
                    <a:pt x="168" y="141"/>
                  </a:lnTo>
                  <a:lnTo>
                    <a:pt x="165" y="131"/>
                  </a:lnTo>
                  <a:lnTo>
                    <a:pt x="165" y="131"/>
                  </a:lnTo>
                  <a:lnTo>
                    <a:pt x="164" y="121"/>
                  </a:lnTo>
                  <a:lnTo>
                    <a:pt x="164" y="112"/>
                  </a:lnTo>
                  <a:lnTo>
                    <a:pt x="165" y="104"/>
                  </a:lnTo>
                  <a:lnTo>
                    <a:pt x="167" y="95"/>
                  </a:lnTo>
                  <a:lnTo>
                    <a:pt x="119" y="11"/>
                  </a:lnTo>
                  <a:lnTo>
                    <a:pt x="119" y="11"/>
                  </a:lnTo>
                  <a:lnTo>
                    <a:pt x="119" y="11"/>
                  </a:lnTo>
                  <a:lnTo>
                    <a:pt x="119" y="11"/>
                  </a:lnTo>
                  <a:lnTo>
                    <a:pt x="116" y="7"/>
                  </a:lnTo>
                  <a:lnTo>
                    <a:pt x="111" y="4"/>
                  </a:lnTo>
                  <a:lnTo>
                    <a:pt x="107" y="1"/>
                  </a:lnTo>
                  <a:lnTo>
                    <a:pt x="103" y="0"/>
                  </a:lnTo>
                  <a:lnTo>
                    <a:pt x="99" y="0"/>
                  </a:lnTo>
                  <a:lnTo>
                    <a:pt x="94" y="0"/>
                  </a:lnTo>
                  <a:lnTo>
                    <a:pt x="90" y="0"/>
                  </a:lnTo>
                  <a:lnTo>
                    <a:pt x="84" y="3"/>
                  </a:lnTo>
                  <a:lnTo>
                    <a:pt x="84" y="3"/>
                  </a:lnTo>
                  <a:lnTo>
                    <a:pt x="82" y="6"/>
                  </a:lnTo>
                  <a:lnTo>
                    <a:pt x="77" y="8"/>
                  </a:lnTo>
                  <a:lnTo>
                    <a:pt x="76" y="13"/>
                  </a:lnTo>
                  <a:lnTo>
                    <a:pt x="74" y="17"/>
                  </a:lnTo>
                  <a:lnTo>
                    <a:pt x="73" y="23"/>
                  </a:lnTo>
                  <a:lnTo>
                    <a:pt x="73" y="27"/>
                  </a:lnTo>
                  <a:lnTo>
                    <a:pt x="74" y="31"/>
                  </a:lnTo>
                  <a:lnTo>
                    <a:pt x="76" y="35"/>
                  </a:lnTo>
                  <a:lnTo>
                    <a:pt x="76" y="35"/>
                  </a:lnTo>
                  <a:lnTo>
                    <a:pt x="76" y="35"/>
                  </a:lnTo>
                  <a:lnTo>
                    <a:pt x="167" y="190"/>
                  </a:lnTo>
                  <a:lnTo>
                    <a:pt x="205" y="190"/>
                  </a:lnTo>
                  <a:lnTo>
                    <a:pt x="205" y="190"/>
                  </a:lnTo>
                  <a:lnTo>
                    <a:pt x="205" y="190"/>
                  </a:lnTo>
                  <a:lnTo>
                    <a:pt x="205" y="190"/>
                  </a:lnTo>
                  <a:lnTo>
                    <a:pt x="208" y="192"/>
                  </a:lnTo>
                  <a:lnTo>
                    <a:pt x="209" y="193"/>
                  </a:lnTo>
                  <a:lnTo>
                    <a:pt x="211" y="195"/>
                  </a:lnTo>
                  <a:lnTo>
                    <a:pt x="212" y="198"/>
                  </a:lnTo>
                  <a:lnTo>
                    <a:pt x="26" y="198"/>
                  </a:lnTo>
                  <a:lnTo>
                    <a:pt x="26" y="198"/>
                  </a:lnTo>
                  <a:lnTo>
                    <a:pt x="26" y="198"/>
                  </a:lnTo>
                  <a:lnTo>
                    <a:pt x="26" y="198"/>
                  </a:lnTo>
                  <a:lnTo>
                    <a:pt x="20" y="198"/>
                  </a:lnTo>
                  <a:lnTo>
                    <a:pt x="16" y="199"/>
                  </a:lnTo>
                  <a:lnTo>
                    <a:pt x="12" y="200"/>
                  </a:lnTo>
                  <a:lnTo>
                    <a:pt x="9" y="205"/>
                  </a:lnTo>
                  <a:lnTo>
                    <a:pt x="5" y="207"/>
                  </a:lnTo>
                  <a:lnTo>
                    <a:pt x="3" y="212"/>
                  </a:lnTo>
                  <a:lnTo>
                    <a:pt x="2" y="216"/>
                  </a:lnTo>
                  <a:lnTo>
                    <a:pt x="0" y="222"/>
                  </a:lnTo>
                  <a:lnTo>
                    <a:pt x="0" y="222"/>
                  </a:lnTo>
                  <a:lnTo>
                    <a:pt x="2" y="226"/>
                  </a:lnTo>
                  <a:lnTo>
                    <a:pt x="3" y="230"/>
                  </a:lnTo>
                  <a:lnTo>
                    <a:pt x="5" y="235"/>
                  </a:lnTo>
                  <a:lnTo>
                    <a:pt x="8" y="239"/>
                  </a:lnTo>
                  <a:lnTo>
                    <a:pt x="12" y="242"/>
                  </a:lnTo>
                  <a:lnTo>
                    <a:pt x="16" y="243"/>
                  </a:lnTo>
                  <a:lnTo>
                    <a:pt x="20" y="244"/>
                  </a:lnTo>
                  <a:lnTo>
                    <a:pt x="25" y="246"/>
                  </a:lnTo>
                  <a:lnTo>
                    <a:pt x="25" y="246"/>
                  </a:lnTo>
                  <a:lnTo>
                    <a:pt x="25" y="246"/>
                  </a:lnTo>
                  <a:lnTo>
                    <a:pt x="212" y="246"/>
                  </a:lnTo>
                  <a:lnTo>
                    <a:pt x="212" y="246"/>
                  </a:lnTo>
                  <a:lnTo>
                    <a:pt x="212" y="246"/>
                  </a:lnTo>
                  <a:lnTo>
                    <a:pt x="212" y="246"/>
                  </a:lnTo>
                  <a:lnTo>
                    <a:pt x="211" y="249"/>
                  </a:lnTo>
                  <a:lnTo>
                    <a:pt x="209" y="252"/>
                  </a:lnTo>
                  <a:lnTo>
                    <a:pt x="208" y="253"/>
                  </a:lnTo>
                  <a:lnTo>
                    <a:pt x="205" y="253"/>
                  </a:lnTo>
                  <a:lnTo>
                    <a:pt x="178" y="253"/>
                  </a:lnTo>
                  <a:lnTo>
                    <a:pt x="178" y="253"/>
                  </a:lnTo>
                  <a:lnTo>
                    <a:pt x="218" y="385"/>
                  </a:lnTo>
                  <a:lnTo>
                    <a:pt x="178" y="478"/>
                  </a:lnTo>
                  <a:lnTo>
                    <a:pt x="178" y="478"/>
                  </a:lnTo>
                  <a:lnTo>
                    <a:pt x="177" y="483"/>
                  </a:lnTo>
                  <a:lnTo>
                    <a:pt x="175" y="489"/>
                  </a:lnTo>
                  <a:lnTo>
                    <a:pt x="177" y="495"/>
                  </a:lnTo>
                  <a:lnTo>
                    <a:pt x="178" y="502"/>
                  </a:lnTo>
                  <a:lnTo>
                    <a:pt x="215" y="601"/>
                  </a:lnTo>
                  <a:lnTo>
                    <a:pt x="215" y="601"/>
                  </a:lnTo>
                  <a:lnTo>
                    <a:pt x="218" y="607"/>
                  </a:lnTo>
                  <a:lnTo>
                    <a:pt x="222" y="613"/>
                  </a:lnTo>
                  <a:lnTo>
                    <a:pt x="227" y="616"/>
                  </a:lnTo>
                  <a:lnTo>
                    <a:pt x="231" y="620"/>
                  </a:lnTo>
                  <a:lnTo>
                    <a:pt x="238" y="621"/>
                  </a:lnTo>
                  <a:lnTo>
                    <a:pt x="244" y="623"/>
                  </a:lnTo>
                  <a:lnTo>
                    <a:pt x="249" y="621"/>
                  </a:lnTo>
                  <a:lnTo>
                    <a:pt x="255" y="620"/>
                  </a:lnTo>
                  <a:lnTo>
                    <a:pt x="255" y="620"/>
                  </a:lnTo>
                  <a:lnTo>
                    <a:pt x="261" y="617"/>
                  </a:lnTo>
                  <a:lnTo>
                    <a:pt x="265" y="614"/>
                  </a:lnTo>
                  <a:lnTo>
                    <a:pt x="269" y="609"/>
                  </a:lnTo>
                  <a:lnTo>
                    <a:pt x="271" y="604"/>
                  </a:lnTo>
                  <a:lnTo>
                    <a:pt x="272" y="599"/>
                  </a:lnTo>
                  <a:lnTo>
                    <a:pt x="272" y="592"/>
                  </a:lnTo>
                  <a:lnTo>
                    <a:pt x="271" y="586"/>
                  </a:lnTo>
                  <a:lnTo>
                    <a:pt x="269" y="580"/>
                  </a:lnTo>
                  <a:lnTo>
                    <a:pt x="237" y="492"/>
                  </a:lnTo>
                  <a:lnTo>
                    <a:pt x="237" y="492"/>
                  </a:lnTo>
                  <a:lnTo>
                    <a:pt x="254" y="455"/>
                  </a:lnTo>
                  <a:lnTo>
                    <a:pt x="269" y="424"/>
                  </a:lnTo>
                  <a:lnTo>
                    <a:pt x="282" y="392"/>
                  </a:lnTo>
                  <a:lnTo>
                    <a:pt x="282" y="392"/>
                  </a:lnTo>
                  <a:lnTo>
                    <a:pt x="282" y="392"/>
                  </a:lnTo>
                  <a:lnTo>
                    <a:pt x="286" y="394"/>
                  </a:lnTo>
                  <a:lnTo>
                    <a:pt x="286" y="395"/>
                  </a:lnTo>
                  <a:lnTo>
                    <a:pt x="286" y="397"/>
                  </a:lnTo>
                  <a:lnTo>
                    <a:pt x="286" y="397"/>
                  </a:lnTo>
                  <a:lnTo>
                    <a:pt x="272" y="431"/>
                  </a:lnTo>
                  <a:lnTo>
                    <a:pt x="318" y="481"/>
                  </a:lnTo>
                  <a:lnTo>
                    <a:pt x="389" y="560"/>
                  </a:lnTo>
                  <a:lnTo>
                    <a:pt x="389" y="560"/>
                  </a:lnTo>
                  <a:lnTo>
                    <a:pt x="393" y="565"/>
                  </a:lnTo>
                  <a:lnTo>
                    <a:pt x="399" y="567"/>
                  </a:lnTo>
                  <a:lnTo>
                    <a:pt x="404" y="570"/>
                  </a:lnTo>
                  <a:lnTo>
                    <a:pt x="410" y="573"/>
                  </a:lnTo>
                  <a:lnTo>
                    <a:pt x="417" y="573"/>
                  </a:lnTo>
                  <a:lnTo>
                    <a:pt x="423" y="573"/>
                  </a:lnTo>
                  <a:lnTo>
                    <a:pt x="428" y="570"/>
                  </a:lnTo>
                  <a:lnTo>
                    <a:pt x="433" y="567"/>
                  </a:lnTo>
                  <a:lnTo>
                    <a:pt x="433" y="567"/>
                  </a:lnTo>
                  <a:lnTo>
                    <a:pt x="437" y="562"/>
                  </a:lnTo>
                  <a:lnTo>
                    <a:pt x="441" y="557"/>
                  </a:lnTo>
                  <a:lnTo>
                    <a:pt x="443" y="550"/>
                  </a:lnTo>
                  <a:lnTo>
                    <a:pt x="444" y="545"/>
                  </a:lnTo>
                  <a:lnTo>
                    <a:pt x="443" y="539"/>
                  </a:lnTo>
                  <a:lnTo>
                    <a:pt x="441" y="533"/>
                  </a:lnTo>
                  <a:lnTo>
                    <a:pt x="440" y="528"/>
                  </a:lnTo>
                  <a:lnTo>
                    <a:pt x="436" y="522"/>
                  </a:lnTo>
                  <a:lnTo>
                    <a:pt x="436" y="522"/>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40" name="Freeform 107">
              <a:extLst>
                <a:ext uri="{FF2B5EF4-FFF2-40B4-BE49-F238E27FC236}">
                  <a16:creationId xmlns:a16="http://schemas.microsoft.com/office/drawing/2014/main" id="{D75D42C6-70E9-4BC6-AC87-760C0F31FD9D}"/>
                </a:ext>
              </a:extLst>
            </p:cNvPr>
            <p:cNvSpPr>
              <a:spLocks/>
            </p:cNvSpPr>
            <p:nvPr/>
          </p:nvSpPr>
          <p:spPr bwMode="auto">
            <a:xfrm>
              <a:off x="7354888" y="2927351"/>
              <a:ext cx="87313" cy="92075"/>
            </a:xfrm>
            <a:custGeom>
              <a:avLst/>
              <a:gdLst>
                <a:gd name="T0" fmla="*/ 24 w 55"/>
                <a:gd name="T1" fmla="*/ 57 h 58"/>
                <a:gd name="T2" fmla="*/ 24 w 55"/>
                <a:gd name="T3" fmla="*/ 57 h 58"/>
                <a:gd name="T4" fmla="*/ 25 w 55"/>
                <a:gd name="T5" fmla="*/ 48 h 58"/>
                <a:gd name="T6" fmla="*/ 28 w 55"/>
                <a:gd name="T7" fmla="*/ 41 h 58"/>
                <a:gd name="T8" fmla="*/ 34 w 55"/>
                <a:gd name="T9" fmla="*/ 35 h 58"/>
                <a:gd name="T10" fmla="*/ 40 w 55"/>
                <a:gd name="T11" fmla="*/ 31 h 58"/>
                <a:gd name="T12" fmla="*/ 40 w 55"/>
                <a:gd name="T13" fmla="*/ 31 h 58"/>
                <a:gd name="T14" fmla="*/ 47 w 55"/>
                <a:gd name="T15" fmla="*/ 27 h 58"/>
                <a:gd name="T16" fmla="*/ 55 w 55"/>
                <a:gd name="T17" fmla="*/ 27 h 58"/>
                <a:gd name="T18" fmla="*/ 55 w 55"/>
                <a:gd name="T19" fmla="*/ 27 h 58"/>
                <a:gd name="T20" fmla="*/ 55 w 55"/>
                <a:gd name="T21" fmla="*/ 27 h 58"/>
                <a:gd name="T22" fmla="*/ 40 w 55"/>
                <a:gd name="T23" fmla="*/ 0 h 58"/>
                <a:gd name="T24" fmla="*/ 0 w 55"/>
                <a:gd name="T25" fmla="*/ 25 h 58"/>
                <a:gd name="T26" fmla="*/ 21 w 55"/>
                <a:gd name="T27" fmla="*/ 58 h 58"/>
                <a:gd name="T28" fmla="*/ 24 w 55"/>
                <a:gd name="T29"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58">
                  <a:moveTo>
                    <a:pt x="24" y="57"/>
                  </a:moveTo>
                  <a:lnTo>
                    <a:pt x="24" y="57"/>
                  </a:lnTo>
                  <a:lnTo>
                    <a:pt x="25" y="48"/>
                  </a:lnTo>
                  <a:lnTo>
                    <a:pt x="28" y="41"/>
                  </a:lnTo>
                  <a:lnTo>
                    <a:pt x="34" y="35"/>
                  </a:lnTo>
                  <a:lnTo>
                    <a:pt x="40" y="31"/>
                  </a:lnTo>
                  <a:lnTo>
                    <a:pt x="40" y="31"/>
                  </a:lnTo>
                  <a:lnTo>
                    <a:pt x="47" y="27"/>
                  </a:lnTo>
                  <a:lnTo>
                    <a:pt x="55" y="27"/>
                  </a:lnTo>
                  <a:lnTo>
                    <a:pt x="55" y="27"/>
                  </a:lnTo>
                  <a:lnTo>
                    <a:pt x="55" y="27"/>
                  </a:lnTo>
                  <a:lnTo>
                    <a:pt x="40" y="0"/>
                  </a:lnTo>
                  <a:lnTo>
                    <a:pt x="0" y="25"/>
                  </a:lnTo>
                  <a:lnTo>
                    <a:pt x="21" y="58"/>
                  </a:lnTo>
                  <a:lnTo>
                    <a:pt x="24" y="5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41" name="Freeform 108">
              <a:extLst>
                <a:ext uri="{FF2B5EF4-FFF2-40B4-BE49-F238E27FC236}">
                  <a16:creationId xmlns:a16="http://schemas.microsoft.com/office/drawing/2014/main" id="{0F08AEA6-606A-4E6A-86EA-41ECAF808673}"/>
                </a:ext>
              </a:extLst>
            </p:cNvPr>
            <p:cNvSpPr>
              <a:spLocks/>
            </p:cNvSpPr>
            <p:nvPr/>
          </p:nvSpPr>
          <p:spPr bwMode="auto">
            <a:xfrm>
              <a:off x="6923088" y="3051176"/>
              <a:ext cx="623888" cy="957263"/>
            </a:xfrm>
            <a:custGeom>
              <a:avLst/>
              <a:gdLst>
                <a:gd name="T0" fmla="*/ 292 w 393"/>
                <a:gd name="T1" fmla="*/ 358 h 603"/>
                <a:gd name="T2" fmla="*/ 238 w 393"/>
                <a:gd name="T3" fmla="*/ 206 h 603"/>
                <a:gd name="T4" fmla="*/ 232 w 393"/>
                <a:gd name="T5" fmla="*/ 198 h 603"/>
                <a:gd name="T6" fmla="*/ 225 w 393"/>
                <a:gd name="T7" fmla="*/ 178 h 603"/>
                <a:gd name="T8" fmla="*/ 226 w 393"/>
                <a:gd name="T9" fmla="*/ 166 h 603"/>
                <a:gd name="T10" fmla="*/ 236 w 393"/>
                <a:gd name="T11" fmla="*/ 152 h 603"/>
                <a:gd name="T12" fmla="*/ 252 w 393"/>
                <a:gd name="T13" fmla="*/ 146 h 603"/>
                <a:gd name="T14" fmla="*/ 282 w 393"/>
                <a:gd name="T15" fmla="*/ 26 h 603"/>
                <a:gd name="T16" fmla="*/ 282 w 393"/>
                <a:gd name="T17" fmla="*/ 11 h 603"/>
                <a:gd name="T18" fmla="*/ 245 w 393"/>
                <a:gd name="T19" fmla="*/ 18 h 603"/>
                <a:gd name="T20" fmla="*/ 239 w 393"/>
                <a:gd name="T21" fmla="*/ 20 h 603"/>
                <a:gd name="T22" fmla="*/ 215 w 393"/>
                <a:gd name="T23" fmla="*/ 92 h 603"/>
                <a:gd name="T24" fmla="*/ 226 w 393"/>
                <a:gd name="T25" fmla="*/ 111 h 603"/>
                <a:gd name="T26" fmla="*/ 229 w 393"/>
                <a:gd name="T27" fmla="*/ 134 h 603"/>
                <a:gd name="T28" fmla="*/ 223 w 393"/>
                <a:gd name="T29" fmla="*/ 161 h 603"/>
                <a:gd name="T30" fmla="*/ 206 w 393"/>
                <a:gd name="T31" fmla="*/ 182 h 603"/>
                <a:gd name="T32" fmla="*/ 191 w 393"/>
                <a:gd name="T33" fmla="*/ 192 h 603"/>
                <a:gd name="T34" fmla="*/ 191 w 393"/>
                <a:gd name="T35" fmla="*/ 192 h 603"/>
                <a:gd name="T36" fmla="*/ 169 w 393"/>
                <a:gd name="T37" fmla="*/ 198 h 603"/>
                <a:gd name="T38" fmla="*/ 81 w 393"/>
                <a:gd name="T39" fmla="*/ 200 h 603"/>
                <a:gd name="T40" fmla="*/ 44 w 393"/>
                <a:gd name="T41" fmla="*/ 132 h 603"/>
                <a:gd name="T42" fmla="*/ 37 w 393"/>
                <a:gd name="T43" fmla="*/ 139 h 603"/>
                <a:gd name="T44" fmla="*/ 30 w 393"/>
                <a:gd name="T45" fmla="*/ 139 h 603"/>
                <a:gd name="T46" fmla="*/ 0 w 393"/>
                <a:gd name="T47" fmla="*/ 138 h 603"/>
                <a:gd name="T48" fmla="*/ 43 w 393"/>
                <a:gd name="T49" fmla="*/ 233 h 603"/>
                <a:gd name="T50" fmla="*/ 43 w 393"/>
                <a:gd name="T51" fmla="*/ 233 h 603"/>
                <a:gd name="T52" fmla="*/ 58 w 393"/>
                <a:gd name="T53" fmla="*/ 246 h 603"/>
                <a:gd name="T54" fmla="*/ 148 w 393"/>
                <a:gd name="T55" fmla="*/ 252 h 603"/>
                <a:gd name="T56" fmla="*/ 194 w 393"/>
                <a:gd name="T57" fmla="*/ 378 h 603"/>
                <a:gd name="T58" fmla="*/ 70 w 393"/>
                <a:gd name="T59" fmla="*/ 553 h 603"/>
                <a:gd name="T60" fmla="*/ 64 w 393"/>
                <a:gd name="T61" fmla="*/ 565 h 603"/>
                <a:gd name="T62" fmla="*/ 63 w 393"/>
                <a:gd name="T63" fmla="*/ 582 h 603"/>
                <a:gd name="T64" fmla="*/ 73 w 393"/>
                <a:gd name="T65" fmla="*/ 596 h 603"/>
                <a:gd name="T66" fmla="*/ 84 w 393"/>
                <a:gd name="T67" fmla="*/ 602 h 603"/>
                <a:gd name="T68" fmla="*/ 103 w 393"/>
                <a:gd name="T69" fmla="*/ 600 h 603"/>
                <a:gd name="T70" fmla="*/ 117 w 393"/>
                <a:gd name="T71" fmla="*/ 589 h 603"/>
                <a:gd name="T72" fmla="*/ 179 w 393"/>
                <a:gd name="T73" fmla="*/ 502 h 603"/>
                <a:gd name="T74" fmla="*/ 319 w 393"/>
                <a:gd name="T75" fmla="*/ 546 h 603"/>
                <a:gd name="T76" fmla="*/ 319 w 393"/>
                <a:gd name="T77" fmla="*/ 559 h 603"/>
                <a:gd name="T78" fmla="*/ 324 w 393"/>
                <a:gd name="T79" fmla="*/ 575 h 603"/>
                <a:gd name="T80" fmla="*/ 340 w 393"/>
                <a:gd name="T81" fmla="*/ 582 h 603"/>
                <a:gd name="T82" fmla="*/ 353 w 393"/>
                <a:gd name="T83" fmla="*/ 582 h 603"/>
                <a:gd name="T84" fmla="*/ 367 w 393"/>
                <a:gd name="T85" fmla="*/ 573 h 603"/>
                <a:gd name="T86" fmla="*/ 376 w 393"/>
                <a:gd name="T87" fmla="*/ 556 h 603"/>
                <a:gd name="T88" fmla="*/ 393 w 393"/>
                <a:gd name="T89" fmla="*/ 441 h 603"/>
                <a:gd name="T90" fmla="*/ 380 w 393"/>
                <a:gd name="T91" fmla="*/ 42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3" h="603">
                  <a:moveTo>
                    <a:pt x="380" y="420"/>
                  </a:moveTo>
                  <a:lnTo>
                    <a:pt x="380" y="420"/>
                  </a:lnTo>
                  <a:lnTo>
                    <a:pt x="292" y="358"/>
                  </a:lnTo>
                  <a:lnTo>
                    <a:pt x="292" y="358"/>
                  </a:lnTo>
                  <a:lnTo>
                    <a:pt x="292" y="358"/>
                  </a:lnTo>
                  <a:lnTo>
                    <a:pt x="238" y="206"/>
                  </a:lnTo>
                  <a:lnTo>
                    <a:pt x="238" y="203"/>
                  </a:lnTo>
                  <a:lnTo>
                    <a:pt x="238" y="203"/>
                  </a:lnTo>
                  <a:lnTo>
                    <a:pt x="232" y="198"/>
                  </a:lnTo>
                  <a:lnTo>
                    <a:pt x="228" y="192"/>
                  </a:lnTo>
                  <a:lnTo>
                    <a:pt x="225" y="185"/>
                  </a:lnTo>
                  <a:lnTo>
                    <a:pt x="225" y="178"/>
                  </a:lnTo>
                  <a:lnTo>
                    <a:pt x="225" y="178"/>
                  </a:lnTo>
                  <a:lnTo>
                    <a:pt x="225" y="171"/>
                  </a:lnTo>
                  <a:lnTo>
                    <a:pt x="226" y="166"/>
                  </a:lnTo>
                  <a:lnTo>
                    <a:pt x="229" y="161"/>
                  </a:lnTo>
                  <a:lnTo>
                    <a:pt x="232" y="156"/>
                  </a:lnTo>
                  <a:lnTo>
                    <a:pt x="236" y="152"/>
                  </a:lnTo>
                  <a:lnTo>
                    <a:pt x="242" y="149"/>
                  </a:lnTo>
                  <a:lnTo>
                    <a:pt x="246" y="148"/>
                  </a:lnTo>
                  <a:lnTo>
                    <a:pt x="252" y="146"/>
                  </a:lnTo>
                  <a:lnTo>
                    <a:pt x="282" y="26"/>
                  </a:lnTo>
                  <a:lnTo>
                    <a:pt x="282" y="26"/>
                  </a:lnTo>
                  <a:lnTo>
                    <a:pt x="282" y="26"/>
                  </a:lnTo>
                  <a:lnTo>
                    <a:pt x="282" y="26"/>
                  </a:lnTo>
                  <a:lnTo>
                    <a:pt x="283" y="18"/>
                  </a:lnTo>
                  <a:lnTo>
                    <a:pt x="282" y="11"/>
                  </a:lnTo>
                  <a:lnTo>
                    <a:pt x="277" y="6"/>
                  </a:lnTo>
                  <a:lnTo>
                    <a:pt x="273" y="0"/>
                  </a:lnTo>
                  <a:lnTo>
                    <a:pt x="245" y="18"/>
                  </a:lnTo>
                  <a:lnTo>
                    <a:pt x="245" y="18"/>
                  </a:lnTo>
                  <a:lnTo>
                    <a:pt x="242" y="20"/>
                  </a:lnTo>
                  <a:lnTo>
                    <a:pt x="239" y="20"/>
                  </a:lnTo>
                  <a:lnTo>
                    <a:pt x="239" y="20"/>
                  </a:lnTo>
                  <a:lnTo>
                    <a:pt x="233" y="18"/>
                  </a:lnTo>
                  <a:lnTo>
                    <a:pt x="215" y="92"/>
                  </a:lnTo>
                  <a:lnTo>
                    <a:pt x="215" y="92"/>
                  </a:lnTo>
                  <a:lnTo>
                    <a:pt x="222" y="101"/>
                  </a:lnTo>
                  <a:lnTo>
                    <a:pt x="226" y="111"/>
                  </a:lnTo>
                  <a:lnTo>
                    <a:pt x="229" y="122"/>
                  </a:lnTo>
                  <a:lnTo>
                    <a:pt x="229" y="134"/>
                  </a:lnTo>
                  <a:lnTo>
                    <a:pt x="229" y="134"/>
                  </a:lnTo>
                  <a:lnTo>
                    <a:pt x="229" y="144"/>
                  </a:lnTo>
                  <a:lnTo>
                    <a:pt x="226" y="152"/>
                  </a:lnTo>
                  <a:lnTo>
                    <a:pt x="223" y="161"/>
                  </a:lnTo>
                  <a:lnTo>
                    <a:pt x="218" y="169"/>
                  </a:lnTo>
                  <a:lnTo>
                    <a:pt x="213" y="176"/>
                  </a:lnTo>
                  <a:lnTo>
                    <a:pt x="206" y="182"/>
                  </a:lnTo>
                  <a:lnTo>
                    <a:pt x="199" y="188"/>
                  </a:lnTo>
                  <a:lnTo>
                    <a:pt x="191" y="192"/>
                  </a:lnTo>
                  <a:lnTo>
                    <a:pt x="191" y="192"/>
                  </a:lnTo>
                  <a:lnTo>
                    <a:pt x="191" y="192"/>
                  </a:lnTo>
                  <a:lnTo>
                    <a:pt x="191" y="192"/>
                  </a:lnTo>
                  <a:lnTo>
                    <a:pt x="191" y="192"/>
                  </a:lnTo>
                  <a:lnTo>
                    <a:pt x="191" y="192"/>
                  </a:lnTo>
                  <a:lnTo>
                    <a:pt x="181" y="196"/>
                  </a:lnTo>
                  <a:lnTo>
                    <a:pt x="169" y="198"/>
                  </a:lnTo>
                  <a:lnTo>
                    <a:pt x="169" y="198"/>
                  </a:lnTo>
                  <a:lnTo>
                    <a:pt x="158" y="205"/>
                  </a:lnTo>
                  <a:lnTo>
                    <a:pt x="81" y="200"/>
                  </a:lnTo>
                  <a:lnTo>
                    <a:pt x="47" y="125"/>
                  </a:lnTo>
                  <a:lnTo>
                    <a:pt x="44" y="132"/>
                  </a:lnTo>
                  <a:lnTo>
                    <a:pt x="44" y="132"/>
                  </a:lnTo>
                  <a:lnTo>
                    <a:pt x="43" y="135"/>
                  </a:lnTo>
                  <a:lnTo>
                    <a:pt x="40" y="138"/>
                  </a:lnTo>
                  <a:lnTo>
                    <a:pt x="37" y="139"/>
                  </a:lnTo>
                  <a:lnTo>
                    <a:pt x="33" y="141"/>
                  </a:lnTo>
                  <a:lnTo>
                    <a:pt x="33" y="141"/>
                  </a:lnTo>
                  <a:lnTo>
                    <a:pt x="30" y="139"/>
                  </a:lnTo>
                  <a:lnTo>
                    <a:pt x="0" y="131"/>
                  </a:lnTo>
                  <a:lnTo>
                    <a:pt x="0" y="131"/>
                  </a:lnTo>
                  <a:lnTo>
                    <a:pt x="0" y="138"/>
                  </a:lnTo>
                  <a:lnTo>
                    <a:pt x="3" y="145"/>
                  </a:lnTo>
                  <a:lnTo>
                    <a:pt x="3" y="145"/>
                  </a:lnTo>
                  <a:lnTo>
                    <a:pt x="43" y="233"/>
                  </a:lnTo>
                  <a:lnTo>
                    <a:pt x="43" y="233"/>
                  </a:lnTo>
                  <a:lnTo>
                    <a:pt x="43" y="233"/>
                  </a:lnTo>
                  <a:lnTo>
                    <a:pt x="43" y="233"/>
                  </a:lnTo>
                  <a:lnTo>
                    <a:pt x="47" y="239"/>
                  </a:lnTo>
                  <a:lnTo>
                    <a:pt x="53" y="243"/>
                  </a:lnTo>
                  <a:lnTo>
                    <a:pt x="58" y="246"/>
                  </a:lnTo>
                  <a:lnTo>
                    <a:pt x="64" y="247"/>
                  </a:lnTo>
                  <a:lnTo>
                    <a:pt x="64" y="247"/>
                  </a:lnTo>
                  <a:lnTo>
                    <a:pt x="148" y="252"/>
                  </a:lnTo>
                  <a:lnTo>
                    <a:pt x="148" y="252"/>
                  </a:lnTo>
                  <a:lnTo>
                    <a:pt x="175" y="327"/>
                  </a:lnTo>
                  <a:lnTo>
                    <a:pt x="194" y="378"/>
                  </a:lnTo>
                  <a:lnTo>
                    <a:pt x="132" y="465"/>
                  </a:lnTo>
                  <a:lnTo>
                    <a:pt x="132" y="465"/>
                  </a:lnTo>
                  <a:lnTo>
                    <a:pt x="70" y="553"/>
                  </a:lnTo>
                  <a:lnTo>
                    <a:pt x="70" y="553"/>
                  </a:lnTo>
                  <a:lnTo>
                    <a:pt x="67" y="557"/>
                  </a:lnTo>
                  <a:lnTo>
                    <a:pt x="64" y="565"/>
                  </a:lnTo>
                  <a:lnTo>
                    <a:pt x="63" y="570"/>
                  </a:lnTo>
                  <a:lnTo>
                    <a:pt x="63" y="576"/>
                  </a:lnTo>
                  <a:lnTo>
                    <a:pt x="63" y="582"/>
                  </a:lnTo>
                  <a:lnTo>
                    <a:pt x="66" y="587"/>
                  </a:lnTo>
                  <a:lnTo>
                    <a:pt x="68" y="593"/>
                  </a:lnTo>
                  <a:lnTo>
                    <a:pt x="73" y="596"/>
                  </a:lnTo>
                  <a:lnTo>
                    <a:pt x="73" y="596"/>
                  </a:lnTo>
                  <a:lnTo>
                    <a:pt x="78" y="600"/>
                  </a:lnTo>
                  <a:lnTo>
                    <a:pt x="84" y="602"/>
                  </a:lnTo>
                  <a:lnTo>
                    <a:pt x="91" y="603"/>
                  </a:lnTo>
                  <a:lnTo>
                    <a:pt x="97" y="602"/>
                  </a:lnTo>
                  <a:lnTo>
                    <a:pt x="103" y="600"/>
                  </a:lnTo>
                  <a:lnTo>
                    <a:pt x="108" y="597"/>
                  </a:lnTo>
                  <a:lnTo>
                    <a:pt x="112" y="594"/>
                  </a:lnTo>
                  <a:lnTo>
                    <a:pt x="117" y="589"/>
                  </a:lnTo>
                  <a:lnTo>
                    <a:pt x="179" y="502"/>
                  </a:lnTo>
                  <a:lnTo>
                    <a:pt x="179" y="502"/>
                  </a:lnTo>
                  <a:lnTo>
                    <a:pt x="179" y="502"/>
                  </a:lnTo>
                  <a:lnTo>
                    <a:pt x="255" y="401"/>
                  </a:lnTo>
                  <a:lnTo>
                    <a:pt x="333" y="455"/>
                  </a:lnTo>
                  <a:lnTo>
                    <a:pt x="319" y="546"/>
                  </a:lnTo>
                  <a:lnTo>
                    <a:pt x="319" y="546"/>
                  </a:lnTo>
                  <a:lnTo>
                    <a:pt x="317" y="552"/>
                  </a:lnTo>
                  <a:lnTo>
                    <a:pt x="319" y="559"/>
                  </a:lnTo>
                  <a:lnTo>
                    <a:pt x="320" y="565"/>
                  </a:lnTo>
                  <a:lnTo>
                    <a:pt x="321" y="569"/>
                  </a:lnTo>
                  <a:lnTo>
                    <a:pt x="324" y="575"/>
                  </a:lnTo>
                  <a:lnTo>
                    <a:pt x="329" y="577"/>
                  </a:lnTo>
                  <a:lnTo>
                    <a:pt x="334" y="580"/>
                  </a:lnTo>
                  <a:lnTo>
                    <a:pt x="340" y="582"/>
                  </a:lnTo>
                  <a:lnTo>
                    <a:pt x="340" y="582"/>
                  </a:lnTo>
                  <a:lnTo>
                    <a:pt x="346" y="583"/>
                  </a:lnTo>
                  <a:lnTo>
                    <a:pt x="353" y="582"/>
                  </a:lnTo>
                  <a:lnTo>
                    <a:pt x="358" y="579"/>
                  </a:lnTo>
                  <a:lnTo>
                    <a:pt x="363" y="576"/>
                  </a:lnTo>
                  <a:lnTo>
                    <a:pt x="367" y="573"/>
                  </a:lnTo>
                  <a:lnTo>
                    <a:pt x="371" y="567"/>
                  </a:lnTo>
                  <a:lnTo>
                    <a:pt x="374" y="562"/>
                  </a:lnTo>
                  <a:lnTo>
                    <a:pt x="376" y="556"/>
                  </a:lnTo>
                  <a:lnTo>
                    <a:pt x="393" y="451"/>
                  </a:lnTo>
                  <a:lnTo>
                    <a:pt x="393" y="451"/>
                  </a:lnTo>
                  <a:lnTo>
                    <a:pt x="393" y="441"/>
                  </a:lnTo>
                  <a:lnTo>
                    <a:pt x="391" y="432"/>
                  </a:lnTo>
                  <a:lnTo>
                    <a:pt x="385" y="425"/>
                  </a:lnTo>
                  <a:lnTo>
                    <a:pt x="380" y="420"/>
                  </a:lnTo>
                  <a:lnTo>
                    <a:pt x="380" y="42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grpSp>
      <p:grpSp>
        <p:nvGrpSpPr>
          <p:cNvPr id="168" name="Gruppieren 167">
            <a:extLst>
              <a:ext uri="{FF2B5EF4-FFF2-40B4-BE49-F238E27FC236}">
                <a16:creationId xmlns:a16="http://schemas.microsoft.com/office/drawing/2014/main" id="{7A50F610-9148-4197-A056-4854BD8DFCE4}"/>
              </a:ext>
            </a:extLst>
          </p:cNvPr>
          <p:cNvGrpSpPr/>
          <p:nvPr/>
        </p:nvGrpSpPr>
        <p:grpSpPr>
          <a:xfrm>
            <a:off x="5867160" y="1439481"/>
            <a:ext cx="2479417" cy="984885"/>
            <a:chOff x="4643438" y="1715262"/>
            <a:chExt cx="2479417" cy="984885"/>
          </a:xfrm>
        </p:grpSpPr>
        <p:sp>
          <p:nvSpPr>
            <p:cNvPr id="32" name="Textfeld 31">
              <a:extLst>
                <a:ext uri="{FF2B5EF4-FFF2-40B4-BE49-F238E27FC236}">
                  <a16:creationId xmlns:a16="http://schemas.microsoft.com/office/drawing/2014/main" id="{F4B25BE8-A769-4BBE-90C4-FA150D0FD1C0}"/>
                </a:ext>
              </a:extLst>
            </p:cNvPr>
            <p:cNvSpPr txBox="1"/>
            <p:nvPr/>
          </p:nvSpPr>
          <p:spPr>
            <a:xfrm>
              <a:off x="5573774" y="1715262"/>
              <a:ext cx="1549081" cy="984885"/>
            </a:xfrm>
            <a:prstGeom prst="rect">
              <a:avLst/>
            </a:prstGeom>
            <a:noFill/>
          </p:spPr>
          <p:txBody>
            <a:bodyPr wrap="square" rtlCol="0">
              <a:spAutoFit/>
            </a:bodyPr>
            <a:lstStyle/>
            <a:p>
              <a:r>
                <a:rPr lang="it-CH" sz="3600" b="1" dirty="0">
                  <a:solidFill>
                    <a:schemeClr val="accent1"/>
                  </a:solidFill>
                </a:rPr>
                <a:t>21%</a:t>
              </a:r>
            </a:p>
            <a:p>
              <a:r>
                <a:rPr lang="it-CH" sz="1100" dirty="0">
                  <a:solidFill>
                    <a:srgbClr val="666666"/>
                  </a:solidFill>
                </a:rPr>
                <a:t>Escursioni, viaggi,</a:t>
              </a:r>
            </a:p>
            <a:p>
              <a:r>
                <a:rPr lang="it-CH" sz="1100" dirty="0">
                  <a:solidFill>
                    <a:srgbClr val="666666"/>
                  </a:solidFill>
                </a:rPr>
                <a:t>camminate</a:t>
              </a:r>
            </a:p>
          </p:txBody>
        </p:sp>
        <p:sp>
          <p:nvSpPr>
            <p:cNvPr id="142" name="Freeform 109">
              <a:extLst>
                <a:ext uri="{FF2B5EF4-FFF2-40B4-BE49-F238E27FC236}">
                  <a16:creationId xmlns:a16="http://schemas.microsoft.com/office/drawing/2014/main" id="{BF08C297-4DEB-4CBB-AB83-5EA5889DA3D9}"/>
                </a:ext>
              </a:extLst>
            </p:cNvPr>
            <p:cNvSpPr>
              <a:spLocks/>
            </p:cNvSpPr>
            <p:nvPr/>
          </p:nvSpPr>
          <p:spPr bwMode="auto">
            <a:xfrm>
              <a:off x="5027613" y="1844676"/>
              <a:ext cx="58738" cy="39688"/>
            </a:xfrm>
            <a:custGeom>
              <a:avLst/>
              <a:gdLst>
                <a:gd name="T0" fmla="*/ 21 w 37"/>
                <a:gd name="T1" fmla="*/ 0 h 25"/>
                <a:gd name="T2" fmla="*/ 21 w 37"/>
                <a:gd name="T3" fmla="*/ 0 h 25"/>
                <a:gd name="T4" fmla="*/ 14 w 37"/>
                <a:gd name="T5" fmla="*/ 2 h 25"/>
                <a:gd name="T6" fmla="*/ 7 w 37"/>
                <a:gd name="T7" fmla="*/ 5 h 25"/>
                <a:gd name="T8" fmla="*/ 3 w 37"/>
                <a:gd name="T9" fmla="*/ 10 h 25"/>
                <a:gd name="T10" fmla="*/ 0 w 37"/>
                <a:gd name="T11" fmla="*/ 17 h 25"/>
                <a:gd name="T12" fmla="*/ 0 w 37"/>
                <a:gd name="T13" fmla="*/ 19 h 25"/>
                <a:gd name="T14" fmla="*/ 7 w 37"/>
                <a:gd name="T15" fmla="*/ 20 h 25"/>
                <a:gd name="T16" fmla="*/ 7 w 37"/>
                <a:gd name="T17" fmla="*/ 19 h 25"/>
                <a:gd name="T18" fmla="*/ 7 w 37"/>
                <a:gd name="T19" fmla="*/ 19 h 25"/>
                <a:gd name="T20" fmla="*/ 8 w 37"/>
                <a:gd name="T21" fmla="*/ 15 h 25"/>
                <a:gd name="T22" fmla="*/ 11 w 37"/>
                <a:gd name="T23" fmla="*/ 10 h 25"/>
                <a:gd name="T24" fmla="*/ 16 w 37"/>
                <a:gd name="T25" fmla="*/ 9 h 25"/>
                <a:gd name="T26" fmla="*/ 20 w 37"/>
                <a:gd name="T27" fmla="*/ 9 h 25"/>
                <a:gd name="T28" fmla="*/ 20 w 37"/>
                <a:gd name="T29" fmla="*/ 9 h 25"/>
                <a:gd name="T30" fmla="*/ 24 w 37"/>
                <a:gd name="T31" fmla="*/ 10 h 25"/>
                <a:gd name="T32" fmla="*/ 27 w 37"/>
                <a:gd name="T33" fmla="*/ 13 h 25"/>
                <a:gd name="T34" fmla="*/ 30 w 37"/>
                <a:gd name="T35" fmla="*/ 17 h 25"/>
                <a:gd name="T36" fmla="*/ 30 w 37"/>
                <a:gd name="T37" fmla="*/ 22 h 25"/>
                <a:gd name="T38" fmla="*/ 30 w 37"/>
                <a:gd name="T39" fmla="*/ 23 h 25"/>
                <a:gd name="T40" fmla="*/ 37 w 37"/>
                <a:gd name="T41" fmla="*/ 25 h 25"/>
                <a:gd name="T42" fmla="*/ 37 w 37"/>
                <a:gd name="T43" fmla="*/ 22 h 25"/>
                <a:gd name="T44" fmla="*/ 37 w 37"/>
                <a:gd name="T45" fmla="*/ 22 h 25"/>
                <a:gd name="T46" fmla="*/ 37 w 37"/>
                <a:gd name="T47" fmla="*/ 15 h 25"/>
                <a:gd name="T48" fmla="*/ 34 w 37"/>
                <a:gd name="T49" fmla="*/ 9 h 25"/>
                <a:gd name="T50" fmla="*/ 28 w 37"/>
                <a:gd name="T51" fmla="*/ 3 h 25"/>
                <a:gd name="T52" fmla="*/ 21 w 37"/>
                <a:gd name="T53" fmla="*/ 0 h 25"/>
                <a:gd name="T54" fmla="*/ 21 w 37"/>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25">
                  <a:moveTo>
                    <a:pt x="21" y="0"/>
                  </a:moveTo>
                  <a:lnTo>
                    <a:pt x="21" y="0"/>
                  </a:lnTo>
                  <a:lnTo>
                    <a:pt x="14" y="2"/>
                  </a:lnTo>
                  <a:lnTo>
                    <a:pt x="7" y="5"/>
                  </a:lnTo>
                  <a:lnTo>
                    <a:pt x="3" y="10"/>
                  </a:lnTo>
                  <a:lnTo>
                    <a:pt x="0" y="17"/>
                  </a:lnTo>
                  <a:lnTo>
                    <a:pt x="0" y="19"/>
                  </a:lnTo>
                  <a:lnTo>
                    <a:pt x="7" y="20"/>
                  </a:lnTo>
                  <a:lnTo>
                    <a:pt x="7" y="19"/>
                  </a:lnTo>
                  <a:lnTo>
                    <a:pt x="7" y="19"/>
                  </a:lnTo>
                  <a:lnTo>
                    <a:pt x="8" y="15"/>
                  </a:lnTo>
                  <a:lnTo>
                    <a:pt x="11" y="10"/>
                  </a:lnTo>
                  <a:lnTo>
                    <a:pt x="16" y="9"/>
                  </a:lnTo>
                  <a:lnTo>
                    <a:pt x="20" y="9"/>
                  </a:lnTo>
                  <a:lnTo>
                    <a:pt x="20" y="9"/>
                  </a:lnTo>
                  <a:lnTo>
                    <a:pt x="24" y="10"/>
                  </a:lnTo>
                  <a:lnTo>
                    <a:pt x="27" y="13"/>
                  </a:lnTo>
                  <a:lnTo>
                    <a:pt x="30" y="17"/>
                  </a:lnTo>
                  <a:lnTo>
                    <a:pt x="30" y="22"/>
                  </a:lnTo>
                  <a:lnTo>
                    <a:pt x="30" y="23"/>
                  </a:lnTo>
                  <a:lnTo>
                    <a:pt x="37" y="25"/>
                  </a:lnTo>
                  <a:lnTo>
                    <a:pt x="37" y="22"/>
                  </a:lnTo>
                  <a:lnTo>
                    <a:pt x="37" y="22"/>
                  </a:lnTo>
                  <a:lnTo>
                    <a:pt x="37" y="15"/>
                  </a:lnTo>
                  <a:lnTo>
                    <a:pt x="34" y="9"/>
                  </a:lnTo>
                  <a:lnTo>
                    <a:pt x="28" y="3"/>
                  </a:lnTo>
                  <a:lnTo>
                    <a:pt x="21" y="0"/>
                  </a:lnTo>
                  <a:lnTo>
                    <a:pt x="21"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43" name="Freeform 110">
              <a:extLst>
                <a:ext uri="{FF2B5EF4-FFF2-40B4-BE49-F238E27FC236}">
                  <a16:creationId xmlns:a16="http://schemas.microsoft.com/office/drawing/2014/main" id="{C1E0F367-21D1-47A3-9070-B84A4F8BE5ED}"/>
                </a:ext>
              </a:extLst>
            </p:cNvPr>
            <p:cNvSpPr>
              <a:spLocks/>
            </p:cNvSpPr>
            <p:nvPr/>
          </p:nvSpPr>
          <p:spPr bwMode="auto">
            <a:xfrm>
              <a:off x="5284788" y="2314576"/>
              <a:ext cx="1588" cy="3175"/>
            </a:xfrm>
            <a:custGeom>
              <a:avLst/>
              <a:gdLst>
                <a:gd name="T0" fmla="*/ 0 w 1"/>
                <a:gd name="T1" fmla="*/ 0 h 2"/>
                <a:gd name="T2" fmla="*/ 0 w 1"/>
                <a:gd name="T3" fmla="*/ 0 h 2"/>
                <a:gd name="T4" fmla="*/ 0 w 1"/>
                <a:gd name="T5" fmla="*/ 0 h 2"/>
                <a:gd name="T6" fmla="*/ 0 w 1"/>
                <a:gd name="T7" fmla="*/ 2 h 2"/>
                <a:gd name="T8" fmla="*/ 0 w 1"/>
                <a:gd name="T9" fmla="*/ 2 h 2"/>
                <a:gd name="T10" fmla="*/ 1 w 1"/>
                <a:gd name="T11" fmla="*/ 0 h 2"/>
                <a:gd name="T12" fmla="*/ 1 w 1"/>
                <a:gd name="T13" fmla="*/ 0 h 2"/>
                <a:gd name="T14" fmla="*/ 1 w 1"/>
                <a:gd name="T15" fmla="*/ 0 h 2"/>
                <a:gd name="T16" fmla="*/ 1 w 1"/>
                <a:gd name="T17" fmla="*/ 0 h 2"/>
                <a:gd name="T18" fmla="*/ 0 w 1"/>
                <a:gd name="T19" fmla="*/ 0 h 2"/>
                <a:gd name="T20" fmla="*/ 0 w 1"/>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0" y="0"/>
                  </a:moveTo>
                  <a:lnTo>
                    <a:pt x="0" y="0"/>
                  </a:lnTo>
                  <a:lnTo>
                    <a:pt x="0" y="0"/>
                  </a:lnTo>
                  <a:lnTo>
                    <a:pt x="0" y="2"/>
                  </a:lnTo>
                  <a:lnTo>
                    <a:pt x="0" y="2"/>
                  </a:lnTo>
                  <a:lnTo>
                    <a:pt x="1" y="0"/>
                  </a:lnTo>
                  <a:lnTo>
                    <a:pt x="1" y="0"/>
                  </a:lnTo>
                  <a:lnTo>
                    <a:pt x="1" y="0"/>
                  </a:lnTo>
                  <a:lnTo>
                    <a:pt x="1"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44" name="Freeform 111">
              <a:extLst>
                <a:ext uri="{FF2B5EF4-FFF2-40B4-BE49-F238E27FC236}">
                  <a16:creationId xmlns:a16="http://schemas.microsoft.com/office/drawing/2014/main" id="{A92AE117-B3AC-447E-9E77-8462133E590F}"/>
                </a:ext>
              </a:extLst>
            </p:cNvPr>
            <p:cNvSpPr>
              <a:spLocks/>
            </p:cNvSpPr>
            <p:nvPr/>
          </p:nvSpPr>
          <p:spPr bwMode="auto">
            <a:xfrm>
              <a:off x="5310188" y="2301876"/>
              <a:ext cx="6350" cy="4763"/>
            </a:xfrm>
            <a:custGeom>
              <a:avLst/>
              <a:gdLst>
                <a:gd name="T0" fmla="*/ 0 w 4"/>
                <a:gd name="T1" fmla="*/ 1 h 3"/>
                <a:gd name="T2" fmla="*/ 0 w 4"/>
                <a:gd name="T3" fmla="*/ 1 h 3"/>
                <a:gd name="T4" fmla="*/ 0 w 4"/>
                <a:gd name="T5" fmla="*/ 3 h 3"/>
                <a:gd name="T6" fmla="*/ 0 w 4"/>
                <a:gd name="T7" fmla="*/ 3 h 3"/>
                <a:gd name="T8" fmla="*/ 4 w 4"/>
                <a:gd name="T9" fmla="*/ 1 h 3"/>
                <a:gd name="T10" fmla="*/ 4 w 4"/>
                <a:gd name="T11" fmla="*/ 1 h 3"/>
                <a:gd name="T12" fmla="*/ 4 w 4"/>
                <a:gd name="T13" fmla="*/ 0 h 3"/>
                <a:gd name="T14" fmla="*/ 4 w 4"/>
                <a:gd name="T15" fmla="*/ 0 h 3"/>
                <a:gd name="T16" fmla="*/ 0 w 4"/>
                <a:gd name="T17" fmla="*/ 1 h 3"/>
                <a:gd name="T18" fmla="*/ 0 w 4"/>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0" y="1"/>
                  </a:moveTo>
                  <a:lnTo>
                    <a:pt x="0" y="1"/>
                  </a:lnTo>
                  <a:lnTo>
                    <a:pt x="0" y="3"/>
                  </a:lnTo>
                  <a:lnTo>
                    <a:pt x="0" y="3"/>
                  </a:lnTo>
                  <a:lnTo>
                    <a:pt x="4" y="1"/>
                  </a:lnTo>
                  <a:lnTo>
                    <a:pt x="4" y="1"/>
                  </a:lnTo>
                  <a:lnTo>
                    <a:pt x="4" y="0"/>
                  </a:lnTo>
                  <a:lnTo>
                    <a:pt x="4"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45" name="Freeform 112">
              <a:extLst>
                <a:ext uri="{FF2B5EF4-FFF2-40B4-BE49-F238E27FC236}">
                  <a16:creationId xmlns:a16="http://schemas.microsoft.com/office/drawing/2014/main" id="{7E208DB4-260B-405D-9158-9F2B1CD589E8}"/>
                </a:ext>
              </a:extLst>
            </p:cNvPr>
            <p:cNvSpPr>
              <a:spLocks/>
            </p:cNvSpPr>
            <p:nvPr/>
          </p:nvSpPr>
          <p:spPr bwMode="auto">
            <a:xfrm>
              <a:off x="4643438" y="2035176"/>
              <a:ext cx="898525" cy="476250"/>
            </a:xfrm>
            <a:custGeom>
              <a:avLst/>
              <a:gdLst>
                <a:gd name="T0" fmla="*/ 562 w 566"/>
                <a:gd name="T1" fmla="*/ 243 h 300"/>
                <a:gd name="T2" fmla="*/ 566 w 566"/>
                <a:gd name="T3" fmla="*/ 229 h 300"/>
                <a:gd name="T4" fmla="*/ 565 w 566"/>
                <a:gd name="T5" fmla="*/ 215 h 300"/>
                <a:gd name="T6" fmla="*/ 559 w 566"/>
                <a:gd name="T7" fmla="*/ 183 h 300"/>
                <a:gd name="T8" fmla="*/ 555 w 566"/>
                <a:gd name="T9" fmla="*/ 179 h 300"/>
                <a:gd name="T10" fmla="*/ 546 w 566"/>
                <a:gd name="T11" fmla="*/ 121 h 300"/>
                <a:gd name="T12" fmla="*/ 545 w 566"/>
                <a:gd name="T13" fmla="*/ 105 h 300"/>
                <a:gd name="T14" fmla="*/ 545 w 566"/>
                <a:gd name="T15" fmla="*/ 101 h 300"/>
                <a:gd name="T16" fmla="*/ 532 w 566"/>
                <a:gd name="T17" fmla="*/ 44 h 300"/>
                <a:gd name="T18" fmla="*/ 519 w 566"/>
                <a:gd name="T19" fmla="*/ 27 h 300"/>
                <a:gd name="T20" fmla="*/ 508 w 566"/>
                <a:gd name="T21" fmla="*/ 21 h 300"/>
                <a:gd name="T22" fmla="*/ 506 w 566"/>
                <a:gd name="T23" fmla="*/ 7 h 300"/>
                <a:gd name="T24" fmla="*/ 494 w 566"/>
                <a:gd name="T25" fmla="*/ 1 h 300"/>
                <a:gd name="T26" fmla="*/ 80 w 566"/>
                <a:gd name="T27" fmla="*/ 0 h 300"/>
                <a:gd name="T28" fmla="*/ 63 w 566"/>
                <a:gd name="T29" fmla="*/ 6 h 300"/>
                <a:gd name="T30" fmla="*/ 54 w 566"/>
                <a:gd name="T31" fmla="*/ 14 h 300"/>
                <a:gd name="T32" fmla="*/ 56 w 566"/>
                <a:gd name="T33" fmla="*/ 20 h 300"/>
                <a:gd name="T34" fmla="*/ 54 w 566"/>
                <a:gd name="T35" fmla="*/ 24 h 300"/>
                <a:gd name="T36" fmla="*/ 19 w 566"/>
                <a:gd name="T37" fmla="*/ 117 h 300"/>
                <a:gd name="T38" fmla="*/ 12 w 566"/>
                <a:gd name="T39" fmla="*/ 146 h 300"/>
                <a:gd name="T40" fmla="*/ 17 w 566"/>
                <a:gd name="T41" fmla="*/ 139 h 300"/>
                <a:gd name="T42" fmla="*/ 16 w 566"/>
                <a:gd name="T43" fmla="*/ 136 h 300"/>
                <a:gd name="T44" fmla="*/ 23 w 566"/>
                <a:gd name="T45" fmla="*/ 136 h 300"/>
                <a:gd name="T46" fmla="*/ 30 w 566"/>
                <a:gd name="T47" fmla="*/ 148 h 300"/>
                <a:gd name="T48" fmla="*/ 30 w 566"/>
                <a:gd name="T49" fmla="*/ 148 h 300"/>
                <a:gd name="T50" fmla="*/ 31 w 566"/>
                <a:gd name="T51" fmla="*/ 153 h 300"/>
                <a:gd name="T52" fmla="*/ 27 w 566"/>
                <a:gd name="T53" fmla="*/ 171 h 300"/>
                <a:gd name="T54" fmla="*/ 22 w 566"/>
                <a:gd name="T55" fmla="*/ 175 h 300"/>
                <a:gd name="T56" fmla="*/ 13 w 566"/>
                <a:gd name="T57" fmla="*/ 173 h 300"/>
                <a:gd name="T58" fmla="*/ 27 w 566"/>
                <a:gd name="T59" fmla="*/ 165 h 300"/>
                <a:gd name="T60" fmla="*/ 30 w 566"/>
                <a:gd name="T61" fmla="*/ 148 h 300"/>
                <a:gd name="T62" fmla="*/ 30 w 566"/>
                <a:gd name="T63" fmla="*/ 148 h 300"/>
                <a:gd name="T64" fmla="*/ 26 w 566"/>
                <a:gd name="T65" fmla="*/ 144 h 300"/>
                <a:gd name="T66" fmla="*/ 27 w 566"/>
                <a:gd name="T67" fmla="*/ 155 h 300"/>
                <a:gd name="T68" fmla="*/ 24 w 566"/>
                <a:gd name="T69" fmla="*/ 162 h 300"/>
                <a:gd name="T70" fmla="*/ 16 w 566"/>
                <a:gd name="T71" fmla="*/ 169 h 300"/>
                <a:gd name="T72" fmla="*/ 9 w 566"/>
                <a:gd name="T73" fmla="*/ 161 h 300"/>
                <a:gd name="T74" fmla="*/ 10 w 566"/>
                <a:gd name="T75" fmla="*/ 182 h 300"/>
                <a:gd name="T76" fmla="*/ 9 w 566"/>
                <a:gd name="T77" fmla="*/ 186 h 300"/>
                <a:gd name="T78" fmla="*/ 2 w 566"/>
                <a:gd name="T79" fmla="*/ 217 h 300"/>
                <a:gd name="T80" fmla="*/ 10 w 566"/>
                <a:gd name="T81" fmla="*/ 242 h 300"/>
                <a:gd name="T82" fmla="*/ 17 w 566"/>
                <a:gd name="T83" fmla="*/ 249 h 300"/>
                <a:gd name="T84" fmla="*/ 40 w 566"/>
                <a:gd name="T85" fmla="*/ 250 h 300"/>
                <a:gd name="T86" fmla="*/ 105 w 566"/>
                <a:gd name="T87" fmla="*/ 249 h 300"/>
                <a:gd name="T88" fmla="*/ 64 w 566"/>
                <a:gd name="T89" fmla="*/ 249 h 300"/>
                <a:gd name="T90" fmla="*/ 101 w 566"/>
                <a:gd name="T91" fmla="*/ 249 h 300"/>
                <a:gd name="T92" fmla="*/ 105 w 566"/>
                <a:gd name="T93" fmla="*/ 250 h 300"/>
                <a:gd name="T94" fmla="*/ 108 w 566"/>
                <a:gd name="T95" fmla="*/ 263 h 300"/>
                <a:gd name="T96" fmla="*/ 124 w 566"/>
                <a:gd name="T97" fmla="*/ 287 h 300"/>
                <a:gd name="T98" fmla="*/ 149 w 566"/>
                <a:gd name="T99" fmla="*/ 299 h 300"/>
                <a:gd name="T100" fmla="*/ 168 w 566"/>
                <a:gd name="T101" fmla="*/ 299 h 300"/>
                <a:gd name="T102" fmla="*/ 192 w 566"/>
                <a:gd name="T103" fmla="*/ 290 h 300"/>
                <a:gd name="T104" fmla="*/ 208 w 566"/>
                <a:gd name="T105" fmla="*/ 272 h 300"/>
                <a:gd name="T106" fmla="*/ 215 w 566"/>
                <a:gd name="T107" fmla="*/ 254 h 300"/>
                <a:gd name="T108" fmla="*/ 250 w 566"/>
                <a:gd name="T109" fmla="*/ 247 h 300"/>
                <a:gd name="T110" fmla="*/ 351 w 566"/>
                <a:gd name="T111" fmla="*/ 247 h 300"/>
                <a:gd name="T112" fmla="*/ 381 w 566"/>
                <a:gd name="T113" fmla="*/ 257 h 300"/>
                <a:gd name="T114" fmla="*/ 397 w 566"/>
                <a:gd name="T115" fmla="*/ 283 h 300"/>
                <a:gd name="T116" fmla="*/ 424 w 566"/>
                <a:gd name="T117" fmla="*/ 297 h 300"/>
                <a:gd name="T118" fmla="*/ 444 w 566"/>
                <a:gd name="T119" fmla="*/ 297 h 300"/>
                <a:gd name="T120" fmla="*/ 467 w 566"/>
                <a:gd name="T121" fmla="*/ 289 h 300"/>
                <a:gd name="T122" fmla="*/ 468 w 566"/>
                <a:gd name="T123" fmla="*/ 287 h 300"/>
                <a:gd name="T124" fmla="*/ 488 w 566"/>
                <a:gd name="T125" fmla="*/ 2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300">
                  <a:moveTo>
                    <a:pt x="556" y="243"/>
                  </a:moveTo>
                  <a:lnTo>
                    <a:pt x="556" y="243"/>
                  </a:lnTo>
                  <a:lnTo>
                    <a:pt x="562" y="243"/>
                  </a:lnTo>
                  <a:lnTo>
                    <a:pt x="566" y="240"/>
                  </a:lnTo>
                  <a:lnTo>
                    <a:pt x="566" y="236"/>
                  </a:lnTo>
                  <a:lnTo>
                    <a:pt x="566" y="229"/>
                  </a:lnTo>
                  <a:lnTo>
                    <a:pt x="565" y="223"/>
                  </a:lnTo>
                  <a:lnTo>
                    <a:pt x="565" y="223"/>
                  </a:lnTo>
                  <a:lnTo>
                    <a:pt x="565" y="215"/>
                  </a:lnTo>
                  <a:lnTo>
                    <a:pt x="565" y="215"/>
                  </a:lnTo>
                  <a:lnTo>
                    <a:pt x="563" y="202"/>
                  </a:lnTo>
                  <a:lnTo>
                    <a:pt x="559" y="183"/>
                  </a:lnTo>
                  <a:lnTo>
                    <a:pt x="559" y="183"/>
                  </a:lnTo>
                  <a:lnTo>
                    <a:pt x="558" y="182"/>
                  </a:lnTo>
                  <a:lnTo>
                    <a:pt x="555" y="179"/>
                  </a:lnTo>
                  <a:lnTo>
                    <a:pt x="549" y="176"/>
                  </a:lnTo>
                  <a:lnTo>
                    <a:pt x="549" y="176"/>
                  </a:lnTo>
                  <a:lnTo>
                    <a:pt x="546" y="121"/>
                  </a:lnTo>
                  <a:lnTo>
                    <a:pt x="546" y="121"/>
                  </a:lnTo>
                  <a:lnTo>
                    <a:pt x="546" y="111"/>
                  </a:lnTo>
                  <a:lnTo>
                    <a:pt x="545" y="105"/>
                  </a:lnTo>
                  <a:lnTo>
                    <a:pt x="545" y="105"/>
                  </a:lnTo>
                  <a:lnTo>
                    <a:pt x="545" y="101"/>
                  </a:lnTo>
                  <a:lnTo>
                    <a:pt x="545" y="101"/>
                  </a:lnTo>
                  <a:lnTo>
                    <a:pt x="535" y="55"/>
                  </a:lnTo>
                  <a:lnTo>
                    <a:pt x="535" y="55"/>
                  </a:lnTo>
                  <a:lnTo>
                    <a:pt x="532" y="44"/>
                  </a:lnTo>
                  <a:lnTo>
                    <a:pt x="526" y="34"/>
                  </a:lnTo>
                  <a:lnTo>
                    <a:pt x="523" y="30"/>
                  </a:lnTo>
                  <a:lnTo>
                    <a:pt x="519" y="27"/>
                  </a:lnTo>
                  <a:lnTo>
                    <a:pt x="515" y="23"/>
                  </a:lnTo>
                  <a:lnTo>
                    <a:pt x="508" y="21"/>
                  </a:lnTo>
                  <a:lnTo>
                    <a:pt x="508" y="21"/>
                  </a:lnTo>
                  <a:lnTo>
                    <a:pt x="509" y="16"/>
                  </a:lnTo>
                  <a:lnTo>
                    <a:pt x="508" y="11"/>
                  </a:lnTo>
                  <a:lnTo>
                    <a:pt x="506" y="7"/>
                  </a:lnTo>
                  <a:lnTo>
                    <a:pt x="502" y="4"/>
                  </a:lnTo>
                  <a:lnTo>
                    <a:pt x="502" y="4"/>
                  </a:lnTo>
                  <a:lnTo>
                    <a:pt x="494" y="1"/>
                  </a:lnTo>
                  <a:lnTo>
                    <a:pt x="484" y="0"/>
                  </a:lnTo>
                  <a:lnTo>
                    <a:pt x="80" y="0"/>
                  </a:lnTo>
                  <a:lnTo>
                    <a:pt x="80" y="0"/>
                  </a:lnTo>
                  <a:lnTo>
                    <a:pt x="73" y="0"/>
                  </a:lnTo>
                  <a:lnTo>
                    <a:pt x="67" y="3"/>
                  </a:lnTo>
                  <a:lnTo>
                    <a:pt x="63" y="6"/>
                  </a:lnTo>
                  <a:lnTo>
                    <a:pt x="57" y="10"/>
                  </a:lnTo>
                  <a:lnTo>
                    <a:pt x="57" y="10"/>
                  </a:lnTo>
                  <a:lnTo>
                    <a:pt x="54" y="14"/>
                  </a:lnTo>
                  <a:lnTo>
                    <a:pt x="54" y="17"/>
                  </a:lnTo>
                  <a:lnTo>
                    <a:pt x="56" y="20"/>
                  </a:lnTo>
                  <a:lnTo>
                    <a:pt x="56" y="20"/>
                  </a:lnTo>
                  <a:lnTo>
                    <a:pt x="56" y="23"/>
                  </a:lnTo>
                  <a:lnTo>
                    <a:pt x="54" y="24"/>
                  </a:lnTo>
                  <a:lnTo>
                    <a:pt x="54" y="24"/>
                  </a:lnTo>
                  <a:lnTo>
                    <a:pt x="44" y="47"/>
                  </a:lnTo>
                  <a:lnTo>
                    <a:pt x="34" y="70"/>
                  </a:lnTo>
                  <a:lnTo>
                    <a:pt x="19" y="117"/>
                  </a:lnTo>
                  <a:lnTo>
                    <a:pt x="19" y="117"/>
                  </a:lnTo>
                  <a:lnTo>
                    <a:pt x="12" y="146"/>
                  </a:lnTo>
                  <a:lnTo>
                    <a:pt x="12" y="146"/>
                  </a:lnTo>
                  <a:lnTo>
                    <a:pt x="12" y="146"/>
                  </a:lnTo>
                  <a:lnTo>
                    <a:pt x="12" y="146"/>
                  </a:lnTo>
                  <a:lnTo>
                    <a:pt x="17" y="139"/>
                  </a:lnTo>
                  <a:lnTo>
                    <a:pt x="17" y="139"/>
                  </a:lnTo>
                  <a:lnTo>
                    <a:pt x="16" y="138"/>
                  </a:lnTo>
                  <a:lnTo>
                    <a:pt x="16" y="136"/>
                  </a:lnTo>
                  <a:lnTo>
                    <a:pt x="19" y="135"/>
                  </a:lnTo>
                  <a:lnTo>
                    <a:pt x="19" y="135"/>
                  </a:lnTo>
                  <a:lnTo>
                    <a:pt x="23" y="136"/>
                  </a:lnTo>
                  <a:lnTo>
                    <a:pt x="26" y="139"/>
                  </a:lnTo>
                  <a:lnTo>
                    <a:pt x="29" y="142"/>
                  </a:lnTo>
                  <a:lnTo>
                    <a:pt x="30" y="148"/>
                  </a:lnTo>
                  <a:lnTo>
                    <a:pt x="30" y="148"/>
                  </a:lnTo>
                  <a:lnTo>
                    <a:pt x="30" y="148"/>
                  </a:lnTo>
                  <a:lnTo>
                    <a:pt x="30" y="148"/>
                  </a:lnTo>
                  <a:lnTo>
                    <a:pt x="30" y="148"/>
                  </a:lnTo>
                  <a:lnTo>
                    <a:pt x="30" y="148"/>
                  </a:lnTo>
                  <a:lnTo>
                    <a:pt x="31" y="153"/>
                  </a:lnTo>
                  <a:lnTo>
                    <a:pt x="31" y="159"/>
                  </a:lnTo>
                  <a:lnTo>
                    <a:pt x="30" y="165"/>
                  </a:lnTo>
                  <a:lnTo>
                    <a:pt x="27" y="171"/>
                  </a:lnTo>
                  <a:lnTo>
                    <a:pt x="27" y="171"/>
                  </a:lnTo>
                  <a:lnTo>
                    <a:pt x="24" y="172"/>
                  </a:lnTo>
                  <a:lnTo>
                    <a:pt x="22" y="175"/>
                  </a:lnTo>
                  <a:lnTo>
                    <a:pt x="17" y="175"/>
                  </a:lnTo>
                  <a:lnTo>
                    <a:pt x="13" y="173"/>
                  </a:lnTo>
                  <a:lnTo>
                    <a:pt x="13" y="173"/>
                  </a:lnTo>
                  <a:lnTo>
                    <a:pt x="20" y="172"/>
                  </a:lnTo>
                  <a:lnTo>
                    <a:pt x="24" y="169"/>
                  </a:lnTo>
                  <a:lnTo>
                    <a:pt x="27" y="165"/>
                  </a:lnTo>
                  <a:lnTo>
                    <a:pt x="30" y="158"/>
                  </a:lnTo>
                  <a:lnTo>
                    <a:pt x="30" y="158"/>
                  </a:lnTo>
                  <a:lnTo>
                    <a:pt x="30" y="148"/>
                  </a:lnTo>
                  <a:lnTo>
                    <a:pt x="30" y="148"/>
                  </a:lnTo>
                  <a:lnTo>
                    <a:pt x="30" y="148"/>
                  </a:lnTo>
                  <a:lnTo>
                    <a:pt x="30" y="148"/>
                  </a:lnTo>
                  <a:lnTo>
                    <a:pt x="30" y="148"/>
                  </a:lnTo>
                  <a:lnTo>
                    <a:pt x="30" y="148"/>
                  </a:lnTo>
                  <a:lnTo>
                    <a:pt x="26" y="144"/>
                  </a:lnTo>
                  <a:lnTo>
                    <a:pt x="26" y="144"/>
                  </a:lnTo>
                  <a:lnTo>
                    <a:pt x="27" y="151"/>
                  </a:lnTo>
                  <a:lnTo>
                    <a:pt x="27" y="155"/>
                  </a:lnTo>
                  <a:lnTo>
                    <a:pt x="26" y="159"/>
                  </a:lnTo>
                  <a:lnTo>
                    <a:pt x="26" y="159"/>
                  </a:lnTo>
                  <a:lnTo>
                    <a:pt x="24" y="162"/>
                  </a:lnTo>
                  <a:lnTo>
                    <a:pt x="22" y="165"/>
                  </a:lnTo>
                  <a:lnTo>
                    <a:pt x="16" y="169"/>
                  </a:lnTo>
                  <a:lnTo>
                    <a:pt x="16" y="169"/>
                  </a:lnTo>
                  <a:lnTo>
                    <a:pt x="9" y="161"/>
                  </a:lnTo>
                  <a:lnTo>
                    <a:pt x="9" y="161"/>
                  </a:lnTo>
                  <a:lnTo>
                    <a:pt x="9" y="161"/>
                  </a:lnTo>
                  <a:lnTo>
                    <a:pt x="9" y="161"/>
                  </a:lnTo>
                  <a:lnTo>
                    <a:pt x="10" y="182"/>
                  </a:lnTo>
                  <a:lnTo>
                    <a:pt x="10" y="182"/>
                  </a:lnTo>
                  <a:lnTo>
                    <a:pt x="10" y="185"/>
                  </a:lnTo>
                  <a:lnTo>
                    <a:pt x="9" y="186"/>
                  </a:lnTo>
                  <a:lnTo>
                    <a:pt x="9" y="186"/>
                  </a:lnTo>
                  <a:lnTo>
                    <a:pt x="3" y="196"/>
                  </a:lnTo>
                  <a:lnTo>
                    <a:pt x="0" y="208"/>
                  </a:lnTo>
                  <a:lnTo>
                    <a:pt x="2" y="217"/>
                  </a:lnTo>
                  <a:lnTo>
                    <a:pt x="4" y="229"/>
                  </a:lnTo>
                  <a:lnTo>
                    <a:pt x="4" y="229"/>
                  </a:lnTo>
                  <a:lnTo>
                    <a:pt x="10" y="242"/>
                  </a:lnTo>
                  <a:lnTo>
                    <a:pt x="13" y="246"/>
                  </a:lnTo>
                  <a:lnTo>
                    <a:pt x="14" y="247"/>
                  </a:lnTo>
                  <a:lnTo>
                    <a:pt x="17" y="249"/>
                  </a:lnTo>
                  <a:lnTo>
                    <a:pt x="17" y="249"/>
                  </a:lnTo>
                  <a:lnTo>
                    <a:pt x="29" y="249"/>
                  </a:lnTo>
                  <a:lnTo>
                    <a:pt x="40" y="250"/>
                  </a:lnTo>
                  <a:lnTo>
                    <a:pt x="94" y="249"/>
                  </a:lnTo>
                  <a:lnTo>
                    <a:pt x="105" y="249"/>
                  </a:lnTo>
                  <a:lnTo>
                    <a:pt x="105" y="249"/>
                  </a:lnTo>
                  <a:lnTo>
                    <a:pt x="105" y="249"/>
                  </a:lnTo>
                  <a:lnTo>
                    <a:pt x="94" y="249"/>
                  </a:lnTo>
                  <a:lnTo>
                    <a:pt x="64" y="249"/>
                  </a:lnTo>
                  <a:lnTo>
                    <a:pt x="64" y="249"/>
                  </a:lnTo>
                  <a:lnTo>
                    <a:pt x="83" y="250"/>
                  </a:lnTo>
                  <a:lnTo>
                    <a:pt x="101" y="249"/>
                  </a:lnTo>
                  <a:lnTo>
                    <a:pt x="101" y="249"/>
                  </a:lnTo>
                  <a:lnTo>
                    <a:pt x="104" y="249"/>
                  </a:lnTo>
                  <a:lnTo>
                    <a:pt x="105" y="250"/>
                  </a:lnTo>
                  <a:lnTo>
                    <a:pt x="105" y="254"/>
                  </a:lnTo>
                  <a:lnTo>
                    <a:pt x="105" y="254"/>
                  </a:lnTo>
                  <a:lnTo>
                    <a:pt x="108" y="263"/>
                  </a:lnTo>
                  <a:lnTo>
                    <a:pt x="112" y="272"/>
                  </a:lnTo>
                  <a:lnTo>
                    <a:pt x="118" y="280"/>
                  </a:lnTo>
                  <a:lnTo>
                    <a:pt x="124" y="287"/>
                  </a:lnTo>
                  <a:lnTo>
                    <a:pt x="132" y="291"/>
                  </a:lnTo>
                  <a:lnTo>
                    <a:pt x="141" y="296"/>
                  </a:lnTo>
                  <a:lnTo>
                    <a:pt x="149" y="299"/>
                  </a:lnTo>
                  <a:lnTo>
                    <a:pt x="159" y="300"/>
                  </a:lnTo>
                  <a:lnTo>
                    <a:pt x="159" y="300"/>
                  </a:lnTo>
                  <a:lnTo>
                    <a:pt x="168" y="299"/>
                  </a:lnTo>
                  <a:lnTo>
                    <a:pt x="176" y="297"/>
                  </a:lnTo>
                  <a:lnTo>
                    <a:pt x="185" y="294"/>
                  </a:lnTo>
                  <a:lnTo>
                    <a:pt x="192" y="290"/>
                  </a:lnTo>
                  <a:lnTo>
                    <a:pt x="198" y="284"/>
                  </a:lnTo>
                  <a:lnTo>
                    <a:pt x="203" y="279"/>
                  </a:lnTo>
                  <a:lnTo>
                    <a:pt x="208" y="272"/>
                  </a:lnTo>
                  <a:lnTo>
                    <a:pt x="212" y="264"/>
                  </a:lnTo>
                  <a:lnTo>
                    <a:pt x="212" y="264"/>
                  </a:lnTo>
                  <a:lnTo>
                    <a:pt x="215" y="254"/>
                  </a:lnTo>
                  <a:lnTo>
                    <a:pt x="215" y="254"/>
                  </a:lnTo>
                  <a:lnTo>
                    <a:pt x="215" y="247"/>
                  </a:lnTo>
                  <a:lnTo>
                    <a:pt x="250" y="247"/>
                  </a:lnTo>
                  <a:lnTo>
                    <a:pt x="250" y="247"/>
                  </a:lnTo>
                  <a:lnTo>
                    <a:pt x="351" y="247"/>
                  </a:lnTo>
                  <a:lnTo>
                    <a:pt x="351" y="247"/>
                  </a:lnTo>
                  <a:lnTo>
                    <a:pt x="380" y="247"/>
                  </a:lnTo>
                  <a:lnTo>
                    <a:pt x="380" y="247"/>
                  </a:lnTo>
                  <a:lnTo>
                    <a:pt x="381" y="257"/>
                  </a:lnTo>
                  <a:lnTo>
                    <a:pt x="384" y="267"/>
                  </a:lnTo>
                  <a:lnTo>
                    <a:pt x="390" y="276"/>
                  </a:lnTo>
                  <a:lnTo>
                    <a:pt x="397" y="283"/>
                  </a:lnTo>
                  <a:lnTo>
                    <a:pt x="404" y="290"/>
                  </a:lnTo>
                  <a:lnTo>
                    <a:pt x="414" y="294"/>
                  </a:lnTo>
                  <a:lnTo>
                    <a:pt x="424" y="297"/>
                  </a:lnTo>
                  <a:lnTo>
                    <a:pt x="434" y="299"/>
                  </a:lnTo>
                  <a:lnTo>
                    <a:pt x="434" y="299"/>
                  </a:lnTo>
                  <a:lnTo>
                    <a:pt x="444" y="297"/>
                  </a:lnTo>
                  <a:lnTo>
                    <a:pt x="451" y="296"/>
                  </a:lnTo>
                  <a:lnTo>
                    <a:pt x="459" y="293"/>
                  </a:lnTo>
                  <a:lnTo>
                    <a:pt x="467" y="289"/>
                  </a:lnTo>
                  <a:lnTo>
                    <a:pt x="467" y="289"/>
                  </a:lnTo>
                  <a:lnTo>
                    <a:pt x="468" y="287"/>
                  </a:lnTo>
                  <a:lnTo>
                    <a:pt x="468" y="287"/>
                  </a:lnTo>
                  <a:lnTo>
                    <a:pt x="476" y="279"/>
                  </a:lnTo>
                  <a:lnTo>
                    <a:pt x="484" y="269"/>
                  </a:lnTo>
                  <a:lnTo>
                    <a:pt x="488" y="257"/>
                  </a:lnTo>
                  <a:lnTo>
                    <a:pt x="489" y="246"/>
                  </a:lnTo>
                  <a:lnTo>
                    <a:pt x="556" y="24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46" name="Freeform 113">
              <a:extLst>
                <a:ext uri="{FF2B5EF4-FFF2-40B4-BE49-F238E27FC236}">
                  <a16:creationId xmlns:a16="http://schemas.microsoft.com/office/drawing/2014/main" id="{B2290786-616A-4BDE-B797-92EB69BBC616}"/>
                </a:ext>
              </a:extLst>
            </p:cNvPr>
            <p:cNvSpPr>
              <a:spLocks/>
            </p:cNvSpPr>
            <p:nvPr/>
          </p:nvSpPr>
          <p:spPr bwMode="auto">
            <a:xfrm>
              <a:off x="4643438" y="2035176"/>
              <a:ext cx="898525" cy="476250"/>
            </a:xfrm>
            <a:custGeom>
              <a:avLst/>
              <a:gdLst>
                <a:gd name="T0" fmla="*/ 562 w 566"/>
                <a:gd name="T1" fmla="*/ 243 h 300"/>
                <a:gd name="T2" fmla="*/ 566 w 566"/>
                <a:gd name="T3" fmla="*/ 229 h 300"/>
                <a:gd name="T4" fmla="*/ 565 w 566"/>
                <a:gd name="T5" fmla="*/ 215 h 300"/>
                <a:gd name="T6" fmla="*/ 559 w 566"/>
                <a:gd name="T7" fmla="*/ 183 h 300"/>
                <a:gd name="T8" fmla="*/ 555 w 566"/>
                <a:gd name="T9" fmla="*/ 179 h 300"/>
                <a:gd name="T10" fmla="*/ 546 w 566"/>
                <a:gd name="T11" fmla="*/ 121 h 300"/>
                <a:gd name="T12" fmla="*/ 545 w 566"/>
                <a:gd name="T13" fmla="*/ 105 h 300"/>
                <a:gd name="T14" fmla="*/ 545 w 566"/>
                <a:gd name="T15" fmla="*/ 101 h 300"/>
                <a:gd name="T16" fmla="*/ 532 w 566"/>
                <a:gd name="T17" fmla="*/ 44 h 300"/>
                <a:gd name="T18" fmla="*/ 519 w 566"/>
                <a:gd name="T19" fmla="*/ 27 h 300"/>
                <a:gd name="T20" fmla="*/ 508 w 566"/>
                <a:gd name="T21" fmla="*/ 21 h 300"/>
                <a:gd name="T22" fmla="*/ 506 w 566"/>
                <a:gd name="T23" fmla="*/ 7 h 300"/>
                <a:gd name="T24" fmla="*/ 494 w 566"/>
                <a:gd name="T25" fmla="*/ 1 h 300"/>
                <a:gd name="T26" fmla="*/ 80 w 566"/>
                <a:gd name="T27" fmla="*/ 0 h 300"/>
                <a:gd name="T28" fmla="*/ 63 w 566"/>
                <a:gd name="T29" fmla="*/ 6 h 300"/>
                <a:gd name="T30" fmla="*/ 54 w 566"/>
                <a:gd name="T31" fmla="*/ 14 h 300"/>
                <a:gd name="T32" fmla="*/ 56 w 566"/>
                <a:gd name="T33" fmla="*/ 20 h 300"/>
                <a:gd name="T34" fmla="*/ 54 w 566"/>
                <a:gd name="T35" fmla="*/ 24 h 300"/>
                <a:gd name="T36" fmla="*/ 19 w 566"/>
                <a:gd name="T37" fmla="*/ 117 h 300"/>
                <a:gd name="T38" fmla="*/ 12 w 566"/>
                <a:gd name="T39" fmla="*/ 146 h 300"/>
                <a:gd name="T40" fmla="*/ 17 w 566"/>
                <a:gd name="T41" fmla="*/ 139 h 300"/>
                <a:gd name="T42" fmla="*/ 16 w 566"/>
                <a:gd name="T43" fmla="*/ 136 h 300"/>
                <a:gd name="T44" fmla="*/ 23 w 566"/>
                <a:gd name="T45" fmla="*/ 136 h 300"/>
                <a:gd name="T46" fmla="*/ 30 w 566"/>
                <a:gd name="T47" fmla="*/ 148 h 300"/>
                <a:gd name="T48" fmla="*/ 30 w 566"/>
                <a:gd name="T49" fmla="*/ 148 h 300"/>
                <a:gd name="T50" fmla="*/ 31 w 566"/>
                <a:gd name="T51" fmla="*/ 153 h 300"/>
                <a:gd name="T52" fmla="*/ 27 w 566"/>
                <a:gd name="T53" fmla="*/ 171 h 300"/>
                <a:gd name="T54" fmla="*/ 22 w 566"/>
                <a:gd name="T55" fmla="*/ 175 h 300"/>
                <a:gd name="T56" fmla="*/ 13 w 566"/>
                <a:gd name="T57" fmla="*/ 173 h 300"/>
                <a:gd name="T58" fmla="*/ 27 w 566"/>
                <a:gd name="T59" fmla="*/ 165 h 300"/>
                <a:gd name="T60" fmla="*/ 30 w 566"/>
                <a:gd name="T61" fmla="*/ 148 h 300"/>
                <a:gd name="T62" fmla="*/ 30 w 566"/>
                <a:gd name="T63" fmla="*/ 148 h 300"/>
                <a:gd name="T64" fmla="*/ 26 w 566"/>
                <a:gd name="T65" fmla="*/ 144 h 300"/>
                <a:gd name="T66" fmla="*/ 27 w 566"/>
                <a:gd name="T67" fmla="*/ 155 h 300"/>
                <a:gd name="T68" fmla="*/ 24 w 566"/>
                <a:gd name="T69" fmla="*/ 162 h 300"/>
                <a:gd name="T70" fmla="*/ 16 w 566"/>
                <a:gd name="T71" fmla="*/ 169 h 300"/>
                <a:gd name="T72" fmla="*/ 9 w 566"/>
                <a:gd name="T73" fmla="*/ 161 h 300"/>
                <a:gd name="T74" fmla="*/ 10 w 566"/>
                <a:gd name="T75" fmla="*/ 182 h 300"/>
                <a:gd name="T76" fmla="*/ 9 w 566"/>
                <a:gd name="T77" fmla="*/ 186 h 300"/>
                <a:gd name="T78" fmla="*/ 2 w 566"/>
                <a:gd name="T79" fmla="*/ 217 h 300"/>
                <a:gd name="T80" fmla="*/ 10 w 566"/>
                <a:gd name="T81" fmla="*/ 242 h 300"/>
                <a:gd name="T82" fmla="*/ 17 w 566"/>
                <a:gd name="T83" fmla="*/ 249 h 300"/>
                <a:gd name="T84" fmla="*/ 40 w 566"/>
                <a:gd name="T85" fmla="*/ 250 h 300"/>
                <a:gd name="T86" fmla="*/ 105 w 566"/>
                <a:gd name="T87" fmla="*/ 249 h 300"/>
                <a:gd name="T88" fmla="*/ 64 w 566"/>
                <a:gd name="T89" fmla="*/ 249 h 300"/>
                <a:gd name="T90" fmla="*/ 101 w 566"/>
                <a:gd name="T91" fmla="*/ 249 h 300"/>
                <a:gd name="T92" fmla="*/ 105 w 566"/>
                <a:gd name="T93" fmla="*/ 250 h 300"/>
                <a:gd name="T94" fmla="*/ 108 w 566"/>
                <a:gd name="T95" fmla="*/ 263 h 300"/>
                <a:gd name="T96" fmla="*/ 124 w 566"/>
                <a:gd name="T97" fmla="*/ 287 h 300"/>
                <a:gd name="T98" fmla="*/ 149 w 566"/>
                <a:gd name="T99" fmla="*/ 299 h 300"/>
                <a:gd name="T100" fmla="*/ 168 w 566"/>
                <a:gd name="T101" fmla="*/ 299 h 300"/>
                <a:gd name="T102" fmla="*/ 192 w 566"/>
                <a:gd name="T103" fmla="*/ 290 h 300"/>
                <a:gd name="T104" fmla="*/ 208 w 566"/>
                <a:gd name="T105" fmla="*/ 272 h 300"/>
                <a:gd name="T106" fmla="*/ 215 w 566"/>
                <a:gd name="T107" fmla="*/ 254 h 300"/>
                <a:gd name="T108" fmla="*/ 250 w 566"/>
                <a:gd name="T109" fmla="*/ 247 h 300"/>
                <a:gd name="T110" fmla="*/ 351 w 566"/>
                <a:gd name="T111" fmla="*/ 247 h 300"/>
                <a:gd name="T112" fmla="*/ 381 w 566"/>
                <a:gd name="T113" fmla="*/ 257 h 300"/>
                <a:gd name="T114" fmla="*/ 397 w 566"/>
                <a:gd name="T115" fmla="*/ 283 h 300"/>
                <a:gd name="T116" fmla="*/ 424 w 566"/>
                <a:gd name="T117" fmla="*/ 297 h 300"/>
                <a:gd name="T118" fmla="*/ 444 w 566"/>
                <a:gd name="T119" fmla="*/ 297 h 300"/>
                <a:gd name="T120" fmla="*/ 467 w 566"/>
                <a:gd name="T121" fmla="*/ 289 h 300"/>
                <a:gd name="T122" fmla="*/ 468 w 566"/>
                <a:gd name="T123" fmla="*/ 287 h 300"/>
                <a:gd name="T124" fmla="*/ 488 w 566"/>
                <a:gd name="T125" fmla="*/ 2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300">
                  <a:moveTo>
                    <a:pt x="556" y="243"/>
                  </a:moveTo>
                  <a:lnTo>
                    <a:pt x="556" y="243"/>
                  </a:lnTo>
                  <a:lnTo>
                    <a:pt x="562" y="243"/>
                  </a:lnTo>
                  <a:lnTo>
                    <a:pt x="566" y="240"/>
                  </a:lnTo>
                  <a:lnTo>
                    <a:pt x="566" y="236"/>
                  </a:lnTo>
                  <a:lnTo>
                    <a:pt x="566" y="229"/>
                  </a:lnTo>
                  <a:lnTo>
                    <a:pt x="565" y="223"/>
                  </a:lnTo>
                  <a:lnTo>
                    <a:pt x="565" y="223"/>
                  </a:lnTo>
                  <a:lnTo>
                    <a:pt x="565" y="215"/>
                  </a:lnTo>
                  <a:lnTo>
                    <a:pt x="565" y="215"/>
                  </a:lnTo>
                  <a:lnTo>
                    <a:pt x="563" y="202"/>
                  </a:lnTo>
                  <a:lnTo>
                    <a:pt x="559" y="183"/>
                  </a:lnTo>
                  <a:lnTo>
                    <a:pt x="559" y="183"/>
                  </a:lnTo>
                  <a:lnTo>
                    <a:pt x="558" y="182"/>
                  </a:lnTo>
                  <a:lnTo>
                    <a:pt x="555" y="179"/>
                  </a:lnTo>
                  <a:lnTo>
                    <a:pt x="549" y="176"/>
                  </a:lnTo>
                  <a:lnTo>
                    <a:pt x="549" y="176"/>
                  </a:lnTo>
                  <a:lnTo>
                    <a:pt x="546" y="121"/>
                  </a:lnTo>
                  <a:lnTo>
                    <a:pt x="546" y="121"/>
                  </a:lnTo>
                  <a:lnTo>
                    <a:pt x="546" y="111"/>
                  </a:lnTo>
                  <a:lnTo>
                    <a:pt x="545" y="105"/>
                  </a:lnTo>
                  <a:lnTo>
                    <a:pt x="545" y="105"/>
                  </a:lnTo>
                  <a:lnTo>
                    <a:pt x="545" y="101"/>
                  </a:lnTo>
                  <a:lnTo>
                    <a:pt x="545" y="101"/>
                  </a:lnTo>
                  <a:lnTo>
                    <a:pt x="535" y="55"/>
                  </a:lnTo>
                  <a:lnTo>
                    <a:pt x="535" y="55"/>
                  </a:lnTo>
                  <a:lnTo>
                    <a:pt x="532" y="44"/>
                  </a:lnTo>
                  <a:lnTo>
                    <a:pt x="526" y="34"/>
                  </a:lnTo>
                  <a:lnTo>
                    <a:pt x="523" y="30"/>
                  </a:lnTo>
                  <a:lnTo>
                    <a:pt x="519" y="27"/>
                  </a:lnTo>
                  <a:lnTo>
                    <a:pt x="515" y="23"/>
                  </a:lnTo>
                  <a:lnTo>
                    <a:pt x="508" y="21"/>
                  </a:lnTo>
                  <a:lnTo>
                    <a:pt x="508" y="21"/>
                  </a:lnTo>
                  <a:lnTo>
                    <a:pt x="509" y="16"/>
                  </a:lnTo>
                  <a:lnTo>
                    <a:pt x="508" y="11"/>
                  </a:lnTo>
                  <a:lnTo>
                    <a:pt x="506" y="7"/>
                  </a:lnTo>
                  <a:lnTo>
                    <a:pt x="502" y="4"/>
                  </a:lnTo>
                  <a:lnTo>
                    <a:pt x="502" y="4"/>
                  </a:lnTo>
                  <a:lnTo>
                    <a:pt x="494" y="1"/>
                  </a:lnTo>
                  <a:lnTo>
                    <a:pt x="484" y="0"/>
                  </a:lnTo>
                  <a:lnTo>
                    <a:pt x="80" y="0"/>
                  </a:lnTo>
                  <a:lnTo>
                    <a:pt x="80" y="0"/>
                  </a:lnTo>
                  <a:lnTo>
                    <a:pt x="73" y="0"/>
                  </a:lnTo>
                  <a:lnTo>
                    <a:pt x="67" y="3"/>
                  </a:lnTo>
                  <a:lnTo>
                    <a:pt x="63" y="6"/>
                  </a:lnTo>
                  <a:lnTo>
                    <a:pt x="57" y="10"/>
                  </a:lnTo>
                  <a:lnTo>
                    <a:pt x="57" y="10"/>
                  </a:lnTo>
                  <a:lnTo>
                    <a:pt x="54" y="14"/>
                  </a:lnTo>
                  <a:lnTo>
                    <a:pt x="54" y="17"/>
                  </a:lnTo>
                  <a:lnTo>
                    <a:pt x="56" y="20"/>
                  </a:lnTo>
                  <a:lnTo>
                    <a:pt x="56" y="20"/>
                  </a:lnTo>
                  <a:lnTo>
                    <a:pt x="56" y="23"/>
                  </a:lnTo>
                  <a:lnTo>
                    <a:pt x="54" y="24"/>
                  </a:lnTo>
                  <a:lnTo>
                    <a:pt x="54" y="24"/>
                  </a:lnTo>
                  <a:lnTo>
                    <a:pt x="44" y="47"/>
                  </a:lnTo>
                  <a:lnTo>
                    <a:pt x="34" y="70"/>
                  </a:lnTo>
                  <a:lnTo>
                    <a:pt x="19" y="117"/>
                  </a:lnTo>
                  <a:lnTo>
                    <a:pt x="19" y="117"/>
                  </a:lnTo>
                  <a:lnTo>
                    <a:pt x="12" y="146"/>
                  </a:lnTo>
                  <a:lnTo>
                    <a:pt x="12" y="146"/>
                  </a:lnTo>
                  <a:lnTo>
                    <a:pt x="12" y="146"/>
                  </a:lnTo>
                  <a:lnTo>
                    <a:pt x="12" y="146"/>
                  </a:lnTo>
                  <a:lnTo>
                    <a:pt x="17" y="139"/>
                  </a:lnTo>
                  <a:lnTo>
                    <a:pt x="17" y="139"/>
                  </a:lnTo>
                  <a:lnTo>
                    <a:pt x="16" y="138"/>
                  </a:lnTo>
                  <a:lnTo>
                    <a:pt x="16" y="136"/>
                  </a:lnTo>
                  <a:lnTo>
                    <a:pt x="19" y="135"/>
                  </a:lnTo>
                  <a:lnTo>
                    <a:pt x="19" y="135"/>
                  </a:lnTo>
                  <a:lnTo>
                    <a:pt x="23" y="136"/>
                  </a:lnTo>
                  <a:lnTo>
                    <a:pt x="26" y="139"/>
                  </a:lnTo>
                  <a:lnTo>
                    <a:pt x="29" y="142"/>
                  </a:lnTo>
                  <a:lnTo>
                    <a:pt x="30" y="148"/>
                  </a:lnTo>
                  <a:lnTo>
                    <a:pt x="30" y="148"/>
                  </a:lnTo>
                  <a:lnTo>
                    <a:pt x="30" y="148"/>
                  </a:lnTo>
                  <a:lnTo>
                    <a:pt x="30" y="148"/>
                  </a:lnTo>
                  <a:lnTo>
                    <a:pt x="30" y="148"/>
                  </a:lnTo>
                  <a:lnTo>
                    <a:pt x="30" y="148"/>
                  </a:lnTo>
                  <a:lnTo>
                    <a:pt x="31" y="153"/>
                  </a:lnTo>
                  <a:lnTo>
                    <a:pt x="31" y="159"/>
                  </a:lnTo>
                  <a:lnTo>
                    <a:pt x="30" y="165"/>
                  </a:lnTo>
                  <a:lnTo>
                    <a:pt x="27" y="171"/>
                  </a:lnTo>
                  <a:lnTo>
                    <a:pt x="27" y="171"/>
                  </a:lnTo>
                  <a:lnTo>
                    <a:pt x="24" y="172"/>
                  </a:lnTo>
                  <a:lnTo>
                    <a:pt x="22" y="175"/>
                  </a:lnTo>
                  <a:lnTo>
                    <a:pt x="17" y="175"/>
                  </a:lnTo>
                  <a:lnTo>
                    <a:pt x="13" y="173"/>
                  </a:lnTo>
                  <a:lnTo>
                    <a:pt x="13" y="173"/>
                  </a:lnTo>
                  <a:lnTo>
                    <a:pt x="20" y="172"/>
                  </a:lnTo>
                  <a:lnTo>
                    <a:pt x="24" y="169"/>
                  </a:lnTo>
                  <a:lnTo>
                    <a:pt x="27" y="165"/>
                  </a:lnTo>
                  <a:lnTo>
                    <a:pt x="30" y="158"/>
                  </a:lnTo>
                  <a:lnTo>
                    <a:pt x="30" y="158"/>
                  </a:lnTo>
                  <a:lnTo>
                    <a:pt x="30" y="148"/>
                  </a:lnTo>
                  <a:lnTo>
                    <a:pt x="30" y="148"/>
                  </a:lnTo>
                  <a:lnTo>
                    <a:pt x="30" y="148"/>
                  </a:lnTo>
                  <a:lnTo>
                    <a:pt x="30" y="148"/>
                  </a:lnTo>
                  <a:lnTo>
                    <a:pt x="30" y="148"/>
                  </a:lnTo>
                  <a:lnTo>
                    <a:pt x="30" y="148"/>
                  </a:lnTo>
                  <a:lnTo>
                    <a:pt x="26" y="144"/>
                  </a:lnTo>
                  <a:lnTo>
                    <a:pt x="26" y="144"/>
                  </a:lnTo>
                  <a:lnTo>
                    <a:pt x="27" y="151"/>
                  </a:lnTo>
                  <a:lnTo>
                    <a:pt x="27" y="155"/>
                  </a:lnTo>
                  <a:lnTo>
                    <a:pt x="26" y="159"/>
                  </a:lnTo>
                  <a:lnTo>
                    <a:pt x="26" y="159"/>
                  </a:lnTo>
                  <a:lnTo>
                    <a:pt x="24" y="162"/>
                  </a:lnTo>
                  <a:lnTo>
                    <a:pt x="22" y="165"/>
                  </a:lnTo>
                  <a:lnTo>
                    <a:pt x="16" y="169"/>
                  </a:lnTo>
                  <a:lnTo>
                    <a:pt x="16" y="169"/>
                  </a:lnTo>
                  <a:lnTo>
                    <a:pt x="9" y="161"/>
                  </a:lnTo>
                  <a:lnTo>
                    <a:pt x="9" y="161"/>
                  </a:lnTo>
                  <a:lnTo>
                    <a:pt x="9" y="161"/>
                  </a:lnTo>
                  <a:lnTo>
                    <a:pt x="9" y="161"/>
                  </a:lnTo>
                  <a:lnTo>
                    <a:pt x="10" y="182"/>
                  </a:lnTo>
                  <a:lnTo>
                    <a:pt x="10" y="182"/>
                  </a:lnTo>
                  <a:lnTo>
                    <a:pt x="10" y="185"/>
                  </a:lnTo>
                  <a:lnTo>
                    <a:pt x="9" y="186"/>
                  </a:lnTo>
                  <a:lnTo>
                    <a:pt x="9" y="186"/>
                  </a:lnTo>
                  <a:lnTo>
                    <a:pt x="3" y="196"/>
                  </a:lnTo>
                  <a:lnTo>
                    <a:pt x="0" y="208"/>
                  </a:lnTo>
                  <a:lnTo>
                    <a:pt x="2" y="217"/>
                  </a:lnTo>
                  <a:lnTo>
                    <a:pt x="4" y="229"/>
                  </a:lnTo>
                  <a:lnTo>
                    <a:pt x="4" y="229"/>
                  </a:lnTo>
                  <a:lnTo>
                    <a:pt x="10" y="242"/>
                  </a:lnTo>
                  <a:lnTo>
                    <a:pt x="13" y="246"/>
                  </a:lnTo>
                  <a:lnTo>
                    <a:pt x="14" y="247"/>
                  </a:lnTo>
                  <a:lnTo>
                    <a:pt x="17" y="249"/>
                  </a:lnTo>
                  <a:lnTo>
                    <a:pt x="17" y="249"/>
                  </a:lnTo>
                  <a:lnTo>
                    <a:pt x="29" y="249"/>
                  </a:lnTo>
                  <a:lnTo>
                    <a:pt x="40" y="250"/>
                  </a:lnTo>
                  <a:lnTo>
                    <a:pt x="94" y="249"/>
                  </a:lnTo>
                  <a:lnTo>
                    <a:pt x="105" y="249"/>
                  </a:lnTo>
                  <a:lnTo>
                    <a:pt x="105" y="249"/>
                  </a:lnTo>
                  <a:lnTo>
                    <a:pt x="105" y="249"/>
                  </a:lnTo>
                  <a:lnTo>
                    <a:pt x="94" y="249"/>
                  </a:lnTo>
                  <a:lnTo>
                    <a:pt x="64" y="249"/>
                  </a:lnTo>
                  <a:lnTo>
                    <a:pt x="64" y="249"/>
                  </a:lnTo>
                  <a:lnTo>
                    <a:pt x="83" y="250"/>
                  </a:lnTo>
                  <a:lnTo>
                    <a:pt x="101" y="249"/>
                  </a:lnTo>
                  <a:lnTo>
                    <a:pt x="101" y="249"/>
                  </a:lnTo>
                  <a:lnTo>
                    <a:pt x="104" y="249"/>
                  </a:lnTo>
                  <a:lnTo>
                    <a:pt x="105" y="250"/>
                  </a:lnTo>
                  <a:lnTo>
                    <a:pt x="105" y="254"/>
                  </a:lnTo>
                  <a:lnTo>
                    <a:pt x="105" y="254"/>
                  </a:lnTo>
                  <a:lnTo>
                    <a:pt x="108" y="263"/>
                  </a:lnTo>
                  <a:lnTo>
                    <a:pt x="112" y="272"/>
                  </a:lnTo>
                  <a:lnTo>
                    <a:pt x="118" y="280"/>
                  </a:lnTo>
                  <a:lnTo>
                    <a:pt x="124" y="287"/>
                  </a:lnTo>
                  <a:lnTo>
                    <a:pt x="132" y="291"/>
                  </a:lnTo>
                  <a:lnTo>
                    <a:pt x="141" y="296"/>
                  </a:lnTo>
                  <a:lnTo>
                    <a:pt x="149" y="299"/>
                  </a:lnTo>
                  <a:lnTo>
                    <a:pt x="159" y="300"/>
                  </a:lnTo>
                  <a:lnTo>
                    <a:pt x="159" y="300"/>
                  </a:lnTo>
                  <a:lnTo>
                    <a:pt x="168" y="299"/>
                  </a:lnTo>
                  <a:lnTo>
                    <a:pt x="176" y="297"/>
                  </a:lnTo>
                  <a:lnTo>
                    <a:pt x="185" y="294"/>
                  </a:lnTo>
                  <a:lnTo>
                    <a:pt x="192" y="290"/>
                  </a:lnTo>
                  <a:lnTo>
                    <a:pt x="198" y="284"/>
                  </a:lnTo>
                  <a:lnTo>
                    <a:pt x="203" y="279"/>
                  </a:lnTo>
                  <a:lnTo>
                    <a:pt x="208" y="272"/>
                  </a:lnTo>
                  <a:lnTo>
                    <a:pt x="212" y="264"/>
                  </a:lnTo>
                  <a:lnTo>
                    <a:pt x="212" y="264"/>
                  </a:lnTo>
                  <a:lnTo>
                    <a:pt x="215" y="254"/>
                  </a:lnTo>
                  <a:lnTo>
                    <a:pt x="215" y="254"/>
                  </a:lnTo>
                  <a:lnTo>
                    <a:pt x="215" y="247"/>
                  </a:lnTo>
                  <a:lnTo>
                    <a:pt x="250" y="247"/>
                  </a:lnTo>
                  <a:lnTo>
                    <a:pt x="250" y="247"/>
                  </a:lnTo>
                  <a:lnTo>
                    <a:pt x="351" y="247"/>
                  </a:lnTo>
                  <a:lnTo>
                    <a:pt x="351" y="247"/>
                  </a:lnTo>
                  <a:lnTo>
                    <a:pt x="380" y="247"/>
                  </a:lnTo>
                  <a:lnTo>
                    <a:pt x="380" y="247"/>
                  </a:lnTo>
                  <a:lnTo>
                    <a:pt x="381" y="257"/>
                  </a:lnTo>
                  <a:lnTo>
                    <a:pt x="384" y="267"/>
                  </a:lnTo>
                  <a:lnTo>
                    <a:pt x="390" y="276"/>
                  </a:lnTo>
                  <a:lnTo>
                    <a:pt x="397" y="283"/>
                  </a:lnTo>
                  <a:lnTo>
                    <a:pt x="404" y="290"/>
                  </a:lnTo>
                  <a:lnTo>
                    <a:pt x="414" y="294"/>
                  </a:lnTo>
                  <a:lnTo>
                    <a:pt x="424" y="297"/>
                  </a:lnTo>
                  <a:lnTo>
                    <a:pt x="434" y="299"/>
                  </a:lnTo>
                  <a:lnTo>
                    <a:pt x="434" y="299"/>
                  </a:lnTo>
                  <a:lnTo>
                    <a:pt x="444" y="297"/>
                  </a:lnTo>
                  <a:lnTo>
                    <a:pt x="451" y="296"/>
                  </a:lnTo>
                  <a:lnTo>
                    <a:pt x="459" y="293"/>
                  </a:lnTo>
                  <a:lnTo>
                    <a:pt x="467" y="289"/>
                  </a:lnTo>
                  <a:lnTo>
                    <a:pt x="467" y="289"/>
                  </a:lnTo>
                  <a:lnTo>
                    <a:pt x="468" y="287"/>
                  </a:lnTo>
                  <a:lnTo>
                    <a:pt x="468" y="287"/>
                  </a:lnTo>
                  <a:lnTo>
                    <a:pt x="476" y="279"/>
                  </a:lnTo>
                  <a:lnTo>
                    <a:pt x="484" y="269"/>
                  </a:lnTo>
                  <a:lnTo>
                    <a:pt x="488" y="257"/>
                  </a:lnTo>
                  <a:lnTo>
                    <a:pt x="489" y="2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47" name="Freeform 114">
              <a:extLst>
                <a:ext uri="{FF2B5EF4-FFF2-40B4-BE49-F238E27FC236}">
                  <a16:creationId xmlns:a16="http://schemas.microsoft.com/office/drawing/2014/main" id="{28481350-3A99-44D6-9A64-ABCDE747237F}"/>
                </a:ext>
              </a:extLst>
            </p:cNvPr>
            <p:cNvSpPr>
              <a:spLocks/>
            </p:cNvSpPr>
            <p:nvPr/>
          </p:nvSpPr>
          <p:spPr bwMode="auto">
            <a:xfrm>
              <a:off x="4652963" y="2247901"/>
              <a:ext cx="42863" cy="69850"/>
            </a:xfrm>
            <a:custGeom>
              <a:avLst/>
              <a:gdLst>
                <a:gd name="T0" fmla="*/ 27 w 27"/>
                <a:gd name="T1" fmla="*/ 21 h 44"/>
                <a:gd name="T2" fmla="*/ 27 w 27"/>
                <a:gd name="T3" fmla="*/ 21 h 44"/>
                <a:gd name="T4" fmla="*/ 25 w 27"/>
                <a:gd name="T5" fmla="*/ 29 h 44"/>
                <a:gd name="T6" fmla="*/ 23 w 27"/>
                <a:gd name="T7" fmla="*/ 37 h 44"/>
                <a:gd name="T8" fmla="*/ 18 w 27"/>
                <a:gd name="T9" fmla="*/ 41 h 44"/>
                <a:gd name="T10" fmla="*/ 16 w 27"/>
                <a:gd name="T11" fmla="*/ 42 h 44"/>
                <a:gd name="T12" fmla="*/ 13 w 27"/>
                <a:gd name="T13" fmla="*/ 44 h 44"/>
                <a:gd name="T14" fmla="*/ 13 w 27"/>
                <a:gd name="T15" fmla="*/ 44 h 44"/>
                <a:gd name="T16" fmla="*/ 10 w 27"/>
                <a:gd name="T17" fmla="*/ 42 h 44"/>
                <a:gd name="T18" fmla="*/ 8 w 27"/>
                <a:gd name="T19" fmla="*/ 41 h 44"/>
                <a:gd name="T20" fmla="*/ 3 w 27"/>
                <a:gd name="T21" fmla="*/ 37 h 44"/>
                <a:gd name="T22" fmla="*/ 0 w 27"/>
                <a:gd name="T23" fmla="*/ 29 h 44"/>
                <a:gd name="T24" fmla="*/ 0 w 27"/>
                <a:gd name="T25" fmla="*/ 21 h 44"/>
                <a:gd name="T26" fmla="*/ 0 w 27"/>
                <a:gd name="T27" fmla="*/ 21 h 44"/>
                <a:gd name="T28" fmla="*/ 0 w 27"/>
                <a:gd name="T29" fmla="*/ 12 h 44"/>
                <a:gd name="T30" fmla="*/ 3 w 27"/>
                <a:gd name="T31" fmla="*/ 5 h 44"/>
                <a:gd name="T32" fmla="*/ 8 w 27"/>
                <a:gd name="T33" fmla="*/ 1 h 44"/>
                <a:gd name="T34" fmla="*/ 10 w 27"/>
                <a:gd name="T35" fmla="*/ 0 h 44"/>
                <a:gd name="T36" fmla="*/ 13 w 27"/>
                <a:gd name="T37" fmla="*/ 0 h 44"/>
                <a:gd name="T38" fmla="*/ 13 w 27"/>
                <a:gd name="T39" fmla="*/ 0 h 44"/>
                <a:gd name="T40" fmla="*/ 16 w 27"/>
                <a:gd name="T41" fmla="*/ 0 h 44"/>
                <a:gd name="T42" fmla="*/ 18 w 27"/>
                <a:gd name="T43" fmla="*/ 1 h 44"/>
                <a:gd name="T44" fmla="*/ 23 w 27"/>
                <a:gd name="T45" fmla="*/ 5 h 44"/>
                <a:gd name="T46" fmla="*/ 25 w 27"/>
                <a:gd name="T47" fmla="*/ 12 h 44"/>
                <a:gd name="T48" fmla="*/ 27 w 27"/>
                <a:gd name="T49" fmla="*/ 21 h 44"/>
                <a:gd name="T50" fmla="*/ 27 w 27"/>
                <a:gd name="T51"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44">
                  <a:moveTo>
                    <a:pt x="27" y="21"/>
                  </a:moveTo>
                  <a:lnTo>
                    <a:pt x="27" y="21"/>
                  </a:lnTo>
                  <a:lnTo>
                    <a:pt x="25" y="29"/>
                  </a:lnTo>
                  <a:lnTo>
                    <a:pt x="23" y="37"/>
                  </a:lnTo>
                  <a:lnTo>
                    <a:pt x="18" y="41"/>
                  </a:lnTo>
                  <a:lnTo>
                    <a:pt x="16" y="42"/>
                  </a:lnTo>
                  <a:lnTo>
                    <a:pt x="13" y="44"/>
                  </a:lnTo>
                  <a:lnTo>
                    <a:pt x="13" y="44"/>
                  </a:lnTo>
                  <a:lnTo>
                    <a:pt x="10" y="42"/>
                  </a:lnTo>
                  <a:lnTo>
                    <a:pt x="8" y="41"/>
                  </a:lnTo>
                  <a:lnTo>
                    <a:pt x="3" y="37"/>
                  </a:lnTo>
                  <a:lnTo>
                    <a:pt x="0" y="29"/>
                  </a:lnTo>
                  <a:lnTo>
                    <a:pt x="0" y="21"/>
                  </a:lnTo>
                  <a:lnTo>
                    <a:pt x="0" y="21"/>
                  </a:lnTo>
                  <a:lnTo>
                    <a:pt x="0" y="12"/>
                  </a:lnTo>
                  <a:lnTo>
                    <a:pt x="3" y="5"/>
                  </a:lnTo>
                  <a:lnTo>
                    <a:pt x="8" y="1"/>
                  </a:lnTo>
                  <a:lnTo>
                    <a:pt x="10" y="0"/>
                  </a:lnTo>
                  <a:lnTo>
                    <a:pt x="13" y="0"/>
                  </a:lnTo>
                  <a:lnTo>
                    <a:pt x="13" y="0"/>
                  </a:lnTo>
                  <a:lnTo>
                    <a:pt x="16" y="0"/>
                  </a:lnTo>
                  <a:lnTo>
                    <a:pt x="18" y="1"/>
                  </a:lnTo>
                  <a:lnTo>
                    <a:pt x="23" y="5"/>
                  </a:lnTo>
                  <a:lnTo>
                    <a:pt x="25" y="12"/>
                  </a:lnTo>
                  <a:lnTo>
                    <a:pt x="27" y="21"/>
                  </a:lnTo>
                  <a:lnTo>
                    <a:pt x="27" y="21"/>
                  </a:lnTo>
                  <a:close/>
                </a:path>
              </a:pathLst>
            </a:custGeom>
            <a:solidFill>
              <a:srgbClr val="FFFFFF"/>
            </a:solidFill>
            <a:ln w="9525">
              <a:solidFill>
                <a:srgbClr val="A3A3A3"/>
              </a:solidFill>
              <a:prstDash val="solid"/>
              <a:round/>
              <a:headEnd/>
              <a:tailEnd/>
            </a:ln>
          </p:spPr>
          <p:txBody>
            <a:bodyPr vert="horz" wrap="square" lIns="91440" tIns="45720" rIns="91440" bIns="45720" numCol="1" anchor="t" anchorCtr="0" compatLnSpc="1">
              <a:prstTxWarp prst="textNoShape">
                <a:avLst/>
              </a:prstTxWarp>
            </a:bodyPr>
            <a:lstStyle/>
            <a:p>
              <a:endParaRPr lang="it-CH"/>
            </a:p>
          </p:txBody>
        </p:sp>
        <p:sp>
          <p:nvSpPr>
            <p:cNvPr id="148" name="Line 115">
              <a:extLst>
                <a:ext uri="{FF2B5EF4-FFF2-40B4-BE49-F238E27FC236}">
                  <a16:creationId xmlns:a16="http://schemas.microsoft.com/office/drawing/2014/main" id="{7F09E13C-03A5-4F48-A6DB-F493055C6877}"/>
                </a:ext>
              </a:extLst>
            </p:cNvPr>
            <p:cNvSpPr>
              <a:spLocks noChangeShapeType="1"/>
            </p:cNvSpPr>
            <p:nvPr/>
          </p:nvSpPr>
          <p:spPr bwMode="auto">
            <a:xfrm>
              <a:off x="5318125" y="2205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49" name="Line 116">
              <a:extLst>
                <a:ext uri="{FF2B5EF4-FFF2-40B4-BE49-F238E27FC236}">
                  <a16:creationId xmlns:a16="http://schemas.microsoft.com/office/drawing/2014/main" id="{5965248E-6BB5-4692-9063-3E7F8A32A6E3}"/>
                </a:ext>
              </a:extLst>
            </p:cNvPr>
            <p:cNvSpPr>
              <a:spLocks noChangeShapeType="1"/>
            </p:cNvSpPr>
            <p:nvPr/>
          </p:nvSpPr>
          <p:spPr bwMode="auto">
            <a:xfrm>
              <a:off x="5318125" y="2205038"/>
              <a:ext cx="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CH"/>
            </a:p>
          </p:txBody>
        </p:sp>
        <p:sp>
          <p:nvSpPr>
            <p:cNvPr id="150" name="Line 117">
              <a:extLst>
                <a:ext uri="{FF2B5EF4-FFF2-40B4-BE49-F238E27FC236}">
                  <a16:creationId xmlns:a16="http://schemas.microsoft.com/office/drawing/2014/main" id="{37C2CE2D-62B9-4851-8608-3097F2CC5427}"/>
                </a:ext>
              </a:extLst>
            </p:cNvPr>
            <p:cNvSpPr>
              <a:spLocks noChangeShapeType="1"/>
            </p:cNvSpPr>
            <p:nvPr/>
          </p:nvSpPr>
          <p:spPr bwMode="auto">
            <a:xfrm>
              <a:off x="5349875" y="24050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51" name="Line 118">
              <a:extLst>
                <a:ext uri="{FF2B5EF4-FFF2-40B4-BE49-F238E27FC236}">
                  <a16:creationId xmlns:a16="http://schemas.microsoft.com/office/drawing/2014/main" id="{E3FAF5FE-28BA-42B8-924E-C80D492F2A56}"/>
                </a:ext>
              </a:extLst>
            </p:cNvPr>
            <p:cNvSpPr>
              <a:spLocks noChangeShapeType="1"/>
            </p:cNvSpPr>
            <p:nvPr/>
          </p:nvSpPr>
          <p:spPr bwMode="auto">
            <a:xfrm>
              <a:off x="5349875" y="24050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52" name="Freeform 119">
              <a:extLst>
                <a:ext uri="{FF2B5EF4-FFF2-40B4-BE49-F238E27FC236}">
                  <a16:creationId xmlns:a16="http://schemas.microsoft.com/office/drawing/2014/main" id="{87F1AD30-B422-4F34-BD94-FA2D63A6641B}"/>
                </a:ext>
              </a:extLst>
            </p:cNvPr>
            <p:cNvSpPr>
              <a:spLocks/>
            </p:cNvSpPr>
            <p:nvPr/>
          </p:nvSpPr>
          <p:spPr bwMode="auto">
            <a:xfrm>
              <a:off x="4840288" y="2074863"/>
              <a:ext cx="261938" cy="117475"/>
            </a:xfrm>
            <a:custGeom>
              <a:avLst/>
              <a:gdLst>
                <a:gd name="T0" fmla="*/ 139 w 165"/>
                <a:gd name="T1" fmla="*/ 0 h 74"/>
                <a:gd name="T2" fmla="*/ 139 w 165"/>
                <a:gd name="T3" fmla="*/ 0 h 74"/>
                <a:gd name="T4" fmla="*/ 101 w 165"/>
                <a:gd name="T5" fmla="*/ 0 h 74"/>
                <a:gd name="T6" fmla="*/ 1 w 165"/>
                <a:gd name="T7" fmla="*/ 0 h 74"/>
                <a:gd name="T8" fmla="*/ 0 w 165"/>
                <a:gd name="T9" fmla="*/ 74 h 74"/>
                <a:gd name="T10" fmla="*/ 165 w 165"/>
                <a:gd name="T11" fmla="*/ 73 h 74"/>
                <a:gd name="T12" fmla="*/ 165 w 165"/>
                <a:gd name="T13" fmla="*/ 73 h 74"/>
                <a:gd name="T14" fmla="*/ 163 w 165"/>
                <a:gd name="T15" fmla="*/ 62 h 74"/>
                <a:gd name="T16" fmla="*/ 159 w 165"/>
                <a:gd name="T17" fmla="*/ 36 h 74"/>
                <a:gd name="T18" fmla="*/ 156 w 165"/>
                <a:gd name="T19" fmla="*/ 23 h 74"/>
                <a:gd name="T20" fmla="*/ 152 w 165"/>
                <a:gd name="T21" fmla="*/ 12 h 74"/>
                <a:gd name="T22" fmla="*/ 149 w 165"/>
                <a:gd name="T23" fmla="*/ 8 h 74"/>
                <a:gd name="T24" fmla="*/ 146 w 165"/>
                <a:gd name="T25" fmla="*/ 3 h 74"/>
                <a:gd name="T26" fmla="*/ 142 w 165"/>
                <a:gd name="T27" fmla="*/ 2 h 74"/>
                <a:gd name="T28" fmla="*/ 139 w 165"/>
                <a:gd name="T29" fmla="*/ 0 h 74"/>
                <a:gd name="T30" fmla="*/ 139 w 165"/>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74">
                  <a:moveTo>
                    <a:pt x="139" y="0"/>
                  </a:moveTo>
                  <a:lnTo>
                    <a:pt x="139" y="0"/>
                  </a:lnTo>
                  <a:lnTo>
                    <a:pt x="101" y="0"/>
                  </a:lnTo>
                  <a:lnTo>
                    <a:pt x="1" y="0"/>
                  </a:lnTo>
                  <a:lnTo>
                    <a:pt x="0" y="74"/>
                  </a:lnTo>
                  <a:lnTo>
                    <a:pt x="165" y="73"/>
                  </a:lnTo>
                  <a:lnTo>
                    <a:pt x="165" y="73"/>
                  </a:lnTo>
                  <a:lnTo>
                    <a:pt x="163" y="62"/>
                  </a:lnTo>
                  <a:lnTo>
                    <a:pt x="159" y="36"/>
                  </a:lnTo>
                  <a:lnTo>
                    <a:pt x="156" y="23"/>
                  </a:lnTo>
                  <a:lnTo>
                    <a:pt x="152" y="12"/>
                  </a:lnTo>
                  <a:lnTo>
                    <a:pt x="149" y="8"/>
                  </a:lnTo>
                  <a:lnTo>
                    <a:pt x="146" y="3"/>
                  </a:lnTo>
                  <a:lnTo>
                    <a:pt x="142" y="2"/>
                  </a:lnTo>
                  <a:lnTo>
                    <a:pt x="139" y="0"/>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53" name="Freeform 120">
              <a:extLst>
                <a:ext uri="{FF2B5EF4-FFF2-40B4-BE49-F238E27FC236}">
                  <a16:creationId xmlns:a16="http://schemas.microsoft.com/office/drawing/2014/main" id="{F7BC8C8D-E984-419B-B7F2-816D84FFCE55}"/>
                </a:ext>
              </a:extLst>
            </p:cNvPr>
            <p:cNvSpPr>
              <a:spLocks/>
            </p:cNvSpPr>
            <p:nvPr/>
          </p:nvSpPr>
          <p:spPr bwMode="auto">
            <a:xfrm>
              <a:off x="4692650" y="2078038"/>
              <a:ext cx="133350" cy="150813"/>
            </a:xfrm>
            <a:custGeom>
              <a:avLst/>
              <a:gdLst>
                <a:gd name="T0" fmla="*/ 32 w 84"/>
                <a:gd name="T1" fmla="*/ 8 h 95"/>
                <a:gd name="T2" fmla="*/ 32 w 84"/>
                <a:gd name="T3" fmla="*/ 8 h 95"/>
                <a:gd name="T4" fmla="*/ 27 w 84"/>
                <a:gd name="T5" fmla="*/ 16 h 95"/>
                <a:gd name="T6" fmla="*/ 23 w 84"/>
                <a:gd name="T7" fmla="*/ 28 h 95"/>
                <a:gd name="T8" fmla="*/ 13 w 84"/>
                <a:gd name="T9" fmla="*/ 57 h 95"/>
                <a:gd name="T10" fmla="*/ 0 w 84"/>
                <a:gd name="T11" fmla="*/ 95 h 95"/>
                <a:gd name="T12" fmla="*/ 80 w 84"/>
                <a:gd name="T13" fmla="*/ 95 h 95"/>
                <a:gd name="T14" fmla="*/ 84 w 84"/>
                <a:gd name="T15" fmla="*/ 0 h 95"/>
                <a:gd name="T16" fmla="*/ 84 w 84"/>
                <a:gd name="T17" fmla="*/ 0 h 95"/>
                <a:gd name="T18" fmla="*/ 77 w 84"/>
                <a:gd name="T19" fmla="*/ 0 h 95"/>
                <a:gd name="T20" fmla="*/ 60 w 84"/>
                <a:gd name="T21" fmla="*/ 0 h 95"/>
                <a:gd name="T22" fmla="*/ 43 w 84"/>
                <a:gd name="T23" fmla="*/ 3 h 95"/>
                <a:gd name="T24" fmla="*/ 36 w 84"/>
                <a:gd name="T25" fmla="*/ 6 h 95"/>
                <a:gd name="T26" fmla="*/ 32 w 84"/>
                <a:gd name="T27" fmla="*/ 8 h 95"/>
                <a:gd name="T28" fmla="*/ 32 w 84"/>
                <a:gd name="T2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32" y="8"/>
                  </a:moveTo>
                  <a:lnTo>
                    <a:pt x="32" y="8"/>
                  </a:lnTo>
                  <a:lnTo>
                    <a:pt x="27" y="16"/>
                  </a:lnTo>
                  <a:lnTo>
                    <a:pt x="23" y="28"/>
                  </a:lnTo>
                  <a:lnTo>
                    <a:pt x="13" y="57"/>
                  </a:lnTo>
                  <a:lnTo>
                    <a:pt x="0" y="95"/>
                  </a:lnTo>
                  <a:lnTo>
                    <a:pt x="80" y="95"/>
                  </a:lnTo>
                  <a:lnTo>
                    <a:pt x="84" y="0"/>
                  </a:lnTo>
                  <a:lnTo>
                    <a:pt x="84" y="0"/>
                  </a:lnTo>
                  <a:lnTo>
                    <a:pt x="77" y="0"/>
                  </a:lnTo>
                  <a:lnTo>
                    <a:pt x="60" y="0"/>
                  </a:lnTo>
                  <a:lnTo>
                    <a:pt x="43" y="3"/>
                  </a:lnTo>
                  <a:lnTo>
                    <a:pt x="36" y="6"/>
                  </a:lnTo>
                  <a:lnTo>
                    <a:pt x="32" y="8"/>
                  </a:lnTo>
                  <a:lnTo>
                    <a:pt x="3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54" name="Freeform 121">
              <a:extLst>
                <a:ext uri="{FF2B5EF4-FFF2-40B4-BE49-F238E27FC236}">
                  <a16:creationId xmlns:a16="http://schemas.microsoft.com/office/drawing/2014/main" id="{65344B3A-55FE-4A11-906F-8FBDD6063BC4}"/>
                </a:ext>
              </a:extLst>
            </p:cNvPr>
            <p:cNvSpPr>
              <a:spLocks/>
            </p:cNvSpPr>
            <p:nvPr/>
          </p:nvSpPr>
          <p:spPr bwMode="auto">
            <a:xfrm>
              <a:off x="4930775" y="1874838"/>
              <a:ext cx="227013" cy="141288"/>
            </a:xfrm>
            <a:custGeom>
              <a:avLst/>
              <a:gdLst>
                <a:gd name="T0" fmla="*/ 139 w 143"/>
                <a:gd name="T1" fmla="*/ 89 h 89"/>
                <a:gd name="T2" fmla="*/ 139 w 143"/>
                <a:gd name="T3" fmla="*/ 89 h 89"/>
                <a:gd name="T4" fmla="*/ 69 w 143"/>
                <a:gd name="T5" fmla="*/ 80 h 89"/>
                <a:gd name="T6" fmla="*/ 27 w 143"/>
                <a:gd name="T7" fmla="*/ 75 h 89"/>
                <a:gd name="T8" fmla="*/ 3 w 143"/>
                <a:gd name="T9" fmla="*/ 72 h 89"/>
                <a:gd name="T10" fmla="*/ 3 w 143"/>
                <a:gd name="T11" fmla="*/ 72 h 89"/>
                <a:gd name="T12" fmla="*/ 0 w 143"/>
                <a:gd name="T13" fmla="*/ 71 h 89"/>
                <a:gd name="T14" fmla="*/ 0 w 143"/>
                <a:gd name="T15" fmla="*/ 70 h 89"/>
                <a:gd name="T16" fmla="*/ 1 w 143"/>
                <a:gd name="T17" fmla="*/ 61 h 89"/>
                <a:gd name="T18" fmla="*/ 7 w 143"/>
                <a:gd name="T19" fmla="*/ 50 h 89"/>
                <a:gd name="T20" fmla="*/ 13 w 143"/>
                <a:gd name="T21" fmla="*/ 37 h 89"/>
                <a:gd name="T22" fmla="*/ 28 w 143"/>
                <a:gd name="T23" fmla="*/ 13 h 89"/>
                <a:gd name="T24" fmla="*/ 35 w 143"/>
                <a:gd name="T25" fmla="*/ 4 h 89"/>
                <a:gd name="T26" fmla="*/ 40 w 143"/>
                <a:gd name="T27" fmla="*/ 0 h 89"/>
                <a:gd name="T28" fmla="*/ 40 w 143"/>
                <a:gd name="T29" fmla="*/ 0 h 89"/>
                <a:gd name="T30" fmla="*/ 45 w 143"/>
                <a:gd name="T31" fmla="*/ 0 h 89"/>
                <a:gd name="T32" fmla="*/ 55 w 143"/>
                <a:gd name="T33" fmla="*/ 0 h 89"/>
                <a:gd name="T34" fmla="*/ 81 w 143"/>
                <a:gd name="T35" fmla="*/ 1 h 89"/>
                <a:gd name="T36" fmla="*/ 106 w 143"/>
                <a:gd name="T37" fmla="*/ 6 h 89"/>
                <a:gd name="T38" fmla="*/ 116 w 143"/>
                <a:gd name="T39" fmla="*/ 7 h 89"/>
                <a:gd name="T40" fmla="*/ 122 w 143"/>
                <a:gd name="T41" fmla="*/ 10 h 89"/>
                <a:gd name="T42" fmla="*/ 122 w 143"/>
                <a:gd name="T43" fmla="*/ 10 h 89"/>
                <a:gd name="T44" fmla="*/ 125 w 143"/>
                <a:gd name="T45" fmla="*/ 14 h 89"/>
                <a:gd name="T46" fmla="*/ 129 w 143"/>
                <a:gd name="T47" fmla="*/ 24 h 89"/>
                <a:gd name="T48" fmla="*/ 139 w 143"/>
                <a:gd name="T49" fmla="*/ 53 h 89"/>
                <a:gd name="T50" fmla="*/ 142 w 143"/>
                <a:gd name="T51" fmla="*/ 67 h 89"/>
                <a:gd name="T52" fmla="*/ 143 w 143"/>
                <a:gd name="T53" fmla="*/ 78 h 89"/>
                <a:gd name="T54" fmla="*/ 143 w 143"/>
                <a:gd name="T55" fmla="*/ 87 h 89"/>
                <a:gd name="T56" fmla="*/ 142 w 143"/>
                <a:gd name="T57" fmla="*/ 88 h 89"/>
                <a:gd name="T58" fmla="*/ 139 w 143"/>
                <a:gd name="T59" fmla="*/ 89 h 89"/>
                <a:gd name="T60" fmla="*/ 139 w 143"/>
                <a:gd name="T6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89">
                  <a:moveTo>
                    <a:pt x="139" y="89"/>
                  </a:moveTo>
                  <a:lnTo>
                    <a:pt x="139" y="89"/>
                  </a:lnTo>
                  <a:lnTo>
                    <a:pt x="69" y="80"/>
                  </a:lnTo>
                  <a:lnTo>
                    <a:pt x="27" y="75"/>
                  </a:lnTo>
                  <a:lnTo>
                    <a:pt x="3" y="72"/>
                  </a:lnTo>
                  <a:lnTo>
                    <a:pt x="3" y="72"/>
                  </a:lnTo>
                  <a:lnTo>
                    <a:pt x="0" y="71"/>
                  </a:lnTo>
                  <a:lnTo>
                    <a:pt x="0" y="70"/>
                  </a:lnTo>
                  <a:lnTo>
                    <a:pt x="1" y="61"/>
                  </a:lnTo>
                  <a:lnTo>
                    <a:pt x="7" y="50"/>
                  </a:lnTo>
                  <a:lnTo>
                    <a:pt x="13" y="37"/>
                  </a:lnTo>
                  <a:lnTo>
                    <a:pt x="28" y="13"/>
                  </a:lnTo>
                  <a:lnTo>
                    <a:pt x="35" y="4"/>
                  </a:lnTo>
                  <a:lnTo>
                    <a:pt x="40" y="0"/>
                  </a:lnTo>
                  <a:lnTo>
                    <a:pt x="40" y="0"/>
                  </a:lnTo>
                  <a:lnTo>
                    <a:pt x="45" y="0"/>
                  </a:lnTo>
                  <a:lnTo>
                    <a:pt x="55" y="0"/>
                  </a:lnTo>
                  <a:lnTo>
                    <a:pt x="81" y="1"/>
                  </a:lnTo>
                  <a:lnTo>
                    <a:pt x="106" y="6"/>
                  </a:lnTo>
                  <a:lnTo>
                    <a:pt x="116" y="7"/>
                  </a:lnTo>
                  <a:lnTo>
                    <a:pt x="122" y="10"/>
                  </a:lnTo>
                  <a:lnTo>
                    <a:pt x="122" y="10"/>
                  </a:lnTo>
                  <a:lnTo>
                    <a:pt x="125" y="14"/>
                  </a:lnTo>
                  <a:lnTo>
                    <a:pt x="129" y="24"/>
                  </a:lnTo>
                  <a:lnTo>
                    <a:pt x="139" y="53"/>
                  </a:lnTo>
                  <a:lnTo>
                    <a:pt x="142" y="67"/>
                  </a:lnTo>
                  <a:lnTo>
                    <a:pt x="143" y="78"/>
                  </a:lnTo>
                  <a:lnTo>
                    <a:pt x="143" y="87"/>
                  </a:lnTo>
                  <a:lnTo>
                    <a:pt x="142" y="88"/>
                  </a:lnTo>
                  <a:lnTo>
                    <a:pt x="139" y="89"/>
                  </a:lnTo>
                  <a:lnTo>
                    <a:pt x="139" y="89"/>
                  </a:lnTo>
                  <a:close/>
                </a:path>
              </a:pathLst>
            </a:custGeom>
            <a:solidFill>
              <a:srgbClr val="A0A0A0"/>
            </a:solidFill>
            <a:ln w="9525">
              <a:solidFill>
                <a:srgbClr val="A3A3A3"/>
              </a:solidFill>
              <a:prstDash val="solid"/>
              <a:round/>
              <a:headEnd/>
              <a:tailEnd/>
            </a:ln>
          </p:spPr>
          <p:txBody>
            <a:bodyPr vert="horz" wrap="square" lIns="91440" tIns="45720" rIns="91440" bIns="45720" numCol="1" anchor="t" anchorCtr="0" compatLnSpc="1">
              <a:prstTxWarp prst="textNoShape">
                <a:avLst/>
              </a:prstTxWarp>
            </a:bodyPr>
            <a:lstStyle/>
            <a:p>
              <a:endParaRPr lang="it-CH"/>
            </a:p>
          </p:txBody>
        </p:sp>
        <p:sp>
          <p:nvSpPr>
            <p:cNvPr id="155" name="Freeform 122">
              <a:extLst>
                <a:ext uri="{FF2B5EF4-FFF2-40B4-BE49-F238E27FC236}">
                  <a16:creationId xmlns:a16="http://schemas.microsoft.com/office/drawing/2014/main" id="{CC3BBE27-1D17-4D97-AC4B-64995AFBD805}"/>
                </a:ext>
              </a:extLst>
            </p:cNvPr>
            <p:cNvSpPr>
              <a:spLocks/>
            </p:cNvSpPr>
            <p:nvPr/>
          </p:nvSpPr>
          <p:spPr bwMode="auto">
            <a:xfrm>
              <a:off x="5133975" y="1884363"/>
              <a:ext cx="163513" cy="128588"/>
            </a:xfrm>
            <a:custGeom>
              <a:avLst/>
              <a:gdLst>
                <a:gd name="T0" fmla="*/ 98 w 103"/>
                <a:gd name="T1" fmla="*/ 68 h 81"/>
                <a:gd name="T2" fmla="*/ 15 w 103"/>
                <a:gd name="T3" fmla="*/ 81 h 81"/>
                <a:gd name="T4" fmla="*/ 15 w 103"/>
                <a:gd name="T5" fmla="*/ 81 h 81"/>
                <a:gd name="T6" fmla="*/ 12 w 103"/>
                <a:gd name="T7" fmla="*/ 79 h 81"/>
                <a:gd name="T8" fmla="*/ 11 w 103"/>
                <a:gd name="T9" fmla="*/ 79 h 81"/>
                <a:gd name="T10" fmla="*/ 10 w 103"/>
                <a:gd name="T11" fmla="*/ 76 h 81"/>
                <a:gd name="T12" fmla="*/ 8 w 103"/>
                <a:gd name="T13" fmla="*/ 75 h 81"/>
                <a:gd name="T14" fmla="*/ 0 w 103"/>
                <a:gd name="T15" fmla="*/ 19 h 81"/>
                <a:gd name="T16" fmla="*/ 0 w 103"/>
                <a:gd name="T17" fmla="*/ 19 h 81"/>
                <a:gd name="T18" fmla="*/ 0 w 103"/>
                <a:gd name="T19" fmla="*/ 18 h 81"/>
                <a:gd name="T20" fmla="*/ 1 w 103"/>
                <a:gd name="T21" fmla="*/ 15 h 81"/>
                <a:gd name="T22" fmla="*/ 3 w 103"/>
                <a:gd name="T23" fmla="*/ 14 h 81"/>
                <a:gd name="T24" fmla="*/ 5 w 103"/>
                <a:gd name="T25" fmla="*/ 12 h 81"/>
                <a:gd name="T26" fmla="*/ 88 w 103"/>
                <a:gd name="T27" fmla="*/ 0 h 81"/>
                <a:gd name="T28" fmla="*/ 88 w 103"/>
                <a:gd name="T29" fmla="*/ 0 h 81"/>
                <a:gd name="T30" fmla="*/ 91 w 103"/>
                <a:gd name="T31" fmla="*/ 0 h 81"/>
                <a:gd name="T32" fmla="*/ 92 w 103"/>
                <a:gd name="T33" fmla="*/ 1 h 81"/>
                <a:gd name="T34" fmla="*/ 94 w 103"/>
                <a:gd name="T35" fmla="*/ 2 h 81"/>
                <a:gd name="T36" fmla="*/ 95 w 103"/>
                <a:gd name="T37" fmla="*/ 5 h 81"/>
                <a:gd name="T38" fmla="*/ 103 w 103"/>
                <a:gd name="T39" fmla="*/ 59 h 81"/>
                <a:gd name="T40" fmla="*/ 103 w 103"/>
                <a:gd name="T41" fmla="*/ 59 h 81"/>
                <a:gd name="T42" fmla="*/ 103 w 103"/>
                <a:gd name="T43" fmla="*/ 62 h 81"/>
                <a:gd name="T44" fmla="*/ 102 w 103"/>
                <a:gd name="T45" fmla="*/ 65 h 81"/>
                <a:gd name="T46" fmla="*/ 101 w 103"/>
                <a:gd name="T47" fmla="*/ 66 h 81"/>
                <a:gd name="T48" fmla="*/ 98 w 103"/>
                <a:gd name="T49" fmla="*/ 68 h 81"/>
                <a:gd name="T50" fmla="*/ 98 w 103"/>
                <a:gd name="T51"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 h="81">
                  <a:moveTo>
                    <a:pt x="98" y="68"/>
                  </a:moveTo>
                  <a:lnTo>
                    <a:pt x="15" y="81"/>
                  </a:lnTo>
                  <a:lnTo>
                    <a:pt x="15" y="81"/>
                  </a:lnTo>
                  <a:lnTo>
                    <a:pt x="12" y="79"/>
                  </a:lnTo>
                  <a:lnTo>
                    <a:pt x="11" y="79"/>
                  </a:lnTo>
                  <a:lnTo>
                    <a:pt x="10" y="76"/>
                  </a:lnTo>
                  <a:lnTo>
                    <a:pt x="8" y="75"/>
                  </a:lnTo>
                  <a:lnTo>
                    <a:pt x="0" y="19"/>
                  </a:lnTo>
                  <a:lnTo>
                    <a:pt x="0" y="19"/>
                  </a:lnTo>
                  <a:lnTo>
                    <a:pt x="0" y="18"/>
                  </a:lnTo>
                  <a:lnTo>
                    <a:pt x="1" y="15"/>
                  </a:lnTo>
                  <a:lnTo>
                    <a:pt x="3" y="14"/>
                  </a:lnTo>
                  <a:lnTo>
                    <a:pt x="5" y="12"/>
                  </a:lnTo>
                  <a:lnTo>
                    <a:pt x="88" y="0"/>
                  </a:lnTo>
                  <a:lnTo>
                    <a:pt x="88" y="0"/>
                  </a:lnTo>
                  <a:lnTo>
                    <a:pt x="91" y="0"/>
                  </a:lnTo>
                  <a:lnTo>
                    <a:pt x="92" y="1"/>
                  </a:lnTo>
                  <a:lnTo>
                    <a:pt x="94" y="2"/>
                  </a:lnTo>
                  <a:lnTo>
                    <a:pt x="95" y="5"/>
                  </a:lnTo>
                  <a:lnTo>
                    <a:pt x="103" y="59"/>
                  </a:lnTo>
                  <a:lnTo>
                    <a:pt x="103" y="59"/>
                  </a:lnTo>
                  <a:lnTo>
                    <a:pt x="103" y="62"/>
                  </a:lnTo>
                  <a:lnTo>
                    <a:pt x="102" y="65"/>
                  </a:lnTo>
                  <a:lnTo>
                    <a:pt x="101" y="66"/>
                  </a:lnTo>
                  <a:lnTo>
                    <a:pt x="98" y="68"/>
                  </a:lnTo>
                  <a:lnTo>
                    <a:pt x="98" y="68"/>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56" name="Freeform 123">
              <a:extLst>
                <a:ext uri="{FF2B5EF4-FFF2-40B4-BE49-F238E27FC236}">
                  <a16:creationId xmlns:a16="http://schemas.microsoft.com/office/drawing/2014/main" id="{F9B7A93A-E271-48A5-B2CA-E03A306BD2E2}"/>
                </a:ext>
              </a:extLst>
            </p:cNvPr>
            <p:cNvSpPr>
              <a:spLocks/>
            </p:cNvSpPr>
            <p:nvPr/>
          </p:nvSpPr>
          <p:spPr bwMode="auto">
            <a:xfrm>
              <a:off x="5157788" y="1895476"/>
              <a:ext cx="26988" cy="87313"/>
            </a:xfrm>
            <a:custGeom>
              <a:avLst/>
              <a:gdLst>
                <a:gd name="T0" fmla="*/ 0 w 17"/>
                <a:gd name="T1" fmla="*/ 1 h 55"/>
                <a:gd name="T2" fmla="*/ 10 w 17"/>
                <a:gd name="T3" fmla="*/ 0 h 55"/>
                <a:gd name="T4" fmla="*/ 17 w 17"/>
                <a:gd name="T5" fmla="*/ 54 h 55"/>
                <a:gd name="T6" fmla="*/ 7 w 17"/>
                <a:gd name="T7" fmla="*/ 55 h 55"/>
                <a:gd name="T8" fmla="*/ 0 w 17"/>
                <a:gd name="T9" fmla="*/ 1 h 55"/>
              </a:gdLst>
              <a:ahLst/>
              <a:cxnLst>
                <a:cxn ang="0">
                  <a:pos x="T0" y="T1"/>
                </a:cxn>
                <a:cxn ang="0">
                  <a:pos x="T2" y="T3"/>
                </a:cxn>
                <a:cxn ang="0">
                  <a:pos x="T4" y="T5"/>
                </a:cxn>
                <a:cxn ang="0">
                  <a:pos x="T6" y="T7"/>
                </a:cxn>
                <a:cxn ang="0">
                  <a:pos x="T8" y="T9"/>
                </a:cxn>
              </a:cxnLst>
              <a:rect l="0" t="0" r="r" b="b"/>
              <a:pathLst>
                <a:path w="17" h="55">
                  <a:moveTo>
                    <a:pt x="0" y="1"/>
                  </a:moveTo>
                  <a:lnTo>
                    <a:pt x="10" y="0"/>
                  </a:lnTo>
                  <a:lnTo>
                    <a:pt x="17" y="54"/>
                  </a:lnTo>
                  <a:lnTo>
                    <a:pt x="7" y="55"/>
                  </a:lnTo>
                  <a:lnTo>
                    <a:pt x="0" y="1"/>
                  </a:lnTo>
                  <a:close/>
                </a:path>
              </a:pathLst>
            </a:custGeom>
            <a:solidFill>
              <a:srgbClr val="B3B3B3"/>
            </a:solidFill>
            <a:ln w="9525">
              <a:solidFill>
                <a:srgbClr val="B3B3B3"/>
              </a:solidFill>
              <a:prstDash val="solid"/>
              <a:round/>
              <a:headEnd/>
              <a:tailEnd/>
            </a:ln>
          </p:spPr>
          <p:txBody>
            <a:bodyPr vert="horz" wrap="square" lIns="91440" tIns="45720" rIns="91440" bIns="45720" numCol="1" anchor="t" anchorCtr="0" compatLnSpc="1">
              <a:prstTxWarp prst="textNoShape">
                <a:avLst/>
              </a:prstTxWarp>
            </a:bodyPr>
            <a:lstStyle/>
            <a:p>
              <a:endParaRPr lang="it-CH"/>
            </a:p>
          </p:txBody>
        </p:sp>
        <p:sp>
          <p:nvSpPr>
            <p:cNvPr id="157" name="Freeform 124">
              <a:extLst>
                <a:ext uri="{FF2B5EF4-FFF2-40B4-BE49-F238E27FC236}">
                  <a16:creationId xmlns:a16="http://schemas.microsoft.com/office/drawing/2014/main" id="{B89C7C1E-5B43-4A52-81C1-557F0DBCCB24}"/>
                </a:ext>
              </a:extLst>
            </p:cNvPr>
            <p:cNvSpPr>
              <a:spLocks/>
            </p:cNvSpPr>
            <p:nvPr/>
          </p:nvSpPr>
          <p:spPr bwMode="auto">
            <a:xfrm>
              <a:off x="5241925" y="1884363"/>
              <a:ext cx="26988" cy="85725"/>
            </a:xfrm>
            <a:custGeom>
              <a:avLst/>
              <a:gdLst>
                <a:gd name="T0" fmla="*/ 0 w 17"/>
                <a:gd name="T1" fmla="*/ 1 h 54"/>
                <a:gd name="T2" fmla="*/ 8 w 17"/>
                <a:gd name="T3" fmla="*/ 0 h 54"/>
                <a:gd name="T4" fmla="*/ 17 w 17"/>
                <a:gd name="T5" fmla="*/ 52 h 54"/>
                <a:gd name="T6" fmla="*/ 8 w 17"/>
                <a:gd name="T7" fmla="*/ 54 h 54"/>
                <a:gd name="T8" fmla="*/ 0 w 17"/>
                <a:gd name="T9" fmla="*/ 1 h 54"/>
              </a:gdLst>
              <a:ahLst/>
              <a:cxnLst>
                <a:cxn ang="0">
                  <a:pos x="T0" y="T1"/>
                </a:cxn>
                <a:cxn ang="0">
                  <a:pos x="T2" y="T3"/>
                </a:cxn>
                <a:cxn ang="0">
                  <a:pos x="T4" y="T5"/>
                </a:cxn>
                <a:cxn ang="0">
                  <a:pos x="T6" y="T7"/>
                </a:cxn>
                <a:cxn ang="0">
                  <a:pos x="T8" y="T9"/>
                </a:cxn>
              </a:cxnLst>
              <a:rect l="0" t="0" r="r" b="b"/>
              <a:pathLst>
                <a:path w="17" h="54">
                  <a:moveTo>
                    <a:pt x="0" y="1"/>
                  </a:moveTo>
                  <a:lnTo>
                    <a:pt x="8" y="0"/>
                  </a:lnTo>
                  <a:lnTo>
                    <a:pt x="17" y="52"/>
                  </a:lnTo>
                  <a:lnTo>
                    <a:pt x="8" y="54"/>
                  </a:lnTo>
                  <a:lnTo>
                    <a:pt x="0" y="1"/>
                  </a:lnTo>
                  <a:close/>
                </a:path>
              </a:pathLst>
            </a:custGeom>
            <a:solidFill>
              <a:srgbClr val="B3B3B3"/>
            </a:solidFill>
            <a:ln w="9525">
              <a:solidFill>
                <a:srgbClr val="B3B3B3"/>
              </a:solidFill>
              <a:prstDash val="solid"/>
              <a:round/>
              <a:headEnd/>
              <a:tailEnd/>
            </a:ln>
          </p:spPr>
          <p:txBody>
            <a:bodyPr vert="horz" wrap="square" lIns="91440" tIns="45720" rIns="91440" bIns="45720" numCol="1" anchor="t" anchorCtr="0" compatLnSpc="1">
              <a:prstTxWarp prst="textNoShape">
                <a:avLst/>
              </a:prstTxWarp>
            </a:bodyPr>
            <a:lstStyle/>
            <a:p>
              <a:endParaRPr lang="it-CH"/>
            </a:p>
          </p:txBody>
        </p:sp>
        <p:sp>
          <p:nvSpPr>
            <p:cNvPr id="158" name="Freeform 125">
              <a:extLst>
                <a:ext uri="{FF2B5EF4-FFF2-40B4-BE49-F238E27FC236}">
                  <a16:creationId xmlns:a16="http://schemas.microsoft.com/office/drawing/2014/main" id="{3371A725-8F2A-4409-A3A9-DEBE3D2F1BED}"/>
                </a:ext>
              </a:extLst>
            </p:cNvPr>
            <p:cNvSpPr>
              <a:spLocks/>
            </p:cNvSpPr>
            <p:nvPr/>
          </p:nvSpPr>
          <p:spPr bwMode="auto">
            <a:xfrm>
              <a:off x="5181600" y="1865313"/>
              <a:ext cx="50800" cy="31750"/>
            </a:xfrm>
            <a:custGeom>
              <a:avLst/>
              <a:gdLst>
                <a:gd name="T0" fmla="*/ 14 w 32"/>
                <a:gd name="T1" fmla="*/ 0 h 20"/>
                <a:gd name="T2" fmla="*/ 14 w 32"/>
                <a:gd name="T3" fmla="*/ 0 h 20"/>
                <a:gd name="T4" fmla="*/ 8 w 32"/>
                <a:gd name="T5" fmla="*/ 3 h 20"/>
                <a:gd name="T6" fmla="*/ 2 w 32"/>
                <a:gd name="T7" fmla="*/ 7 h 20"/>
                <a:gd name="T8" fmla="*/ 0 w 32"/>
                <a:gd name="T9" fmla="*/ 13 h 20"/>
                <a:gd name="T10" fmla="*/ 0 w 32"/>
                <a:gd name="T11" fmla="*/ 19 h 20"/>
                <a:gd name="T12" fmla="*/ 0 w 32"/>
                <a:gd name="T13" fmla="*/ 20 h 20"/>
                <a:gd name="T14" fmla="*/ 7 w 32"/>
                <a:gd name="T15" fmla="*/ 20 h 20"/>
                <a:gd name="T16" fmla="*/ 7 w 32"/>
                <a:gd name="T17" fmla="*/ 19 h 20"/>
                <a:gd name="T18" fmla="*/ 7 w 32"/>
                <a:gd name="T19" fmla="*/ 19 h 20"/>
                <a:gd name="T20" fmla="*/ 7 w 32"/>
                <a:gd name="T21" fmla="*/ 14 h 20"/>
                <a:gd name="T22" fmla="*/ 8 w 32"/>
                <a:gd name="T23" fmla="*/ 10 h 20"/>
                <a:gd name="T24" fmla="*/ 11 w 32"/>
                <a:gd name="T25" fmla="*/ 9 h 20"/>
                <a:gd name="T26" fmla="*/ 15 w 32"/>
                <a:gd name="T27" fmla="*/ 7 h 20"/>
                <a:gd name="T28" fmla="*/ 15 w 32"/>
                <a:gd name="T29" fmla="*/ 7 h 20"/>
                <a:gd name="T30" fmla="*/ 18 w 32"/>
                <a:gd name="T31" fmla="*/ 7 h 20"/>
                <a:gd name="T32" fmla="*/ 22 w 32"/>
                <a:gd name="T33" fmla="*/ 9 h 20"/>
                <a:gd name="T34" fmla="*/ 25 w 32"/>
                <a:gd name="T35" fmla="*/ 12 h 20"/>
                <a:gd name="T36" fmla="*/ 27 w 32"/>
                <a:gd name="T37" fmla="*/ 14 h 20"/>
                <a:gd name="T38" fmla="*/ 27 w 32"/>
                <a:gd name="T39" fmla="*/ 17 h 20"/>
                <a:gd name="T40" fmla="*/ 32 w 32"/>
                <a:gd name="T41" fmla="*/ 16 h 20"/>
                <a:gd name="T42" fmla="*/ 32 w 32"/>
                <a:gd name="T43" fmla="*/ 14 h 20"/>
                <a:gd name="T44" fmla="*/ 32 w 32"/>
                <a:gd name="T45" fmla="*/ 14 h 20"/>
                <a:gd name="T46" fmla="*/ 31 w 32"/>
                <a:gd name="T47" fmla="*/ 7 h 20"/>
                <a:gd name="T48" fmla="*/ 27 w 32"/>
                <a:gd name="T49" fmla="*/ 3 h 20"/>
                <a:gd name="T50" fmla="*/ 19 w 32"/>
                <a:gd name="T51" fmla="*/ 0 h 20"/>
                <a:gd name="T52" fmla="*/ 14 w 32"/>
                <a:gd name="T53" fmla="*/ 0 h 20"/>
                <a:gd name="T54" fmla="*/ 14 w 32"/>
                <a:gd name="T5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20">
                  <a:moveTo>
                    <a:pt x="14" y="0"/>
                  </a:moveTo>
                  <a:lnTo>
                    <a:pt x="14" y="0"/>
                  </a:lnTo>
                  <a:lnTo>
                    <a:pt x="8" y="3"/>
                  </a:lnTo>
                  <a:lnTo>
                    <a:pt x="2" y="7"/>
                  </a:lnTo>
                  <a:lnTo>
                    <a:pt x="0" y="13"/>
                  </a:lnTo>
                  <a:lnTo>
                    <a:pt x="0" y="19"/>
                  </a:lnTo>
                  <a:lnTo>
                    <a:pt x="0" y="20"/>
                  </a:lnTo>
                  <a:lnTo>
                    <a:pt x="7" y="20"/>
                  </a:lnTo>
                  <a:lnTo>
                    <a:pt x="7" y="19"/>
                  </a:lnTo>
                  <a:lnTo>
                    <a:pt x="7" y="19"/>
                  </a:lnTo>
                  <a:lnTo>
                    <a:pt x="7" y="14"/>
                  </a:lnTo>
                  <a:lnTo>
                    <a:pt x="8" y="10"/>
                  </a:lnTo>
                  <a:lnTo>
                    <a:pt x="11" y="9"/>
                  </a:lnTo>
                  <a:lnTo>
                    <a:pt x="15" y="7"/>
                  </a:lnTo>
                  <a:lnTo>
                    <a:pt x="15" y="7"/>
                  </a:lnTo>
                  <a:lnTo>
                    <a:pt x="18" y="7"/>
                  </a:lnTo>
                  <a:lnTo>
                    <a:pt x="22" y="9"/>
                  </a:lnTo>
                  <a:lnTo>
                    <a:pt x="25" y="12"/>
                  </a:lnTo>
                  <a:lnTo>
                    <a:pt x="27" y="14"/>
                  </a:lnTo>
                  <a:lnTo>
                    <a:pt x="27" y="17"/>
                  </a:lnTo>
                  <a:lnTo>
                    <a:pt x="32" y="16"/>
                  </a:lnTo>
                  <a:lnTo>
                    <a:pt x="32" y="14"/>
                  </a:lnTo>
                  <a:lnTo>
                    <a:pt x="32" y="14"/>
                  </a:lnTo>
                  <a:lnTo>
                    <a:pt x="31" y="7"/>
                  </a:lnTo>
                  <a:lnTo>
                    <a:pt x="27" y="3"/>
                  </a:lnTo>
                  <a:lnTo>
                    <a:pt x="19" y="0"/>
                  </a:lnTo>
                  <a:lnTo>
                    <a:pt x="14" y="0"/>
                  </a:lnTo>
                  <a:lnTo>
                    <a:pt x="14" y="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59" name="Freeform 126">
              <a:extLst>
                <a:ext uri="{FF2B5EF4-FFF2-40B4-BE49-F238E27FC236}">
                  <a16:creationId xmlns:a16="http://schemas.microsoft.com/office/drawing/2014/main" id="{D0FADFC2-258C-4C3D-8938-78FA1FBA7975}"/>
                </a:ext>
              </a:extLst>
            </p:cNvPr>
            <p:cNvSpPr>
              <a:spLocks/>
            </p:cNvSpPr>
            <p:nvPr/>
          </p:nvSpPr>
          <p:spPr bwMode="auto">
            <a:xfrm>
              <a:off x="4813300" y="1965326"/>
              <a:ext cx="595313" cy="63500"/>
            </a:xfrm>
            <a:custGeom>
              <a:avLst/>
              <a:gdLst>
                <a:gd name="T0" fmla="*/ 375 w 375"/>
                <a:gd name="T1" fmla="*/ 38 h 40"/>
                <a:gd name="T2" fmla="*/ 0 w 375"/>
                <a:gd name="T3" fmla="*/ 40 h 40"/>
                <a:gd name="T4" fmla="*/ 0 w 375"/>
                <a:gd name="T5" fmla="*/ 40 h 40"/>
                <a:gd name="T6" fmla="*/ 31 w 375"/>
                <a:gd name="T7" fmla="*/ 20 h 40"/>
                <a:gd name="T8" fmla="*/ 54 w 375"/>
                <a:gd name="T9" fmla="*/ 7 h 40"/>
                <a:gd name="T10" fmla="*/ 62 w 375"/>
                <a:gd name="T11" fmla="*/ 1 h 40"/>
                <a:gd name="T12" fmla="*/ 69 w 375"/>
                <a:gd name="T13" fmla="*/ 0 h 40"/>
                <a:gd name="T14" fmla="*/ 69 w 375"/>
                <a:gd name="T15" fmla="*/ 0 h 40"/>
                <a:gd name="T16" fmla="*/ 313 w 375"/>
                <a:gd name="T17" fmla="*/ 0 h 40"/>
                <a:gd name="T18" fmla="*/ 313 w 375"/>
                <a:gd name="T19" fmla="*/ 0 h 40"/>
                <a:gd name="T20" fmla="*/ 320 w 375"/>
                <a:gd name="T21" fmla="*/ 1 h 40"/>
                <a:gd name="T22" fmla="*/ 328 w 375"/>
                <a:gd name="T23" fmla="*/ 5 h 40"/>
                <a:gd name="T24" fmla="*/ 348 w 375"/>
                <a:gd name="T25" fmla="*/ 20 h 40"/>
                <a:gd name="T26" fmla="*/ 375 w 375"/>
                <a:gd name="T27" fmla="*/ 38 h 40"/>
                <a:gd name="T28" fmla="*/ 375 w 375"/>
                <a:gd name="T29"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5" h="40">
                  <a:moveTo>
                    <a:pt x="375" y="38"/>
                  </a:moveTo>
                  <a:lnTo>
                    <a:pt x="0" y="40"/>
                  </a:lnTo>
                  <a:lnTo>
                    <a:pt x="0" y="40"/>
                  </a:lnTo>
                  <a:lnTo>
                    <a:pt x="31" y="20"/>
                  </a:lnTo>
                  <a:lnTo>
                    <a:pt x="54" y="7"/>
                  </a:lnTo>
                  <a:lnTo>
                    <a:pt x="62" y="1"/>
                  </a:lnTo>
                  <a:lnTo>
                    <a:pt x="69" y="0"/>
                  </a:lnTo>
                  <a:lnTo>
                    <a:pt x="69" y="0"/>
                  </a:lnTo>
                  <a:lnTo>
                    <a:pt x="313" y="0"/>
                  </a:lnTo>
                  <a:lnTo>
                    <a:pt x="313" y="0"/>
                  </a:lnTo>
                  <a:lnTo>
                    <a:pt x="320" y="1"/>
                  </a:lnTo>
                  <a:lnTo>
                    <a:pt x="328" y="5"/>
                  </a:lnTo>
                  <a:lnTo>
                    <a:pt x="348" y="20"/>
                  </a:lnTo>
                  <a:lnTo>
                    <a:pt x="375" y="38"/>
                  </a:lnTo>
                  <a:lnTo>
                    <a:pt x="375" y="38"/>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60" name="Freeform 127">
              <a:extLst>
                <a:ext uri="{FF2B5EF4-FFF2-40B4-BE49-F238E27FC236}">
                  <a16:creationId xmlns:a16="http://schemas.microsoft.com/office/drawing/2014/main" id="{804FE06D-806A-412A-B02C-C6F5B884739D}"/>
                </a:ext>
              </a:extLst>
            </p:cNvPr>
            <p:cNvSpPr>
              <a:spLocks/>
            </p:cNvSpPr>
            <p:nvPr/>
          </p:nvSpPr>
          <p:spPr bwMode="auto">
            <a:xfrm>
              <a:off x="4908550" y="1970088"/>
              <a:ext cx="420688" cy="11113"/>
            </a:xfrm>
            <a:custGeom>
              <a:avLst/>
              <a:gdLst>
                <a:gd name="T0" fmla="*/ 265 w 265"/>
                <a:gd name="T1" fmla="*/ 7 h 7"/>
                <a:gd name="T2" fmla="*/ 0 w 265"/>
                <a:gd name="T3" fmla="*/ 5 h 7"/>
                <a:gd name="T4" fmla="*/ 8 w 265"/>
                <a:gd name="T5" fmla="*/ 1 h 7"/>
                <a:gd name="T6" fmla="*/ 253 w 265"/>
                <a:gd name="T7" fmla="*/ 0 h 7"/>
                <a:gd name="T8" fmla="*/ 265 w 265"/>
                <a:gd name="T9" fmla="*/ 7 h 7"/>
              </a:gdLst>
              <a:ahLst/>
              <a:cxnLst>
                <a:cxn ang="0">
                  <a:pos x="T0" y="T1"/>
                </a:cxn>
                <a:cxn ang="0">
                  <a:pos x="T2" y="T3"/>
                </a:cxn>
                <a:cxn ang="0">
                  <a:pos x="T4" y="T5"/>
                </a:cxn>
                <a:cxn ang="0">
                  <a:pos x="T6" y="T7"/>
                </a:cxn>
                <a:cxn ang="0">
                  <a:pos x="T8" y="T9"/>
                </a:cxn>
              </a:cxnLst>
              <a:rect l="0" t="0" r="r" b="b"/>
              <a:pathLst>
                <a:path w="265" h="7">
                  <a:moveTo>
                    <a:pt x="265" y="7"/>
                  </a:moveTo>
                  <a:lnTo>
                    <a:pt x="0" y="5"/>
                  </a:lnTo>
                  <a:lnTo>
                    <a:pt x="8" y="1"/>
                  </a:lnTo>
                  <a:lnTo>
                    <a:pt x="253" y="0"/>
                  </a:lnTo>
                  <a:lnTo>
                    <a:pt x="26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61" name="Freeform 128">
              <a:extLst>
                <a:ext uri="{FF2B5EF4-FFF2-40B4-BE49-F238E27FC236}">
                  <a16:creationId xmlns:a16="http://schemas.microsoft.com/office/drawing/2014/main" id="{11FA6C09-15B1-4826-AADE-999D08CD281A}"/>
                </a:ext>
              </a:extLst>
            </p:cNvPr>
            <p:cNvSpPr>
              <a:spLocks/>
            </p:cNvSpPr>
            <p:nvPr/>
          </p:nvSpPr>
          <p:spPr bwMode="auto">
            <a:xfrm>
              <a:off x="4657725" y="2384426"/>
              <a:ext cx="874713" cy="36513"/>
            </a:xfrm>
            <a:custGeom>
              <a:avLst/>
              <a:gdLst>
                <a:gd name="T0" fmla="*/ 550 w 551"/>
                <a:gd name="T1" fmla="*/ 0 h 23"/>
                <a:gd name="T2" fmla="*/ 0 w 551"/>
                <a:gd name="T3" fmla="*/ 5 h 23"/>
                <a:gd name="T4" fmla="*/ 0 w 551"/>
                <a:gd name="T5" fmla="*/ 5 h 23"/>
                <a:gd name="T6" fmla="*/ 1 w 551"/>
                <a:gd name="T7" fmla="*/ 7 h 23"/>
                <a:gd name="T8" fmla="*/ 3 w 551"/>
                <a:gd name="T9" fmla="*/ 15 h 23"/>
                <a:gd name="T10" fmla="*/ 7 w 551"/>
                <a:gd name="T11" fmla="*/ 20 h 23"/>
                <a:gd name="T12" fmla="*/ 10 w 551"/>
                <a:gd name="T13" fmla="*/ 22 h 23"/>
                <a:gd name="T14" fmla="*/ 13 w 551"/>
                <a:gd name="T15" fmla="*/ 23 h 23"/>
                <a:gd name="T16" fmla="*/ 13 w 551"/>
                <a:gd name="T17" fmla="*/ 23 h 23"/>
                <a:gd name="T18" fmla="*/ 550 w 551"/>
                <a:gd name="T19" fmla="*/ 17 h 23"/>
                <a:gd name="T20" fmla="*/ 550 w 551"/>
                <a:gd name="T21" fmla="*/ 17 h 23"/>
                <a:gd name="T22" fmla="*/ 551 w 551"/>
                <a:gd name="T23" fmla="*/ 17 h 23"/>
                <a:gd name="T24" fmla="*/ 551 w 551"/>
                <a:gd name="T25" fmla="*/ 15 h 23"/>
                <a:gd name="T26" fmla="*/ 551 w 551"/>
                <a:gd name="T27" fmla="*/ 9 h 23"/>
                <a:gd name="T28" fmla="*/ 550 w 551"/>
                <a:gd name="T29" fmla="*/ 0 h 23"/>
                <a:gd name="T30" fmla="*/ 550 w 551"/>
                <a:gd name="T3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1" h="23">
                  <a:moveTo>
                    <a:pt x="550" y="0"/>
                  </a:moveTo>
                  <a:lnTo>
                    <a:pt x="0" y="5"/>
                  </a:lnTo>
                  <a:lnTo>
                    <a:pt x="0" y="5"/>
                  </a:lnTo>
                  <a:lnTo>
                    <a:pt x="1" y="7"/>
                  </a:lnTo>
                  <a:lnTo>
                    <a:pt x="3" y="15"/>
                  </a:lnTo>
                  <a:lnTo>
                    <a:pt x="7" y="20"/>
                  </a:lnTo>
                  <a:lnTo>
                    <a:pt x="10" y="22"/>
                  </a:lnTo>
                  <a:lnTo>
                    <a:pt x="13" y="23"/>
                  </a:lnTo>
                  <a:lnTo>
                    <a:pt x="13" y="23"/>
                  </a:lnTo>
                  <a:lnTo>
                    <a:pt x="550" y="17"/>
                  </a:lnTo>
                  <a:lnTo>
                    <a:pt x="550" y="17"/>
                  </a:lnTo>
                  <a:lnTo>
                    <a:pt x="551" y="17"/>
                  </a:lnTo>
                  <a:lnTo>
                    <a:pt x="551" y="15"/>
                  </a:lnTo>
                  <a:lnTo>
                    <a:pt x="551" y="9"/>
                  </a:lnTo>
                  <a:lnTo>
                    <a:pt x="550" y="0"/>
                  </a:lnTo>
                  <a:lnTo>
                    <a:pt x="5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grpSp>
      <p:grpSp>
        <p:nvGrpSpPr>
          <p:cNvPr id="165" name="Gruppieren 164">
            <a:extLst>
              <a:ext uri="{FF2B5EF4-FFF2-40B4-BE49-F238E27FC236}">
                <a16:creationId xmlns:a16="http://schemas.microsoft.com/office/drawing/2014/main" id="{8EACE07E-D1D8-40EF-B8AC-FAE364E1A2E8}"/>
              </a:ext>
            </a:extLst>
          </p:cNvPr>
          <p:cNvGrpSpPr/>
          <p:nvPr/>
        </p:nvGrpSpPr>
        <p:grpSpPr>
          <a:xfrm>
            <a:off x="8861896" y="1384745"/>
            <a:ext cx="2553653" cy="1060077"/>
            <a:chOff x="6831013" y="1660526"/>
            <a:chExt cx="2553653" cy="1060077"/>
          </a:xfrm>
        </p:grpSpPr>
        <p:sp>
          <p:nvSpPr>
            <p:cNvPr id="36" name="Textfeld 35">
              <a:extLst>
                <a:ext uri="{FF2B5EF4-FFF2-40B4-BE49-F238E27FC236}">
                  <a16:creationId xmlns:a16="http://schemas.microsoft.com/office/drawing/2014/main" id="{8BD56764-9DFC-4E2D-96CC-65CE775845EC}"/>
                </a:ext>
              </a:extLst>
            </p:cNvPr>
            <p:cNvSpPr txBox="1"/>
            <p:nvPr/>
          </p:nvSpPr>
          <p:spPr>
            <a:xfrm>
              <a:off x="7969440" y="1735718"/>
              <a:ext cx="1415226" cy="984885"/>
            </a:xfrm>
            <a:prstGeom prst="rect">
              <a:avLst/>
            </a:prstGeom>
            <a:noFill/>
          </p:spPr>
          <p:txBody>
            <a:bodyPr wrap="square" rtlCol="0">
              <a:spAutoFit/>
            </a:bodyPr>
            <a:lstStyle/>
            <a:p>
              <a:r>
                <a:rPr lang="it-CH" sz="3600" b="1" dirty="0">
                  <a:solidFill>
                    <a:schemeClr val="accent1"/>
                  </a:solidFill>
                </a:rPr>
                <a:t>1%</a:t>
              </a:r>
            </a:p>
            <a:p>
              <a:r>
                <a:rPr lang="it-CH" sz="1100" dirty="0">
                  <a:solidFill>
                    <a:srgbClr val="666666"/>
                  </a:solidFill>
                </a:rPr>
                <a:t>Manifestazioni,</a:t>
              </a:r>
            </a:p>
            <a:p>
              <a:r>
                <a:rPr lang="it-CH" sz="1100" dirty="0">
                  <a:solidFill>
                    <a:srgbClr val="666666"/>
                  </a:solidFill>
                </a:rPr>
                <a:t>feste popolari</a:t>
              </a:r>
            </a:p>
          </p:txBody>
        </p:sp>
        <p:sp>
          <p:nvSpPr>
            <p:cNvPr id="162" name="Freeform 129">
              <a:extLst>
                <a:ext uri="{FF2B5EF4-FFF2-40B4-BE49-F238E27FC236}">
                  <a16:creationId xmlns:a16="http://schemas.microsoft.com/office/drawing/2014/main" id="{4F99924D-5D3C-44AF-B080-6D366D8B1709}"/>
                </a:ext>
              </a:extLst>
            </p:cNvPr>
            <p:cNvSpPr>
              <a:spLocks/>
            </p:cNvSpPr>
            <p:nvPr/>
          </p:nvSpPr>
          <p:spPr bwMode="auto">
            <a:xfrm>
              <a:off x="7869238" y="2125663"/>
              <a:ext cx="28575" cy="6350"/>
            </a:xfrm>
            <a:custGeom>
              <a:avLst/>
              <a:gdLst>
                <a:gd name="T0" fmla="*/ 0 w 18"/>
                <a:gd name="T1" fmla="*/ 0 h 4"/>
                <a:gd name="T2" fmla="*/ 0 w 18"/>
                <a:gd name="T3" fmla="*/ 0 h 4"/>
                <a:gd name="T4" fmla="*/ 18 w 18"/>
                <a:gd name="T5" fmla="*/ 4 h 4"/>
                <a:gd name="T6" fmla="*/ 18 w 18"/>
                <a:gd name="T7" fmla="*/ 4 h 4"/>
                <a:gd name="T8" fmla="*/ 0 w 18"/>
                <a:gd name="T9" fmla="*/ 0 h 4"/>
                <a:gd name="T10" fmla="*/ 0 w 18"/>
                <a:gd name="T11" fmla="*/ 0 h 4"/>
              </a:gdLst>
              <a:ahLst/>
              <a:cxnLst>
                <a:cxn ang="0">
                  <a:pos x="T0" y="T1"/>
                </a:cxn>
                <a:cxn ang="0">
                  <a:pos x="T2" y="T3"/>
                </a:cxn>
                <a:cxn ang="0">
                  <a:pos x="T4" y="T5"/>
                </a:cxn>
                <a:cxn ang="0">
                  <a:pos x="T6" y="T7"/>
                </a:cxn>
                <a:cxn ang="0">
                  <a:pos x="T8" y="T9"/>
                </a:cxn>
                <a:cxn ang="0">
                  <a:pos x="T10" y="T11"/>
                </a:cxn>
              </a:cxnLst>
              <a:rect l="0" t="0" r="r" b="b"/>
              <a:pathLst>
                <a:path w="18" h="4">
                  <a:moveTo>
                    <a:pt x="0" y="0"/>
                  </a:moveTo>
                  <a:lnTo>
                    <a:pt x="0" y="0"/>
                  </a:lnTo>
                  <a:lnTo>
                    <a:pt x="18" y="4"/>
                  </a:lnTo>
                  <a:lnTo>
                    <a:pt x="18" y="4"/>
                  </a:lnTo>
                  <a:lnTo>
                    <a:pt x="0" y="0"/>
                  </a:lnTo>
                  <a:lnTo>
                    <a:pt x="0" y="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63" name="Freeform 130">
              <a:extLst>
                <a:ext uri="{FF2B5EF4-FFF2-40B4-BE49-F238E27FC236}">
                  <a16:creationId xmlns:a16="http://schemas.microsoft.com/office/drawing/2014/main" id="{EEF04B93-9C63-4D6B-B84C-7C6FA4DCF229}"/>
                </a:ext>
              </a:extLst>
            </p:cNvPr>
            <p:cNvSpPr>
              <a:spLocks noEditPoints="1"/>
            </p:cNvSpPr>
            <p:nvPr/>
          </p:nvSpPr>
          <p:spPr bwMode="auto">
            <a:xfrm>
              <a:off x="7350125" y="1965326"/>
              <a:ext cx="430213" cy="508000"/>
            </a:xfrm>
            <a:custGeom>
              <a:avLst/>
              <a:gdLst>
                <a:gd name="T0" fmla="*/ 162 w 271"/>
                <a:gd name="T1" fmla="*/ 50 h 320"/>
                <a:gd name="T2" fmla="*/ 126 w 271"/>
                <a:gd name="T3" fmla="*/ 23 h 320"/>
                <a:gd name="T4" fmla="*/ 82 w 271"/>
                <a:gd name="T5" fmla="*/ 92 h 320"/>
                <a:gd name="T6" fmla="*/ 41 w 271"/>
                <a:gd name="T7" fmla="*/ 133 h 320"/>
                <a:gd name="T8" fmla="*/ 0 w 271"/>
                <a:gd name="T9" fmla="*/ 153 h 320"/>
                <a:gd name="T10" fmla="*/ 271 w 271"/>
                <a:gd name="T11" fmla="*/ 152 h 320"/>
                <a:gd name="T12" fmla="*/ 232 w 271"/>
                <a:gd name="T13" fmla="*/ 132 h 320"/>
                <a:gd name="T14" fmla="*/ 192 w 271"/>
                <a:gd name="T15" fmla="*/ 92 h 320"/>
                <a:gd name="T16" fmla="*/ 102 w 271"/>
                <a:gd name="T17" fmla="*/ 118 h 320"/>
                <a:gd name="T18" fmla="*/ 111 w 271"/>
                <a:gd name="T19" fmla="*/ 135 h 320"/>
                <a:gd name="T20" fmla="*/ 97 w 271"/>
                <a:gd name="T21" fmla="*/ 153 h 320"/>
                <a:gd name="T22" fmla="*/ 84 w 271"/>
                <a:gd name="T23" fmla="*/ 142 h 320"/>
                <a:gd name="T24" fmla="*/ 87 w 271"/>
                <a:gd name="T25" fmla="*/ 122 h 320"/>
                <a:gd name="T26" fmla="*/ 131 w 271"/>
                <a:gd name="T27" fmla="*/ 232 h 320"/>
                <a:gd name="T28" fmla="*/ 125 w 271"/>
                <a:gd name="T29" fmla="*/ 237 h 320"/>
                <a:gd name="T30" fmla="*/ 118 w 271"/>
                <a:gd name="T31" fmla="*/ 230 h 320"/>
                <a:gd name="T32" fmla="*/ 116 w 271"/>
                <a:gd name="T33" fmla="*/ 185 h 320"/>
                <a:gd name="T34" fmla="*/ 115 w 271"/>
                <a:gd name="T35" fmla="*/ 186 h 320"/>
                <a:gd name="T36" fmla="*/ 115 w 271"/>
                <a:gd name="T37" fmla="*/ 266 h 320"/>
                <a:gd name="T38" fmla="*/ 112 w 271"/>
                <a:gd name="T39" fmla="*/ 317 h 320"/>
                <a:gd name="T40" fmla="*/ 102 w 271"/>
                <a:gd name="T41" fmla="*/ 318 h 320"/>
                <a:gd name="T42" fmla="*/ 98 w 271"/>
                <a:gd name="T43" fmla="*/ 266 h 320"/>
                <a:gd name="T44" fmla="*/ 92 w 271"/>
                <a:gd name="T45" fmla="*/ 314 h 320"/>
                <a:gd name="T46" fmla="*/ 84 w 271"/>
                <a:gd name="T47" fmla="*/ 320 h 320"/>
                <a:gd name="T48" fmla="*/ 75 w 271"/>
                <a:gd name="T49" fmla="*/ 310 h 320"/>
                <a:gd name="T50" fmla="*/ 81 w 271"/>
                <a:gd name="T51" fmla="*/ 209 h 320"/>
                <a:gd name="T52" fmla="*/ 74 w 271"/>
                <a:gd name="T53" fmla="*/ 185 h 320"/>
                <a:gd name="T54" fmla="*/ 71 w 271"/>
                <a:gd name="T55" fmla="*/ 186 h 320"/>
                <a:gd name="T56" fmla="*/ 71 w 271"/>
                <a:gd name="T57" fmla="*/ 233 h 320"/>
                <a:gd name="T58" fmla="*/ 65 w 271"/>
                <a:gd name="T59" fmla="*/ 237 h 320"/>
                <a:gd name="T60" fmla="*/ 60 w 271"/>
                <a:gd name="T61" fmla="*/ 230 h 320"/>
                <a:gd name="T62" fmla="*/ 64 w 271"/>
                <a:gd name="T63" fmla="*/ 165 h 320"/>
                <a:gd name="T64" fmla="*/ 115 w 271"/>
                <a:gd name="T65" fmla="*/ 159 h 320"/>
                <a:gd name="T66" fmla="*/ 129 w 271"/>
                <a:gd name="T67" fmla="*/ 172 h 320"/>
                <a:gd name="T68" fmla="*/ 131 w 271"/>
                <a:gd name="T69" fmla="*/ 232 h 320"/>
                <a:gd name="T70" fmla="*/ 190 w 271"/>
                <a:gd name="T71" fmla="*/ 122 h 320"/>
                <a:gd name="T72" fmla="*/ 193 w 271"/>
                <a:gd name="T73" fmla="*/ 142 h 320"/>
                <a:gd name="T74" fmla="*/ 180 w 271"/>
                <a:gd name="T75" fmla="*/ 153 h 320"/>
                <a:gd name="T76" fmla="*/ 166 w 271"/>
                <a:gd name="T77" fmla="*/ 135 h 320"/>
                <a:gd name="T78" fmla="*/ 175 w 271"/>
                <a:gd name="T79" fmla="*/ 118 h 320"/>
                <a:gd name="T80" fmla="*/ 215 w 271"/>
                <a:gd name="T81" fmla="*/ 232 h 320"/>
                <a:gd name="T82" fmla="*/ 206 w 271"/>
                <a:gd name="T83" fmla="*/ 236 h 320"/>
                <a:gd name="T84" fmla="*/ 202 w 271"/>
                <a:gd name="T85" fmla="*/ 186 h 320"/>
                <a:gd name="T86" fmla="*/ 200 w 271"/>
                <a:gd name="T87" fmla="*/ 185 h 320"/>
                <a:gd name="T88" fmla="*/ 199 w 271"/>
                <a:gd name="T89" fmla="*/ 310 h 320"/>
                <a:gd name="T90" fmla="*/ 193 w 271"/>
                <a:gd name="T91" fmla="*/ 318 h 320"/>
                <a:gd name="T92" fmla="*/ 183 w 271"/>
                <a:gd name="T93" fmla="*/ 317 h 320"/>
                <a:gd name="T94" fmla="*/ 180 w 271"/>
                <a:gd name="T95" fmla="*/ 239 h 320"/>
                <a:gd name="T96" fmla="*/ 179 w 271"/>
                <a:gd name="T97" fmla="*/ 237 h 320"/>
                <a:gd name="T98" fmla="*/ 176 w 271"/>
                <a:gd name="T99" fmla="*/ 310 h 320"/>
                <a:gd name="T100" fmla="*/ 170 w 271"/>
                <a:gd name="T101" fmla="*/ 318 h 320"/>
                <a:gd name="T102" fmla="*/ 161 w 271"/>
                <a:gd name="T103" fmla="*/ 317 h 320"/>
                <a:gd name="T104" fmla="*/ 158 w 271"/>
                <a:gd name="T105" fmla="*/ 186 h 320"/>
                <a:gd name="T106" fmla="*/ 156 w 271"/>
                <a:gd name="T107" fmla="*/ 185 h 320"/>
                <a:gd name="T108" fmla="*/ 155 w 271"/>
                <a:gd name="T109" fmla="*/ 230 h 320"/>
                <a:gd name="T110" fmla="*/ 151 w 271"/>
                <a:gd name="T111" fmla="*/ 236 h 320"/>
                <a:gd name="T112" fmla="*/ 145 w 271"/>
                <a:gd name="T113" fmla="*/ 234 h 320"/>
                <a:gd name="T114" fmla="*/ 142 w 271"/>
                <a:gd name="T115" fmla="*/ 178 h 320"/>
                <a:gd name="T116" fmla="*/ 158 w 271"/>
                <a:gd name="T117" fmla="*/ 159 h 320"/>
                <a:gd name="T118" fmla="*/ 205 w 271"/>
                <a:gd name="T119" fmla="*/ 162 h 320"/>
                <a:gd name="T120" fmla="*/ 215 w 271"/>
                <a:gd name="T121" fmla="*/ 17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1" h="320">
                  <a:moveTo>
                    <a:pt x="192" y="92"/>
                  </a:moveTo>
                  <a:lnTo>
                    <a:pt x="192" y="92"/>
                  </a:lnTo>
                  <a:lnTo>
                    <a:pt x="176" y="72"/>
                  </a:lnTo>
                  <a:lnTo>
                    <a:pt x="162" y="50"/>
                  </a:lnTo>
                  <a:lnTo>
                    <a:pt x="149" y="25"/>
                  </a:lnTo>
                  <a:lnTo>
                    <a:pt x="136" y="0"/>
                  </a:lnTo>
                  <a:lnTo>
                    <a:pt x="136" y="0"/>
                  </a:lnTo>
                  <a:lnTo>
                    <a:pt x="126" y="23"/>
                  </a:lnTo>
                  <a:lnTo>
                    <a:pt x="114" y="45"/>
                  </a:lnTo>
                  <a:lnTo>
                    <a:pt x="99" y="69"/>
                  </a:lnTo>
                  <a:lnTo>
                    <a:pt x="82" y="92"/>
                  </a:lnTo>
                  <a:lnTo>
                    <a:pt x="82" y="92"/>
                  </a:lnTo>
                  <a:lnTo>
                    <a:pt x="72" y="105"/>
                  </a:lnTo>
                  <a:lnTo>
                    <a:pt x="62" y="115"/>
                  </a:lnTo>
                  <a:lnTo>
                    <a:pt x="51" y="125"/>
                  </a:lnTo>
                  <a:lnTo>
                    <a:pt x="41" y="133"/>
                  </a:lnTo>
                  <a:lnTo>
                    <a:pt x="31" y="141"/>
                  </a:lnTo>
                  <a:lnTo>
                    <a:pt x="21" y="145"/>
                  </a:lnTo>
                  <a:lnTo>
                    <a:pt x="10" y="149"/>
                  </a:lnTo>
                  <a:lnTo>
                    <a:pt x="0" y="153"/>
                  </a:lnTo>
                  <a:lnTo>
                    <a:pt x="0" y="320"/>
                  </a:lnTo>
                  <a:lnTo>
                    <a:pt x="271" y="320"/>
                  </a:lnTo>
                  <a:lnTo>
                    <a:pt x="271" y="152"/>
                  </a:lnTo>
                  <a:lnTo>
                    <a:pt x="271" y="152"/>
                  </a:lnTo>
                  <a:lnTo>
                    <a:pt x="261" y="149"/>
                  </a:lnTo>
                  <a:lnTo>
                    <a:pt x="252" y="145"/>
                  </a:lnTo>
                  <a:lnTo>
                    <a:pt x="242" y="139"/>
                  </a:lnTo>
                  <a:lnTo>
                    <a:pt x="232" y="132"/>
                  </a:lnTo>
                  <a:lnTo>
                    <a:pt x="222" y="124"/>
                  </a:lnTo>
                  <a:lnTo>
                    <a:pt x="212" y="115"/>
                  </a:lnTo>
                  <a:lnTo>
                    <a:pt x="202" y="104"/>
                  </a:lnTo>
                  <a:lnTo>
                    <a:pt x="192" y="92"/>
                  </a:lnTo>
                  <a:lnTo>
                    <a:pt x="192" y="92"/>
                  </a:lnTo>
                  <a:close/>
                  <a:moveTo>
                    <a:pt x="97" y="116"/>
                  </a:moveTo>
                  <a:lnTo>
                    <a:pt x="97" y="116"/>
                  </a:lnTo>
                  <a:lnTo>
                    <a:pt x="102" y="118"/>
                  </a:lnTo>
                  <a:lnTo>
                    <a:pt x="107" y="122"/>
                  </a:lnTo>
                  <a:lnTo>
                    <a:pt x="109" y="128"/>
                  </a:lnTo>
                  <a:lnTo>
                    <a:pt x="111" y="135"/>
                  </a:lnTo>
                  <a:lnTo>
                    <a:pt x="111" y="135"/>
                  </a:lnTo>
                  <a:lnTo>
                    <a:pt x="109" y="142"/>
                  </a:lnTo>
                  <a:lnTo>
                    <a:pt x="107" y="148"/>
                  </a:lnTo>
                  <a:lnTo>
                    <a:pt x="102" y="152"/>
                  </a:lnTo>
                  <a:lnTo>
                    <a:pt x="97" y="153"/>
                  </a:lnTo>
                  <a:lnTo>
                    <a:pt x="97" y="153"/>
                  </a:lnTo>
                  <a:lnTo>
                    <a:pt x="91" y="152"/>
                  </a:lnTo>
                  <a:lnTo>
                    <a:pt x="87" y="148"/>
                  </a:lnTo>
                  <a:lnTo>
                    <a:pt x="84" y="142"/>
                  </a:lnTo>
                  <a:lnTo>
                    <a:pt x="82" y="135"/>
                  </a:lnTo>
                  <a:lnTo>
                    <a:pt x="82" y="135"/>
                  </a:lnTo>
                  <a:lnTo>
                    <a:pt x="84" y="128"/>
                  </a:lnTo>
                  <a:lnTo>
                    <a:pt x="87" y="122"/>
                  </a:lnTo>
                  <a:lnTo>
                    <a:pt x="91" y="118"/>
                  </a:lnTo>
                  <a:lnTo>
                    <a:pt x="97" y="116"/>
                  </a:lnTo>
                  <a:lnTo>
                    <a:pt x="97" y="116"/>
                  </a:lnTo>
                  <a:close/>
                  <a:moveTo>
                    <a:pt x="131" y="232"/>
                  </a:moveTo>
                  <a:lnTo>
                    <a:pt x="131" y="232"/>
                  </a:lnTo>
                  <a:lnTo>
                    <a:pt x="129" y="236"/>
                  </a:lnTo>
                  <a:lnTo>
                    <a:pt x="125" y="237"/>
                  </a:lnTo>
                  <a:lnTo>
                    <a:pt x="125" y="237"/>
                  </a:lnTo>
                  <a:lnTo>
                    <a:pt x="122" y="236"/>
                  </a:lnTo>
                  <a:lnTo>
                    <a:pt x="121" y="234"/>
                  </a:lnTo>
                  <a:lnTo>
                    <a:pt x="119" y="233"/>
                  </a:lnTo>
                  <a:lnTo>
                    <a:pt x="118" y="230"/>
                  </a:lnTo>
                  <a:lnTo>
                    <a:pt x="118" y="186"/>
                  </a:lnTo>
                  <a:lnTo>
                    <a:pt x="118" y="186"/>
                  </a:lnTo>
                  <a:lnTo>
                    <a:pt x="118" y="185"/>
                  </a:lnTo>
                  <a:lnTo>
                    <a:pt x="116" y="185"/>
                  </a:lnTo>
                  <a:lnTo>
                    <a:pt x="116" y="185"/>
                  </a:lnTo>
                  <a:lnTo>
                    <a:pt x="116" y="185"/>
                  </a:lnTo>
                  <a:lnTo>
                    <a:pt x="115" y="186"/>
                  </a:lnTo>
                  <a:lnTo>
                    <a:pt x="115" y="186"/>
                  </a:lnTo>
                  <a:lnTo>
                    <a:pt x="108" y="209"/>
                  </a:lnTo>
                  <a:lnTo>
                    <a:pt x="125" y="266"/>
                  </a:lnTo>
                  <a:lnTo>
                    <a:pt x="115" y="266"/>
                  </a:lnTo>
                  <a:lnTo>
                    <a:pt x="115" y="266"/>
                  </a:lnTo>
                  <a:lnTo>
                    <a:pt x="115" y="310"/>
                  </a:lnTo>
                  <a:lnTo>
                    <a:pt x="115" y="310"/>
                  </a:lnTo>
                  <a:lnTo>
                    <a:pt x="115" y="314"/>
                  </a:lnTo>
                  <a:lnTo>
                    <a:pt x="112" y="317"/>
                  </a:lnTo>
                  <a:lnTo>
                    <a:pt x="109" y="318"/>
                  </a:lnTo>
                  <a:lnTo>
                    <a:pt x="107" y="320"/>
                  </a:lnTo>
                  <a:lnTo>
                    <a:pt x="107" y="320"/>
                  </a:lnTo>
                  <a:lnTo>
                    <a:pt x="102" y="318"/>
                  </a:lnTo>
                  <a:lnTo>
                    <a:pt x="99" y="317"/>
                  </a:lnTo>
                  <a:lnTo>
                    <a:pt x="98" y="314"/>
                  </a:lnTo>
                  <a:lnTo>
                    <a:pt x="98" y="310"/>
                  </a:lnTo>
                  <a:lnTo>
                    <a:pt x="98" y="266"/>
                  </a:lnTo>
                  <a:lnTo>
                    <a:pt x="92" y="266"/>
                  </a:lnTo>
                  <a:lnTo>
                    <a:pt x="92" y="310"/>
                  </a:lnTo>
                  <a:lnTo>
                    <a:pt x="92" y="310"/>
                  </a:lnTo>
                  <a:lnTo>
                    <a:pt x="92" y="314"/>
                  </a:lnTo>
                  <a:lnTo>
                    <a:pt x="89" y="317"/>
                  </a:lnTo>
                  <a:lnTo>
                    <a:pt x="87" y="318"/>
                  </a:lnTo>
                  <a:lnTo>
                    <a:pt x="84" y="320"/>
                  </a:lnTo>
                  <a:lnTo>
                    <a:pt x="84" y="320"/>
                  </a:lnTo>
                  <a:lnTo>
                    <a:pt x="81" y="318"/>
                  </a:lnTo>
                  <a:lnTo>
                    <a:pt x="78" y="317"/>
                  </a:lnTo>
                  <a:lnTo>
                    <a:pt x="75" y="314"/>
                  </a:lnTo>
                  <a:lnTo>
                    <a:pt x="75" y="310"/>
                  </a:lnTo>
                  <a:lnTo>
                    <a:pt x="75" y="310"/>
                  </a:lnTo>
                  <a:lnTo>
                    <a:pt x="75" y="266"/>
                  </a:lnTo>
                  <a:lnTo>
                    <a:pt x="67" y="266"/>
                  </a:lnTo>
                  <a:lnTo>
                    <a:pt x="81" y="209"/>
                  </a:lnTo>
                  <a:lnTo>
                    <a:pt x="81" y="209"/>
                  </a:lnTo>
                  <a:lnTo>
                    <a:pt x="75" y="186"/>
                  </a:lnTo>
                  <a:lnTo>
                    <a:pt x="75" y="186"/>
                  </a:lnTo>
                  <a:lnTo>
                    <a:pt x="74" y="185"/>
                  </a:lnTo>
                  <a:lnTo>
                    <a:pt x="72" y="185"/>
                  </a:lnTo>
                  <a:lnTo>
                    <a:pt x="72" y="185"/>
                  </a:lnTo>
                  <a:lnTo>
                    <a:pt x="72" y="185"/>
                  </a:lnTo>
                  <a:lnTo>
                    <a:pt x="71" y="186"/>
                  </a:lnTo>
                  <a:lnTo>
                    <a:pt x="71" y="186"/>
                  </a:lnTo>
                  <a:lnTo>
                    <a:pt x="71" y="230"/>
                  </a:lnTo>
                  <a:lnTo>
                    <a:pt x="71" y="230"/>
                  </a:lnTo>
                  <a:lnTo>
                    <a:pt x="71" y="233"/>
                  </a:lnTo>
                  <a:lnTo>
                    <a:pt x="70" y="234"/>
                  </a:lnTo>
                  <a:lnTo>
                    <a:pt x="68" y="236"/>
                  </a:lnTo>
                  <a:lnTo>
                    <a:pt x="65" y="237"/>
                  </a:lnTo>
                  <a:lnTo>
                    <a:pt x="65" y="237"/>
                  </a:lnTo>
                  <a:lnTo>
                    <a:pt x="62" y="236"/>
                  </a:lnTo>
                  <a:lnTo>
                    <a:pt x="61" y="234"/>
                  </a:lnTo>
                  <a:lnTo>
                    <a:pt x="60" y="233"/>
                  </a:lnTo>
                  <a:lnTo>
                    <a:pt x="60" y="230"/>
                  </a:lnTo>
                  <a:lnTo>
                    <a:pt x="60" y="178"/>
                  </a:lnTo>
                  <a:lnTo>
                    <a:pt x="60" y="178"/>
                  </a:lnTo>
                  <a:lnTo>
                    <a:pt x="61" y="172"/>
                  </a:lnTo>
                  <a:lnTo>
                    <a:pt x="64" y="165"/>
                  </a:lnTo>
                  <a:lnTo>
                    <a:pt x="70" y="162"/>
                  </a:lnTo>
                  <a:lnTo>
                    <a:pt x="75" y="159"/>
                  </a:lnTo>
                  <a:lnTo>
                    <a:pt x="115" y="159"/>
                  </a:lnTo>
                  <a:lnTo>
                    <a:pt x="115" y="159"/>
                  </a:lnTo>
                  <a:lnTo>
                    <a:pt x="118" y="161"/>
                  </a:lnTo>
                  <a:lnTo>
                    <a:pt x="121" y="162"/>
                  </a:lnTo>
                  <a:lnTo>
                    <a:pt x="126" y="166"/>
                  </a:lnTo>
                  <a:lnTo>
                    <a:pt x="129" y="172"/>
                  </a:lnTo>
                  <a:lnTo>
                    <a:pt x="131" y="179"/>
                  </a:lnTo>
                  <a:lnTo>
                    <a:pt x="131" y="179"/>
                  </a:lnTo>
                  <a:lnTo>
                    <a:pt x="131" y="232"/>
                  </a:lnTo>
                  <a:lnTo>
                    <a:pt x="131" y="232"/>
                  </a:lnTo>
                  <a:close/>
                  <a:moveTo>
                    <a:pt x="180" y="116"/>
                  </a:moveTo>
                  <a:lnTo>
                    <a:pt x="180" y="116"/>
                  </a:lnTo>
                  <a:lnTo>
                    <a:pt x="186" y="118"/>
                  </a:lnTo>
                  <a:lnTo>
                    <a:pt x="190" y="122"/>
                  </a:lnTo>
                  <a:lnTo>
                    <a:pt x="193" y="128"/>
                  </a:lnTo>
                  <a:lnTo>
                    <a:pt x="195" y="135"/>
                  </a:lnTo>
                  <a:lnTo>
                    <a:pt x="195" y="135"/>
                  </a:lnTo>
                  <a:lnTo>
                    <a:pt x="193" y="142"/>
                  </a:lnTo>
                  <a:lnTo>
                    <a:pt x="190" y="148"/>
                  </a:lnTo>
                  <a:lnTo>
                    <a:pt x="186" y="152"/>
                  </a:lnTo>
                  <a:lnTo>
                    <a:pt x="180" y="153"/>
                  </a:lnTo>
                  <a:lnTo>
                    <a:pt x="180" y="153"/>
                  </a:lnTo>
                  <a:lnTo>
                    <a:pt x="175" y="152"/>
                  </a:lnTo>
                  <a:lnTo>
                    <a:pt x="170" y="148"/>
                  </a:lnTo>
                  <a:lnTo>
                    <a:pt x="168" y="142"/>
                  </a:lnTo>
                  <a:lnTo>
                    <a:pt x="166" y="135"/>
                  </a:lnTo>
                  <a:lnTo>
                    <a:pt x="166" y="135"/>
                  </a:lnTo>
                  <a:lnTo>
                    <a:pt x="168" y="128"/>
                  </a:lnTo>
                  <a:lnTo>
                    <a:pt x="170" y="122"/>
                  </a:lnTo>
                  <a:lnTo>
                    <a:pt x="175" y="118"/>
                  </a:lnTo>
                  <a:lnTo>
                    <a:pt x="180" y="116"/>
                  </a:lnTo>
                  <a:lnTo>
                    <a:pt x="180" y="116"/>
                  </a:lnTo>
                  <a:close/>
                  <a:moveTo>
                    <a:pt x="215" y="232"/>
                  </a:moveTo>
                  <a:lnTo>
                    <a:pt x="215" y="232"/>
                  </a:lnTo>
                  <a:lnTo>
                    <a:pt x="212" y="236"/>
                  </a:lnTo>
                  <a:lnTo>
                    <a:pt x="207" y="237"/>
                  </a:lnTo>
                  <a:lnTo>
                    <a:pt x="207" y="237"/>
                  </a:lnTo>
                  <a:lnTo>
                    <a:pt x="206" y="236"/>
                  </a:lnTo>
                  <a:lnTo>
                    <a:pt x="203" y="234"/>
                  </a:lnTo>
                  <a:lnTo>
                    <a:pt x="203" y="233"/>
                  </a:lnTo>
                  <a:lnTo>
                    <a:pt x="202" y="230"/>
                  </a:lnTo>
                  <a:lnTo>
                    <a:pt x="202" y="186"/>
                  </a:lnTo>
                  <a:lnTo>
                    <a:pt x="202" y="186"/>
                  </a:lnTo>
                  <a:lnTo>
                    <a:pt x="202" y="185"/>
                  </a:lnTo>
                  <a:lnTo>
                    <a:pt x="200" y="185"/>
                  </a:lnTo>
                  <a:lnTo>
                    <a:pt x="200" y="185"/>
                  </a:lnTo>
                  <a:lnTo>
                    <a:pt x="199" y="185"/>
                  </a:lnTo>
                  <a:lnTo>
                    <a:pt x="199" y="186"/>
                  </a:lnTo>
                  <a:lnTo>
                    <a:pt x="199" y="186"/>
                  </a:lnTo>
                  <a:lnTo>
                    <a:pt x="199" y="310"/>
                  </a:lnTo>
                  <a:lnTo>
                    <a:pt x="199" y="310"/>
                  </a:lnTo>
                  <a:lnTo>
                    <a:pt x="198" y="314"/>
                  </a:lnTo>
                  <a:lnTo>
                    <a:pt x="196" y="317"/>
                  </a:lnTo>
                  <a:lnTo>
                    <a:pt x="193" y="318"/>
                  </a:lnTo>
                  <a:lnTo>
                    <a:pt x="190" y="320"/>
                  </a:lnTo>
                  <a:lnTo>
                    <a:pt x="190" y="320"/>
                  </a:lnTo>
                  <a:lnTo>
                    <a:pt x="186" y="318"/>
                  </a:lnTo>
                  <a:lnTo>
                    <a:pt x="183" y="317"/>
                  </a:lnTo>
                  <a:lnTo>
                    <a:pt x="182" y="314"/>
                  </a:lnTo>
                  <a:lnTo>
                    <a:pt x="180" y="310"/>
                  </a:lnTo>
                  <a:lnTo>
                    <a:pt x="180" y="239"/>
                  </a:lnTo>
                  <a:lnTo>
                    <a:pt x="180" y="239"/>
                  </a:lnTo>
                  <a:lnTo>
                    <a:pt x="180" y="239"/>
                  </a:lnTo>
                  <a:lnTo>
                    <a:pt x="180" y="237"/>
                  </a:lnTo>
                  <a:lnTo>
                    <a:pt x="179" y="237"/>
                  </a:lnTo>
                  <a:lnTo>
                    <a:pt x="179" y="237"/>
                  </a:lnTo>
                  <a:lnTo>
                    <a:pt x="176" y="237"/>
                  </a:lnTo>
                  <a:lnTo>
                    <a:pt x="176" y="239"/>
                  </a:lnTo>
                  <a:lnTo>
                    <a:pt x="176" y="239"/>
                  </a:lnTo>
                  <a:lnTo>
                    <a:pt x="176" y="310"/>
                  </a:lnTo>
                  <a:lnTo>
                    <a:pt x="176" y="310"/>
                  </a:lnTo>
                  <a:lnTo>
                    <a:pt x="175" y="314"/>
                  </a:lnTo>
                  <a:lnTo>
                    <a:pt x="173" y="317"/>
                  </a:lnTo>
                  <a:lnTo>
                    <a:pt x="170" y="318"/>
                  </a:lnTo>
                  <a:lnTo>
                    <a:pt x="168" y="320"/>
                  </a:lnTo>
                  <a:lnTo>
                    <a:pt x="168" y="320"/>
                  </a:lnTo>
                  <a:lnTo>
                    <a:pt x="163" y="318"/>
                  </a:lnTo>
                  <a:lnTo>
                    <a:pt x="161" y="317"/>
                  </a:lnTo>
                  <a:lnTo>
                    <a:pt x="159" y="314"/>
                  </a:lnTo>
                  <a:lnTo>
                    <a:pt x="158" y="310"/>
                  </a:lnTo>
                  <a:lnTo>
                    <a:pt x="158" y="310"/>
                  </a:lnTo>
                  <a:lnTo>
                    <a:pt x="158" y="186"/>
                  </a:lnTo>
                  <a:lnTo>
                    <a:pt x="158" y="186"/>
                  </a:lnTo>
                  <a:lnTo>
                    <a:pt x="158" y="185"/>
                  </a:lnTo>
                  <a:lnTo>
                    <a:pt x="156" y="185"/>
                  </a:lnTo>
                  <a:lnTo>
                    <a:pt x="156" y="185"/>
                  </a:lnTo>
                  <a:lnTo>
                    <a:pt x="155" y="185"/>
                  </a:lnTo>
                  <a:lnTo>
                    <a:pt x="155" y="186"/>
                  </a:lnTo>
                  <a:lnTo>
                    <a:pt x="155" y="186"/>
                  </a:lnTo>
                  <a:lnTo>
                    <a:pt x="155" y="230"/>
                  </a:lnTo>
                  <a:lnTo>
                    <a:pt x="155" y="230"/>
                  </a:lnTo>
                  <a:lnTo>
                    <a:pt x="155" y="233"/>
                  </a:lnTo>
                  <a:lnTo>
                    <a:pt x="153" y="234"/>
                  </a:lnTo>
                  <a:lnTo>
                    <a:pt x="151" y="236"/>
                  </a:lnTo>
                  <a:lnTo>
                    <a:pt x="149" y="237"/>
                  </a:lnTo>
                  <a:lnTo>
                    <a:pt x="149" y="237"/>
                  </a:lnTo>
                  <a:lnTo>
                    <a:pt x="146" y="236"/>
                  </a:lnTo>
                  <a:lnTo>
                    <a:pt x="145" y="234"/>
                  </a:lnTo>
                  <a:lnTo>
                    <a:pt x="143" y="233"/>
                  </a:lnTo>
                  <a:lnTo>
                    <a:pt x="142" y="230"/>
                  </a:lnTo>
                  <a:lnTo>
                    <a:pt x="142" y="178"/>
                  </a:lnTo>
                  <a:lnTo>
                    <a:pt x="142" y="178"/>
                  </a:lnTo>
                  <a:lnTo>
                    <a:pt x="145" y="172"/>
                  </a:lnTo>
                  <a:lnTo>
                    <a:pt x="148" y="165"/>
                  </a:lnTo>
                  <a:lnTo>
                    <a:pt x="153" y="162"/>
                  </a:lnTo>
                  <a:lnTo>
                    <a:pt x="158" y="159"/>
                  </a:lnTo>
                  <a:lnTo>
                    <a:pt x="199" y="159"/>
                  </a:lnTo>
                  <a:lnTo>
                    <a:pt x="199" y="159"/>
                  </a:lnTo>
                  <a:lnTo>
                    <a:pt x="202" y="161"/>
                  </a:lnTo>
                  <a:lnTo>
                    <a:pt x="205" y="162"/>
                  </a:lnTo>
                  <a:lnTo>
                    <a:pt x="210" y="166"/>
                  </a:lnTo>
                  <a:lnTo>
                    <a:pt x="213" y="172"/>
                  </a:lnTo>
                  <a:lnTo>
                    <a:pt x="215" y="179"/>
                  </a:lnTo>
                  <a:lnTo>
                    <a:pt x="215" y="179"/>
                  </a:lnTo>
                  <a:lnTo>
                    <a:pt x="215" y="232"/>
                  </a:lnTo>
                  <a:lnTo>
                    <a:pt x="215" y="23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64" name="Freeform 131">
              <a:extLst>
                <a:ext uri="{FF2B5EF4-FFF2-40B4-BE49-F238E27FC236}">
                  <a16:creationId xmlns:a16="http://schemas.microsoft.com/office/drawing/2014/main" id="{C0AE322C-2A21-40D5-8B94-6425DD8C6F53}"/>
                </a:ext>
              </a:extLst>
            </p:cNvPr>
            <p:cNvSpPr>
              <a:spLocks noEditPoints="1"/>
            </p:cNvSpPr>
            <p:nvPr/>
          </p:nvSpPr>
          <p:spPr bwMode="auto">
            <a:xfrm>
              <a:off x="6831013" y="1660526"/>
              <a:ext cx="1109663" cy="812800"/>
            </a:xfrm>
            <a:custGeom>
              <a:avLst/>
              <a:gdLst>
                <a:gd name="T0" fmla="*/ 625 w 699"/>
                <a:gd name="T1" fmla="*/ 286 h 512"/>
                <a:gd name="T2" fmla="*/ 553 w 699"/>
                <a:gd name="T3" fmla="*/ 253 h 512"/>
                <a:gd name="T4" fmla="*/ 525 w 699"/>
                <a:gd name="T5" fmla="*/ 116 h 512"/>
                <a:gd name="T6" fmla="*/ 411 w 699"/>
                <a:gd name="T7" fmla="*/ 186 h 512"/>
                <a:gd name="T8" fmla="*/ 372 w 699"/>
                <a:gd name="T9" fmla="*/ 111 h 512"/>
                <a:gd name="T10" fmla="*/ 362 w 699"/>
                <a:gd name="T11" fmla="*/ 58 h 512"/>
                <a:gd name="T12" fmla="*/ 288 w 699"/>
                <a:gd name="T13" fmla="*/ 52 h 512"/>
                <a:gd name="T14" fmla="*/ 233 w 699"/>
                <a:gd name="T15" fmla="*/ 10 h 512"/>
                <a:gd name="T16" fmla="*/ 196 w 699"/>
                <a:gd name="T17" fmla="*/ 15 h 512"/>
                <a:gd name="T18" fmla="*/ 121 w 699"/>
                <a:gd name="T19" fmla="*/ 64 h 512"/>
                <a:gd name="T20" fmla="*/ 65 w 699"/>
                <a:gd name="T21" fmla="*/ 62 h 512"/>
                <a:gd name="T22" fmla="*/ 61 w 699"/>
                <a:gd name="T23" fmla="*/ 116 h 512"/>
                <a:gd name="T24" fmla="*/ 14 w 699"/>
                <a:gd name="T25" fmla="*/ 196 h 512"/>
                <a:gd name="T26" fmla="*/ 4 w 699"/>
                <a:gd name="T27" fmla="*/ 250 h 512"/>
                <a:gd name="T28" fmla="*/ 38 w 699"/>
                <a:gd name="T29" fmla="*/ 301 h 512"/>
                <a:gd name="T30" fmla="*/ 58 w 699"/>
                <a:gd name="T31" fmla="*/ 381 h 512"/>
                <a:gd name="T32" fmla="*/ 95 w 699"/>
                <a:gd name="T33" fmla="*/ 377 h 512"/>
                <a:gd name="T34" fmla="*/ 193 w 699"/>
                <a:gd name="T35" fmla="*/ 419 h 512"/>
                <a:gd name="T36" fmla="*/ 320 w 699"/>
                <a:gd name="T37" fmla="*/ 338 h 512"/>
                <a:gd name="T38" fmla="*/ 365 w 699"/>
                <a:gd name="T39" fmla="*/ 318 h 512"/>
                <a:gd name="T40" fmla="*/ 394 w 699"/>
                <a:gd name="T41" fmla="*/ 291 h 512"/>
                <a:gd name="T42" fmla="*/ 419 w 699"/>
                <a:gd name="T43" fmla="*/ 259 h 512"/>
                <a:gd name="T44" fmla="*/ 463 w 699"/>
                <a:gd name="T45" fmla="*/ 176 h 512"/>
                <a:gd name="T46" fmla="*/ 483 w 699"/>
                <a:gd name="T47" fmla="*/ 215 h 512"/>
                <a:gd name="T48" fmla="*/ 510 w 699"/>
                <a:gd name="T49" fmla="*/ 261 h 512"/>
                <a:gd name="T50" fmla="*/ 593 w 699"/>
                <a:gd name="T51" fmla="*/ 335 h 512"/>
                <a:gd name="T52" fmla="*/ 337 w 699"/>
                <a:gd name="T53" fmla="*/ 81 h 512"/>
                <a:gd name="T54" fmla="*/ 370 w 699"/>
                <a:gd name="T55" fmla="*/ 81 h 512"/>
                <a:gd name="T56" fmla="*/ 341 w 699"/>
                <a:gd name="T57" fmla="*/ 96 h 512"/>
                <a:gd name="T58" fmla="*/ 230 w 699"/>
                <a:gd name="T59" fmla="*/ 213 h 512"/>
                <a:gd name="T60" fmla="*/ 250 w 699"/>
                <a:gd name="T61" fmla="*/ 55 h 512"/>
                <a:gd name="T62" fmla="*/ 219 w 699"/>
                <a:gd name="T63" fmla="*/ 271 h 512"/>
                <a:gd name="T64" fmla="*/ 206 w 699"/>
                <a:gd name="T65" fmla="*/ 18 h 512"/>
                <a:gd name="T66" fmla="*/ 230 w 699"/>
                <a:gd name="T67" fmla="*/ 38 h 512"/>
                <a:gd name="T68" fmla="*/ 102 w 699"/>
                <a:gd name="T69" fmla="*/ 92 h 512"/>
                <a:gd name="T70" fmla="*/ 195 w 699"/>
                <a:gd name="T71" fmla="*/ 52 h 512"/>
                <a:gd name="T72" fmla="*/ 99 w 699"/>
                <a:gd name="T73" fmla="*/ 109 h 512"/>
                <a:gd name="T74" fmla="*/ 88 w 699"/>
                <a:gd name="T75" fmla="*/ 74 h 512"/>
                <a:gd name="T76" fmla="*/ 94 w 699"/>
                <a:gd name="T77" fmla="*/ 95 h 512"/>
                <a:gd name="T78" fmla="*/ 62 w 699"/>
                <a:gd name="T79" fmla="*/ 81 h 512"/>
                <a:gd name="T80" fmla="*/ 200 w 699"/>
                <a:gd name="T81" fmla="*/ 216 h 512"/>
                <a:gd name="T82" fmla="*/ 44 w 699"/>
                <a:gd name="T83" fmla="*/ 182 h 512"/>
                <a:gd name="T84" fmla="*/ 8 w 699"/>
                <a:gd name="T85" fmla="*/ 232 h 512"/>
                <a:gd name="T86" fmla="*/ 37 w 699"/>
                <a:gd name="T87" fmla="*/ 212 h 512"/>
                <a:gd name="T88" fmla="*/ 34 w 699"/>
                <a:gd name="T89" fmla="*/ 234 h 512"/>
                <a:gd name="T90" fmla="*/ 61 w 699"/>
                <a:gd name="T91" fmla="*/ 360 h 512"/>
                <a:gd name="T92" fmla="*/ 85 w 699"/>
                <a:gd name="T93" fmla="*/ 338 h 512"/>
                <a:gd name="T94" fmla="*/ 65 w 699"/>
                <a:gd name="T95" fmla="*/ 324 h 512"/>
                <a:gd name="T96" fmla="*/ 196 w 699"/>
                <a:gd name="T97" fmla="*/ 232 h 512"/>
                <a:gd name="T98" fmla="*/ 75 w 699"/>
                <a:gd name="T99" fmla="*/ 320 h 512"/>
                <a:gd name="T100" fmla="*/ 99 w 699"/>
                <a:gd name="T101" fmla="*/ 357 h 512"/>
                <a:gd name="T102" fmla="*/ 213 w 699"/>
                <a:gd name="T103" fmla="*/ 301 h 512"/>
                <a:gd name="T104" fmla="*/ 192 w 699"/>
                <a:gd name="T105" fmla="*/ 405 h 512"/>
                <a:gd name="T106" fmla="*/ 199 w 699"/>
                <a:gd name="T107" fmla="*/ 409 h 512"/>
                <a:gd name="T108" fmla="*/ 225 w 699"/>
                <a:gd name="T109" fmla="*/ 389 h 512"/>
                <a:gd name="T110" fmla="*/ 232 w 699"/>
                <a:gd name="T111" fmla="*/ 254 h 512"/>
                <a:gd name="T112" fmla="*/ 337 w 699"/>
                <a:gd name="T113" fmla="*/ 273 h 512"/>
                <a:gd name="T114" fmla="*/ 391 w 699"/>
                <a:gd name="T115" fmla="*/ 243 h 512"/>
                <a:gd name="T116" fmla="*/ 335 w 699"/>
                <a:gd name="T117" fmla="*/ 115 h 512"/>
                <a:gd name="T118" fmla="*/ 371 w 699"/>
                <a:gd name="T119" fmla="*/ 142 h 512"/>
                <a:gd name="T120" fmla="*/ 411 w 699"/>
                <a:gd name="T121" fmla="*/ 227 h 512"/>
                <a:gd name="T122" fmla="*/ 394 w 699"/>
                <a:gd name="T123" fmla="*/ 210 h 512"/>
                <a:gd name="T124" fmla="*/ 425 w 699"/>
                <a:gd name="T125" fmla="*/ 20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9" h="512">
                  <a:moveTo>
                    <a:pt x="672" y="297"/>
                  </a:moveTo>
                  <a:lnTo>
                    <a:pt x="672" y="297"/>
                  </a:lnTo>
                  <a:lnTo>
                    <a:pt x="654" y="293"/>
                  </a:lnTo>
                  <a:lnTo>
                    <a:pt x="654" y="293"/>
                  </a:lnTo>
                  <a:lnTo>
                    <a:pt x="644" y="290"/>
                  </a:lnTo>
                  <a:lnTo>
                    <a:pt x="644" y="290"/>
                  </a:lnTo>
                  <a:lnTo>
                    <a:pt x="630" y="287"/>
                  </a:lnTo>
                  <a:lnTo>
                    <a:pt x="630" y="287"/>
                  </a:lnTo>
                  <a:lnTo>
                    <a:pt x="625" y="286"/>
                  </a:lnTo>
                  <a:lnTo>
                    <a:pt x="625" y="286"/>
                  </a:lnTo>
                  <a:lnTo>
                    <a:pt x="614" y="281"/>
                  </a:lnTo>
                  <a:lnTo>
                    <a:pt x="614" y="281"/>
                  </a:lnTo>
                  <a:lnTo>
                    <a:pt x="600" y="276"/>
                  </a:lnTo>
                  <a:lnTo>
                    <a:pt x="600" y="276"/>
                  </a:lnTo>
                  <a:lnTo>
                    <a:pt x="579" y="266"/>
                  </a:lnTo>
                  <a:lnTo>
                    <a:pt x="579" y="266"/>
                  </a:lnTo>
                  <a:lnTo>
                    <a:pt x="563" y="259"/>
                  </a:lnTo>
                  <a:lnTo>
                    <a:pt x="563" y="259"/>
                  </a:lnTo>
                  <a:lnTo>
                    <a:pt x="553" y="253"/>
                  </a:lnTo>
                  <a:lnTo>
                    <a:pt x="553" y="253"/>
                  </a:lnTo>
                  <a:lnTo>
                    <a:pt x="540" y="246"/>
                  </a:lnTo>
                  <a:lnTo>
                    <a:pt x="540" y="246"/>
                  </a:lnTo>
                  <a:lnTo>
                    <a:pt x="519" y="230"/>
                  </a:lnTo>
                  <a:lnTo>
                    <a:pt x="500" y="213"/>
                  </a:lnTo>
                  <a:lnTo>
                    <a:pt x="482" y="195"/>
                  </a:lnTo>
                  <a:lnTo>
                    <a:pt x="466" y="175"/>
                  </a:lnTo>
                  <a:lnTo>
                    <a:pt x="466" y="153"/>
                  </a:lnTo>
                  <a:lnTo>
                    <a:pt x="525" y="153"/>
                  </a:lnTo>
                  <a:lnTo>
                    <a:pt x="500" y="135"/>
                  </a:lnTo>
                  <a:lnTo>
                    <a:pt x="525" y="116"/>
                  </a:lnTo>
                  <a:lnTo>
                    <a:pt x="461" y="116"/>
                  </a:lnTo>
                  <a:lnTo>
                    <a:pt x="461" y="175"/>
                  </a:lnTo>
                  <a:lnTo>
                    <a:pt x="461" y="175"/>
                  </a:lnTo>
                  <a:lnTo>
                    <a:pt x="448" y="192"/>
                  </a:lnTo>
                  <a:lnTo>
                    <a:pt x="432" y="207"/>
                  </a:lnTo>
                  <a:lnTo>
                    <a:pt x="432" y="207"/>
                  </a:lnTo>
                  <a:lnTo>
                    <a:pt x="429" y="199"/>
                  </a:lnTo>
                  <a:lnTo>
                    <a:pt x="424" y="192"/>
                  </a:lnTo>
                  <a:lnTo>
                    <a:pt x="418" y="188"/>
                  </a:lnTo>
                  <a:lnTo>
                    <a:pt x="411" y="186"/>
                  </a:lnTo>
                  <a:lnTo>
                    <a:pt x="411" y="186"/>
                  </a:lnTo>
                  <a:lnTo>
                    <a:pt x="407" y="186"/>
                  </a:lnTo>
                  <a:lnTo>
                    <a:pt x="402" y="188"/>
                  </a:lnTo>
                  <a:lnTo>
                    <a:pt x="402" y="188"/>
                  </a:lnTo>
                  <a:lnTo>
                    <a:pt x="397" y="169"/>
                  </a:lnTo>
                  <a:lnTo>
                    <a:pt x="389" y="151"/>
                  </a:lnTo>
                  <a:lnTo>
                    <a:pt x="381" y="133"/>
                  </a:lnTo>
                  <a:lnTo>
                    <a:pt x="370" y="116"/>
                  </a:lnTo>
                  <a:lnTo>
                    <a:pt x="370" y="116"/>
                  </a:lnTo>
                  <a:lnTo>
                    <a:pt x="372" y="111"/>
                  </a:lnTo>
                  <a:lnTo>
                    <a:pt x="375" y="105"/>
                  </a:lnTo>
                  <a:lnTo>
                    <a:pt x="377" y="99"/>
                  </a:lnTo>
                  <a:lnTo>
                    <a:pt x="377" y="92"/>
                  </a:lnTo>
                  <a:lnTo>
                    <a:pt x="377" y="92"/>
                  </a:lnTo>
                  <a:lnTo>
                    <a:pt x="377" y="84"/>
                  </a:lnTo>
                  <a:lnTo>
                    <a:pt x="375" y="78"/>
                  </a:lnTo>
                  <a:lnTo>
                    <a:pt x="372" y="71"/>
                  </a:lnTo>
                  <a:lnTo>
                    <a:pt x="370" y="67"/>
                  </a:lnTo>
                  <a:lnTo>
                    <a:pt x="367" y="62"/>
                  </a:lnTo>
                  <a:lnTo>
                    <a:pt x="362" y="58"/>
                  </a:lnTo>
                  <a:lnTo>
                    <a:pt x="358" y="57"/>
                  </a:lnTo>
                  <a:lnTo>
                    <a:pt x="352" y="55"/>
                  </a:lnTo>
                  <a:lnTo>
                    <a:pt x="352" y="55"/>
                  </a:lnTo>
                  <a:lnTo>
                    <a:pt x="345" y="57"/>
                  </a:lnTo>
                  <a:lnTo>
                    <a:pt x="340" y="61"/>
                  </a:lnTo>
                  <a:lnTo>
                    <a:pt x="335" y="68"/>
                  </a:lnTo>
                  <a:lnTo>
                    <a:pt x="331" y="77"/>
                  </a:lnTo>
                  <a:lnTo>
                    <a:pt x="331" y="77"/>
                  </a:lnTo>
                  <a:lnTo>
                    <a:pt x="310" y="64"/>
                  </a:lnTo>
                  <a:lnTo>
                    <a:pt x="288" y="52"/>
                  </a:lnTo>
                  <a:lnTo>
                    <a:pt x="264" y="44"/>
                  </a:lnTo>
                  <a:lnTo>
                    <a:pt x="252" y="41"/>
                  </a:lnTo>
                  <a:lnTo>
                    <a:pt x="239" y="40"/>
                  </a:lnTo>
                  <a:lnTo>
                    <a:pt x="239" y="40"/>
                  </a:lnTo>
                  <a:lnTo>
                    <a:pt x="240" y="35"/>
                  </a:lnTo>
                  <a:lnTo>
                    <a:pt x="240" y="35"/>
                  </a:lnTo>
                  <a:lnTo>
                    <a:pt x="239" y="28"/>
                  </a:lnTo>
                  <a:lnTo>
                    <a:pt x="237" y="21"/>
                  </a:lnTo>
                  <a:lnTo>
                    <a:pt x="236" y="15"/>
                  </a:lnTo>
                  <a:lnTo>
                    <a:pt x="233" y="10"/>
                  </a:lnTo>
                  <a:lnTo>
                    <a:pt x="229" y="5"/>
                  </a:lnTo>
                  <a:lnTo>
                    <a:pt x="225" y="3"/>
                  </a:lnTo>
                  <a:lnTo>
                    <a:pt x="220" y="0"/>
                  </a:lnTo>
                  <a:lnTo>
                    <a:pt x="216" y="0"/>
                  </a:lnTo>
                  <a:lnTo>
                    <a:pt x="216" y="0"/>
                  </a:lnTo>
                  <a:lnTo>
                    <a:pt x="210" y="0"/>
                  </a:lnTo>
                  <a:lnTo>
                    <a:pt x="206" y="3"/>
                  </a:lnTo>
                  <a:lnTo>
                    <a:pt x="202" y="5"/>
                  </a:lnTo>
                  <a:lnTo>
                    <a:pt x="199" y="10"/>
                  </a:lnTo>
                  <a:lnTo>
                    <a:pt x="196" y="15"/>
                  </a:lnTo>
                  <a:lnTo>
                    <a:pt x="193" y="21"/>
                  </a:lnTo>
                  <a:lnTo>
                    <a:pt x="192" y="28"/>
                  </a:lnTo>
                  <a:lnTo>
                    <a:pt x="192" y="35"/>
                  </a:lnTo>
                  <a:lnTo>
                    <a:pt x="192" y="35"/>
                  </a:lnTo>
                  <a:lnTo>
                    <a:pt x="192" y="40"/>
                  </a:lnTo>
                  <a:lnTo>
                    <a:pt x="192" y="40"/>
                  </a:lnTo>
                  <a:lnTo>
                    <a:pt x="179" y="42"/>
                  </a:lnTo>
                  <a:lnTo>
                    <a:pt x="166" y="45"/>
                  </a:lnTo>
                  <a:lnTo>
                    <a:pt x="143" y="52"/>
                  </a:lnTo>
                  <a:lnTo>
                    <a:pt x="121" y="64"/>
                  </a:lnTo>
                  <a:lnTo>
                    <a:pt x="101" y="77"/>
                  </a:lnTo>
                  <a:lnTo>
                    <a:pt x="101" y="77"/>
                  </a:lnTo>
                  <a:lnTo>
                    <a:pt x="97" y="68"/>
                  </a:lnTo>
                  <a:lnTo>
                    <a:pt x="92" y="61"/>
                  </a:lnTo>
                  <a:lnTo>
                    <a:pt x="85" y="57"/>
                  </a:lnTo>
                  <a:lnTo>
                    <a:pt x="78" y="55"/>
                  </a:lnTo>
                  <a:lnTo>
                    <a:pt x="78" y="55"/>
                  </a:lnTo>
                  <a:lnTo>
                    <a:pt x="74" y="57"/>
                  </a:lnTo>
                  <a:lnTo>
                    <a:pt x="70" y="58"/>
                  </a:lnTo>
                  <a:lnTo>
                    <a:pt x="65" y="62"/>
                  </a:lnTo>
                  <a:lnTo>
                    <a:pt x="61" y="67"/>
                  </a:lnTo>
                  <a:lnTo>
                    <a:pt x="58" y="71"/>
                  </a:lnTo>
                  <a:lnTo>
                    <a:pt x="57" y="78"/>
                  </a:lnTo>
                  <a:lnTo>
                    <a:pt x="55" y="84"/>
                  </a:lnTo>
                  <a:lnTo>
                    <a:pt x="54" y="92"/>
                  </a:lnTo>
                  <a:lnTo>
                    <a:pt x="54" y="92"/>
                  </a:lnTo>
                  <a:lnTo>
                    <a:pt x="55" y="99"/>
                  </a:lnTo>
                  <a:lnTo>
                    <a:pt x="57" y="105"/>
                  </a:lnTo>
                  <a:lnTo>
                    <a:pt x="58" y="112"/>
                  </a:lnTo>
                  <a:lnTo>
                    <a:pt x="61" y="116"/>
                  </a:lnTo>
                  <a:lnTo>
                    <a:pt x="61" y="116"/>
                  </a:lnTo>
                  <a:lnTo>
                    <a:pt x="50" y="135"/>
                  </a:lnTo>
                  <a:lnTo>
                    <a:pt x="41" y="153"/>
                  </a:lnTo>
                  <a:lnTo>
                    <a:pt x="33" y="173"/>
                  </a:lnTo>
                  <a:lnTo>
                    <a:pt x="28" y="195"/>
                  </a:lnTo>
                  <a:lnTo>
                    <a:pt x="28" y="195"/>
                  </a:lnTo>
                  <a:lnTo>
                    <a:pt x="24" y="193"/>
                  </a:lnTo>
                  <a:lnTo>
                    <a:pt x="24" y="193"/>
                  </a:lnTo>
                  <a:lnTo>
                    <a:pt x="18" y="195"/>
                  </a:lnTo>
                  <a:lnTo>
                    <a:pt x="14" y="196"/>
                  </a:lnTo>
                  <a:lnTo>
                    <a:pt x="10" y="199"/>
                  </a:lnTo>
                  <a:lnTo>
                    <a:pt x="7" y="205"/>
                  </a:lnTo>
                  <a:lnTo>
                    <a:pt x="4" y="209"/>
                  </a:lnTo>
                  <a:lnTo>
                    <a:pt x="1" y="216"/>
                  </a:lnTo>
                  <a:lnTo>
                    <a:pt x="0" y="222"/>
                  </a:lnTo>
                  <a:lnTo>
                    <a:pt x="0" y="229"/>
                  </a:lnTo>
                  <a:lnTo>
                    <a:pt x="0" y="229"/>
                  </a:lnTo>
                  <a:lnTo>
                    <a:pt x="0" y="237"/>
                  </a:lnTo>
                  <a:lnTo>
                    <a:pt x="1" y="243"/>
                  </a:lnTo>
                  <a:lnTo>
                    <a:pt x="4" y="250"/>
                  </a:lnTo>
                  <a:lnTo>
                    <a:pt x="7" y="254"/>
                  </a:lnTo>
                  <a:lnTo>
                    <a:pt x="10" y="259"/>
                  </a:lnTo>
                  <a:lnTo>
                    <a:pt x="14" y="263"/>
                  </a:lnTo>
                  <a:lnTo>
                    <a:pt x="18" y="264"/>
                  </a:lnTo>
                  <a:lnTo>
                    <a:pt x="24" y="266"/>
                  </a:lnTo>
                  <a:lnTo>
                    <a:pt x="24" y="266"/>
                  </a:lnTo>
                  <a:lnTo>
                    <a:pt x="28" y="264"/>
                  </a:lnTo>
                  <a:lnTo>
                    <a:pt x="28" y="264"/>
                  </a:lnTo>
                  <a:lnTo>
                    <a:pt x="33" y="283"/>
                  </a:lnTo>
                  <a:lnTo>
                    <a:pt x="38" y="301"/>
                  </a:lnTo>
                  <a:lnTo>
                    <a:pt x="47" y="318"/>
                  </a:lnTo>
                  <a:lnTo>
                    <a:pt x="55" y="334"/>
                  </a:lnTo>
                  <a:lnTo>
                    <a:pt x="55" y="334"/>
                  </a:lnTo>
                  <a:lnTo>
                    <a:pt x="52" y="344"/>
                  </a:lnTo>
                  <a:lnTo>
                    <a:pt x="51" y="357"/>
                  </a:lnTo>
                  <a:lnTo>
                    <a:pt x="51" y="357"/>
                  </a:lnTo>
                  <a:lnTo>
                    <a:pt x="51" y="364"/>
                  </a:lnTo>
                  <a:lnTo>
                    <a:pt x="52" y="370"/>
                  </a:lnTo>
                  <a:lnTo>
                    <a:pt x="55" y="377"/>
                  </a:lnTo>
                  <a:lnTo>
                    <a:pt x="58" y="381"/>
                  </a:lnTo>
                  <a:lnTo>
                    <a:pt x="61" y="387"/>
                  </a:lnTo>
                  <a:lnTo>
                    <a:pt x="65" y="389"/>
                  </a:lnTo>
                  <a:lnTo>
                    <a:pt x="70" y="391"/>
                  </a:lnTo>
                  <a:lnTo>
                    <a:pt x="75" y="392"/>
                  </a:lnTo>
                  <a:lnTo>
                    <a:pt x="75" y="392"/>
                  </a:lnTo>
                  <a:lnTo>
                    <a:pt x="81" y="391"/>
                  </a:lnTo>
                  <a:lnTo>
                    <a:pt x="87" y="388"/>
                  </a:lnTo>
                  <a:lnTo>
                    <a:pt x="91" y="384"/>
                  </a:lnTo>
                  <a:lnTo>
                    <a:pt x="95" y="377"/>
                  </a:lnTo>
                  <a:lnTo>
                    <a:pt x="95" y="377"/>
                  </a:lnTo>
                  <a:lnTo>
                    <a:pt x="108" y="387"/>
                  </a:lnTo>
                  <a:lnTo>
                    <a:pt x="121" y="395"/>
                  </a:lnTo>
                  <a:lnTo>
                    <a:pt x="136" y="402"/>
                  </a:lnTo>
                  <a:lnTo>
                    <a:pt x="151" y="409"/>
                  </a:lnTo>
                  <a:lnTo>
                    <a:pt x="116" y="512"/>
                  </a:lnTo>
                  <a:lnTo>
                    <a:pt x="136" y="512"/>
                  </a:lnTo>
                  <a:lnTo>
                    <a:pt x="168" y="415"/>
                  </a:lnTo>
                  <a:lnTo>
                    <a:pt x="168" y="415"/>
                  </a:lnTo>
                  <a:lnTo>
                    <a:pt x="193" y="419"/>
                  </a:lnTo>
                  <a:lnTo>
                    <a:pt x="193" y="419"/>
                  </a:lnTo>
                  <a:lnTo>
                    <a:pt x="195" y="426"/>
                  </a:lnTo>
                  <a:lnTo>
                    <a:pt x="197" y="432"/>
                  </a:lnTo>
                  <a:lnTo>
                    <a:pt x="202" y="436"/>
                  </a:lnTo>
                  <a:lnTo>
                    <a:pt x="205" y="439"/>
                  </a:lnTo>
                  <a:lnTo>
                    <a:pt x="210" y="442"/>
                  </a:lnTo>
                  <a:lnTo>
                    <a:pt x="213" y="442"/>
                  </a:lnTo>
                  <a:lnTo>
                    <a:pt x="213" y="512"/>
                  </a:lnTo>
                  <a:lnTo>
                    <a:pt x="320" y="512"/>
                  </a:lnTo>
                  <a:lnTo>
                    <a:pt x="320" y="338"/>
                  </a:lnTo>
                  <a:lnTo>
                    <a:pt x="320" y="338"/>
                  </a:lnTo>
                  <a:lnTo>
                    <a:pt x="320" y="338"/>
                  </a:lnTo>
                  <a:lnTo>
                    <a:pt x="328" y="337"/>
                  </a:lnTo>
                  <a:lnTo>
                    <a:pt x="328" y="337"/>
                  </a:lnTo>
                  <a:lnTo>
                    <a:pt x="337" y="334"/>
                  </a:lnTo>
                  <a:lnTo>
                    <a:pt x="345" y="331"/>
                  </a:lnTo>
                  <a:lnTo>
                    <a:pt x="345" y="331"/>
                  </a:lnTo>
                  <a:lnTo>
                    <a:pt x="361" y="321"/>
                  </a:lnTo>
                  <a:lnTo>
                    <a:pt x="361" y="321"/>
                  </a:lnTo>
                  <a:lnTo>
                    <a:pt x="365" y="318"/>
                  </a:lnTo>
                  <a:lnTo>
                    <a:pt x="365" y="318"/>
                  </a:lnTo>
                  <a:lnTo>
                    <a:pt x="370" y="316"/>
                  </a:lnTo>
                  <a:lnTo>
                    <a:pt x="370" y="316"/>
                  </a:lnTo>
                  <a:lnTo>
                    <a:pt x="371" y="313"/>
                  </a:lnTo>
                  <a:lnTo>
                    <a:pt x="371" y="313"/>
                  </a:lnTo>
                  <a:lnTo>
                    <a:pt x="382" y="304"/>
                  </a:lnTo>
                  <a:lnTo>
                    <a:pt x="382" y="304"/>
                  </a:lnTo>
                  <a:lnTo>
                    <a:pt x="384" y="301"/>
                  </a:lnTo>
                  <a:lnTo>
                    <a:pt x="384" y="301"/>
                  </a:lnTo>
                  <a:lnTo>
                    <a:pt x="394" y="291"/>
                  </a:lnTo>
                  <a:lnTo>
                    <a:pt x="394" y="291"/>
                  </a:lnTo>
                  <a:lnTo>
                    <a:pt x="404" y="280"/>
                  </a:lnTo>
                  <a:lnTo>
                    <a:pt x="404" y="280"/>
                  </a:lnTo>
                  <a:lnTo>
                    <a:pt x="408" y="274"/>
                  </a:lnTo>
                  <a:lnTo>
                    <a:pt x="408" y="274"/>
                  </a:lnTo>
                  <a:lnTo>
                    <a:pt x="411" y="270"/>
                  </a:lnTo>
                  <a:lnTo>
                    <a:pt x="411" y="270"/>
                  </a:lnTo>
                  <a:lnTo>
                    <a:pt x="415" y="266"/>
                  </a:lnTo>
                  <a:lnTo>
                    <a:pt x="415" y="266"/>
                  </a:lnTo>
                  <a:lnTo>
                    <a:pt x="419" y="259"/>
                  </a:lnTo>
                  <a:lnTo>
                    <a:pt x="419" y="259"/>
                  </a:lnTo>
                  <a:lnTo>
                    <a:pt x="424" y="253"/>
                  </a:lnTo>
                  <a:lnTo>
                    <a:pt x="424" y="253"/>
                  </a:lnTo>
                  <a:lnTo>
                    <a:pt x="424" y="252"/>
                  </a:lnTo>
                  <a:lnTo>
                    <a:pt x="424" y="252"/>
                  </a:lnTo>
                  <a:lnTo>
                    <a:pt x="431" y="239"/>
                  </a:lnTo>
                  <a:lnTo>
                    <a:pt x="431" y="239"/>
                  </a:lnTo>
                  <a:lnTo>
                    <a:pt x="442" y="219"/>
                  </a:lnTo>
                  <a:lnTo>
                    <a:pt x="453" y="197"/>
                  </a:lnTo>
                  <a:lnTo>
                    <a:pt x="453" y="197"/>
                  </a:lnTo>
                  <a:lnTo>
                    <a:pt x="463" y="176"/>
                  </a:lnTo>
                  <a:lnTo>
                    <a:pt x="463" y="176"/>
                  </a:lnTo>
                  <a:lnTo>
                    <a:pt x="469" y="188"/>
                  </a:lnTo>
                  <a:lnTo>
                    <a:pt x="469" y="188"/>
                  </a:lnTo>
                  <a:lnTo>
                    <a:pt x="473" y="195"/>
                  </a:lnTo>
                  <a:lnTo>
                    <a:pt x="473" y="195"/>
                  </a:lnTo>
                  <a:lnTo>
                    <a:pt x="478" y="205"/>
                  </a:lnTo>
                  <a:lnTo>
                    <a:pt x="478" y="205"/>
                  </a:lnTo>
                  <a:lnTo>
                    <a:pt x="479" y="207"/>
                  </a:lnTo>
                  <a:lnTo>
                    <a:pt x="479" y="207"/>
                  </a:lnTo>
                  <a:lnTo>
                    <a:pt x="483" y="215"/>
                  </a:lnTo>
                  <a:lnTo>
                    <a:pt x="483" y="215"/>
                  </a:lnTo>
                  <a:lnTo>
                    <a:pt x="486" y="222"/>
                  </a:lnTo>
                  <a:lnTo>
                    <a:pt x="486" y="222"/>
                  </a:lnTo>
                  <a:lnTo>
                    <a:pt x="490" y="229"/>
                  </a:lnTo>
                  <a:lnTo>
                    <a:pt x="490" y="229"/>
                  </a:lnTo>
                  <a:lnTo>
                    <a:pt x="502" y="249"/>
                  </a:lnTo>
                  <a:lnTo>
                    <a:pt x="502" y="249"/>
                  </a:lnTo>
                  <a:lnTo>
                    <a:pt x="506" y="254"/>
                  </a:lnTo>
                  <a:lnTo>
                    <a:pt x="506" y="254"/>
                  </a:lnTo>
                  <a:lnTo>
                    <a:pt x="510" y="261"/>
                  </a:lnTo>
                  <a:lnTo>
                    <a:pt x="510" y="261"/>
                  </a:lnTo>
                  <a:lnTo>
                    <a:pt x="530" y="286"/>
                  </a:lnTo>
                  <a:lnTo>
                    <a:pt x="540" y="297"/>
                  </a:lnTo>
                  <a:lnTo>
                    <a:pt x="550" y="308"/>
                  </a:lnTo>
                  <a:lnTo>
                    <a:pt x="550" y="308"/>
                  </a:lnTo>
                  <a:lnTo>
                    <a:pt x="556" y="313"/>
                  </a:lnTo>
                  <a:lnTo>
                    <a:pt x="556" y="313"/>
                  </a:lnTo>
                  <a:lnTo>
                    <a:pt x="567" y="321"/>
                  </a:lnTo>
                  <a:lnTo>
                    <a:pt x="580" y="330"/>
                  </a:lnTo>
                  <a:lnTo>
                    <a:pt x="593" y="335"/>
                  </a:lnTo>
                  <a:lnTo>
                    <a:pt x="607" y="338"/>
                  </a:lnTo>
                  <a:lnTo>
                    <a:pt x="607" y="512"/>
                  </a:lnTo>
                  <a:lnTo>
                    <a:pt x="699" y="512"/>
                  </a:lnTo>
                  <a:lnTo>
                    <a:pt x="699" y="300"/>
                  </a:lnTo>
                  <a:lnTo>
                    <a:pt x="699" y="300"/>
                  </a:lnTo>
                  <a:lnTo>
                    <a:pt x="672" y="297"/>
                  </a:lnTo>
                  <a:lnTo>
                    <a:pt x="672" y="297"/>
                  </a:lnTo>
                  <a:close/>
                  <a:moveTo>
                    <a:pt x="337" y="81"/>
                  </a:moveTo>
                  <a:lnTo>
                    <a:pt x="337" y="81"/>
                  </a:lnTo>
                  <a:lnTo>
                    <a:pt x="337" y="81"/>
                  </a:lnTo>
                  <a:lnTo>
                    <a:pt x="337" y="78"/>
                  </a:lnTo>
                  <a:lnTo>
                    <a:pt x="338" y="75"/>
                  </a:lnTo>
                  <a:lnTo>
                    <a:pt x="341" y="74"/>
                  </a:lnTo>
                  <a:lnTo>
                    <a:pt x="344" y="74"/>
                  </a:lnTo>
                  <a:lnTo>
                    <a:pt x="362" y="74"/>
                  </a:lnTo>
                  <a:lnTo>
                    <a:pt x="362" y="74"/>
                  </a:lnTo>
                  <a:lnTo>
                    <a:pt x="365" y="74"/>
                  </a:lnTo>
                  <a:lnTo>
                    <a:pt x="368" y="75"/>
                  </a:lnTo>
                  <a:lnTo>
                    <a:pt x="370" y="78"/>
                  </a:lnTo>
                  <a:lnTo>
                    <a:pt x="370" y="81"/>
                  </a:lnTo>
                  <a:lnTo>
                    <a:pt x="370" y="91"/>
                  </a:lnTo>
                  <a:lnTo>
                    <a:pt x="370" y="91"/>
                  </a:lnTo>
                  <a:lnTo>
                    <a:pt x="370" y="94"/>
                  </a:lnTo>
                  <a:lnTo>
                    <a:pt x="368" y="95"/>
                  </a:lnTo>
                  <a:lnTo>
                    <a:pt x="365" y="96"/>
                  </a:lnTo>
                  <a:lnTo>
                    <a:pt x="362" y="98"/>
                  </a:lnTo>
                  <a:lnTo>
                    <a:pt x="354" y="98"/>
                  </a:lnTo>
                  <a:lnTo>
                    <a:pt x="344" y="98"/>
                  </a:lnTo>
                  <a:lnTo>
                    <a:pt x="344" y="98"/>
                  </a:lnTo>
                  <a:lnTo>
                    <a:pt x="341" y="96"/>
                  </a:lnTo>
                  <a:lnTo>
                    <a:pt x="338" y="95"/>
                  </a:lnTo>
                  <a:lnTo>
                    <a:pt x="337" y="94"/>
                  </a:lnTo>
                  <a:lnTo>
                    <a:pt x="337" y="91"/>
                  </a:lnTo>
                  <a:lnTo>
                    <a:pt x="337" y="81"/>
                  </a:lnTo>
                  <a:close/>
                  <a:moveTo>
                    <a:pt x="328" y="92"/>
                  </a:moveTo>
                  <a:lnTo>
                    <a:pt x="328" y="92"/>
                  </a:lnTo>
                  <a:lnTo>
                    <a:pt x="330" y="102"/>
                  </a:lnTo>
                  <a:lnTo>
                    <a:pt x="333" y="111"/>
                  </a:lnTo>
                  <a:lnTo>
                    <a:pt x="230" y="213"/>
                  </a:lnTo>
                  <a:lnTo>
                    <a:pt x="230" y="213"/>
                  </a:lnTo>
                  <a:lnTo>
                    <a:pt x="225" y="210"/>
                  </a:lnTo>
                  <a:lnTo>
                    <a:pt x="219" y="209"/>
                  </a:lnTo>
                  <a:lnTo>
                    <a:pt x="219" y="71"/>
                  </a:lnTo>
                  <a:lnTo>
                    <a:pt x="219" y="71"/>
                  </a:lnTo>
                  <a:lnTo>
                    <a:pt x="225" y="69"/>
                  </a:lnTo>
                  <a:lnTo>
                    <a:pt x="229" y="65"/>
                  </a:lnTo>
                  <a:lnTo>
                    <a:pt x="233" y="59"/>
                  </a:lnTo>
                  <a:lnTo>
                    <a:pt x="237" y="52"/>
                  </a:lnTo>
                  <a:lnTo>
                    <a:pt x="237" y="52"/>
                  </a:lnTo>
                  <a:lnTo>
                    <a:pt x="250" y="55"/>
                  </a:lnTo>
                  <a:lnTo>
                    <a:pt x="261" y="58"/>
                  </a:lnTo>
                  <a:lnTo>
                    <a:pt x="274" y="61"/>
                  </a:lnTo>
                  <a:lnTo>
                    <a:pt x="286" y="65"/>
                  </a:lnTo>
                  <a:lnTo>
                    <a:pt x="297" y="71"/>
                  </a:lnTo>
                  <a:lnTo>
                    <a:pt x="308" y="78"/>
                  </a:lnTo>
                  <a:lnTo>
                    <a:pt x="318" y="84"/>
                  </a:lnTo>
                  <a:lnTo>
                    <a:pt x="328" y="92"/>
                  </a:lnTo>
                  <a:lnTo>
                    <a:pt x="328" y="92"/>
                  </a:lnTo>
                  <a:close/>
                  <a:moveTo>
                    <a:pt x="219" y="301"/>
                  </a:moveTo>
                  <a:lnTo>
                    <a:pt x="219" y="271"/>
                  </a:lnTo>
                  <a:lnTo>
                    <a:pt x="230" y="300"/>
                  </a:lnTo>
                  <a:lnTo>
                    <a:pt x="230" y="300"/>
                  </a:lnTo>
                  <a:lnTo>
                    <a:pt x="219" y="301"/>
                  </a:lnTo>
                  <a:lnTo>
                    <a:pt x="219" y="301"/>
                  </a:lnTo>
                  <a:close/>
                  <a:moveTo>
                    <a:pt x="199" y="24"/>
                  </a:moveTo>
                  <a:lnTo>
                    <a:pt x="199" y="24"/>
                  </a:lnTo>
                  <a:lnTo>
                    <a:pt x="199" y="21"/>
                  </a:lnTo>
                  <a:lnTo>
                    <a:pt x="200" y="20"/>
                  </a:lnTo>
                  <a:lnTo>
                    <a:pt x="203" y="18"/>
                  </a:lnTo>
                  <a:lnTo>
                    <a:pt x="206" y="18"/>
                  </a:lnTo>
                  <a:lnTo>
                    <a:pt x="225" y="18"/>
                  </a:lnTo>
                  <a:lnTo>
                    <a:pt x="225" y="18"/>
                  </a:lnTo>
                  <a:lnTo>
                    <a:pt x="227" y="18"/>
                  </a:lnTo>
                  <a:lnTo>
                    <a:pt x="230" y="20"/>
                  </a:lnTo>
                  <a:lnTo>
                    <a:pt x="232" y="21"/>
                  </a:lnTo>
                  <a:lnTo>
                    <a:pt x="232" y="24"/>
                  </a:lnTo>
                  <a:lnTo>
                    <a:pt x="232" y="34"/>
                  </a:lnTo>
                  <a:lnTo>
                    <a:pt x="232" y="34"/>
                  </a:lnTo>
                  <a:lnTo>
                    <a:pt x="230" y="38"/>
                  </a:lnTo>
                  <a:lnTo>
                    <a:pt x="230" y="38"/>
                  </a:lnTo>
                  <a:lnTo>
                    <a:pt x="229" y="41"/>
                  </a:lnTo>
                  <a:lnTo>
                    <a:pt x="225" y="41"/>
                  </a:lnTo>
                  <a:lnTo>
                    <a:pt x="206" y="41"/>
                  </a:lnTo>
                  <a:lnTo>
                    <a:pt x="206" y="41"/>
                  </a:lnTo>
                  <a:lnTo>
                    <a:pt x="203" y="41"/>
                  </a:lnTo>
                  <a:lnTo>
                    <a:pt x="200" y="38"/>
                  </a:lnTo>
                  <a:lnTo>
                    <a:pt x="200" y="38"/>
                  </a:lnTo>
                  <a:lnTo>
                    <a:pt x="199" y="34"/>
                  </a:lnTo>
                  <a:lnTo>
                    <a:pt x="199" y="24"/>
                  </a:lnTo>
                  <a:close/>
                  <a:moveTo>
                    <a:pt x="102" y="92"/>
                  </a:moveTo>
                  <a:lnTo>
                    <a:pt x="102" y="92"/>
                  </a:lnTo>
                  <a:lnTo>
                    <a:pt x="112" y="85"/>
                  </a:lnTo>
                  <a:lnTo>
                    <a:pt x="122" y="78"/>
                  </a:lnTo>
                  <a:lnTo>
                    <a:pt x="134" y="71"/>
                  </a:lnTo>
                  <a:lnTo>
                    <a:pt x="145" y="67"/>
                  </a:lnTo>
                  <a:lnTo>
                    <a:pt x="156" y="61"/>
                  </a:lnTo>
                  <a:lnTo>
                    <a:pt x="169" y="58"/>
                  </a:lnTo>
                  <a:lnTo>
                    <a:pt x="182" y="55"/>
                  </a:lnTo>
                  <a:lnTo>
                    <a:pt x="195" y="52"/>
                  </a:lnTo>
                  <a:lnTo>
                    <a:pt x="195" y="52"/>
                  </a:lnTo>
                  <a:lnTo>
                    <a:pt x="197" y="59"/>
                  </a:lnTo>
                  <a:lnTo>
                    <a:pt x="202" y="65"/>
                  </a:lnTo>
                  <a:lnTo>
                    <a:pt x="207" y="69"/>
                  </a:lnTo>
                  <a:lnTo>
                    <a:pt x="213" y="71"/>
                  </a:lnTo>
                  <a:lnTo>
                    <a:pt x="213" y="209"/>
                  </a:lnTo>
                  <a:lnTo>
                    <a:pt x="213" y="209"/>
                  </a:lnTo>
                  <a:lnTo>
                    <a:pt x="207" y="210"/>
                  </a:lnTo>
                  <a:lnTo>
                    <a:pt x="203" y="213"/>
                  </a:lnTo>
                  <a:lnTo>
                    <a:pt x="99" y="109"/>
                  </a:lnTo>
                  <a:lnTo>
                    <a:pt x="99" y="109"/>
                  </a:lnTo>
                  <a:lnTo>
                    <a:pt x="102" y="101"/>
                  </a:lnTo>
                  <a:lnTo>
                    <a:pt x="102" y="92"/>
                  </a:lnTo>
                  <a:lnTo>
                    <a:pt x="102" y="92"/>
                  </a:lnTo>
                  <a:close/>
                  <a:moveTo>
                    <a:pt x="62" y="81"/>
                  </a:moveTo>
                  <a:lnTo>
                    <a:pt x="62" y="81"/>
                  </a:lnTo>
                  <a:lnTo>
                    <a:pt x="62" y="78"/>
                  </a:lnTo>
                  <a:lnTo>
                    <a:pt x="64" y="75"/>
                  </a:lnTo>
                  <a:lnTo>
                    <a:pt x="67" y="74"/>
                  </a:lnTo>
                  <a:lnTo>
                    <a:pt x="68" y="74"/>
                  </a:lnTo>
                  <a:lnTo>
                    <a:pt x="88" y="74"/>
                  </a:lnTo>
                  <a:lnTo>
                    <a:pt x="88" y="74"/>
                  </a:lnTo>
                  <a:lnTo>
                    <a:pt x="91" y="74"/>
                  </a:lnTo>
                  <a:lnTo>
                    <a:pt x="94" y="75"/>
                  </a:lnTo>
                  <a:lnTo>
                    <a:pt x="95" y="78"/>
                  </a:lnTo>
                  <a:lnTo>
                    <a:pt x="95" y="81"/>
                  </a:lnTo>
                  <a:lnTo>
                    <a:pt x="95" y="81"/>
                  </a:lnTo>
                  <a:lnTo>
                    <a:pt x="95" y="91"/>
                  </a:lnTo>
                  <a:lnTo>
                    <a:pt x="95" y="91"/>
                  </a:lnTo>
                  <a:lnTo>
                    <a:pt x="95" y="94"/>
                  </a:lnTo>
                  <a:lnTo>
                    <a:pt x="94" y="95"/>
                  </a:lnTo>
                  <a:lnTo>
                    <a:pt x="91" y="96"/>
                  </a:lnTo>
                  <a:lnTo>
                    <a:pt x="88" y="98"/>
                  </a:lnTo>
                  <a:lnTo>
                    <a:pt x="78" y="98"/>
                  </a:lnTo>
                  <a:lnTo>
                    <a:pt x="68" y="98"/>
                  </a:lnTo>
                  <a:lnTo>
                    <a:pt x="68" y="98"/>
                  </a:lnTo>
                  <a:lnTo>
                    <a:pt x="67" y="96"/>
                  </a:lnTo>
                  <a:lnTo>
                    <a:pt x="64" y="95"/>
                  </a:lnTo>
                  <a:lnTo>
                    <a:pt x="62" y="94"/>
                  </a:lnTo>
                  <a:lnTo>
                    <a:pt x="62" y="91"/>
                  </a:lnTo>
                  <a:lnTo>
                    <a:pt x="62" y="81"/>
                  </a:lnTo>
                  <a:close/>
                  <a:moveTo>
                    <a:pt x="71" y="126"/>
                  </a:moveTo>
                  <a:lnTo>
                    <a:pt x="71" y="126"/>
                  </a:lnTo>
                  <a:lnTo>
                    <a:pt x="78" y="128"/>
                  </a:lnTo>
                  <a:lnTo>
                    <a:pt x="78" y="128"/>
                  </a:lnTo>
                  <a:lnTo>
                    <a:pt x="84" y="126"/>
                  </a:lnTo>
                  <a:lnTo>
                    <a:pt x="89" y="124"/>
                  </a:lnTo>
                  <a:lnTo>
                    <a:pt x="94" y="119"/>
                  </a:lnTo>
                  <a:lnTo>
                    <a:pt x="98" y="114"/>
                  </a:lnTo>
                  <a:lnTo>
                    <a:pt x="200" y="216"/>
                  </a:lnTo>
                  <a:lnTo>
                    <a:pt x="200" y="216"/>
                  </a:lnTo>
                  <a:lnTo>
                    <a:pt x="197" y="222"/>
                  </a:lnTo>
                  <a:lnTo>
                    <a:pt x="196" y="227"/>
                  </a:lnTo>
                  <a:lnTo>
                    <a:pt x="48" y="227"/>
                  </a:lnTo>
                  <a:lnTo>
                    <a:pt x="48" y="227"/>
                  </a:lnTo>
                  <a:lnTo>
                    <a:pt x="47" y="220"/>
                  </a:lnTo>
                  <a:lnTo>
                    <a:pt x="45" y="213"/>
                  </a:lnTo>
                  <a:lnTo>
                    <a:pt x="43" y="207"/>
                  </a:lnTo>
                  <a:lnTo>
                    <a:pt x="40" y="203"/>
                  </a:lnTo>
                  <a:lnTo>
                    <a:pt x="40" y="203"/>
                  </a:lnTo>
                  <a:lnTo>
                    <a:pt x="44" y="182"/>
                  </a:lnTo>
                  <a:lnTo>
                    <a:pt x="51" y="162"/>
                  </a:lnTo>
                  <a:lnTo>
                    <a:pt x="60" y="143"/>
                  </a:lnTo>
                  <a:lnTo>
                    <a:pt x="71" y="126"/>
                  </a:lnTo>
                  <a:lnTo>
                    <a:pt x="71" y="126"/>
                  </a:lnTo>
                  <a:close/>
                  <a:moveTo>
                    <a:pt x="34" y="234"/>
                  </a:moveTo>
                  <a:lnTo>
                    <a:pt x="14" y="234"/>
                  </a:lnTo>
                  <a:lnTo>
                    <a:pt x="14" y="234"/>
                  </a:lnTo>
                  <a:lnTo>
                    <a:pt x="11" y="234"/>
                  </a:lnTo>
                  <a:lnTo>
                    <a:pt x="10" y="233"/>
                  </a:lnTo>
                  <a:lnTo>
                    <a:pt x="8" y="232"/>
                  </a:lnTo>
                  <a:lnTo>
                    <a:pt x="7" y="229"/>
                  </a:lnTo>
                  <a:lnTo>
                    <a:pt x="7" y="219"/>
                  </a:lnTo>
                  <a:lnTo>
                    <a:pt x="7" y="219"/>
                  </a:lnTo>
                  <a:lnTo>
                    <a:pt x="8" y="216"/>
                  </a:lnTo>
                  <a:lnTo>
                    <a:pt x="10" y="213"/>
                  </a:lnTo>
                  <a:lnTo>
                    <a:pt x="11" y="212"/>
                  </a:lnTo>
                  <a:lnTo>
                    <a:pt x="14" y="212"/>
                  </a:lnTo>
                  <a:lnTo>
                    <a:pt x="34" y="212"/>
                  </a:lnTo>
                  <a:lnTo>
                    <a:pt x="34" y="212"/>
                  </a:lnTo>
                  <a:lnTo>
                    <a:pt x="37" y="212"/>
                  </a:lnTo>
                  <a:lnTo>
                    <a:pt x="38" y="213"/>
                  </a:lnTo>
                  <a:lnTo>
                    <a:pt x="40" y="216"/>
                  </a:lnTo>
                  <a:lnTo>
                    <a:pt x="41" y="219"/>
                  </a:lnTo>
                  <a:lnTo>
                    <a:pt x="41" y="229"/>
                  </a:lnTo>
                  <a:lnTo>
                    <a:pt x="41" y="229"/>
                  </a:lnTo>
                  <a:lnTo>
                    <a:pt x="40" y="232"/>
                  </a:lnTo>
                  <a:lnTo>
                    <a:pt x="38" y="233"/>
                  </a:lnTo>
                  <a:lnTo>
                    <a:pt x="37" y="234"/>
                  </a:lnTo>
                  <a:lnTo>
                    <a:pt x="34" y="234"/>
                  </a:lnTo>
                  <a:lnTo>
                    <a:pt x="34" y="234"/>
                  </a:lnTo>
                  <a:close/>
                  <a:moveTo>
                    <a:pt x="91" y="355"/>
                  </a:moveTo>
                  <a:lnTo>
                    <a:pt x="91" y="355"/>
                  </a:lnTo>
                  <a:lnTo>
                    <a:pt x="89" y="360"/>
                  </a:lnTo>
                  <a:lnTo>
                    <a:pt x="89" y="360"/>
                  </a:lnTo>
                  <a:lnTo>
                    <a:pt x="88" y="361"/>
                  </a:lnTo>
                  <a:lnTo>
                    <a:pt x="85" y="362"/>
                  </a:lnTo>
                  <a:lnTo>
                    <a:pt x="65" y="362"/>
                  </a:lnTo>
                  <a:lnTo>
                    <a:pt x="65" y="362"/>
                  </a:lnTo>
                  <a:lnTo>
                    <a:pt x="62" y="361"/>
                  </a:lnTo>
                  <a:lnTo>
                    <a:pt x="61" y="360"/>
                  </a:lnTo>
                  <a:lnTo>
                    <a:pt x="60" y="358"/>
                  </a:lnTo>
                  <a:lnTo>
                    <a:pt x="58" y="355"/>
                  </a:lnTo>
                  <a:lnTo>
                    <a:pt x="58" y="345"/>
                  </a:lnTo>
                  <a:lnTo>
                    <a:pt x="58" y="345"/>
                  </a:lnTo>
                  <a:lnTo>
                    <a:pt x="60" y="343"/>
                  </a:lnTo>
                  <a:lnTo>
                    <a:pt x="61" y="340"/>
                  </a:lnTo>
                  <a:lnTo>
                    <a:pt x="62" y="338"/>
                  </a:lnTo>
                  <a:lnTo>
                    <a:pt x="65" y="338"/>
                  </a:lnTo>
                  <a:lnTo>
                    <a:pt x="85" y="338"/>
                  </a:lnTo>
                  <a:lnTo>
                    <a:pt x="85" y="338"/>
                  </a:lnTo>
                  <a:lnTo>
                    <a:pt x="87" y="338"/>
                  </a:lnTo>
                  <a:lnTo>
                    <a:pt x="89" y="340"/>
                  </a:lnTo>
                  <a:lnTo>
                    <a:pt x="91" y="343"/>
                  </a:lnTo>
                  <a:lnTo>
                    <a:pt x="91" y="345"/>
                  </a:lnTo>
                  <a:lnTo>
                    <a:pt x="91" y="355"/>
                  </a:lnTo>
                  <a:close/>
                  <a:moveTo>
                    <a:pt x="75" y="320"/>
                  </a:moveTo>
                  <a:lnTo>
                    <a:pt x="75" y="320"/>
                  </a:lnTo>
                  <a:lnTo>
                    <a:pt x="70" y="321"/>
                  </a:lnTo>
                  <a:lnTo>
                    <a:pt x="65" y="324"/>
                  </a:lnTo>
                  <a:lnTo>
                    <a:pt x="65" y="324"/>
                  </a:lnTo>
                  <a:lnTo>
                    <a:pt x="57" y="308"/>
                  </a:lnTo>
                  <a:lnTo>
                    <a:pt x="50" y="291"/>
                  </a:lnTo>
                  <a:lnTo>
                    <a:pt x="44" y="274"/>
                  </a:lnTo>
                  <a:lnTo>
                    <a:pt x="40" y="256"/>
                  </a:lnTo>
                  <a:lnTo>
                    <a:pt x="40" y="256"/>
                  </a:lnTo>
                  <a:lnTo>
                    <a:pt x="43" y="252"/>
                  </a:lnTo>
                  <a:lnTo>
                    <a:pt x="45" y="246"/>
                  </a:lnTo>
                  <a:lnTo>
                    <a:pt x="47" y="239"/>
                  </a:lnTo>
                  <a:lnTo>
                    <a:pt x="48" y="232"/>
                  </a:lnTo>
                  <a:lnTo>
                    <a:pt x="196" y="232"/>
                  </a:lnTo>
                  <a:lnTo>
                    <a:pt x="196" y="232"/>
                  </a:lnTo>
                  <a:lnTo>
                    <a:pt x="197" y="237"/>
                  </a:lnTo>
                  <a:lnTo>
                    <a:pt x="200" y="243"/>
                  </a:lnTo>
                  <a:lnTo>
                    <a:pt x="98" y="345"/>
                  </a:lnTo>
                  <a:lnTo>
                    <a:pt x="98" y="345"/>
                  </a:lnTo>
                  <a:lnTo>
                    <a:pt x="95" y="335"/>
                  </a:lnTo>
                  <a:lnTo>
                    <a:pt x="89" y="327"/>
                  </a:lnTo>
                  <a:lnTo>
                    <a:pt x="82" y="323"/>
                  </a:lnTo>
                  <a:lnTo>
                    <a:pt x="79" y="321"/>
                  </a:lnTo>
                  <a:lnTo>
                    <a:pt x="75" y="320"/>
                  </a:lnTo>
                  <a:lnTo>
                    <a:pt x="75" y="320"/>
                  </a:lnTo>
                  <a:close/>
                  <a:moveTo>
                    <a:pt x="155" y="397"/>
                  </a:moveTo>
                  <a:lnTo>
                    <a:pt x="155" y="397"/>
                  </a:lnTo>
                  <a:lnTo>
                    <a:pt x="139" y="391"/>
                  </a:lnTo>
                  <a:lnTo>
                    <a:pt x="125" y="382"/>
                  </a:lnTo>
                  <a:lnTo>
                    <a:pt x="111" y="374"/>
                  </a:lnTo>
                  <a:lnTo>
                    <a:pt x="98" y="362"/>
                  </a:lnTo>
                  <a:lnTo>
                    <a:pt x="98" y="362"/>
                  </a:lnTo>
                  <a:lnTo>
                    <a:pt x="99" y="357"/>
                  </a:lnTo>
                  <a:lnTo>
                    <a:pt x="99" y="357"/>
                  </a:lnTo>
                  <a:lnTo>
                    <a:pt x="99" y="351"/>
                  </a:lnTo>
                  <a:lnTo>
                    <a:pt x="205" y="246"/>
                  </a:lnTo>
                  <a:lnTo>
                    <a:pt x="205" y="246"/>
                  </a:lnTo>
                  <a:lnTo>
                    <a:pt x="205" y="246"/>
                  </a:lnTo>
                  <a:lnTo>
                    <a:pt x="155" y="397"/>
                  </a:lnTo>
                  <a:close/>
                  <a:moveTo>
                    <a:pt x="192" y="405"/>
                  </a:moveTo>
                  <a:lnTo>
                    <a:pt x="192" y="405"/>
                  </a:lnTo>
                  <a:lnTo>
                    <a:pt x="172" y="402"/>
                  </a:lnTo>
                  <a:lnTo>
                    <a:pt x="213" y="271"/>
                  </a:lnTo>
                  <a:lnTo>
                    <a:pt x="213" y="301"/>
                  </a:lnTo>
                  <a:lnTo>
                    <a:pt x="213" y="301"/>
                  </a:lnTo>
                  <a:lnTo>
                    <a:pt x="213" y="301"/>
                  </a:lnTo>
                  <a:lnTo>
                    <a:pt x="213" y="371"/>
                  </a:lnTo>
                  <a:lnTo>
                    <a:pt x="213" y="371"/>
                  </a:lnTo>
                  <a:lnTo>
                    <a:pt x="209" y="372"/>
                  </a:lnTo>
                  <a:lnTo>
                    <a:pt x="205" y="375"/>
                  </a:lnTo>
                  <a:lnTo>
                    <a:pt x="202" y="378"/>
                  </a:lnTo>
                  <a:lnTo>
                    <a:pt x="197" y="382"/>
                  </a:lnTo>
                  <a:lnTo>
                    <a:pt x="193" y="392"/>
                  </a:lnTo>
                  <a:lnTo>
                    <a:pt x="192" y="405"/>
                  </a:lnTo>
                  <a:lnTo>
                    <a:pt x="192" y="405"/>
                  </a:lnTo>
                  <a:close/>
                  <a:moveTo>
                    <a:pt x="213" y="414"/>
                  </a:moveTo>
                  <a:lnTo>
                    <a:pt x="213" y="414"/>
                  </a:lnTo>
                  <a:lnTo>
                    <a:pt x="209" y="414"/>
                  </a:lnTo>
                  <a:lnTo>
                    <a:pt x="213" y="414"/>
                  </a:lnTo>
                  <a:lnTo>
                    <a:pt x="206" y="414"/>
                  </a:lnTo>
                  <a:lnTo>
                    <a:pt x="206" y="414"/>
                  </a:lnTo>
                  <a:lnTo>
                    <a:pt x="203" y="412"/>
                  </a:lnTo>
                  <a:lnTo>
                    <a:pt x="200" y="411"/>
                  </a:lnTo>
                  <a:lnTo>
                    <a:pt x="199" y="409"/>
                  </a:lnTo>
                  <a:lnTo>
                    <a:pt x="199" y="407"/>
                  </a:lnTo>
                  <a:lnTo>
                    <a:pt x="199" y="407"/>
                  </a:lnTo>
                  <a:lnTo>
                    <a:pt x="199" y="407"/>
                  </a:lnTo>
                  <a:lnTo>
                    <a:pt x="199" y="397"/>
                  </a:lnTo>
                  <a:lnTo>
                    <a:pt x="199" y="397"/>
                  </a:lnTo>
                  <a:lnTo>
                    <a:pt x="199" y="394"/>
                  </a:lnTo>
                  <a:lnTo>
                    <a:pt x="200" y="391"/>
                  </a:lnTo>
                  <a:lnTo>
                    <a:pt x="203" y="389"/>
                  </a:lnTo>
                  <a:lnTo>
                    <a:pt x="206" y="389"/>
                  </a:lnTo>
                  <a:lnTo>
                    <a:pt x="225" y="389"/>
                  </a:lnTo>
                  <a:lnTo>
                    <a:pt x="225" y="389"/>
                  </a:lnTo>
                  <a:lnTo>
                    <a:pt x="213" y="389"/>
                  </a:lnTo>
                  <a:lnTo>
                    <a:pt x="213" y="414"/>
                  </a:lnTo>
                  <a:close/>
                  <a:moveTo>
                    <a:pt x="263" y="296"/>
                  </a:moveTo>
                  <a:lnTo>
                    <a:pt x="263" y="296"/>
                  </a:lnTo>
                  <a:lnTo>
                    <a:pt x="253" y="297"/>
                  </a:lnTo>
                  <a:lnTo>
                    <a:pt x="253" y="297"/>
                  </a:lnTo>
                  <a:lnTo>
                    <a:pt x="247" y="298"/>
                  </a:lnTo>
                  <a:lnTo>
                    <a:pt x="232" y="254"/>
                  </a:lnTo>
                  <a:lnTo>
                    <a:pt x="232" y="254"/>
                  </a:lnTo>
                  <a:lnTo>
                    <a:pt x="229" y="247"/>
                  </a:lnTo>
                  <a:lnTo>
                    <a:pt x="229" y="244"/>
                  </a:lnTo>
                  <a:lnTo>
                    <a:pt x="277" y="293"/>
                  </a:lnTo>
                  <a:lnTo>
                    <a:pt x="277" y="293"/>
                  </a:lnTo>
                  <a:lnTo>
                    <a:pt x="263" y="296"/>
                  </a:lnTo>
                  <a:lnTo>
                    <a:pt x="263" y="296"/>
                  </a:lnTo>
                  <a:close/>
                  <a:moveTo>
                    <a:pt x="385" y="246"/>
                  </a:moveTo>
                  <a:lnTo>
                    <a:pt x="385" y="246"/>
                  </a:lnTo>
                  <a:lnTo>
                    <a:pt x="362" y="260"/>
                  </a:lnTo>
                  <a:lnTo>
                    <a:pt x="337" y="273"/>
                  </a:lnTo>
                  <a:lnTo>
                    <a:pt x="310" y="283"/>
                  </a:lnTo>
                  <a:lnTo>
                    <a:pt x="281" y="291"/>
                  </a:lnTo>
                  <a:lnTo>
                    <a:pt x="233" y="242"/>
                  </a:lnTo>
                  <a:lnTo>
                    <a:pt x="233" y="242"/>
                  </a:lnTo>
                  <a:lnTo>
                    <a:pt x="234" y="237"/>
                  </a:lnTo>
                  <a:lnTo>
                    <a:pt x="237" y="232"/>
                  </a:lnTo>
                  <a:lnTo>
                    <a:pt x="387" y="232"/>
                  </a:lnTo>
                  <a:lnTo>
                    <a:pt x="387" y="232"/>
                  </a:lnTo>
                  <a:lnTo>
                    <a:pt x="391" y="243"/>
                  </a:lnTo>
                  <a:lnTo>
                    <a:pt x="391" y="243"/>
                  </a:lnTo>
                  <a:lnTo>
                    <a:pt x="385" y="246"/>
                  </a:lnTo>
                  <a:lnTo>
                    <a:pt x="385" y="246"/>
                  </a:lnTo>
                  <a:close/>
                  <a:moveTo>
                    <a:pt x="387" y="222"/>
                  </a:moveTo>
                  <a:lnTo>
                    <a:pt x="387" y="222"/>
                  </a:lnTo>
                  <a:lnTo>
                    <a:pt x="387" y="227"/>
                  </a:lnTo>
                  <a:lnTo>
                    <a:pt x="237" y="227"/>
                  </a:lnTo>
                  <a:lnTo>
                    <a:pt x="237" y="227"/>
                  </a:lnTo>
                  <a:lnTo>
                    <a:pt x="236" y="222"/>
                  </a:lnTo>
                  <a:lnTo>
                    <a:pt x="233" y="217"/>
                  </a:lnTo>
                  <a:lnTo>
                    <a:pt x="335" y="115"/>
                  </a:lnTo>
                  <a:lnTo>
                    <a:pt x="335" y="115"/>
                  </a:lnTo>
                  <a:lnTo>
                    <a:pt x="338" y="121"/>
                  </a:lnTo>
                  <a:lnTo>
                    <a:pt x="343" y="125"/>
                  </a:lnTo>
                  <a:lnTo>
                    <a:pt x="348" y="126"/>
                  </a:lnTo>
                  <a:lnTo>
                    <a:pt x="352" y="128"/>
                  </a:lnTo>
                  <a:lnTo>
                    <a:pt x="352" y="128"/>
                  </a:lnTo>
                  <a:lnTo>
                    <a:pt x="357" y="126"/>
                  </a:lnTo>
                  <a:lnTo>
                    <a:pt x="361" y="126"/>
                  </a:lnTo>
                  <a:lnTo>
                    <a:pt x="361" y="126"/>
                  </a:lnTo>
                  <a:lnTo>
                    <a:pt x="371" y="142"/>
                  </a:lnTo>
                  <a:lnTo>
                    <a:pt x="379" y="160"/>
                  </a:lnTo>
                  <a:lnTo>
                    <a:pt x="387" y="179"/>
                  </a:lnTo>
                  <a:lnTo>
                    <a:pt x="391" y="199"/>
                  </a:lnTo>
                  <a:lnTo>
                    <a:pt x="391" y="199"/>
                  </a:lnTo>
                  <a:lnTo>
                    <a:pt x="388" y="210"/>
                  </a:lnTo>
                  <a:lnTo>
                    <a:pt x="387" y="222"/>
                  </a:lnTo>
                  <a:lnTo>
                    <a:pt x="387" y="222"/>
                  </a:lnTo>
                  <a:close/>
                  <a:moveTo>
                    <a:pt x="426" y="213"/>
                  </a:moveTo>
                  <a:lnTo>
                    <a:pt x="426" y="213"/>
                  </a:lnTo>
                  <a:lnTo>
                    <a:pt x="411" y="227"/>
                  </a:lnTo>
                  <a:lnTo>
                    <a:pt x="401" y="227"/>
                  </a:lnTo>
                  <a:lnTo>
                    <a:pt x="401" y="227"/>
                  </a:lnTo>
                  <a:lnTo>
                    <a:pt x="399" y="227"/>
                  </a:lnTo>
                  <a:lnTo>
                    <a:pt x="399" y="227"/>
                  </a:lnTo>
                  <a:lnTo>
                    <a:pt x="395" y="226"/>
                  </a:lnTo>
                  <a:lnTo>
                    <a:pt x="394" y="223"/>
                  </a:lnTo>
                  <a:lnTo>
                    <a:pt x="394" y="223"/>
                  </a:lnTo>
                  <a:lnTo>
                    <a:pt x="394" y="220"/>
                  </a:lnTo>
                  <a:lnTo>
                    <a:pt x="394" y="219"/>
                  </a:lnTo>
                  <a:lnTo>
                    <a:pt x="394" y="210"/>
                  </a:lnTo>
                  <a:lnTo>
                    <a:pt x="394" y="210"/>
                  </a:lnTo>
                  <a:lnTo>
                    <a:pt x="394" y="207"/>
                  </a:lnTo>
                  <a:lnTo>
                    <a:pt x="395" y="206"/>
                  </a:lnTo>
                  <a:lnTo>
                    <a:pt x="398" y="205"/>
                  </a:lnTo>
                  <a:lnTo>
                    <a:pt x="401" y="205"/>
                  </a:lnTo>
                  <a:lnTo>
                    <a:pt x="405" y="205"/>
                  </a:lnTo>
                  <a:lnTo>
                    <a:pt x="419" y="205"/>
                  </a:lnTo>
                  <a:lnTo>
                    <a:pt x="419" y="205"/>
                  </a:lnTo>
                  <a:lnTo>
                    <a:pt x="422" y="205"/>
                  </a:lnTo>
                  <a:lnTo>
                    <a:pt x="425" y="206"/>
                  </a:lnTo>
                  <a:lnTo>
                    <a:pt x="426" y="207"/>
                  </a:lnTo>
                  <a:lnTo>
                    <a:pt x="426" y="210"/>
                  </a:lnTo>
                  <a:lnTo>
                    <a:pt x="426" y="21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grpSp>
    </p:spTree>
    <p:extLst>
      <p:ext uri="{BB962C8B-B14F-4D97-AF65-F5344CB8AC3E}">
        <p14:creationId xmlns:p14="http://schemas.microsoft.com/office/powerpoint/2010/main" val="146682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67B0-07E6-7D43-90E6-5A33C33BA81D}"/>
              </a:ext>
            </a:extLst>
          </p:cNvPr>
          <p:cNvSpPr>
            <a:spLocks noGrp="1"/>
          </p:cNvSpPr>
          <p:nvPr>
            <p:ph type="title"/>
          </p:nvPr>
        </p:nvSpPr>
        <p:spPr>
          <a:xfrm>
            <a:off x="551384" y="476672"/>
            <a:ext cx="11089232" cy="864096"/>
          </a:xfrm>
        </p:spPr>
        <p:txBody>
          <a:bodyPr/>
          <a:lstStyle/>
          <a:p>
            <a:r>
              <a:rPr lang="it-CH" dirty="0"/>
              <a:t>Infortuni nello sport e in attività ricreative</a:t>
            </a:r>
          </a:p>
        </p:txBody>
      </p:sp>
      <p:sp>
        <p:nvSpPr>
          <p:cNvPr id="3" name="Datumsplatzhalter 2">
            <a:extLst>
              <a:ext uri="{FF2B5EF4-FFF2-40B4-BE49-F238E27FC236}">
                <a16:creationId xmlns:a16="http://schemas.microsoft.com/office/drawing/2014/main" id="{D1BFD433-1841-8745-91AE-8793F4FDFF78}"/>
              </a:ext>
            </a:extLst>
          </p:cNvPr>
          <p:cNvSpPr>
            <a:spLocks noGrp="1"/>
          </p:cNvSpPr>
          <p:nvPr>
            <p:ph type="dt" sz="half" idx="10"/>
          </p:nvPr>
        </p:nvSpPr>
        <p:spPr/>
        <p:txBody>
          <a:bodyPr/>
          <a:lstStyle/>
          <a:p>
            <a:fld id="{715D7993-14B9-C540-A08F-67BC35B78416}" type="datetime1">
              <a:rPr lang="de-CH" smtClean="0"/>
              <a:t>26.09.2023</a:t>
            </a:fld>
            <a:endParaRPr lang="it-CH" dirty="0"/>
          </a:p>
        </p:txBody>
      </p:sp>
      <p:sp>
        <p:nvSpPr>
          <p:cNvPr id="4" name="Fußzeilenplatzhalter 3">
            <a:extLst>
              <a:ext uri="{FF2B5EF4-FFF2-40B4-BE49-F238E27FC236}">
                <a16:creationId xmlns:a16="http://schemas.microsoft.com/office/drawing/2014/main" id="{B022B550-928E-5A46-9BBE-0848DDE797DB}"/>
              </a:ext>
            </a:extLst>
          </p:cNvPr>
          <p:cNvSpPr>
            <a:spLocks noGrp="1"/>
          </p:cNvSpPr>
          <p:nvPr>
            <p:ph type="ftr" sz="quarter" idx="11"/>
          </p:nvPr>
        </p:nvSpPr>
        <p:spPr/>
        <p:txBody>
          <a:bodyPr/>
          <a:lstStyle/>
          <a:p>
            <a:r>
              <a:rPr lang="it-CH" dirty="0"/>
              <a:t>Statistica INP </a:t>
            </a:r>
          </a:p>
        </p:txBody>
      </p:sp>
      <p:sp>
        <p:nvSpPr>
          <p:cNvPr id="5" name="Foliennummernplatzhalter 4">
            <a:extLst>
              <a:ext uri="{FF2B5EF4-FFF2-40B4-BE49-F238E27FC236}">
                <a16:creationId xmlns:a16="http://schemas.microsoft.com/office/drawing/2014/main" id="{DCEB8725-2FEA-7C48-8CC2-F3299E8E5C1B}"/>
              </a:ext>
            </a:extLst>
          </p:cNvPr>
          <p:cNvSpPr>
            <a:spLocks noGrp="1"/>
          </p:cNvSpPr>
          <p:nvPr>
            <p:ph type="sldNum" sz="quarter" idx="12"/>
          </p:nvPr>
        </p:nvSpPr>
        <p:spPr/>
        <p:txBody>
          <a:bodyPr/>
          <a:lstStyle/>
          <a:p>
            <a:fld id="{A08E0235-58F6-4F55-AB7C-7287270B1087}" type="slidenum">
              <a:rPr lang="de-CH" smtClean="0"/>
              <a:pPr/>
              <a:t>4</a:t>
            </a:fld>
            <a:endParaRPr lang="it-CH" dirty="0"/>
          </a:p>
        </p:txBody>
      </p:sp>
      <p:graphicFrame>
        <p:nvGraphicFramePr>
          <p:cNvPr id="26" name="Tabelle 25">
            <a:extLst>
              <a:ext uri="{FF2B5EF4-FFF2-40B4-BE49-F238E27FC236}">
                <a16:creationId xmlns:a16="http://schemas.microsoft.com/office/drawing/2014/main" id="{B99725A7-D041-4D7B-8A23-27D9C770B63D}"/>
              </a:ext>
            </a:extLst>
          </p:cNvPr>
          <p:cNvGraphicFramePr>
            <a:graphicFrameLocks noGrp="1"/>
          </p:cNvGraphicFramePr>
          <p:nvPr>
            <p:extLst>
              <p:ext uri="{D42A27DB-BD31-4B8C-83A1-F6EECF244321}">
                <p14:modId xmlns:p14="http://schemas.microsoft.com/office/powerpoint/2010/main" val="2934197947"/>
              </p:ext>
            </p:extLst>
          </p:nvPr>
        </p:nvGraphicFramePr>
        <p:xfrm>
          <a:off x="550860" y="4647454"/>
          <a:ext cx="11089756" cy="833817"/>
        </p:xfrm>
        <a:graphic>
          <a:graphicData uri="http://schemas.openxmlformats.org/drawingml/2006/table">
            <a:tbl>
              <a:tblPr>
                <a:tableStyleId>{9DCAF9ED-07DC-4A11-8D7F-57B35C25682E}</a:tableStyleId>
              </a:tblPr>
              <a:tblGrid>
                <a:gridCol w="2772439">
                  <a:extLst>
                    <a:ext uri="{9D8B030D-6E8A-4147-A177-3AD203B41FA5}">
                      <a16:colId xmlns:a16="http://schemas.microsoft.com/office/drawing/2014/main" val="20000"/>
                    </a:ext>
                  </a:extLst>
                </a:gridCol>
                <a:gridCol w="2772439">
                  <a:extLst>
                    <a:ext uri="{9D8B030D-6E8A-4147-A177-3AD203B41FA5}">
                      <a16:colId xmlns:a16="http://schemas.microsoft.com/office/drawing/2014/main" val="20001"/>
                    </a:ext>
                  </a:extLst>
                </a:gridCol>
                <a:gridCol w="2772439">
                  <a:extLst>
                    <a:ext uri="{9D8B030D-6E8A-4147-A177-3AD203B41FA5}">
                      <a16:colId xmlns:a16="http://schemas.microsoft.com/office/drawing/2014/main" val="20002"/>
                    </a:ext>
                  </a:extLst>
                </a:gridCol>
                <a:gridCol w="2772439">
                  <a:extLst>
                    <a:ext uri="{9D8B030D-6E8A-4147-A177-3AD203B41FA5}">
                      <a16:colId xmlns:a16="http://schemas.microsoft.com/office/drawing/2014/main" val="1110763396"/>
                    </a:ext>
                  </a:extLst>
                </a:gridCol>
              </a:tblGrid>
              <a:tr h="341590">
                <a:tc>
                  <a:txBody>
                    <a:bodyPr/>
                    <a:lstStyle/>
                    <a:p>
                      <a:pPr algn="l" fontAlgn="b"/>
                      <a:r>
                        <a:rPr lang="it-CH" sz="1400" b="1" i="0" u="none" strike="noStrike" dirty="0">
                          <a:effectLst/>
                          <a:latin typeface="+mn-lt"/>
                        </a:rPr>
                        <a:t>Nuovi casi registrati all'anno</a:t>
                      </a: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it-CH" sz="1400" b="1" u="none" strike="noStrike" dirty="0">
                          <a:effectLst/>
                          <a:latin typeface="+mn-lt"/>
                        </a:rPr>
                        <a:t>Costi correnti annui </a:t>
                      </a:r>
                      <a:br>
                        <a:rPr lang="de-CH" sz="1400" b="1" u="none" strike="noStrike" dirty="0">
                          <a:effectLst/>
                          <a:latin typeface="+mn-lt"/>
                        </a:rPr>
                      </a:br>
                      <a:r>
                        <a:rPr lang="it-CH" sz="1400" b="1" u="none" strike="noStrike" dirty="0">
                          <a:effectLst/>
                          <a:latin typeface="+mn-lt"/>
                        </a:rPr>
                        <a:t>(mio. CHF)</a:t>
                      </a:r>
                      <a:endParaRPr lang="it-CH" sz="1400" b="1" i="0" u="none" strike="noStrike" dirty="0">
                        <a:effectLst/>
                        <a:latin typeface="+mn-lt"/>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it-CH" sz="1400" b="1" i="0" u="none" strike="noStrike" dirty="0">
                          <a:effectLst/>
                          <a:latin typeface="+mn-lt"/>
                        </a:rPr>
                        <a:t>Costi per infortunio </a:t>
                      </a:r>
                      <a:br>
                        <a:rPr lang="de-CH" sz="1400" b="1" i="0" u="none" strike="noStrike" dirty="0">
                          <a:effectLst/>
                          <a:latin typeface="+mn-lt"/>
                        </a:rPr>
                      </a:br>
                      <a:r>
                        <a:rPr lang="it-CH" sz="1400" b="1" i="0" u="none" strike="noStrike" dirty="0">
                          <a:effectLst/>
                          <a:latin typeface="+mn-lt"/>
                        </a:rPr>
                        <a:t>(CHF)*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it-CH" sz="1400" b="1" i="0" u="none" strike="noStrike" dirty="0">
                          <a:effectLst/>
                          <a:latin typeface="+mn-lt"/>
                        </a:rPr>
                        <a:t>Quota casi con </a:t>
                      </a:r>
                      <a:br>
                        <a:rPr lang="de-CH" sz="1400" b="1" i="0" u="none" strike="noStrike" dirty="0">
                          <a:effectLst/>
                          <a:latin typeface="+mn-lt"/>
                        </a:rPr>
                      </a:br>
                      <a:r>
                        <a:rPr lang="it-CH" sz="1400" b="1" i="0" u="none" strike="noStrike" dirty="0">
                          <a:effectLst/>
                          <a:latin typeface="+mn-lt"/>
                        </a:rPr>
                        <a:t>giorni indennizzati*</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b"/>
                      <a:r>
                        <a:rPr lang="de-CH" sz="1400" b="0" i="0" u="none" strike="noStrike" dirty="0">
                          <a:solidFill>
                            <a:srgbClr val="000000"/>
                          </a:solidFill>
                          <a:effectLst/>
                          <a:latin typeface="+mn-lt"/>
                        </a:rPr>
                        <a:t>185 590</a:t>
                      </a:r>
                    </a:p>
                  </a:txBody>
                  <a:tcPr marL="9525" marR="9525" marT="9525" marB="0" anchor="ctr">
                    <a:lnL w="12700" cmpd="sng">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1118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5200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38%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bl>
          </a:graphicData>
        </a:graphic>
      </p:graphicFrame>
      <p:sp>
        <p:nvSpPr>
          <p:cNvPr id="28" name="Rechteck 27">
            <a:extLst>
              <a:ext uri="{FF2B5EF4-FFF2-40B4-BE49-F238E27FC236}">
                <a16:creationId xmlns:a16="http://schemas.microsoft.com/office/drawing/2014/main" id="{8D97940C-8771-44A6-8C5E-91C1B0B5B421}"/>
              </a:ext>
            </a:extLst>
          </p:cNvPr>
          <p:cNvSpPr/>
          <p:nvPr/>
        </p:nvSpPr>
        <p:spPr>
          <a:xfrm>
            <a:off x="446546" y="3924853"/>
            <a:ext cx="1021433" cy="215444"/>
          </a:xfrm>
          <a:prstGeom prst="rect">
            <a:avLst/>
          </a:prstGeom>
        </p:spPr>
        <p:txBody>
          <a:bodyPr wrap="none">
            <a:spAutoFit/>
          </a:bodyPr>
          <a:lstStyle/>
          <a:p>
            <a:pPr algn="r"/>
            <a:r>
              <a:rPr lang="it-CH" sz="800" dirty="0"/>
              <a:t>(valori arrotondati)</a:t>
            </a:r>
          </a:p>
        </p:txBody>
      </p:sp>
      <p:sp>
        <p:nvSpPr>
          <p:cNvPr id="30" name="Textfeld 29">
            <a:extLst>
              <a:ext uri="{FF2B5EF4-FFF2-40B4-BE49-F238E27FC236}">
                <a16:creationId xmlns:a16="http://schemas.microsoft.com/office/drawing/2014/main" id="{5D817FC8-0541-40FE-907B-CE7FD27F79E0}"/>
              </a:ext>
            </a:extLst>
          </p:cNvPr>
          <p:cNvSpPr txBox="1"/>
          <p:nvPr/>
        </p:nvSpPr>
        <p:spPr>
          <a:xfrm>
            <a:off x="1290207" y="1437512"/>
            <a:ext cx="1187718" cy="984885"/>
          </a:xfrm>
          <a:prstGeom prst="rect">
            <a:avLst/>
          </a:prstGeom>
          <a:noFill/>
        </p:spPr>
        <p:txBody>
          <a:bodyPr wrap="square" rtlCol="0">
            <a:spAutoFit/>
          </a:bodyPr>
          <a:lstStyle/>
          <a:p>
            <a:r>
              <a:rPr lang="it-CH" sz="3600" b="1" dirty="0">
                <a:solidFill>
                  <a:schemeClr val="accent1"/>
                </a:solidFill>
              </a:rPr>
              <a:t>12%</a:t>
            </a:r>
          </a:p>
          <a:p>
            <a:r>
              <a:rPr lang="it-CH" sz="1100" dirty="0">
                <a:solidFill>
                  <a:srgbClr val="666666"/>
                </a:solidFill>
              </a:rPr>
              <a:t>Sport della palla </a:t>
            </a:r>
            <a:r>
              <a:rPr lang="it-CH" sz="1100" dirty="0" err="1">
                <a:solidFill>
                  <a:srgbClr val="666666"/>
                </a:solidFill>
              </a:rPr>
              <a:t>escl</a:t>
            </a:r>
            <a:r>
              <a:rPr lang="it-CH" sz="1100" dirty="0">
                <a:solidFill>
                  <a:srgbClr val="666666"/>
                </a:solidFill>
              </a:rPr>
              <a:t>. calcio</a:t>
            </a:r>
          </a:p>
        </p:txBody>
      </p:sp>
      <p:sp>
        <p:nvSpPr>
          <p:cNvPr id="10" name="Freeform 6">
            <a:extLst>
              <a:ext uri="{FF2B5EF4-FFF2-40B4-BE49-F238E27FC236}">
                <a16:creationId xmlns:a16="http://schemas.microsoft.com/office/drawing/2014/main" id="{648938DB-747B-4D2C-B277-0B6BBECF7174}"/>
              </a:ext>
            </a:extLst>
          </p:cNvPr>
          <p:cNvSpPr>
            <a:spLocks/>
          </p:cNvSpPr>
          <p:nvPr/>
        </p:nvSpPr>
        <p:spPr bwMode="auto">
          <a:xfrm>
            <a:off x="950913" y="1348232"/>
            <a:ext cx="147638" cy="165100"/>
          </a:xfrm>
          <a:custGeom>
            <a:avLst/>
            <a:gdLst>
              <a:gd name="T0" fmla="*/ 4 w 93"/>
              <a:gd name="T1" fmla="*/ 30 h 104"/>
              <a:gd name="T2" fmla="*/ 4 w 93"/>
              <a:gd name="T3" fmla="*/ 30 h 104"/>
              <a:gd name="T4" fmla="*/ 9 w 93"/>
              <a:gd name="T5" fmla="*/ 21 h 104"/>
              <a:gd name="T6" fmla="*/ 14 w 93"/>
              <a:gd name="T7" fmla="*/ 14 h 104"/>
              <a:gd name="T8" fmla="*/ 21 w 93"/>
              <a:gd name="T9" fmla="*/ 9 h 104"/>
              <a:gd name="T10" fmla="*/ 29 w 93"/>
              <a:gd name="T11" fmla="*/ 4 h 104"/>
              <a:gd name="T12" fmla="*/ 37 w 93"/>
              <a:gd name="T13" fmla="*/ 1 h 104"/>
              <a:gd name="T14" fmla="*/ 46 w 93"/>
              <a:gd name="T15" fmla="*/ 0 h 104"/>
              <a:gd name="T16" fmla="*/ 56 w 93"/>
              <a:gd name="T17" fmla="*/ 1 h 104"/>
              <a:gd name="T18" fmla="*/ 64 w 93"/>
              <a:gd name="T19" fmla="*/ 4 h 104"/>
              <a:gd name="T20" fmla="*/ 64 w 93"/>
              <a:gd name="T21" fmla="*/ 4 h 104"/>
              <a:gd name="T22" fmla="*/ 73 w 93"/>
              <a:gd name="T23" fmla="*/ 9 h 104"/>
              <a:gd name="T24" fmla="*/ 80 w 93"/>
              <a:gd name="T25" fmla="*/ 14 h 104"/>
              <a:gd name="T26" fmla="*/ 85 w 93"/>
              <a:gd name="T27" fmla="*/ 21 h 104"/>
              <a:gd name="T28" fmla="*/ 90 w 93"/>
              <a:gd name="T29" fmla="*/ 28 h 104"/>
              <a:gd name="T30" fmla="*/ 93 w 93"/>
              <a:gd name="T31" fmla="*/ 37 h 104"/>
              <a:gd name="T32" fmla="*/ 93 w 93"/>
              <a:gd name="T33" fmla="*/ 46 h 104"/>
              <a:gd name="T34" fmla="*/ 93 w 93"/>
              <a:gd name="T35" fmla="*/ 55 h 104"/>
              <a:gd name="T36" fmla="*/ 90 w 93"/>
              <a:gd name="T37" fmla="*/ 64 h 104"/>
              <a:gd name="T38" fmla="*/ 90 w 93"/>
              <a:gd name="T39" fmla="*/ 64 h 104"/>
              <a:gd name="T40" fmla="*/ 85 w 93"/>
              <a:gd name="T41" fmla="*/ 73 h 104"/>
              <a:gd name="T42" fmla="*/ 80 w 93"/>
              <a:gd name="T43" fmla="*/ 81 h 104"/>
              <a:gd name="T44" fmla="*/ 71 w 93"/>
              <a:gd name="T45" fmla="*/ 88 h 104"/>
              <a:gd name="T46" fmla="*/ 63 w 93"/>
              <a:gd name="T47" fmla="*/ 95 h 104"/>
              <a:gd name="T48" fmla="*/ 54 w 93"/>
              <a:gd name="T49" fmla="*/ 100 h 104"/>
              <a:gd name="T50" fmla="*/ 44 w 93"/>
              <a:gd name="T51" fmla="*/ 102 h 104"/>
              <a:gd name="T52" fmla="*/ 34 w 93"/>
              <a:gd name="T53" fmla="*/ 104 h 104"/>
              <a:gd name="T54" fmla="*/ 26 w 93"/>
              <a:gd name="T55" fmla="*/ 101 h 104"/>
              <a:gd name="T56" fmla="*/ 26 w 93"/>
              <a:gd name="T57" fmla="*/ 101 h 104"/>
              <a:gd name="T58" fmla="*/ 17 w 93"/>
              <a:gd name="T59" fmla="*/ 97 h 104"/>
              <a:gd name="T60" fmla="*/ 10 w 93"/>
              <a:gd name="T61" fmla="*/ 90 h 104"/>
              <a:gd name="T62" fmla="*/ 6 w 93"/>
              <a:gd name="T63" fmla="*/ 81 h 104"/>
              <a:gd name="T64" fmla="*/ 2 w 93"/>
              <a:gd name="T65" fmla="*/ 71 h 104"/>
              <a:gd name="T66" fmla="*/ 0 w 93"/>
              <a:gd name="T67" fmla="*/ 60 h 104"/>
              <a:gd name="T68" fmla="*/ 0 w 93"/>
              <a:gd name="T69" fmla="*/ 50 h 104"/>
              <a:gd name="T70" fmla="*/ 2 w 93"/>
              <a:gd name="T71" fmla="*/ 38 h 104"/>
              <a:gd name="T72" fmla="*/ 4 w 93"/>
              <a:gd name="T7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04">
                <a:moveTo>
                  <a:pt x="4" y="30"/>
                </a:moveTo>
                <a:lnTo>
                  <a:pt x="4" y="30"/>
                </a:lnTo>
                <a:lnTo>
                  <a:pt x="9" y="21"/>
                </a:lnTo>
                <a:lnTo>
                  <a:pt x="14" y="14"/>
                </a:lnTo>
                <a:lnTo>
                  <a:pt x="21" y="9"/>
                </a:lnTo>
                <a:lnTo>
                  <a:pt x="29" y="4"/>
                </a:lnTo>
                <a:lnTo>
                  <a:pt x="37" y="1"/>
                </a:lnTo>
                <a:lnTo>
                  <a:pt x="46" y="0"/>
                </a:lnTo>
                <a:lnTo>
                  <a:pt x="56" y="1"/>
                </a:lnTo>
                <a:lnTo>
                  <a:pt x="64" y="4"/>
                </a:lnTo>
                <a:lnTo>
                  <a:pt x="64" y="4"/>
                </a:lnTo>
                <a:lnTo>
                  <a:pt x="73" y="9"/>
                </a:lnTo>
                <a:lnTo>
                  <a:pt x="80" y="14"/>
                </a:lnTo>
                <a:lnTo>
                  <a:pt x="85" y="21"/>
                </a:lnTo>
                <a:lnTo>
                  <a:pt x="90" y="28"/>
                </a:lnTo>
                <a:lnTo>
                  <a:pt x="93" y="37"/>
                </a:lnTo>
                <a:lnTo>
                  <a:pt x="93" y="46"/>
                </a:lnTo>
                <a:lnTo>
                  <a:pt x="93" y="55"/>
                </a:lnTo>
                <a:lnTo>
                  <a:pt x="90" y="64"/>
                </a:lnTo>
                <a:lnTo>
                  <a:pt x="90" y="64"/>
                </a:lnTo>
                <a:lnTo>
                  <a:pt x="85" y="73"/>
                </a:lnTo>
                <a:lnTo>
                  <a:pt x="80" y="81"/>
                </a:lnTo>
                <a:lnTo>
                  <a:pt x="71" y="88"/>
                </a:lnTo>
                <a:lnTo>
                  <a:pt x="63" y="95"/>
                </a:lnTo>
                <a:lnTo>
                  <a:pt x="54" y="100"/>
                </a:lnTo>
                <a:lnTo>
                  <a:pt x="44" y="102"/>
                </a:lnTo>
                <a:lnTo>
                  <a:pt x="34" y="104"/>
                </a:lnTo>
                <a:lnTo>
                  <a:pt x="26" y="101"/>
                </a:lnTo>
                <a:lnTo>
                  <a:pt x="26" y="101"/>
                </a:lnTo>
                <a:lnTo>
                  <a:pt x="17" y="97"/>
                </a:lnTo>
                <a:lnTo>
                  <a:pt x="10" y="90"/>
                </a:lnTo>
                <a:lnTo>
                  <a:pt x="6" y="81"/>
                </a:lnTo>
                <a:lnTo>
                  <a:pt x="2" y="71"/>
                </a:lnTo>
                <a:lnTo>
                  <a:pt x="0" y="60"/>
                </a:lnTo>
                <a:lnTo>
                  <a:pt x="0" y="50"/>
                </a:lnTo>
                <a:lnTo>
                  <a:pt x="2" y="38"/>
                </a:lnTo>
                <a:lnTo>
                  <a:pt x="4"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grpSp>
        <p:nvGrpSpPr>
          <p:cNvPr id="8" name="Gruppieren 7">
            <a:extLst>
              <a:ext uri="{FF2B5EF4-FFF2-40B4-BE49-F238E27FC236}">
                <a16:creationId xmlns:a16="http://schemas.microsoft.com/office/drawing/2014/main" id="{3D9FFF2D-76E8-42B6-83C9-E97563DEFB09}"/>
              </a:ext>
            </a:extLst>
          </p:cNvPr>
          <p:cNvGrpSpPr/>
          <p:nvPr/>
        </p:nvGrpSpPr>
        <p:grpSpPr>
          <a:xfrm>
            <a:off x="3350132" y="1348232"/>
            <a:ext cx="668337" cy="892175"/>
            <a:chOff x="598488" y="1348232"/>
            <a:chExt cx="668337" cy="892175"/>
          </a:xfrm>
        </p:grpSpPr>
        <p:sp>
          <p:nvSpPr>
            <p:cNvPr id="9" name="Freeform 5">
              <a:extLst>
                <a:ext uri="{FF2B5EF4-FFF2-40B4-BE49-F238E27FC236}">
                  <a16:creationId xmlns:a16="http://schemas.microsoft.com/office/drawing/2014/main" id="{A64E4D80-D926-4E40-9971-044829F5EF74}"/>
                </a:ext>
              </a:extLst>
            </p:cNvPr>
            <p:cNvSpPr>
              <a:spLocks/>
            </p:cNvSpPr>
            <p:nvPr/>
          </p:nvSpPr>
          <p:spPr bwMode="auto">
            <a:xfrm>
              <a:off x="950913" y="1348232"/>
              <a:ext cx="147638" cy="165100"/>
            </a:xfrm>
            <a:custGeom>
              <a:avLst/>
              <a:gdLst>
                <a:gd name="T0" fmla="*/ 4 w 93"/>
                <a:gd name="T1" fmla="*/ 30 h 104"/>
                <a:gd name="T2" fmla="*/ 4 w 93"/>
                <a:gd name="T3" fmla="*/ 30 h 104"/>
                <a:gd name="T4" fmla="*/ 9 w 93"/>
                <a:gd name="T5" fmla="*/ 21 h 104"/>
                <a:gd name="T6" fmla="*/ 14 w 93"/>
                <a:gd name="T7" fmla="*/ 14 h 104"/>
                <a:gd name="T8" fmla="*/ 21 w 93"/>
                <a:gd name="T9" fmla="*/ 9 h 104"/>
                <a:gd name="T10" fmla="*/ 29 w 93"/>
                <a:gd name="T11" fmla="*/ 4 h 104"/>
                <a:gd name="T12" fmla="*/ 37 w 93"/>
                <a:gd name="T13" fmla="*/ 1 h 104"/>
                <a:gd name="T14" fmla="*/ 46 w 93"/>
                <a:gd name="T15" fmla="*/ 0 h 104"/>
                <a:gd name="T16" fmla="*/ 56 w 93"/>
                <a:gd name="T17" fmla="*/ 1 h 104"/>
                <a:gd name="T18" fmla="*/ 64 w 93"/>
                <a:gd name="T19" fmla="*/ 4 h 104"/>
                <a:gd name="T20" fmla="*/ 64 w 93"/>
                <a:gd name="T21" fmla="*/ 4 h 104"/>
                <a:gd name="T22" fmla="*/ 73 w 93"/>
                <a:gd name="T23" fmla="*/ 9 h 104"/>
                <a:gd name="T24" fmla="*/ 80 w 93"/>
                <a:gd name="T25" fmla="*/ 14 h 104"/>
                <a:gd name="T26" fmla="*/ 85 w 93"/>
                <a:gd name="T27" fmla="*/ 21 h 104"/>
                <a:gd name="T28" fmla="*/ 90 w 93"/>
                <a:gd name="T29" fmla="*/ 28 h 104"/>
                <a:gd name="T30" fmla="*/ 93 w 93"/>
                <a:gd name="T31" fmla="*/ 37 h 104"/>
                <a:gd name="T32" fmla="*/ 93 w 93"/>
                <a:gd name="T33" fmla="*/ 46 h 104"/>
                <a:gd name="T34" fmla="*/ 93 w 93"/>
                <a:gd name="T35" fmla="*/ 55 h 104"/>
                <a:gd name="T36" fmla="*/ 90 w 93"/>
                <a:gd name="T37" fmla="*/ 64 h 104"/>
                <a:gd name="T38" fmla="*/ 90 w 93"/>
                <a:gd name="T39" fmla="*/ 64 h 104"/>
                <a:gd name="T40" fmla="*/ 85 w 93"/>
                <a:gd name="T41" fmla="*/ 73 h 104"/>
                <a:gd name="T42" fmla="*/ 80 w 93"/>
                <a:gd name="T43" fmla="*/ 81 h 104"/>
                <a:gd name="T44" fmla="*/ 71 w 93"/>
                <a:gd name="T45" fmla="*/ 88 h 104"/>
                <a:gd name="T46" fmla="*/ 63 w 93"/>
                <a:gd name="T47" fmla="*/ 95 h 104"/>
                <a:gd name="T48" fmla="*/ 54 w 93"/>
                <a:gd name="T49" fmla="*/ 100 h 104"/>
                <a:gd name="T50" fmla="*/ 44 w 93"/>
                <a:gd name="T51" fmla="*/ 102 h 104"/>
                <a:gd name="T52" fmla="*/ 34 w 93"/>
                <a:gd name="T53" fmla="*/ 104 h 104"/>
                <a:gd name="T54" fmla="*/ 26 w 93"/>
                <a:gd name="T55" fmla="*/ 101 h 104"/>
                <a:gd name="T56" fmla="*/ 26 w 93"/>
                <a:gd name="T57" fmla="*/ 101 h 104"/>
                <a:gd name="T58" fmla="*/ 17 w 93"/>
                <a:gd name="T59" fmla="*/ 97 h 104"/>
                <a:gd name="T60" fmla="*/ 10 w 93"/>
                <a:gd name="T61" fmla="*/ 90 h 104"/>
                <a:gd name="T62" fmla="*/ 6 w 93"/>
                <a:gd name="T63" fmla="*/ 81 h 104"/>
                <a:gd name="T64" fmla="*/ 2 w 93"/>
                <a:gd name="T65" fmla="*/ 71 h 104"/>
                <a:gd name="T66" fmla="*/ 0 w 93"/>
                <a:gd name="T67" fmla="*/ 60 h 104"/>
                <a:gd name="T68" fmla="*/ 0 w 93"/>
                <a:gd name="T69" fmla="*/ 50 h 104"/>
                <a:gd name="T70" fmla="*/ 2 w 93"/>
                <a:gd name="T71" fmla="*/ 38 h 104"/>
                <a:gd name="T72" fmla="*/ 4 w 93"/>
                <a:gd name="T7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04">
                  <a:moveTo>
                    <a:pt x="4" y="30"/>
                  </a:moveTo>
                  <a:lnTo>
                    <a:pt x="4" y="30"/>
                  </a:lnTo>
                  <a:lnTo>
                    <a:pt x="9" y="21"/>
                  </a:lnTo>
                  <a:lnTo>
                    <a:pt x="14" y="14"/>
                  </a:lnTo>
                  <a:lnTo>
                    <a:pt x="21" y="9"/>
                  </a:lnTo>
                  <a:lnTo>
                    <a:pt x="29" y="4"/>
                  </a:lnTo>
                  <a:lnTo>
                    <a:pt x="37" y="1"/>
                  </a:lnTo>
                  <a:lnTo>
                    <a:pt x="46" y="0"/>
                  </a:lnTo>
                  <a:lnTo>
                    <a:pt x="56" y="1"/>
                  </a:lnTo>
                  <a:lnTo>
                    <a:pt x="64" y="4"/>
                  </a:lnTo>
                  <a:lnTo>
                    <a:pt x="64" y="4"/>
                  </a:lnTo>
                  <a:lnTo>
                    <a:pt x="73" y="9"/>
                  </a:lnTo>
                  <a:lnTo>
                    <a:pt x="80" y="14"/>
                  </a:lnTo>
                  <a:lnTo>
                    <a:pt x="85" y="21"/>
                  </a:lnTo>
                  <a:lnTo>
                    <a:pt x="90" y="28"/>
                  </a:lnTo>
                  <a:lnTo>
                    <a:pt x="93" y="37"/>
                  </a:lnTo>
                  <a:lnTo>
                    <a:pt x="93" y="46"/>
                  </a:lnTo>
                  <a:lnTo>
                    <a:pt x="93" y="55"/>
                  </a:lnTo>
                  <a:lnTo>
                    <a:pt x="90" y="64"/>
                  </a:lnTo>
                  <a:lnTo>
                    <a:pt x="90" y="64"/>
                  </a:lnTo>
                  <a:lnTo>
                    <a:pt x="85" y="73"/>
                  </a:lnTo>
                  <a:lnTo>
                    <a:pt x="80" y="81"/>
                  </a:lnTo>
                  <a:lnTo>
                    <a:pt x="71" y="88"/>
                  </a:lnTo>
                  <a:lnTo>
                    <a:pt x="63" y="95"/>
                  </a:lnTo>
                  <a:lnTo>
                    <a:pt x="54" y="100"/>
                  </a:lnTo>
                  <a:lnTo>
                    <a:pt x="44" y="102"/>
                  </a:lnTo>
                  <a:lnTo>
                    <a:pt x="34" y="104"/>
                  </a:lnTo>
                  <a:lnTo>
                    <a:pt x="26" y="101"/>
                  </a:lnTo>
                  <a:lnTo>
                    <a:pt x="26" y="101"/>
                  </a:lnTo>
                  <a:lnTo>
                    <a:pt x="17" y="97"/>
                  </a:lnTo>
                  <a:lnTo>
                    <a:pt x="10" y="90"/>
                  </a:lnTo>
                  <a:lnTo>
                    <a:pt x="6" y="81"/>
                  </a:lnTo>
                  <a:lnTo>
                    <a:pt x="2" y="71"/>
                  </a:lnTo>
                  <a:lnTo>
                    <a:pt x="0" y="60"/>
                  </a:lnTo>
                  <a:lnTo>
                    <a:pt x="0" y="50"/>
                  </a:lnTo>
                  <a:lnTo>
                    <a:pt x="2" y="38"/>
                  </a:lnTo>
                  <a:lnTo>
                    <a:pt x="4" y="3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1" name="Freeform 7">
              <a:extLst>
                <a:ext uri="{FF2B5EF4-FFF2-40B4-BE49-F238E27FC236}">
                  <a16:creationId xmlns:a16="http://schemas.microsoft.com/office/drawing/2014/main" id="{0491A8F1-F983-403B-AB85-EC2B495226CB}"/>
                </a:ext>
              </a:extLst>
            </p:cNvPr>
            <p:cNvSpPr>
              <a:spLocks/>
            </p:cNvSpPr>
            <p:nvPr/>
          </p:nvSpPr>
          <p:spPr bwMode="auto">
            <a:xfrm>
              <a:off x="598488" y="1522857"/>
              <a:ext cx="666750" cy="706438"/>
            </a:xfrm>
            <a:custGeom>
              <a:avLst/>
              <a:gdLst>
                <a:gd name="T0" fmla="*/ 258 w 420"/>
                <a:gd name="T1" fmla="*/ 99 h 445"/>
                <a:gd name="T2" fmla="*/ 286 w 420"/>
                <a:gd name="T3" fmla="*/ 126 h 445"/>
                <a:gd name="T4" fmla="*/ 300 w 420"/>
                <a:gd name="T5" fmla="*/ 139 h 445"/>
                <a:gd name="T6" fmla="*/ 319 w 420"/>
                <a:gd name="T7" fmla="*/ 142 h 445"/>
                <a:gd name="T8" fmla="*/ 398 w 420"/>
                <a:gd name="T9" fmla="*/ 129 h 445"/>
                <a:gd name="T10" fmla="*/ 413 w 420"/>
                <a:gd name="T11" fmla="*/ 122 h 445"/>
                <a:gd name="T12" fmla="*/ 420 w 420"/>
                <a:gd name="T13" fmla="*/ 110 h 445"/>
                <a:gd name="T14" fmla="*/ 420 w 420"/>
                <a:gd name="T15" fmla="*/ 101 h 445"/>
                <a:gd name="T16" fmla="*/ 411 w 420"/>
                <a:gd name="T17" fmla="*/ 88 h 445"/>
                <a:gd name="T18" fmla="*/ 394 w 420"/>
                <a:gd name="T19" fmla="*/ 88 h 445"/>
                <a:gd name="T20" fmla="*/ 337 w 420"/>
                <a:gd name="T21" fmla="*/ 98 h 445"/>
                <a:gd name="T22" fmla="*/ 319 w 420"/>
                <a:gd name="T23" fmla="*/ 95 h 445"/>
                <a:gd name="T24" fmla="*/ 262 w 420"/>
                <a:gd name="T25" fmla="*/ 17 h 445"/>
                <a:gd name="T26" fmla="*/ 248 w 420"/>
                <a:gd name="T27" fmla="*/ 4 h 445"/>
                <a:gd name="T28" fmla="*/ 235 w 420"/>
                <a:gd name="T29" fmla="*/ 0 h 445"/>
                <a:gd name="T30" fmla="*/ 161 w 420"/>
                <a:gd name="T31" fmla="*/ 12 h 445"/>
                <a:gd name="T32" fmla="*/ 111 w 420"/>
                <a:gd name="T33" fmla="*/ 27 h 445"/>
                <a:gd name="T34" fmla="*/ 81 w 420"/>
                <a:gd name="T35" fmla="*/ 38 h 445"/>
                <a:gd name="T36" fmla="*/ 67 w 420"/>
                <a:gd name="T37" fmla="*/ 88 h 445"/>
                <a:gd name="T38" fmla="*/ 56 w 420"/>
                <a:gd name="T39" fmla="*/ 143 h 445"/>
                <a:gd name="T40" fmla="*/ 60 w 420"/>
                <a:gd name="T41" fmla="*/ 162 h 445"/>
                <a:gd name="T42" fmla="*/ 69 w 420"/>
                <a:gd name="T43" fmla="*/ 166 h 445"/>
                <a:gd name="T44" fmla="*/ 84 w 420"/>
                <a:gd name="T45" fmla="*/ 162 h 445"/>
                <a:gd name="T46" fmla="*/ 96 w 420"/>
                <a:gd name="T47" fmla="*/ 150 h 445"/>
                <a:gd name="T48" fmla="*/ 100 w 420"/>
                <a:gd name="T49" fmla="*/ 140 h 445"/>
                <a:gd name="T50" fmla="*/ 113 w 420"/>
                <a:gd name="T51" fmla="*/ 76 h 445"/>
                <a:gd name="T52" fmla="*/ 121 w 420"/>
                <a:gd name="T53" fmla="*/ 71 h 445"/>
                <a:gd name="T54" fmla="*/ 164 w 420"/>
                <a:gd name="T55" fmla="*/ 64 h 445"/>
                <a:gd name="T56" fmla="*/ 161 w 420"/>
                <a:gd name="T57" fmla="*/ 73 h 445"/>
                <a:gd name="T58" fmla="*/ 103 w 420"/>
                <a:gd name="T59" fmla="*/ 243 h 445"/>
                <a:gd name="T60" fmla="*/ 79 w 420"/>
                <a:gd name="T61" fmla="*/ 307 h 445"/>
                <a:gd name="T62" fmla="*/ 10 w 420"/>
                <a:gd name="T63" fmla="*/ 398 h 445"/>
                <a:gd name="T64" fmla="*/ 2 w 420"/>
                <a:gd name="T65" fmla="*/ 415 h 445"/>
                <a:gd name="T66" fmla="*/ 2 w 420"/>
                <a:gd name="T67" fmla="*/ 432 h 445"/>
                <a:gd name="T68" fmla="*/ 7 w 420"/>
                <a:gd name="T69" fmla="*/ 440 h 445"/>
                <a:gd name="T70" fmla="*/ 26 w 420"/>
                <a:gd name="T71" fmla="*/ 445 h 445"/>
                <a:gd name="T72" fmla="*/ 46 w 420"/>
                <a:gd name="T73" fmla="*/ 436 h 445"/>
                <a:gd name="T74" fmla="*/ 98 w 420"/>
                <a:gd name="T75" fmla="*/ 364 h 445"/>
                <a:gd name="T76" fmla="*/ 168 w 420"/>
                <a:gd name="T77" fmla="*/ 230 h 445"/>
                <a:gd name="T78" fmla="*/ 255 w 420"/>
                <a:gd name="T79" fmla="*/ 274 h 445"/>
                <a:gd name="T80" fmla="*/ 195 w 420"/>
                <a:gd name="T81" fmla="*/ 365 h 445"/>
                <a:gd name="T82" fmla="*/ 182 w 420"/>
                <a:gd name="T83" fmla="*/ 386 h 445"/>
                <a:gd name="T84" fmla="*/ 179 w 420"/>
                <a:gd name="T85" fmla="*/ 402 h 445"/>
                <a:gd name="T86" fmla="*/ 194 w 420"/>
                <a:gd name="T87" fmla="*/ 415 h 445"/>
                <a:gd name="T88" fmla="*/ 204 w 420"/>
                <a:gd name="T89" fmla="*/ 416 h 445"/>
                <a:gd name="T90" fmla="*/ 221 w 420"/>
                <a:gd name="T91" fmla="*/ 409 h 445"/>
                <a:gd name="T92" fmla="*/ 290 w 420"/>
                <a:gd name="T93" fmla="*/ 305 h 445"/>
                <a:gd name="T94" fmla="*/ 306 w 420"/>
                <a:gd name="T95" fmla="*/ 283 h 445"/>
                <a:gd name="T96" fmla="*/ 317 w 420"/>
                <a:gd name="T97" fmla="*/ 257 h 445"/>
                <a:gd name="T98" fmla="*/ 312 w 420"/>
                <a:gd name="T99" fmla="*/ 240 h 445"/>
                <a:gd name="T100" fmla="*/ 221 w 420"/>
                <a:gd name="T101" fmla="*/ 18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45">
                  <a:moveTo>
                    <a:pt x="221" y="189"/>
                  </a:moveTo>
                  <a:lnTo>
                    <a:pt x="221" y="189"/>
                  </a:lnTo>
                  <a:lnTo>
                    <a:pt x="258" y="99"/>
                  </a:lnTo>
                  <a:lnTo>
                    <a:pt x="258" y="99"/>
                  </a:lnTo>
                  <a:lnTo>
                    <a:pt x="278" y="118"/>
                  </a:lnTo>
                  <a:lnTo>
                    <a:pt x="286" y="126"/>
                  </a:lnTo>
                  <a:lnTo>
                    <a:pt x="286" y="126"/>
                  </a:lnTo>
                  <a:lnTo>
                    <a:pt x="293" y="133"/>
                  </a:lnTo>
                  <a:lnTo>
                    <a:pt x="300" y="139"/>
                  </a:lnTo>
                  <a:lnTo>
                    <a:pt x="309" y="142"/>
                  </a:lnTo>
                  <a:lnTo>
                    <a:pt x="313" y="142"/>
                  </a:lnTo>
                  <a:lnTo>
                    <a:pt x="319" y="142"/>
                  </a:lnTo>
                  <a:lnTo>
                    <a:pt x="319" y="142"/>
                  </a:lnTo>
                  <a:lnTo>
                    <a:pt x="398" y="129"/>
                  </a:lnTo>
                  <a:lnTo>
                    <a:pt x="398" y="129"/>
                  </a:lnTo>
                  <a:lnTo>
                    <a:pt x="404" y="128"/>
                  </a:lnTo>
                  <a:lnTo>
                    <a:pt x="408" y="125"/>
                  </a:lnTo>
                  <a:lnTo>
                    <a:pt x="413" y="122"/>
                  </a:lnTo>
                  <a:lnTo>
                    <a:pt x="416" y="119"/>
                  </a:lnTo>
                  <a:lnTo>
                    <a:pt x="417" y="115"/>
                  </a:lnTo>
                  <a:lnTo>
                    <a:pt x="420" y="110"/>
                  </a:lnTo>
                  <a:lnTo>
                    <a:pt x="420" y="106"/>
                  </a:lnTo>
                  <a:lnTo>
                    <a:pt x="420" y="101"/>
                  </a:lnTo>
                  <a:lnTo>
                    <a:pt x="420" y="101"/>
                  </a:lnTo>
                  <a:lnTo>
                    <a:pt x="416" y="92"/>
                  </a:lnTo>
                  <a:lnTo>
                    <a:pt x="414" y="89"/>
                  </a:lnTo>
                  <a:lnTo>
                    <a:pt x="411" y="88"/>
                  </a:lnTo>
                  <a:lnTo>
                    <a:pt x="404" y="86"/>
                  </a:lnTo>
                  <a:lnTo>
                    <a:pt x="394" y="88"/>
                  </a:lnTo>
                  <a:lnTo>
                    <a:pt x="394" y="88"/>
                  </a:lnTo>
                  <a:lnTo>
                    <a:pt x="366" y="92"/>
                  </a:lnTo>
                  <a:lnTo>
                    <a:pt x="337" y="98"/>
                  </a:lnTo>
                  <a:lnTo>
                    <a:pt x="337" y="98"/>
                  </a:lnTo>
                  <a:lnTo>
                    <a:pt x="330" y="98"/>
                  </a:lnTo>
                  <a:lnTo>
                    <a:pt x="325" y="98"/>
                  </a:lnTo>
                  <a:lnTo>
                    <a:pt x="319" y="95"/>
                  </a:lnTo>
                  <a:lnTo>
                    <a:pt x="315" y="91"/>
                  </a:lnTo>
                  <a:lnTo>
                    <a:pt x="315" y="91"/>
                  </a:lnTo>
                  <a:lnTo>
                    <a:pt x="262" y="17"/>
                  </a:lnTo>
                  <a:lnTo>
                    <a:pt x="262" y="17"/>
                  </a:lnTo>
                  <a:lnTo>
                    <a:pt x="255" y="8"/>
                  </a:lnTo>
                  <a:lnTo>
                    <a:pt x="248" y="4"/>
                  </a:lnTo>
                  <a:lnTo>
                    <a:pt x="241" y="1"/>
                  </a:lnTo>
                  <a:lnTo>
                    <a:pt x="235" y="0"/>
                  </a:lnTo>
                  <a:lnTo>
                    <a:pt x="235" y="0"/>
                  </a:lnTo>
                  <a:lnTo>
                    <a:pt x="215" y="1"/>
                  </a:lnTo>
                  <a:lnTo>
                    <a:pt x="197" y="4"/>
                  </a:lnTo>
                  <a:lnTo>
                    <a:pt x="161" y="12"/>
                  </a:lnTo>
                  <a:lnTo>
                    <a:pt x="131" y="19"/>
                  </a:lnTo>
                  <a:lnTo>
                    <a:pt x="111" y="27"/>
                  </a:lnTo>
                  <a:lnTo>
                    <a:pt x="111" y="27"/>
                  </a:lnTo>
                  <a:lnTo>
                    <a:pt x="98" y="29"/>
                  </a:lnTo>
                  <a:lnTo>
                    <a:pt x="89" y="34"/>
                  </a:lnTo>
                  <a:lnTo>
                    <a:pt x="81" y="38"/>
                  </a:lnTo>
                  <a:lnTo>
                    <a:pt x="79" y="44"/>
                  </a:lnTo>
                  <a:lnTo>
                    <a:pt x="79" y="44"/>
                  </a:lnTo>
                  <a:lnTo>
                    <a:pt x="67" y="88"/>
                  </a:lnTo>
                  <a:lnTo>
                    <a:pt x="57" y="130"/>
                  </a:lnTo>
                  <a:lnTo>
                    <a:pt x="57" y="130"/>
                  </a:lnTo>
                  <a:lnTo>
                    <a:pt x="56" y="143"/>
                  </a:lnTo>
                  <a:lnTo>
                    <a:pt x="56" y="153"/>
                  </a:lnTo>
                  <a:lnTo>
                    <a:pt x="57" y="157"/>
                  </a:lnTo>
                  <a:lnTo>
                    <a:pt x="60" y="162"/>
                  </a:lnTo>
                  <a:lnTo>
                    <a:pt x="63" y="165"/>
                  </a:lnTo>
                  <a:lnTo>
                    <a:pt x="69" y="166"/>
                  </a:lnTo>
                  <a:lnTo>
                    <a:pt x="69" y="166"/>
                  </a:lnTo>
                  <a:lnTo>
                    <a:pt x="74" y="166"/>
                  </a:lnTo>
                  <a:lnTo>
                    <a:pt x="79" y="165"/>
                  </a:lnTo>
                  <a:lnTo>
                    <a:pt x="84" y="162"/>
                  </a:lnTo>
                  <a:lnTo>
                    <a:pt x="89" y="159"/>
                  </a:lnTo>
                  <a:lnTo>
                    <a:pt x="93" y="155"/>
                  </a:lnTo>
                  <a:lnTo>
                    <a:pt x="96" y="150"/>
                  </a:lnTo>
                  <a:lnTo>
                    <a:pt x="98" y="146"/>
                  </a:lnTo>
                  <a:lnTo>
                    <a:pt x="100" y="140"/>
                  </a:lnTo>
                  <a:lnTo>
                    <a:pt x="100" y="140"/>
                  </a:lnTo>
                  <a:lnTo>
                    <a:pt x="111" y="81"/>
                  </a:lnTo>
                  <a:lnTo>
                    <a:pt x="111" y="81"/>
                  </a:lnTo>
                  <a:lnTo>
                    <a:pt x="113" y="76"/>
                  </a:lnTo>
                  <a:lnTo>
                    <a:pt x="114" y="73"/>
                  </a:lnTo>
                  <a:lnTo>
                    <a:pt x="117" y="72"/>
                  </a:lnTo>
                  <a:lnTo>
                    <a:pt x="121" y="71"/>
                  </a:lnTo>
                  <a:lnTo>
                    <a:pt x="121" y="71"/>
                  </a:lnTo>
                  <a:lnTo>
                    <a:pt x="144" y="66"/>
                  </a:lnTo>
                  <a:lnTo>
                    <a:pt x="164" y="64"/>
                  </a:lnTo>
                  <a:lnTo>
                    <a:pt x="164" y="64"/>
                  </a:lnTo>
                  <a:lnTo>
                    <a:pt x="161" y="73"/>
                  </a:lnTo>
                  <a:lnTo>
                    <a:pt x="161" y="73"/>
                  </a:lnTo>
                  <a:lnTo>
                    <a:pt x="141" y="130"/>
                  </a:lnTo>
                  <a:lnTo>
                    <a:pt x="123" y="187"/>
                  </a:lnTo>
                  <a:lnTo>
                    <a:pt x="103" y="243"/>
                  </a:lnTo>
                  <a:lnTo>
                    <a:pt x="83" y="300"/>
                  </a:lnTo>
                  <a:lnTo>
                    <a:pt x="83" y="300"/>
                  </a:lnTo>
                  <a:lnTo>
                    <a:pt x="79" y="307"/>
                  </a:lnTo>
                  <a:lnTo>
                    <a:pt x="74" y="314"/>
                  </a:lnTo>
                  <a:lnTo>
                    <a:pt x="74" y="314"/>
                  </a:lnTo>
                  <a:lnTo>
                    <a:pt x="10" y="398"/>
                  </a:lnTo>
                  <a:lnTo>
                    <a:pt x="10" y="398"/>
                  </a:lnTo>
                  <a:lnTo>
                    <a:pt x="5" y="409"/>
                  </a:lnTo>
                  <a:lnTo>
                    <a:pt x="2" y="415"/>
                  </a:lnTo>
                  <a:lnTo>
                    <a:pt x="0" y="421"/>
                  </a:lnTo>
                  <a:lnTo>
                    <a:pt x="0" y="426"/>
                  </a:lnTo>
                  <a:lnTo>
                    <a:pt x="2" y="432"/>
                  </a:lnTo>
                  <a:lnTo>
                    <a:pt x="5" y="436"/>
                  </a:lnTo>
                  <a:lnTo>
                    <a:pt x="7" y="440"/>
                  </a:lnTo>
                  <a:lnTo>
                    <a:pt x="7" y="440"/>
                  </a:lnTo>
                  <a:lnTo>
                    <a:pt x="15" y="443"/>
                  </a:lnTo>
                  <a:lnTo>
                    <a:pt x="20" y="445"/>
                  </a:lnTo>
                  <a:lnTo>
                    <a:pt x="26" y="445"/>
                  </a:lnTo>
                  <a:lnTo>
                    <a:pt x="32" y="443"/>
                  </a:lnTo>
                  <a:lnTo>
                    <a:pt x="42" y="440"/>
                  </a:lnTo>
                  <a:lnTo>
                    <a:pt x="46" y="436"/>
                  </a:lnTo>
                  <a:lnTo>
                    <a:pt x="46" y="436"/>
                  </a:lnTo>
                  <a:lnTo>
                    <a:pt x="70" y="405"/>
                  </a:lnTo>
                  <a:lnTo>
                    <a:pt x="98" y="364"/>
                  </a:lnTo>
                  <a:lnTo>
                    <a:pt x="141" y="302"/>
                  </a:lnTo>
                  <a:lnTo>
                    <a:pt x="141" y="302"/>
                  </a:lnTo>
                  <a:lnTo>
                    <a:pt x="168" y="230"/>
                  </a:lnTo>
                  <a:lnTo>
                    <a:pt x="168" y="230"/>
                  </a:lnTo>
                  <a:lnTo>
                    <a:pt x="212" y="251"/>
                  </a:lnTo>
                  <a:lnTo>
                    <a:pt x="255" y="274"/>
                  </a:lnTo>
                  <a:lnTo>
                    <a:pt x="255" y="274"/>
                  </a:lnTo>
                  <a:lnTo>
                    <a:pt x="225" y="320"/>
                  </a:lnTo>
                  <a:lnTo>
                    <a:pt x="195" y="365"/>
                  </a:lnTo>
                  <a:lnTo>
                    <a:pt x="195" y="365"/>
                  </a:lnTo>
                  <a:lnTo>
                    <a:pt x="182" y="386"/>
                  </a:lnTo>
                  <a:lnTo>
                    <a:pt x="182" y="386"/>
                  </a:lnTo>
                  <a:lnTo>
                    <a:pt x="179" y="395"/>
                  </a:lnTo>
                  <a:lnTo>
                    <a:pt x="179" y="399"/>
                  </a:lnTo>
                  <a:lnTo>
                    <a:pt x="179" y="402"/>
                  </a:lnTo>
                  <a:lnTo>
                    <a:pt x="182" y="406"/>
                  </a:lnTo>
                  <a:lnTo>
                    <a:pt x="185" y="409"/>
                  </a:lnTo>
                  <a:lnTo>
                    <a:pt x="194" y="415"/>
                  </a:lnTo>
                  <a:lnTo>
                    <a:pt x="194" y="415"/>
                  </a:lnTo>
                  <a:lnTo>
                    <a:pt x="198" y="416"/>
                  </a:lnTo>
                  <a:lnTo>
                    <a:pt x="204" y="416"/>
                  </a:lnTo>
                  <a:lnTo>
                    <a:pt x="208" y="416"/>
                  </a:lnTo>
                  <a:lnTo>
                    <a:pt x="212" y="415"/>
                  </a:lnTo>
                  <a:lnTo>
                    <a:pt x="221" y="409"/>
                  </a:lnTo>
                  <a:lnTo>
                    <a:pt x="228" y="401"/>
                  </a:lnTo>
                  <a:lnTo>
                    <a:pt x="228" y="401"/>
                  </a:lnTo>
                  <a:lnTo>
                    <a:pt x="290" y="305"/>
                  </a:lnTo>
                  <a:lnTo>
                    <a:pt x="290" y="305"/>
                  </a:lnTo>
                  <a:lnTo>
                    <a:pt x="306" y="283"/>
                  </a:lnTo>
                  <a:lnTo>
                    <a:pt x="306" y="283"/>
                  </a:lnTo>
                  <a:lnTo>
                    <a:pt x="313" y="268"/>
                  </a:lnTo>
                  <a:lnTo>
                    <a:pt x="316" y="263"/>
                  </a:lnTo>
                  <a:lnTo>
                    <a:pt x="317" y="257"/>
                  </a:lnTo>
                  <a:lnTo>
                    <a:pt x="317" y="250"/>
                  </a:lnTo>
                  <a:lnTo>
                    <a:pt x="316" y="246"/>
                  </a:lnTo>
                  <a:lnTo>
                    <a:pt x="312" y="240"/>
                  </a:lnTo>
                  <a:lnTo>
                    <a:pt x="306" y="236"/>
                  </a:lnTo>
                  <a:lnTo>
                    <a:pt x="306" y="236"/>
                  </a:lnTo>
                  <a:lnTo>
                    <a:pt x="221" y="189"/>
                  </a:lnTo>
                  <a:lnTo>
                    <a:pt x="221" y="189"/>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2" name="Freeform 8">
              <a:extLst>
                <a:ext uri="{FF2B5EF4-FFF2-40B4-BE49-F238E27FC236}">
                  <a16:creationId xmlns:a16="http://schemas.microsoft.com/office/drawing/2014/main" id="{FE6B523A-45AD-49B2-AB13-E2A091326F68}"/>
                </a:ext>
              </a:extLst>
            </p:cNvPr>
            <p:cNvSpPr>
              <a:spLocks/>
            </p:cNvSpPr>
            <p:nvPr/>
          </p:nvSpPr>
          <p:spPr bwMode="auto">
            <a:xfrm>
              <a:off x="1098550" y="2068957"/>
              <a:ext cx="168275" cy="171450"/>
            </a:xfrm>
            <a:custGeom>
              <a:avLst/>
              <a:gdLst>
                <a:gd name="T0" fmla="*/ 106 w 106"/>
                <a:gd name="T1" fmla="*/ 54 h 108"/>
                <a:gd name="T2" fmla="*/ 106 w 106"/>
                <a:gd name="T3" fmla="*/ 54 h 108"/>
                <a:gd name="T4" fmla="*/ 106 w 106"/>
                <a:gd name="T5" fmla="*/ 64 h 108"/>
                <a:gd name="T6" fmla="*/ 102 w 106"/>
                <a:gd name="T7" fmla="*/ 75 h 108"/>
                <a:gd name="T8" fmla="*/ 98 w 106"/>
                <a:gd name="T9" fmla="*/ 84 h 108"/>
                <a:gd name="T10" fmla="*/ 91 w 106"/>
                <a:gd name="T11" fmla="*/ 92 h 108"/>
                <a:gd name="T12" fmla="*/ 83 w 106"/>
                <a:gd name="T13" fmla="*/ 98 h 108"/>
                <a:gd name="T14" fmla="*/ 73 w 106"/>
                <a:gd name="T15" fmla="*/ 104 h 108"/>
                <a:gd name="T16" fmla="*/ 64 w 106"/>
                <a:gd name="T17" fmla="*/ 106 h 108"/>
                <a:gd name="T18" fmla="*/ 54 w 106"/>
                <a:gd name="T19" fmla="*/ 108 h 108"/>
                <a:gd name="T20" fmla="*/ 54 w 106"/>
                <a:gd name="T21" fmla="*/ 108 h 108"/>
                <a:gd name="T22" fmla="*/ 42 w 106"/>
                <a:gd name="T23" fmla="*/ 106 h 108"/>
                <a:gd name="T24" fmla="*/ 32 w 106"/>
                <a:gd name="T25" fmla="*/ 104 h 108"/>
                <a:gd name="T26" fmla="*/ 22 w 106"/>
                <a:gd name="T27" fmla="*/ 98 h 108"/>
                <a:gd name="T28" fmla="*/ 15 w 106"/>
                <a:gd name="T29" fmla="*/ 92 h 108"/>
                <a:gd name="T30" fmla="*/ 8 w 106"/>
                <a:gd name="T31" fmla="*/ 84 h 108"/>
                <a:gd name="T32" fmla="*/ 4 w 106"/>
                <a:gd name="T33" fmla="*/ 75 h 108"/>
                <a:gd name="T34" fmla="*/ 1 w 106"/>
                <a:gd name="T35" fmla="*/ 64 h 108"/>
                <a:gd name="T36" fmla="*/ 0 w 106"/>
                <a:gd name="T37" fmla="*/ 54 h 108"/>
                <a:gd name="T38" fmla="*/ 0 w 106"/>
                <a:gd name="T39" fmla="*/ 54 h 108"/>
                <a:gd name="T40" fmla="*/ 1 w 106"/>
                <a:gd name="T41" fmla="*/ 42 h 108"/>
                <a:gd name="T42" fmla="*/ 4 w 106"/>
                <a:gd name="T43" fmla="*/ 32 h 108"/>
                <a:gd name="T44" fmla="*/ 8 w 106"/>
                <a:gd name="T45" fmla="*/ 24 h 108"/>
                <a:gd name="T46" fmla="*/ 15 w 106"/>
                <a:gd name="T47" fmla="*/ 15 h 108"/>
                <a:gd name="T48" fmla="*/ 22 w 106"/>
                <a:gd name="T49" fmla="*/ 10 h 108"/>
                <a:gd name="T50" fmla="*/ 32 w 106"/>
                <a:gd name="T51" fmla="*/ 4 h 108"/>
                <a:gd name="T52" fmla="*/ 42 w 106"/>
                <a:gd name="T53" fmla="*/ 1 h 108"/>
                <a:gd name="T54" fmla="*/ 54 w 106"/>
                <a:gd name="T55" fmla="*/ 0 h 108"/>
                <a:gd name="T56" fmla="*/ 54 w 106"/>
                <a:gd name="T57" fmla="*/ 0 h 108"/>
                <a:gd name="T58" fmla="*/ 64 w 106"/>
                <a:gd name="T59" fmla="*/ 1 h 108"/>
                <a:gd name="T60" fmla="*/ 73 w 106"/>
                <a:gd name="T61" fmla="*/ 4 h 108"/>
                <a:gd name="T62" fmla="*/ 83 w 106"/>
                <a:gd name="T63" fmla="*/ 10 h 108"/>
                <a:gd name="T64" fmla="*/ 91 w 106"/>
                <a:gd name="T65" fmla="*/ 15 h 108"/>
                <a:gd name="T66" fmla="*/ 98 w 106"/>
                <a:gd name="T67" fmla="*/ 24 h 108"/>
                <a:gd name="T68" fmla="*/ 102 w 106"/>
                <a:gd name="T69" fmla="*/ 32 h 108"/>
                <a:gd name="T70" fmla="*/ 106 w 106"/>
                <a:gd name="T71" fmla="*/ 42 h 108"/>
                <a:gd name="T72" fmla="*/ 106 w 106"/>
                <a:gd name="T73" fmla="*/ 54 h 108"/>
                <a:gd name="T74" fmla="*/ 106 w 106"/>
                <a:gd name="T7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8">
                  <a:moveTo>
                    <a:pt x="106" y="54"/>
                  </a:moveTo>
                  <a:lnTo>
                    <a:pt x="106" y="54"/>
                  </a:lnTo>
                  <a:lnTo>
                    <a:pt x="106" y="64"/>
                  </a:lnTo>
                  <a:lnTo>
                    <a:pt x="102" y="75"/>
                  </a:lnTo>
                  <a:lnTo>
                    <a:pt x="98" y="84"/>
                  </a:lnTo>
                  <a:lnTo>
                    <a:pt x="91" y="92"/>
                  </a:lnTo>
                  <a:lnTo>
                    <a:pt x="83" y="98"/>
                  </a:lnTo>
                  <a:lnTo>
                    <a:pt x="73" y="104"/>
                  </a:lnTo>
                  <a:lnTo>
                    <a:pt x="64" y="106"/>
                  </a:lnTo>
                  <a:lnTo>
                    <a:pt x="54" y="108"/>
                  </a:lnTo>
                  <a:lnTo>
                    <a:pt x="54" y="108"/>
                  </a:lnTo>
                  <a:lnTo>
                    <a:pt x="42" y="106"/>
                  </a:lnTo>
                  <a:lnTo>
                    <a:pt x="32" y="104"/>
                  </a:lnTo>
                  <a:lnTo>
                    <a:pt x="22" y="98"/>
                  </a:lnTo>
                  <a:lnTo>
                    <a:pt x="15" y="92"/>
                  </a:lnTo>
                  <a:lnTo>
                    <a:pt x="8" y="84"/>
                  </a:lnTo>
                  <a:lnTo>
                    <a:pt x="4" y="75"/>
                  </a:lnTo>
                  <a:lnTo>
                    <a:pt x="1" y="64"/>
                  </a:lnTo>
                  <a:lnTo>
                    <a:pt x="0" y="54"/>
                  </a:lnTo>
                  <a:lnTo>
                    <a:pt x="0" y="54"/>
                  </a:lnTo>
                  <a:lnTo>
                    <a:pt x="1" y="42"/>
                  </a:lnTo>
                  <a:lnTo>
                    <a:pt x="4" y="32"/>
                  </a:lnTo>
                  <a:lnTo>
                    <a:pt x="8" y="24"/>
                  </a:lnTo>
                  <a:lnTo>
                    <a:pt x="15" y="15"/>
                  </a:lnTo>
                  <a:lnTo>
                    <a:pt x="22" y="10"/>
                  </a:lnTo>
                  <a:lnTo>
                    <a:pt x="32" y="4"/>
                  </a:lnTo>
                  <a:lnTo>
                    <a:pt x="42" y="1"/>
                  </a:lnTo>
                  <a:lnTo>
                    <a:pt x="54" y="0"/>
                  </a:lnTo>
                  <a:lnTo>
                    <a:pt x="54" y="0"/>
                  </a:lnTo>
                  <a:lnTo>
                    <a:pt x="64" y="1"/>
                  </a:lnTo>
                  <a:lnTo>
                    <a:pt x="73" y="4"/>
                  </a:lnTo>
                  <a:lnTo>
                    <a:pt x="83" y="10"/>
                  </a:lnTo>
                  <a:lnTo>
                    <a:pt x="91" y="15"/>
                  </a:lnTo>
                  <a:lnTo>
                    <a:pt x="98" y="24"/>
                  </a:lnTo>
                  <a:lnTo>
                    <a:pt x="102" y="32"/>
                  </a:lnTo>
                  <a:lnTo>
                    <a:pt x="106" y="42"/>
                  </a:lnTo>
                  <a:lnTo>
                    <a:pt x="106" y="54"/>
                  </a:lnTo>
                  <a:lnTo>
                    <a:pt x="106" y="54"/>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grpSp>
      <p:sp>
        <p:nvSpPr>
          <p:cNvPr id="34" name="Textfeld 33">
            <a:extLst>
              <a:ext uri="{FF2B5EF4-FFF2-40B4-BE49-F238E27FC236}">
                <a16:creationId xmlns:a16="http://schemas.microsoft.com/office/drawing/2014/main" id="{59E8677C-56D9-40F8-B9B4-14C505A53F52}"/>
              </a:ext>
            </a:extLst>
          </p:cNvPr>
          <p:cNvSpPr txBox="1"/>
          <p:nvPr/>
        </p:nvSpPr>
        <p:spPr>
          <a:xfrm>
            <a:off x="6959508" y="2947126"/>
            <a:ext cx="1187718" cy="815608"/>
          </a:xfrm>
          <a:prstGeom prst="rect">
            <a:avLst/>
          </a:prstGeom>
          <a:noFill/>
        </p:spPr>
        <p:txBody>
          <a:bodyPr wrap="square" rtlCol="0">
            <a:spAutoFit/>
          </a:bodyPr>
          <a:lstStyle/>
          <a:p>
            <a:r>
              <a:rPr lang="it-CH" sz="3600" b="1" dirty="0">
                <a:solidFill>
                  <a:schemeClr val="accent1"/>
                </a:solidFill>
              </a:rPr>
              <a:t>5%</a:t>
            </a:r>
          </a:p>
          <a:p>
            <a:r>
              <a:rPr lang="it-CH" sz="1100" dirty="0">
                <a:solidFill>
                  <a:srgbClr val="666666"/>
                </a:solidFill>
              </a:rPr>
              <a:t>Ginnastica</a:t>
            </a:r>
          </a:p>
        </p:txBody>
      </p:sp>
      <p:sp>
        <p:nvSpPr>
          <p:cNvPr id="37" name="Textfeld 36">
            <a:extLst>
              <a:ext uri="{FF2B5EF4-FFF2-40B4-BE49-F238E27FC236}">
                <a16:creationId xmlns:a16="http://schemas.microsoft.com/office/drawing/2014/main" id="{6F4C3EAC-EB6B-414F-AF5D-045ABD9797C8}"/>
              </a:ext>
            </a:extLst>
          </p:cNvPr>
          <p:cNvSpPr txBox="1"/>
          <p:nvPr/>
        </p:nvSpPr>
        <p:spPr>
          <a:xfrm>
            <a:off x="1283351" y="2977132"/>
            <a:ext cx="2167096" cy="815608"/>
          </a:xfrm>
          <a:prstGeom prst="rect">
            <a:avLst/>
          </a:prstGeom>
          <a:noFill/>
        </p:spPr>
        <p:txBody>
          <a:bodyPr wrap="square" rtlCol="0">
            <a:spAutoFit/>
          </a:bodyPr>
          <a:lstStyle/>
          <a:p>
            <a:r>
              <a:rPr lang="it-CH" sz="3600" b="1" dirty="0">
                <a:solidFill>
                  <a:schemeClr val="accent1"/>
                </a:solidFill>
              </a:rPr>
              <a:t>7%</a:t>
            </a:r>
          </a:p>
          <a:p>
            <a:r>
              <a:rPr lang="it-CH" sz="1100" dirty="0">
                <a:solidFill>
                  <a:srgbClr val="666666"/>
                </a:solidFill>
              </a:rPr>
              <a:t>Sport acquatici</a:t>
            </a:r>
          </a:p>
        </p:txBody>
      </p:sp>
      <p:sp>
        <p:nvSpPr>
          <p:cNvPr id="31" name="Textfeld 30">
            <a:extLst>
              <a:ext uri="{FF2B5EF4-FFF2-40B4-BE49-F238E27FC236}">
                <a16:creationId xmlns:a16="http://schemas.microsoft.com/office/drawing/2014/main" id="{2A4B23EA-7DEB-4280-B4EB-857CA2221B0A}"/>
              </a:ext>
            </a:extLst>
          </p:cNvPr>
          <p:cNvSpPr txBox="1"/>
          <p:nvPr/>
        </p:nvSpPr>
        <p:spPr>
          <a:xfrm>
            <a:off x="4099333" y="1430444"/>
            <a:ext cx="1187718" cy="815608"/>
          </a:xfrm>
          <a:prstGeom prst="rect">
            <a:avLst/>
          </a:prstGeom>
          <a:noFill/>
        </p:spPr>
        <p:txBody>
          <a:bodyPr wrap="square" rtlCol="0">
            <a:spAutoFit/>
          </a:bodyPr>
          <a:lstStyle/>
          <a:p>
            <a:r>
              <a:rPr lang="it-CH" sz="3600" b="1" dirty="0">
                <a:solidFill>
                  <a:schemeClr val="accent1"/>
                </a:solidFill>
              </a:rPr>
              <a:t>21%</a:t>
            </a:r>
          </a:p>
          <a:p>
            <a:r>
              <a:rPr lang="it-CH" sz="1100" dirty="0">
                <a:solidFill>
                  <a:srgbClr val="666666"/>
                </a:solidFill>
              </a:rPr>
              <a:t>Calcio</a:t>
            </a:r>
          </a:p>
        </p:txBody>
      </p:sp>
      <p:sp>
        <p:nvSpPr>
          <p:cNvPr id="33" name="Textfeld 32">
            <a:extLst>
              <a:ext uri="{FF2B5EF4-FFF2-40B4-BE49-F238E27FC236}">
                <a16:creationId xmlns:a16="http://schemas.microsoft.com/office/drawing/2014/main" id="{C85D6DF4-1517-4DEE-9CB6-FCF624720ACE}"/>
              </a:ext>
            </a:extLst>
          </p:cNvPr>
          <p:cNvSpPr txBox="1"/>
          <p:nvPr/>
        </p:nvSpPr>
        <p:spPr>
          <a:xfrm>
            <a:off x="4105530" y="2977132"/>
            <a:ext cx="1187718" cy="815608"/>
          </a:xfrm>
          <a:prstGeom prst="rect">
            <a:avLst/>
          </a:prstGeom>
          <a:noFill/>
        </p:spPr>
        <p:txBody>
          <a:bodyPr wrap="square" rtlCol="0">
            <a:spAutoFit/>
          </a:bodyPr>
          <a:lstStyle/>
          <a:p>
            <a:r>
              <a:rPr lang="it-CH" sz="3600" b="1" dirty="0">
                <a:solidFill>
                  <a:schemeClr val="accent1"/>
                </a:solidFill>
              </a:rPr>
              <a:t>6%</a:t>
            </a:r>
          </a:p>
          <a:p>
            <a:r>
              <a:rPr lang="it-CH" sz="1100" dirty="0">
                <a:solidFill>
                  <a:srgbClr val="666666"/>
                </a:solidFill>
              </a:rPr>
              <a:t>Jogging, corsa</a:t>
            </a:r>
          </a:p>
        </p:txBody>
      </p:sp>
      <p:sp>
        <p:nvSpPr>
          <p:cNvPr id="35" name="Textfeld 34">
            <a:extLst>
              <a:ext uri="{FF2B5EF4-FFF2-40B4-BE49-F238E27FC236}">
                <a16:creationId xmlns:a16="http://schemas.microsoft.com/office/drawing/2014/main" id="{6F463207-CA41-4A5A-8C14-1F5A7A569086}"/>
              </a:ext>
            </a:extLst>
          </p:cNvPr>
          <p:cNvSpPr txBox="1"/>
          <p:nvPr/>
        </p:nvSpPr>
        <p:spPr>
          <a:xfrm>
            <a:off x="10006256" y="2947126"/>
            <a:ext cx="1187718" cy="984885"/>
          </a:xfrm>
          <a:prstGeom prst="rect">
            <a:avLst/>
          </a:prstGeom>
          <a:noFill/>
        </p:spPr>
        <p:txBody>
          <a:bodyPr wrap="square" rtlCol="0">
            <a:spAutoFit/>
          </a:bodyPr>
          <a:lstStyle/>
          <a:p>
            <a:r>
              <a:rPr lang="it-CH" sz="3600" b="1" dirty="0">
                <a:solidFill>
                  <a:schemeClr val="accent1"/>
                </a:solidFill>
              </a:rPr>
              <a:t>6%</a:t>
            </a:r>
          </a:p>
          <a:p>
            <a:r>
              <a:rPr lang="it-CH" sz="1100" dirty="0">
                <a:solidFill>
                  <a:srgbClr val="666666"/>
                </a:solidFill>
              </a:rPr>
              <a:t>Sport di montagna</a:t>
            </a:r>
          </a:p>
        </p:txBody>
      </p:sp>
      <p:sp>
        <p:nvSpPr>
          <p:cNvPr id="32" name="Textfeld 31">
            <a:extLst>
              <a:ext uri="{FF2B5EF4-FFF2-40B4-BE49-F238E27FC236}">
                <a16:creationId xmlns:a16="http://schemas.microsoft.com/office/drawing/2014/main" id="{F4B25BE8-A769-4BBE-90C4-FA150D0FD1C0}"/>
              </a:ext>
            </a:extLst>
          </p:cNvPr>
          <p:cNvSpPr txBox="1"/>
          <p:nvPr/>
        </p:nvSpPr>
        <p:spPr>
          <a:xfrm>
            <a:off x="6996648" y="1439481"/>
            <a:ext cx="1549081" cy="815608"/>
          </a:xfrm>
          <a:prstGeom prst="rect">
            <a:avLst/>
          </a:prstGeom>
          <a:noFill/>
        </p:spPr>
        <p:txBody>
          <a:bodyPr wrap="square" rtlCol="0">
            <a:spAutoFit/>
          </a:bodyPr>
          <a:lstStyle/>
          <a:p>
            <a:r>
              <a:rPr lang="it-CH" sz="3600" b="1" dirty="0">
                <a:solidFill>
                  <a:schemeClr val="accent1"/>
                </a:solidFill>
              </a:rPr>
              <a:t>25%</a:t>
            </a:r>
          </a:p>
          <a:p>
            <a:r>
              <a:rPr lang="it-CH" sz="1100" dirty="0">
                <a:solidFill>
                  <a:srgbClr val="666666"/>
                </a:solidFill>
              </a:rPr>
              <a:t>Altro sport</a:t>
            </a:r>
          </a:p>
        </p:txBody>
      </p:sp>
      <p:sp>
        <p:nvSpPr>
          <p:cNvPr id="36" name="Textfeld 35">
            <a:extLst>
              <a:ext uri="{FF2B5EF4-FFF2-40B4-BE49-F238E27FC236}">
                <a16:creationId xmlns:a16="http://schemas.microsoft.com/office/drawing/2014/main" id="{8BD56764-9DFC-4E2D-96CC-65CE775845EC}"/>
              </a:ext>
            </a:extLst>
          </p:cNvPr>
          <p:cNvSpPr txBox="1"/>
          <p:nvPr/>
        </p:nvSpPr>
        <p:spPr>
          <a:xfrm>
            <a:off x="10000323" y="1459937"/>
            <a:ext cx="1415226" cy="815608"/>
          </a:xfrm>
          <a:prstGeom prst="rect">
            <a:avLst/>
          </a:prstGeom>
          <a:noFill/>
        </p:spPr>
        <p:txBody>
          <a:bodyPr wrap="square" rtlCol="0">
            <a:spAutoFit/>
          </a:bodyPr>
          <a:lstStyle/>
          <a:p>
            <a:r>
              <a:rPr lang="it-CH" sz="3600" b="1" dirty="0">
                <a:solidFill>
                  <a:schemeClr val="accent1"/>
                </a:solidFill>
              </a:rPr>
              <a:t>18%</a:t>
            </a:r>
          </a:p>
          <a:p>
            <a:r>
              <a:rPr lang="it-CH" sz="1100" dirty="0">
                <a:solidFill>
                  <a:srgbClr val="666666"/>
                </a:solidFill>
              </a:rPr>
              <a:t>Sci e snowboard</a:t>
            </a:r>
          </a:p>
        </p:txBody>
      </p:sp>
      <p:grpSp>
        <p:nvGrpSpPr>
          <p:cNvPr id="210" name="Gruppieren 209">
            <a:extLst>
              <a:ext uri="{FF2B5EF4-FFF2-40B4-BE49-F238E27FC236}">
                <a16:creationId xmlns:a16="http://schemas.microsoft.com/office/drawing/2014/main" id="{D885C0D7-CFE7-40CA-AC26-766AF157E57B}"/>
              </a:ext>
            </a:extLst>
          </p:cNvPr>
          <p:cNvGrpSpPr/>
          <p:nvPr/>
        </p:nvGrpSpPr>
        <p:grpSpPr>
          <a:xfrm>
            <a:off x="5951212" y="1341096"/>
            <a:ext cx="1005791" cy="901544"/>
            <a:chOff x="7790738" y="163491"/>
            <a:chExt cx="1005791" cy="901544"/>
          </a:xfrm>
        </p:grpSpPr>
        <p:sp>
          <p:nvSpPr>
            <p:cNvPr id="27" name="Freeform 5">
              <a:extLst>
                <a:ext uri="{FF2B5EF4-FFF2-40B4-BE49-F238E27FC236}">
                  <a16:creationId xmlns:a16="http://schemas.microsoft.com/office/drawing/2014/main" id="{DBA9BB9A-F23C-4AEA-B085-F8DD4B71E17D}"/>
                </a:ext>
              </a:extLst>
            </p:cNvPr>
            <p:cNvSpPr>
              <a:spLocks/>
            </p:cNvSpPr>
            <p:nvPr/>
          </p:nvSpPr>
          <p:spPr bwMode="auto">
            <a:xfrm>
              <a:off x="8082244" y="312140"/>
              <a:ext cx="478764" cy="584942"/>
            </a:xfrm>
            <a:custGeom>
              <a:avLst/>
              <a:gdLst>
                <a:gd name="T0" fmla="*/ 248 w 248"/>
                <a:gd name="T1" fmla="*/ 106 h 303"/>
                <a:gd name="T2" fmla="*/ 244 w 248"/>
                <a:gd name="T3" fmla="*/ 99 h 303"/>
                <a:gd name="T4" fmla="*/ 237 w 248"/>
                <a:gd name="T5" fmla="*/ 96 h 303"/>
                <a:gd name="T6" fmla="*/ 229 w 248"/>
                <a:gd name="T7" fmla="*/ 95 h 303"/>
                <a:gd name="T8" fmla="*/ 168 w 248"/>
                <a:gd name="T9" fmla="*/ 95 h 303"/>
                <a:gd name="T10" fmla="*/ 162 w 248"/>
                <a:gd name="T11" fmla="*/ 95 h 303"/>
                <a:gd name="T12" fmla="*/ 158 w 248"/>
                <a:gd name="T13" fmla="*/ 85 h 303"/>
                <a:gd name="T14" fmla="*/ 152 w 248"/>
                <a:gd name="T15" fmla="*/ 57 h 303"/>
                <a:gd name="T16" fmla="*/ 150 w 248"/>
                <a:gd name="T17" fmla="*/ 45 h 303"/>
                <a:gd name="T18" fmla="*/ 148 w 248"/>
                <a:gd name="T19" fmla="*/ 35 h 303"/>
                <a:gd name="T20" fmla="*/ 147 w 248"/>
                <a:gd name="T21" fmla="*/ 27 h 303"/>
                <a:gd name="T22" fmla="*/ 139 w 248"/>
                <a:gd name="T23" fmla="*/ 12 h 303"/>
                <a:gd name="T24" fmla="*/ 123 w 248"/>
                <a:gd name="T25" fmla="*/ 2 h 303"/>
                <a:gd name="T26" fmla="*/ 116 w 248"/>
                <a:gd name="T27" fmla="*/ 0 h 303"/>
                <a:gd name="T28" fmla="*/ 104 w 248"/>
                <a:gd name="T29" fmla="*/ 2 h 303"/>
                <a:gd name="T30" fmla="*/ 97 w 248"/>
                <a:gd name="T31" fmla="*/ 5 h 303"/>
                <a:gd name="T32" fmla="*/ 89 w 248"/>
                <a:gd name="T33" fmla="*/ 12 h 303"/>
                <a:gd name="T34" fmla="*/ 71 w 248"/>
                <a:gd name="T35" fmla="*/ 31 h 303"/>
                <a:gd name="T36" fmla="*/ 55 w 248"/>
                <a:gd name="T37" fmla="*/ 48 h 303"/>
                <a:gd name="T38" fmla="*/ 28 w 248"/>
                <a:gd name="T39" fmla="*/ 81 h 303"/>
                <a:gd name="T40" fmla="*/ 7 w 248"/>
                <a:gd name="T41" fmla="*/ 103 h 303"/>
                <a:gd name="T42" fmla="*/ 1 w 248"/>
                <a:gd name="T43" fmla="*/ 114 h 303"/>
                <a:gd name="T44" fmla="*/ 0 w 248"/>
                <a:gd name="T45" fmla="*/ 118 h 303"/>
                <a:gd name="T46" fmla="*/ 1 w 248"/>
                <a:gd name="T47" fmla="*/ 131 h 303"/>
                <a:gd name="T48" fmla="*/ 3 w 248"/>
                <a:gd name="T49" fmla="*/ 136 h 303"/>
                <a:gd name="T50" fmla="*/ 8 w 248"/>
                <a:gd name="T51" fmla="*/ 145 h 303"/>
                <a:gd name="T52" fmla="*/ 23 w 248"/>
                <a:gd name="T53" fmla="*/ 156 h 303"/>
                <a:gd name="T54" fmla="*/ 39 w 248"/>
                <a:gd name="T55" fmla="*/ 165 h 303"/>
                <a:gd name="T56" fmla="*/ 94 w 248"/>
                <a:gd name="T57" fmla="*/ 194 h 303"/>
                <a:gd name="T58" fmla="*/ 89 w 248"/>
                <a:gd name="T59" fmla="*/ 273 h 303"/>
                <a:gd name="T60" fmla="*/ 90 w 248"/>
                <a:gd name="T61" fmla="*/ 287 h 303"/>
                <a:gd name="T62" fmla="*/ 96 w 248"/>
                <a:gd name="T63" fmla="*/ 297 h 303"/>
                <a:gd name="T64" fmla="*/ 108 w 248"/>
                <a:gd name="T65" fmla="*/ 303 h 303"/>
                <a:gd name="T66" fmla="*/ 115 w 248"/>
                <a:gd name="T67" fmla="*/ 301 h 303"/>
                <a:gd name="T68" fmla="*/ 123 w 248"/>
                <a:gd name="T69" fmla="*/ 294 h 303"/>
                <a:gd name="T70" fmla="*/ 129 w 248"/>
                <a:gd name="T71" fmla="*/ 279 h 303"/>
                <a:gd name="T72" fmla="*/ 133 w 248"/>
                <a:gd name="T73" fmla="*/ 228 h 303"/>
                <a:gd name="T74" fmla="*/ 136 w 248"/>
                <a:gd name="T75" fmla="*/ 190 h 303"/>
                <a:gd name="T76" fmla="*/ 137 w 248"/>
                <a:gd name="T77" fmla="*/ 181 h 303"/>
                <a:gd name="T78" fmla="*/ 136 w 248"/>
                <a:gd name="T79" fmla="*/ 175 h 303"/>
                <a:gd name="T80" fmla="*/ 129 w 248"/>
                <a:gd name="T81" fmla="*/ 168 h 303"/>
                <a:gd name="T82" fmla="*/ 104 w 248"/>
                <a:gd name="T83" fmla="*/ 153 h 303"/>
                <a:gd name="T84" fmla="*/ 89 w 248"/>
                <a:gd name="T85" fmla="*/ 145 h 303"/>
                <a:gd name="T86" fmla="*/ 87 w 248"/>
                <a:gd name="T87" fmla="*/ 143 h 303"/>
                <a:gd name="T88" fmla="*/ 72 w 248"/>
                <a:gd name="T89" fmla="*/ 136 h 303"/>
                <a:gd name="T90" fmla="*/ 87 w 248"/>
                <a:gd name="T91" fmla="*/ 120 h 303"/>
                <a:gd name="T92" fmla="*/ 121 w 248"/>
                <a:gd name="T93" fmla="*/ 82 h 303"/>
                <a:gd name="T94" fmla="*/ 127 w 248"/>
                <a:gd name="T95" fmla="*/ 107 h 303"/>
                <a:gd name="T96" fmla="*/ 130 w 248"/>
                <a:gd name="T97" fmla="*/ 115 h 303"/>
                <a:gd name="T98" fmla="*/ 133 w 248"/>
                <a:gd name="T99" fmla="*/ 121 h 303"/>
                <a:gd name="T100" fmla="*/ 140 w 248"/>
                <a:gd name="T101" fmla="*/ 125 h 303"/>
                <a:gd name="T102" fmla="*/ 145 w 248"/>
                <a:gd name="T103" fmla="*/ 127 h 303"/>
                <a:gd name="T104" fmla="*/ 229 w 248"/>
                <a:gd name="T105" fmla="*/ 125 h 303"/>
                <a:gd name="T106" fmla="*/ 240 w 248"/>
                <a:gd name="T107" fmla="*/ 125 h 303"/>
                <a:gd name="T108" fmla="*/ 242 w 248"/>
                <a:gd name="T109" fmla="*/ 124 h 303"/>
                <a:gd name="T110" fmla="*/ 248 w 248"/>
                <a:gd name="T111" fmla="*/ 115 h 303"/>
                <a:gd name="T112" fmla="*/ 248 w 248"/>
                <a:gd name="T113" fmla="*/ 10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303">
                  <a:moveTo>
                    <a:pt x="248" y="106"/>
                  </a:moveTo>
                  <a:lnTo>
                    <a:pt x="248" y="106"/>
                  </a:lnTo>
                  <a:lnTo>
                    <a:pt x="247" y="103"/>
                  </a:lnTo>
                  <a:lnTo>
                    <a:pt x="244" y="99"/>
                  </a:lnTo>
                  <a:lnTo>
                    <a:pt x="241" y="97"/>
                  </a:lnTo>
                  <a:lnTo>
                    <a:pt x="237" y="96"/>
                  </a:lnTo>
                  <a:lnTo>
                    <a:pt x="237" y="96"/>
                  </a:lnTo>
                  <a:lnTo>
                    <a:pt x="229" y="95"/>
                  </a:lnTo>
                  <a:lnTo>
                    <a:pt x="229" y="95"/>
                  </a:lnTo>
                  <a:lnTo>
                    <a:pt x="168" y="95"/>
                  </a:lnTo>
                  <a:lnTo>
                    <a:pt x="168" y="95"/>
                  </a:lnTo>
                  <a:lnTo>
                    <a:pt x="162" y="95"/>
                  </a:lnTo>
                  <a:lnTo>
                    <a:pt x="159" y="93"/>
                  </a:lnTo>
                  <a:lnTo>
                    <a:pt x="158" y="85"/>
                  </a:lnTo>
                  <a:lnTo>
                    <a:pt x="158" y="85"/>
                  </a:lnTo>
                  <a:lnTo>
                    <a:pt x="152" y="57"/>
                  </a:lnTo>
                  <a:lnTo>
                    <a:pt x="152" y="57"/>
                  </a:lnTo>
                  <a:lnTo>
                    <a:pt x="150" y="45"/>
                  </a:lnTo>
                  <a:lnTo>
                    <a:pt x="150" y="45"/>
                  </a:lnTo>
                  <a:lnTo>
                    <a:pt x="148" y="35"/>
                  </a:lnTo>
                  <a:lnTo>
                    <a:pt x="147" y="27"/>
                  </a:lnTo>
                  <a:lnTo>
                    <a:pt x="147" y="27"/>
                  </a:lnTo>
                  <a:lnTo>
                    <a:pt x="143" y="18"/>
                  </a:lnTo>
                  <a:lnTo>
                    <a:pt x="139" y="12"/>
                  </a:lnTo>
                  <a:lnTo>
                    <a:pt x="132" y="6"/>
                  </a:lnTo>
                  <a:lnTo>
                    <a:pt x="123" y="2"/>
                  </a:lnTo>
                  <a:lnTo>
                    <a:pt x="123" y="2"/>
                  </a:lnTo>
                  <a:lnTo>
                    <a:pt x="116" y="0"/>
                  </a:lnTo>
                  <a:lnTo>
                    <a:pt x="109" y="0"/>
                  </a:lnTo>
                  <a:lnTo>
                    <a:pt x="104" y="2"/>
                  </a:lnTo>
                  <a:lnTo>
                    <a:pt x="97" y="5"/>
                  </a:lnTo>
                  <a:lnTo>
                    <a:pt x="97" y="5"/>
                  </a:lnTo>
                  <a:lnTo>
                    <a:pt x="89" y="12"/>
                  </a:lnTo>
                  <a:lnTo>
                    <a:pt x="89" y="12"/>
                  </a:lnTo>
                  <a:lnTo>
                    <a:pt x="71" y="31"/>
                  </a:lnTo>
                  <a:lnTo>
                    <a:pt x="71" y="31"/>
                  </a:lnTo>
                  <a:lnTo>
                    <a:pt x="55" y="48"/>
                  </a:lnTo>
                  <a:lnTo>
                    <a:pt x="55" y="48"/>
                  </a:lnTo>
                  <a:lnTo>
                    <a:pt x="28" y="81"/>
                  </a:lnTo>
                  <a:lnTo>
                    <a:pt x="28" y="81"/>
                  </a:lnTo>
                  <a:lnTo>
                    <a:pt x="7" y="103"/>
                  </a:lnTo>
                  <a:lnTo>
                    <a:pt x="7" y="103"/>
                  </a:lnTo>
                  <a:lnTo>
                    <a:pt x="4" y="109"/>
                  </a:lnTo>
                  <a:lnTo>
                    <a:pt x="1" y="114"/>
                  </a:lnTo>
                  <a:lnTo>
                    <a:pt x="0" y="118"/>
                  </a:lnTo>
                  <a:lnTo>
                    <a:pt x="0" y="118"/>
                  </a:lnTo>
                  <a:lnTo>
                    <a:pt x="0" y="125"/>
                  </a:lnTo>
                  <a:lnTo>
                    <a:pt x="1" y="131"/>
                  </a:lnTo>
                  <a:lnTo>
                    <a:pt x="1" y="131"/>
                  </a:lnTo>
                  <a:lnTo>
                    <a:pt x="3" y="136"/>
                  </a:lnTo>
                  <a:lnTo>
                    <a:pt x="8" y="145"/>
                  </a:lnTo>
                  <a:lnTo>
                    <a:pt x="8" y="145"/>
                  </a:lnTo>
                  <a:lnTo>
                    <a:pt x="14" y="150"/>
                  </a:lnTo>
                  <a:lnTo>
                    <a:pt x="23" y="156"/>
                  </a:lnTo>
                  <a:lnTo>
                    <a:pt x="39" y="165"/>
                  </a:lnTo>
                  <a:lnTo>
                    <a:pt x="39" y="165"/>
                  </a:lnTo>
                  <a:lnTo>
                    <a:pt x="73" y="185"/>
                  </a:lnTo>
                  <a:lnTo>
                    <a:pt x="94" y="194"/>
                  </a:lnTo>
                  <a:lnTo>
                    <a:pt x="89" y="273"/>
                  </a:lnTo>
                  <a:lnTo>
                    <a:pt x="89" y="273"/>
                  </a:lnTo>
                  <a:lnTo>
                    <a:pt x="89" y="278"/>
                  </a:lnTo>
                  <a:lnTo>
                    <a:pt x="90" y="287"/>
                  </a:lnTo>
                  <a:lnTo>
                    <a:pt x="93" y="293"/>
                  </a:lnTo>
                  <a:lnTo>
                    <a:pt x="96" y="297"/>
                  </a:lnTo>
                  <a:lnTo>
                    <a:pt x="101" y="301"/>
                  </a:lnTo>
                  <a:lnTo>
                    <a:pt x="108" y="303"/>
                  </a:lnTo>
                  <a:lnTo>
                    <a:pt x="108" y="303"/>
                  </a:lnTo>
                  <a:lnTo>
                    <a:pt x="115" y="301"/>
                  </a:lnTo>
                  <a:lnTo>
                    <a:pt x="121" y="298"/>
                  </a:lnTo>
                  <a:lnTo>
                    <a:pt x="123" y="294"/>
                  </a:lnTo>
                  <a:lnTo>
                    <a:pt x="126" y="289"/>
                  </a:lnTo>
                  <a:lnTo>
                    <a:pt x="129" y="279"/>
                  </a:lnTo>
                  <a:lnTo>
                    <a:pt x="129" y="275"/>
                  </a:lnTo>
                  <a:lnTo>
                    <a:pt x="133" y="228"/>
                  </a:lnTo>
                  <a:lnTo>
                    <a:pt x="136" y="190"/>
                  </a:lnTo>
                  <a:lnTo>
                    <a:pt x="136" y="190"/>
                  </a:lnTo>
                  <a:lnTo>
                    <a:pt x="137" y="186"/>
                  </a:lnTo>
                  <a:lnTo>
                    <a:pt x="137" y="181"/>
                  </a:lnTo>
                  <a:lnTo>
                    <a:pt x="136" y="175"/>
                  </a:lnTo>
                  <a:lnTo>
                    <a:pt x="136" y="175"/>
                  </a:lnTo>
                  <a:lnTo>
                    <a:pt x="133" y="171"/>
                  </a:lnTo>
                  <a:lnTo>
                    <a:pt x="129" y="168"/>
                  </a:lnTo>
                  <a:lnTo>
                    <a:pt x="126" y="164"/>
                  </a:lnTo>
                  <a:lnTo>
                    <a:pt x="104" y="153"/>
                  </a:lnTo>
                  <a:lnTo>
                    <a:pt x="104" y="153"/>
                  </a:lnTo>
                  <a:lnTo>
                    <a:pt x="89" y="145"/>
                  </a:lnTo>
                  <a:lnTo>
                    <a:pt x="89" y="145"/>
                  </a:lnTo>
                  <a:lnTo>
                    <a:pt x="87" y="143"/>
                  </a:lnTo>
                  <a:lnTo>
                    <a:pt x="87" y="143"/>
                  </a:lnTo>
                  <a:lnTo>
                    <a:pt x="72" y="136"/>
                  </a:lnTo>
                  <a:lnTo>
                    <a:pt x="72" y="136"/>
                  </a:lnTo>
                  <a:lnTo>
                    <a:pt x="87" y="120"/>
                  </a:lnTo>
                  <a:lnTo>
                    <a:pt x="101" y="104"/>
                  </a:lnTo>
                  <a:lnTo>
                    <a:pt x="121" y="82"/>
                  </a:lnTo>
                  <a:lnTo>
                    <a:pt x="121" y="82"/>
                  </a:lnTo>
                  <a:lnTo>
                    <a:pt x="127" y="107"/>
                  </a:lnTo>
                  <a:lnTo>
                    <a:pt x="127" y="107"/>
                  </a:lnTo>
                  <a:lnTo>
                    <a:pt x="130" y="115"/>
                  </a:lnTo>
                  <a:lnTo>
                    <a:pt x="133" y="121"/>
                  </a:lnTo>
                  <a:lnTo>
                    <a:pt x="133" y="121"/>
                  </a:lnTo>
                  <a:lnTo>
                    <a:pt x="137" y="125"/>
                  </a:lnTo>
                  <a:lnTo>
                    <a:pt x="140" y="125"/>
                  </a:lnTo>
                  <a:lnTo>
                    <a:pt x="145" y="127"/>
                  </a:lnTo>
                  <a:lnTo>
                    <a:pt x="145" y="127"/>
                  </a:lnTo>
                  <a:lnTo>
                    <a:pt x="229" y="125"/>
                  </a:lnTo>
                  <a:lnTo>
                    <a:pt x="229" y="125"/>
                  </a:lnTo>
                  <a:lnTo>
                    <a:pt x="240" y="125"/>
                  </a:lnTo>
                  <a:lnTo>
                    <a:pt x="240" y="125"/>
                  </a:lnTo>
                  <a:lnTo>
                    <a:pt x="242" y="124"/>
                  </a:lnTo>
                  <a:lnTo>
                    <a:pt x="242" y="124"/>
                  </a:lnTo>
                  <a:lnTo>
                    <a:pt x="247" y="120"/>
                  </a:lnTo>
                  <a:lnTo>
                    <a:pt x="248" y="115"/>
                  </a:lnTo>
                  <a:lnTo>
                    <a:pt x="248" y="111"/>
                  </a:lnTo>
                  <a:lnTo>
                    <a:pt x="248" y="106"/>
                  </a:lnTo>
                  <a:lnTo>
                    <a:pt x="248" y="106"/>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29" name="Freeform 6">
              <a:extLst>
                <a:ext uri="{FF2B5EF4-FFF2-40B4-BE49-F238E27FC236}">
                  <a16:creationId xmlns:a16="http://schemas.microsoft.com/office/drawing/2014/main" id="{14BF590E-1303-4C40-871F-9265BA99DF28}"/>
                </a:ext>
              </a:extLst>
            </p:cNvPr>
            <p:cNvSpPr>
              <a:spLocks noEditPoints="1"/>
            </p:cNvSpPr>
            <p:nvPr/>
          </p:nvSpPr>
          <p:spPr bwMode="auto">
            <a:xfrm>
              <a:off x="8385332" y="649977"/>
              <a:ext cx="411197" cy="415058"/>
            </a:xfrm>
            <a:custGeom>
              <a:avLst/>
              <a:gdLst>
                <a:gd name="T0" fmla="*/ 95 w 213"/>
                <a:gd name="T1" fmla="*/ 0 h 215"/>
                <a:gd name="T2" fmla="*/ 65 w 213"/>
                <a:gd name="T3" fmla="*/ 8 h 215"/>
                <a:gd name="T4" fmla="*/ 38 w 213"/>
                <a:gd name="T5" fmla="*/ 25 h 215"/>
                <a:gd name="T6" fmla="*/ 18 w 213"/>
                <a:gd name="T7" fmla="*/ 47 h 215"/>
                <a:gd name="T8" fmla="*/ 4 w 213"/>
                <a:gd name="T9" fmla="*/ 75 h 215"/>
                <a:gd name="T10" fmla="*/ 0 w 213"/>
                <a:gd name="T11" fmla="*/ 107 h 215"/>
                <a:gd name="T12" fmla="*/ 1 w 213"/>
                <a:gd name="T13" fmla="*/ 129 h 215"/>
                <a:gd name="T14" fmla="*/ 12 w 213"/>
                <a:gd name="T15" fmla="*/ 158 h 215"/>
                <a:gd name="T16" fmla="*/ 30 w 213"/>
                <a:gd name="T17" fmla="*/ 183 h 215"/>
                <a:gd name="T18" fmla="*/ 55 w 213"/>
                <a:gd name="T19" fmla="*/ 201 h 215"/>
                <a:gd name="T20" fmla="*/ 84 w 213"/>
                <a:gd name="T21" fmla="*/ 212 h 215"/>
                <a:gd name="T22" fmla="*/ 106 w 213"/>
                <a:gd name="T23" fmla="*/ 215 h 215"/>
                <a:gd name="T24" fmla="*/ 138 w 213"/>
                <a:gd name="T25" fmla="*/ 209 h 215"/>
                <a:gd name="T26" fmla="*/ 166 w 213"/>
                <a:gd name="T27" fmla="*/ 196 h 215"/>
                <a:gd name="T28" fmla="*/ 189 w 213"/>
                <a:gd name="T29" fmla="*/ 175 h 215"/>
                <a:gd name="T30" fmla="*/ 205 w 213"/>
                <a:gd name="T31" fmla="*/ 148 h 215"/>
                <a:gd name="T32" fmla="*/ 213 w 213"/>
                <a:gd name="T33" fmla="*/ 118 h 215"/>
                <a:gd name="T34" fmla="*/ 213 w 213"/>
                <a:gd name="T35" fmla="*/ 96 h 215"/>
                <a:gd name="T36" fmla="*/ 205 w 213"/>
                <a:gd name="T37" fmla="*/ 65 h 215"/>
                <a:gd name="T38" fmla="*/ 189 w 213"/>
                <a:gd name="T39" fmla="*/ 39 h 215"/>
                <a:gd name="T40" fmla="*/ 166 w 213"/>
                <a:gd name="T41" fmla="*/ 18 h 215"/>
                <a:gd name="T42" fmla="*/ 138 w 213"/>
                <a:gd name="T43" fmla="*/ 4 h 215"/>
                <a:gd name="T44" fmla="*/ 106 w 213"/>
                <a:gd name="T45" fmla="*/ 0 h 215"/>
                <a:gd name="T46" fmla="*/ 106 w 213"/>
                <a:gd name="T47" fmla="*/ 197 h 215"/>
                <a:gd name="T48" fmla="*/ 80 w 213"/>
                <a:gd name="T49" fmla="*/ 193 h 215"/>
                <a:gd name="T50" fmla="*/ 56 w 213"/>
                <a:gd name="T51" fmla="*/ 182 h 215"/>
                <a:gd name="T52" fmla="*/ 27 w 213"/>
                <a:gd name="T53" fmla="*/ 150 h 215"/>
                <a:gd name="T54" fmla="*/ 19 w 213"/>
                <a:gd name="T55" fmla="*/ 125 h 215"/>
                <a:gd name="T56" fmla="*/ 18 w 213"/>
                <a:gd name="T57" fmla="*/ 107 h 215"/>
                <a:gd name="T58" fmla="*/ 20 w 213"/>
                <a:gd name="T59" fmla="*/ 80 h 215"/>
                <a:gd name="T60" fmla="*/ 33 w 213"/>
                <a:gd name="T61" fmla="*/ 57 h 215"/>
                <a:gd name="T62" fmla="*/ 63 w 213"/>
                <a:gd name="T63" fmla="*/ 28 h 215"/>
                <a:gd name="T64" fmla="*/ 88 w 213"/>
                <a:gd name="T65" fmla="*/ 19 h 215"/>
                <a:gd name="T66" fmla="*/ 106 w 213"/>
                <a:gd name="T67" fmla="*/ 18 h 215"/>
                <a:gd name="T68" fmla="*/ 133 w 213"/>
                <a:gd name="T69" fmla="*/ 22 h 215"/>
                <a:gd name="T70" fmla="*/ 156 w 213"/>
                <a:gd name="T71" fmla="*/ 33 h 215"/>
                <a:gd name="T72" fmla="*/ 185 w 213"/>
                <a:gd name="T73" fmla="*/ 64 h 215"/>
                <a:gd name="T74" fmla="*/ 194 w 213"/>
                <a:gd name="T75" fmla="*/ 89 h 215"/>
                <a:gd name="T76" fmla="*/ 196 w 213"/>
                <a:gd name="T77" fmla="*/ 107 h 215"/>
                <a:gd name="T78" fmla="*/ 192 w 213"/>
                <a:gd name="T79" fmla="*/ 133 h 215"/>
                <a:gd name="T80" fmla="*/ 181 w 213"/>
                <a:gd name="T81" fmla="*/ 157 h 215"/>
                <a:gd name="T82" fmla="*/ 149 w 213"/>
                <a:gd name="T83" fmla="*/ 186 h 215"/>
                <a:gd name="T84" fmla="*/ 124 w 213"/>
                <a:gd name="T85" fmla="*/ 194 h 215"/>
                <a:gd name="T86" fmla="*/ 106 w 213"/>
                <a:gd name="T87" fmla="*/ 19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15">
                  <a:moveTo>
                    <a:pt x="106" y="0"/>
                  </a:moveTo>
                  <a:lnTo>
                    <a:pt x="106" y="0"/>
                  </a:lnTo>
                  <a:lnTo>
                    <a:pt x="95" y="0"/>
                  </a:lnTo>
                  <a:lnTo>
                    <a:pt x="84" y="1"/>
                  </a:lnTo>
                  <a:lnTo>
                    <a:pt x="74" y="4"/>
                  </a:lnTo>
                  <a:lnTo>
                    <a:pt x="65" y="8"/>
                  </a:lnTo>
                  <a:lnTo>
                    <a:pt x="55" y="13"/>
                  </a:lnTo>
                  <a:lnTo>
                    <a:pt x="47" y="18"/>
                  </a:lnTo>
                  <a:lnTo>
                    <a:pt x="38" y="25"/>
                  </a:lnTo>
                  <a:lnTo>
                    <a:pt x="30" y="32"/>
                  </a:lnTo>
                  <a:lnTo>
                    <a:pt x="23" y="39"/>
                  </a:lnTo>
                  <a:lnTo>
                    <a:pt x="18" y="47"/>
                  </a:lnTo>
                  <a:lnTo>
                    <a:pt x="12" y="56"/>
                  </a:lnTo>
                  <a:lnTo>
                    <a:pt x="8" y="65"/>
                  </a:lnTo>
                  <a:lnTo>
                    <a:pt x="4" y="75"/>
                  </a:lnTo>
                  <a:lnTo>
                    <a:pt x="1" y="86"/>
                  </a:lnTo>
                  <a:lnTo>
                    <a:pt x="0" y="96"/>
                  </a:lnTo>
                  <a:lnTo>
                    <a:pt x="0" y="107"/>
                  </a:lnTo>
                  <a:lnTo>
                    <a:pt x="0" y="107"/>
                  </a:lnTo>
                  <a:lnTo>
                    <a:pt x="0" y="118"/>
                  </a:lnTo>
                  <a:lnTo>
                    <a:pt x="1" y="129"/>
                  </a:lnTo>
                  <a:lnTo>
                    <a:pt x="4" y="139"/>
                  </a:lnTo>
                  <a:lnTo>
                    <a:pt x="8" y="148"/>
                  </a:lnTo>
                  <a:lnTo>
                    <a:pt x="12" y="158"/>
                  </a:lnTo>
                  <a:lnTo>
                    <a:pt x="18" y="166"/>
                  </a:lnTo>
                  <a:lnTo>
                    <a:pt x="23" y="175"/>
                  </a:lnTo>
                  <a:lnTo>
                    <a:pt x="30" y="183"/>
                  </a:lnTo>
                  <a:lnTo>
                    <a:pt x="38" y="190"/>
                  </a:lnTo>
                  <a:lnTo>
                    <a:pt x="47" y="196"/>
                  </a:lnTo>
                  <a:lnTo>
                    <a:pt x="55" y="201"/>
                  </a:lnTo>
                  <a:lnTo>
                    <a:pt x="65" y="205"/>
                  </a:lnTo>
                  <a:lnTo>
                    <a:pt x="74" y="209"/>
                  </a:lnTo>
                  <a:lnTo>
                    <a:pt x="84" y="212"/>
                  </a:lnTo>
                  <a:lnTo>
                    <a:pt x="95" y="214"/>
                  </a:lnTo>
                  <a:lnTo>
                    <a:pt x="106" y="215"/>
                  </a:lnTo>
                  <a:lnTo>
                    <a:pt x="106" y="215"/>
                  </a:lnTo>
                  <a:lnTo>
                    <a:pt x="117" y="214"/>
                  </a:lnTo>
                  <a:lnTo>
                    <a:pt x="128" y="212"/>
                  </a:lnTo>
                  <a:lnTo>
                    <a:pt x="138" y="209"/>
                  </a:lnTo>
                  <a:lnTo>
                    <a:pt x="148" y="205"/>
                  </a:lnTo>
                  <a:lnTo>
                    <a:pt x="158" y="201"/>
                  </a:lnTo>
                  <a:lnTo>
                    <a:pt x="166" y="196"/>
                  </a:lnTo>
                  <a:lnTo>
                    <a:pt x="174" y="190"/>
                  </a:lnTo>
                  <a:lnTo>
                    <a:pt x="183" y="183"/>
                  </a:lnTo>
                  <a:lnTo>
                    <a:pt x="189" y="175"/>
                  </a:lnTo>
                  <a:lnTo>
                    <a:pt x="195" y="166"/>
                  </a:lnTo>
                  <a:lnTo>
                    <a:pt x="201" y="158"/>
                  </a:lnTo>
                  <a:lnTo>
                    <a:pt x="205" y="148"/>
                  </a:lnTo>
                  <a:lnTo>
                    <a:pt x="209" y="139"/>
                  </a:lnTo>
                  <a:lnTo>
                    <a:pt x="212" y="129"/>
                  </a:lnTo>
                  <a:lnTo>
                    <a:pt x="213" y="118"/>
                  </a:lnTo>
                  <a:lnTo>
                    <a:pt x="213" y="107"/>
                  </a:lnTo>
                  <a:lnTo>
                    <a:pt x="213" y="107"/>
                  </a:lnTo>
                  <a:lnTo>
                    <a:pt x="213" y="96"/>
                  </a:lnTo>
                  <a:lnTo>
                    <a:pt x="212" y="86"/>
                  </a:lnTo>
                  <a:lnTo>
                    <a:pt x="209" y="75"/>
                  </a:lnTo>
                  <a:lnTo>
                    <a:pt x="205" y="65"/>
                  </a:lnTo>
                  <a:lnTo>
                    <a:pt x="201" y="56"/>
                  </a:lnTo>
                  <a:lnTo>
                    <a:pt x="195" y="47"/>
                  </a:lnTo>
                  <a:lnTo>
                    <a:pt x="189" y="39"/>
                  </a:lnTo>
                  <a:lnTo>
                    <a:pt x="183" y="32"/>
                  </a:lnTo>
                  <a:lnTo>
                    <a:pt x="174" y="25"/>
                  </a:lnTo>
                  <a:lnTo>
                    <a:pt x="166" y="18"/>
                  </a:lnTo>
                  <a:lnTo>
                    <a:pt x="158" y="13"/>
                  </a:lnTo>
                  <a:lnTo>
                    <a:pt x="148" y="8"/>
                  </a:lnTo>
                  <a:lnTo>
                    <a:pt x="138" y="4"/>
                  </a:lnTo>
                  <a:lnTo>
                    <a:pt x="128" y="1"/>
                  </a:lnTo>
                  <a:lnTo>
                    <a:pt x="117" y="0"/>
                  </a:lnTo>
                  <a:lnTo>
                    <a:pt x="106" y="0"/>
                  </a:lnTo>
                  <a:lnTo>
                    <a:pt x="106" y="0"/>
                  </a:lnTo>
                  <a:close/>
                  <a:moveTo>
                    <a:pt x="106" y="197"/>
                  </a:moveTo>
                  <a:lnTo>
                    <a:pt x="106" y="197"/>
                  </a:lnTo>
                  <a:lnTo>
                    <a:pt x="97" y="196"/>
                  </a:lnTo>
                  <a:lnTo>
                    <a:pt x="88" y="194"/>
                  </a:lnTo>
                  <a:lnTo>
                    <a:pt x="80" y="193"/>
                  </a:lnTo>
                  <a:lnTo>
                    <a:pt x="72" y="190"/>
                  </a:lnTo>
                  <a:lnTo>
                    <a:pt x="63" y="186"/>
                  </a:lnTo>
                  <a:lnTo>
                    <a:pt x="56" y="182"/>
                  </a:lnTo>
                  <a:lnTo>
                    <a:pt x="43" y="171"/>
                  </a:lnTo>
                  <a:lnTo>
                    <a:pt x="33" y="157"/>
                  </a:lnTo>
                  <a:lnTo>
                    <a:pt x="27" y="150"/>
                  </a:lnTo>
                  <a:lnTo>
                    <a:pt x="24" y="141"/>
                  </a:lnTo>
                  <a:lnTo>
                    <a:pt x="20" y="133"/>
                  </a:lnTo>
                  <a:lnTo>
                    <a:pt x="19" y="125"/>
                  </a:lnTo>
                  <a:lnTo>
                    <a:pt x="18" y="117"/>
                  </a:lnTo>
                  <a:lnTo>
                    <a:pt x="18" y="107"/>
                  </a:lnTo>
                  <a:lnTo>
                    <a:pt x="18" y="107"/>
                  </a:lnTo>
                  <a:lnTo>
                    <a:pt x="18" y="98"/>
                  </a:lnTo>
                  <a:lnTo>
                    <a:pt x="19" y="89"/>
                  </a:lnTo>
                  <a:lnTo>
                    <a:pt x="20" y="80"/>
                  </a:lnTo>
                  <a:lnTo>
                    <a:pt x="24" y="72"/>
                  </a:lnTo>
                  <a:lnTo>
                    <a:pt x="27" y="64"/>
                  </a:lnTo>
                  <a:lnTo>
                    <a:pt x="33" y="57"/>
                  </a:lnTo>
                  <a:lnTo>
                    <a:pt x="43" y="44"/>
                  </a:lnTo>
                  <a:lnTo>
                    <a:pt x="56" y="33"/>
                  </a:lnTo>
                  <a:lnTo>
                    <a:pt x="63" y="28"/>
                  </a:lnTo>
                  <a:lnTo>
                    <a:pt x="72" y="25"/>
                  </a:lnTo>
                  <a:lnTo>
                    <a:pt x="80" y="22"/>
                  </a:lnTo>
                  <a:lnTo>
                    <a:pt x="88" y="19"/>
                  </a:lnTo>
                  <a:lnTo>
                    <a:pt x="97" y="18"/>
                  </a:lnTo>
                  <a:lnTo>
                    <a:pt x="106" y="18"/>
                  </a:lnTo>
                  <a:lnTo>
                    <a:pt x="106" y="18"/>
                  </a:lnTo>
                  <a:lnTo>
                    <a:pt x="116" y="18"/>
                  </a:lnTo>
                  <a:lnTo>
                    <a:pt x="124" y="19"/>
                  </a:lnTo>
                  <a:lnTo>
                    <a:pt x="133" y="22"/>
                  </a:lnTo>
                  <a:lnTo>
                    <a:pt x="141" y="25"/>
                  </a:lnTo>
                  <a:lnTo>
                    <a:pt x="149" y="28"/>
                  </a:lnTo>
                  <a:lnTo>
                    <a:pt x="156" y="33"/>
                  </a:lnTo>
                  <a:lnTo>
                    <a:pt x="170" y="44"/>
                  </a:lnTo>
                  <a:lnTo>
                    <a:pt x="181" y="57"/>
                  </a:lnTo>
                  <a:lnTo>
                    <a:pt x="185" y="64"/>
                  </a:lnTo>
                  <a:lnTo>
                    <a:pt x="188" y="72"/>
                  </a:lnTo>
                  <a:lnTo>
                    <a:pt x="192" y="80"/>
                  </a:lnTo>
                  <a:lnTo>
                    <a:pt x="194" y="89"/>
                  </a:lnTo>
                  <a:lnTo>
                    <a:pt x="195" y="98"/>
                  </a:lnTo>
                  <a:lnTo>
                    <a:pt x="196" y="107"/>
                  </a:lnTo>
                  <a:lnTo>
                    <a:pt x="196" y="107"/>
                  </a:lnTo>
                  <a:lnTo>
                    <a:pt x="195" y="117"/>
                  </a:lnTo>
                  <a:lnTo>
                    <a:pt x="194" y="125"/>
                  </a:lnTo>
                  <a:lnTo>
                    <a:pt x="192" y="133"/>
                  </a:lnTo>
                  <a:lnTo>
                    <a:pt x="188" y="141"/>
                  </a:lnTo>
                  <a:lnTo>
                    <a:pt x="185" y="150"/>
                  </a:lnTo>
                  <a:lnTo>
                    <a:pt x="181" y="157"/>
                  </a:lnTo>
                  <a:lnTo>
                    <a:pt x="170" y="171"/>
                  </a:lnTo>
                  <a:lnTo>
                    <a:pt x="156" y="182"/>
                  </a:lnTo>
                  <a:lnTo>
                    <a:pt x="149" y="186"/>
                  </a:lnTo>
                  <a:lnTo>
                    <a:pt x="141" y="190"/>
                  </a:lnTo>
                  <a:lnTo>
                    <a:pt x="133" y="193"/>
                  </a:lnTo>
                  <a:lnTo>
                    <a:pt x="124" y="194"/>
                  </a:lnTo>
                  <a:lnTo>
                    <a:pt x="116" y="196"/>
                  </a:lnTo>
                  <a:lnTo>
                    <a:pt x="106" y="197"/>
                  </a:lnTo>
                  <a:lnTo>
                    <a:pt x="106" y="19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40" name="Freeform 7">
              <a:extLst>
                <a:ext uri="{FF2B5EF4-FFF2-40B4-BE49-F238E27FC236}">
                  <a16:creationId xmlns:a16="http://schemas.microsoft.com/office/drawing/2014/main" id="{EE5A5182-B871-4107-AC81-D6E33CD8F68E}"/>
                </a:ext>
              </a:extLst>
            </p:cNvPr>
            <p:cNvSpPr>
              <a:spLocks noEditPoints="1"/>
            </p:cNvSpPr>
            <p:nvPr/>
          </p:nvSpPr>
          <p:spPr bwMode="auto">
            <a:xfrm>
              <a:off x="7790738" y="649977"/>
              <a:ext cx="411197" cy="415058"/>
            </a:xfrm>
            <a:custGeom>
              <a:avLst/>
              <a:gdLst>
                <a:gd name="T0" fmla="*/ 95 w 213"/>
                <a:gd name="T1" fmla="*/ 0 h 215"/>
                <a:gd name="T2" fmla="*/ 65 w 213"/>
                <a:gd name="T3" fmla="*/ 8 h 215"/>
                <a:gd name="T4" fmla="*/ 39 w 213"/>
                <a:gd name="T5" fmla="*/ 25 h 215"/>
                <a:gd name="T6" fmla="*/ 18 w 213"/>
                <a:gd name="T7" fmla="*/ 47 h 215"/>
                <a:gd name="T8" fmla="*/ 4 w 213"/>
                <a:gd name="T9" fmla="*/ 75 h 215"/>
                <a:gd name="T10" fmla="*/ 0 w 213"/>
                <a:gd name="T11" fmla="*/ 107 h 215"/>
                <a:gd name="T12" fmla="*/ 1 w 213"/>
                <a:gd name="T13" fmla="*/ 129 h 215"/>
                <a:gd name="T14" fmla="*/ 12 w 213"/>
                <a:gd name="T15" fmla="*/ 158 h 215"/>
                <a:gd name="T16" fmla="*/ 30 w 213"/>
                <a:gd name="T17" fmla="*/ 183 h 215"/>
                <a:gd name="T18" fmla="*/ 55 w 213"/>
                <a:gd name="T19" fmla="*/ 201 h 215"/>
                <a:gd name="T20" fmla="*/ 84 w 213"/>
                <a:gd name="T21" fmla="*/ 212 h 215"/>
                <a:gd name="T22" fmla="*/ 107 w 213"/>
                <a:gd name="T23" fmla="*/ 215 h 215"/>
                <a:gd name="T24" fmla="*/ 138 w 213"/>
                <a:gd name="T25" fmla="*/ 209 h 215"/>
                <a:gd name="T26" fmla="*/ 166 w 213"/>
                <a:gd name="T27" fmla="*/ 196 h 215"/>
                <a:gd name="T28" fmla="*/ 190 w 213"/>
                <a:gd name="T29" fmla="*/ 175 h 215"/>
                <a:gd name="T30" fmla="*/ 205 w 213"/>
                <a:gd name="T31" fmla="*/ 148 h 215"/>
                <a:gd name="T32" fmla="*/ 213 w 213"/>
                <a:gd name="T33" fmla="*/ 118 h 215"/>
                <a:gd name="T34" fmla="*/ 213 w 213"/>
                <a:gd name="T35" fmla="*/ 96 h 215"/>
                <a:gd name="T36" fmla="*/ 205 w 213"/>
                <a:gd name="T37" fmla="*/ 65 h 215"/>
                <a:gd name="T38" fmla="*/ 190 w 213"/>
                <a:gd name="T39" fmla="*/ 39 h 215"/>
                <a:gd name="T40" fmla="*/ 166 w 213"/>
                <a:gd name="T41" fmla="*/ 18 h 215"/>
                <a:gd name="T42" fmla="*/ 138 w 213"/>
                <a:gd name="T43" fmla="*/ 4 h 215"/>
                <a:gd name="T44" fmla="*/ 107 w 213"/>
                <a:gd name="T45" fmla="*/ 0 h 215"/>
                <a:gd name="T46" fmla="*/ 107 w 213"/>
                <a:gd name="T47" fmla="*/ 197 h 215"/>
                <a:gd name="T48" fmla="*/ 80 w 213"/>
                <a:gd name="T49" fmla="*/ 193 h 215"/>
                <a:gd name="T50" fmla="*/ 57 w 213"/>
                <a:gd name="T51" fmla="*/ 182 h 215"/>
                <a:gd name="T52" fmla="*/ 28 w 213"/>
                <a:gd name="T53" fmla="*/ 150 h 215"/>
                <a:gd name="T54" fmla="*/ 19 w 213"/>
                <a:gd name="T55" fmla="*/ 125 h 215"/>
                <a:gd name="T56" fmla="*/ 16 w 213"/>
                <a:gd name="T57" fmla="*/ 107 h 215"/>
                <a:gd name="T58" fmla="*/ 21 w 213"/>
                <a:gd name="T59" fmla="*/ 80 h 215"/>
                <a:gd name="T60" fmla="*/ 32 w 213"/>
                <a:gd name="T61" fmla="*/ 57 h 215"/>
                <a:gd name="T62" fmla="*/ 64 w 213"/>
                <a:gd name="T63" fmla="*/ 28 h 215"/>
                <a:gd name="T64" fmla="*/ 89 w 213"/>
                <a:gd name="T65" fmla="*/ 19 h 215"/>
                <a:gd name="T66" fmla="*/ 107 w 213"/>
                <a:gd name="T67" fmla="*/ 18 h 215"/>
                <a:gd name="T68" fmla="*/ 133 w 213"/>
                <a:gd name="T69" fmla="*/ 22 h 215"/>
                <a:gd name="T70" fmla="*/ 156 w 213"/>
                <a:gd name="T71" fmla="*/ 33 h 215"/>
                <a:gd name="T72" fmla="*/ 186 w 213"/>
                <a:gd name="T73" fmla="*/ 64 h 215"/>
                <a:gd name="T74" fmla="*/ 194 w 213"/>
                <a:gd name="T75" fmla="*/ 89 h 215"/>
                <a:gd name="T76" fmla="*/ 195 w 213"/>
                <a:gd name="T77" fmla="*/ 107 h 215"/>
                <a:gd name="T78" fmla="*/ 191 w 213"/>
                <a:gd name="T79" fmla="*/ 133 h 215"/>
                <a:gd name="T80" fmla="*/ 180 w 213"/>
                <a:gd name="T81" fmla="*/ 157 h 215"/>
                <a:gd name="T82" fmla="*/ 150 w 213"/>
                <a:gd name="T83" fmla="*/ 186 h 215"/>
                <a:gd name="T84" fmla="*/ 125 w 213"/>
                <a:gd name="T85" fmla="*/ 194 h 215"/>
                <a:gd name="T86" fmla="*/ 107 w 213"/>
                <a:gd name="T87" fmla="*/ 19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15">
                  <a:moveTo>
                    <a:pt x="107" y="0"/>
                  </a:moveTo>
                  <a:lnTo>
                    <a:pt x="107" y="0"/>
                  </a:lnTo>
                  <a:lnTo>
                    <a:pt x="95" y="0"/>
                  </a:lnTo>
                  <a:lnTo>
                    <a:pt x="84" y="1"/>
                  </a:lnTo>
                  <a:lnTo>
                    <a:pt x="75" y="4"/>
                  </a:lnTo>
                  <a:lnTo>
                    <a:pt x="65" y="8"/>
                  </a:lnTo>
                  <a:lnTo>
                    <a:pt x="55" y="13"/>
                  </a:lnTo>
                  <a:lnTo>
                    <a:pt x="47" y="18"/>
                  </a:lnTo>
                  <a:lnTo>
                    <a:pt x="39" y="25"/>
                  </a:lnTo>
                  <a:lnTo>
                    <a:pt x="30" y="32"/>
                  </a:lnTo>
                  <a:lnTo>
                    <a:pt x="23" y="39"/>
                  </a:lnTo>
                  <a:lnTo>
                    <a:pt x="18" y="47"/>
                  </a:lnTo>
                  <a:lnTo>
                    <a:pt x="12" y="56"/>
                  </a:lnTo>
                  <a:lnTo>
                    <a:pt x="8" y="65"/>
                  </a:lnTo>
                  <a:lnTo>
                    <a:pt x="4" y="75"/>
                  </a:lnTo>
                  <a:lnTo>
                    <a:pt x="1" y="86"/>
                  </a:lnTo>
                  <a:lnTo>
                    <a:pt x="0" y="96"/>
                  </a:lnTo>
                  <a:lnTo>
                    <a:pt x="0" y="107"/>
                  </a:lnTo>
                  <a:lnTo>
                    <a:pt x="0" y="107"/>
                  </a:lnTo>
                  <a:lnTo>
                    <a:pt x="0" y="118"/>
                  </a:lnTo>
                  <a:lnTo>
                    <a:pt x="1" y="129"/>
                  </a:lnTo>
                  <a:lnTo>
                    <a:pt x="4" y="139"/>
                  </a:lnTo>
                  <a:lnTo>
                    <a:pt x="8" y="148"/>
                  </a:lnTo>
                  <a:lnTo>
                    <a:pt x="12" y="158"/>
                  </a:lnTo>
                  <a:lnTo>
                    <a:pt x="18" y="166"/>
                  </a:lnTo>
                  <a:lnTo>
                    <a:pt x="23" y="175"/>
                  </a:lnTo>
                  <a:lnTo>
                    <a:pt x="30" y="183"/>
                  </a:lnTo>
                  <a:lnTo>
                    <a:pt x="39" y="190"/>
                  </a:lnTo>
                  <a:lnTo>
                    <a:pt x="47" y="196"/>
                  </a:lnTo>
                  <a:lnTo>
                    <a:pt x="55" y="201"/>
                  </a:lnTo>
                  <a:lnTo>
                    <a:pt x="65" y="205"/>
                  </a:lnTo>
                  <a:lnTo>
                    <a:pt x="75" y="209"/>
                  </a:lnTo>
                  <a:lnTo>
                    <a:pt x="84" y="212"/>
                  </a:lnTo>
                  <a:lnTo>
                    <a:pt x="95" y="214"/>
                  </a:lnTo>
                  <a:lnTo>
                    <a:pt x="107" y="215"/>
                  </a:lnTo>
                  <a:lnTo>
                    <a:pt x="107" y="215"/>
                  </a:lnTo>
                  <a:lnTo>
                    <a:pt x="118" y="214"/>
                  </a:lnTo>
                  <a:lnTo>
                    <a:pt x="127" y="212"/>
                  </a:lnTo>
                  <a:lnTo>
                    <a:pt x="138" y="209"/>
                  </a:lnTo>
                  <a:lnTo>
                    <a:pt x="148" y="205"/>
                  </a:lnTo>
                  <a:lnTo>
                    <a:pt x="158" y="201"/>
                  </a:lnTo>
                  <a:lnTo>
                    <a:pt x="166" y="196"/>
                  </a:lnTo>
                  <a:lnTo>
                    <a:pt x="174" y="190"/>
                  </a:lnTo>
                  <a:lnTo>
                    <a:pt x="183" y="183"/>
                  </a:lnTo>
                  <a:lnTo>
                    <a:pt x="190" y="175"/>
                  </a:lnTo>
                  <a:lnTo>
                    <a:pt x="195" y="166"/>
                  </a:lnTo>
                  <a:lnTo>
                    <a:pt x="201" y="158"/>
                  </a:lnTo>
                  <a:lnTo>
                    <a:pt x="205" y="148"/>
                  </a:lnTo>
                  <a:lnTo>
                    <a:pt x="209" y="139"/>
                  </a:lnTo>
                  <a:lnTo>
                    <a:pt x="212" y="129"/>
                  </a:lnTo>
                  <a:lnTo>
                    <a:pt x="213" y="118"/>
                  </a:lnTo>
                  <a:lnTo>
                    <a:pt x="213" y="107"/>
                  </a:lnTo>
                  <a:lnTo>
                    <a:pt x="213" y="107"/>
                  </a:lnTo>
                  <a:lnTo>
                    <a:pt x="213" y="96"/>
                  </a:lnTo>
                  <a:lnTo>
                    <a:pt x="212" y="86"/>
                  </a:lnTo>
                  <a:lnTo>
                    <a:pt x="209" y="75"/>
                  </a:lnTo>
                  <a:lnTo>
                    <a:pt x="205" y="65"/>
                  </a:lnTo>
                  <a:lnTo>
                    <a:pt x="201" y="56"/>
                  </a:lnTo>
                  <a:lnTo>
                    <a:pt x="195" y="47"/>
                  </a:lnTo>
                  <a:lnTo>
                    <a:pt x="190" y="39"/>
                  </a:lnTo>
                  <a:lnTo>
                    <a:pt x="183" y="32"/>
                  </a:lnTo>
                  <a:lnTo>
                    <a:pt x="174" y="25"/>
                  </a:lnTo>
                  <a:lnTo>
                    <a:pt x="166" y="18"/>
                  </a:lnTo>
                  <a:lnTo>
                    <a:pt x="158" y="13"/>
                  </a:lnTo>
                  <a:lnTo>
                    <a:pt x="148" y="8"/>
                  </a:lnTo>
                  <a:lnTo>
                    <a:pt x="138" y="4"/>
                  </a:lnTo>
                  <a:lnTo>
                    <a:pt x="127" y="1"/>
                  </a:lnTo>
                  <a:lnTo>
                    <a:pt x="118" y="0"/>
                  </a:lnTo>
                  <a:lnTo>
                    <a:pt x="107" y="0"/>
                  </a:lnTo>
                  <a:lnTo>
                    <a:pt x="107" y="0"/>
                  </a:lnTo>
                  <a:close/>
                  <a:moveTo>
                    <a:pt x="107" y="197"/>
                  </a:moveTo>
                  <a:lnTo>
                    <a:pt x="107" y="197"/>
                  </a:lnTo>
                  <a:lnTo>
                    <a:pt x="97" y="196"/>
                  </a:lnTo>
                  <a:lnTo>
                    <a:pt x="89" y="194"/>
                  </a:lnTo>
                  <a:lnTo>
                    <a:pt x="80" y="193"/>
                  </a:lnTo>
                  <a:lnTo>
                    <a:pt x="72" y="190"/>
                  </a:lnTo>
                  <a:lnTo>
                    <a:pt x="64" y="186"/>
                  </a:lnTo>
                  <a:lnTo>
                    <a:pt x="57" y="182"/>
                  </a:lnTo>
                  <a:lnTo>
                    <a:pt x="43" y="171"/>
                  </a:lnTo>
                  <a:lnTo>
                    <a:pt x="32" y="157"/>
                  </a:lnTo>
                  <a:lnTo>
                    <a:pt x="28" y="150"/>
                  </a:lnTo>
                  <a:lnTo>
                    <a:pt x="23" y="141"/>
                  </a:lnTo>
                  <a:lnTo>
                    <a:pt x="21" y="133"/>
                  </a:lnTo>
                  <a:lnTo>
                    <a:pt x="19" y="125"/>
                  </a:lnTo>
                  <a:lnTo>
                    <a:pt x="18" y="117"/>
                  </a:lnTo>
                  <a:lnTo>
                    <a:pt x="16" y="107"/>
                  </a:lnTo>
                  <a:lnTo>
                    <a:pt x="16" y="107"/>
                  </a:lnTo>
                  <a:lnTo>
                    <a:pt x="18" y="98"/>
                  </a:lnTo>
                  <a:lnTo>
                    <a:pt x="19" y="89"/>
                  </a:lnTo>
                  <a:lnTo>
                    <a:pt x="21" y="80"/>
                  </a:lnTo>
                  <a:lnTo>
                    <a:pt x="23" y="72"/>
                  </a:lnTo>
                  <a:lnTo>
                    <a:pt x="28" y="64"/>
                  </a:lnTo>
                  <a:lnTo>
                    <a:pt x="32" y="57"/>
                  </a:lnTo>
                  <a:lnTo>
                    <a:pt x="43" y="44"/>
                  </a:lnTo>
                  <a:lnTo>
                    <a:pt x="57" y="33"/>
                  </a:lnTo>
                  <a:lnTo>
                    <a:pt x="64" y="28"/>
                  </a:lnTo>
                  <a:lnTo>
                    <a:pt x="72" y="25"/>
                  </a:lnTo>
                  <a:lnTo>
                    <a:pt x="80" y="22"/>
                  </a:lnTo>
                  <a:lnTo>
                    <a:pt x="89" y="19"/>
                  </a:lnTo>
                  <a:lnTo>
                    <a:pt x="97" y="18"/>
                  </a:lnTo>
                  <a:lnTo>
                    <a:pt x="107" y="18"/>
                  </a:lnTo>
                  <a:lnTo>
                    <a:pt x="107" y="18"/>
                  </a:lnTo>
                  <a:lnTo>
                    <a:pt x="115" y="18"/>
                  </a:lnTo>
                  <a:lnTo>
                    <a:pt x="125" y="19"/>
                  </a:lnTo>
                  <a:lnTo>
                    <a:pt x="133" y="22"/>
                  </a:lnTo>
                  <a:lnTo>
                    <a:pt x="141" y="25"/>
                  </a:lnTo>
                  <a:lnTo>
                    <a:pt x="150" y="28"/>
                  </a:lnTo>
                  <a:lnTo>
                    <a:pt x="156" y="33"/>
                  </a:lnTo>
                  <a:lnTo>
                    <a:pt x="169" y="44"/>
                  </a:lnTo>
                  <a:lnTo>
                    <a:pt x="180" y="57"/>
                  </a:lnTo>
                  <a:lnTo>
                    <a:pt x="186" y="64"/>
                  </a:lnTo>
                  <a:lnTo>
                    <a:pt x="188" y="72"/>
                  </a:lnTo>
                  <a:lnTo>
                    <a:pt x="191" y="80"/>
                  </a:lnTo>
                  <a:lnTo>
                    <a:pt x="194" y="89"/>
                  </a:lnTo>
                  <a:lnTo>
                    <a:pt x="195" y="98"/>
                  </a:lnTo>
                  <a:lnTo>
                    <a:pt x="195" y="107"/>
                  </a:lnTo>
                  <a:lnTo>
                    <a:pt x="195" y="107"/>
                  </a:lnTo>
                  <a:lnTo>
                    <a:pt x="195" y="117"/>
                  </a:lnTo>
                  <a:lnTo>
                    <a:pt x="194" y="125"/>
                  </a:lnTo>
                  <a:lnTo>
                    <a:pt x="191" y="133"/>
                  </a:lnTo>
                  <a:lnTo>
                    <a:pt x="188" y="141"/>
                  </a:lnTo>
                  <a:lnTo>
                    <a:pt x="186" y="150"/>
                  </a:lnTo>
                  <a:lnTo>
                    <a:pt x="180" y="157"/>
                  </a:lnTo>
                  <a:lnTo>
                    <a:pt x="169" y="171"/>
                  </a:lnTo>
                  <a:lnTo>
                    <a:pt x="156" y="182"/>
                  </a:lnTo>
                  <a:lnTo>
                    <a:pt x="150" y="186"/>
                  </a:lnTo>
                  <a:lnTo>
                    <a:pt x="141" y="190"/>
                  </a:lnTo>
                  <a:lnTo>
                    <a:pt x="133" y="193"/>
                  </a:lnTo>
                  <a:lnTo>
                    <a:pt x="125" y="194"/>
                  </a:lnTo>
                  <a:lnTo>
                    <a:pt x="115" y="196"/>
                  </a:lnTo>
                  <a:lnTo>
                    <a:pt x="107" y="197"/>
                  </a:lnTo>
                  <a:lnTo>
                    <a:pt x="107" y="19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41" name="Freeform 8">
              <a:extLst>
                <a:ext uri="{FF2B5EF4-FFF2-40B4-BE49-F238E27FC236}">
                  <a16:creationId xmlns:a16="http://schemas.microsoft.com/office/drawing/2014/main" id="{81A9A937-982D-4399-8B8E-39DAF73A924A}"/>
                </a:ext>
              </a:extLst>
            </p:cNvPr>
            <p:cNvSpPr>
              <a:spLocks/>
            </p:cNvSpPr>
            <p:nvPr/>
          </p:nvSpPr>
          <p:spPr bwMode="auto">
            <a:xfrm>
              <a:off x="8306182" y="163491"/>
              <a:ext cx="173745" cy="148649"/>
            </a:xfrm>
            <a:custGeom>
              <a:avLst/>
              <a:gdLst>
                <a:gd name="T0" fmla="*/ 67 w 90"/>
                <a:gd name="T1" fmla="*/ 7 h 77"/>
                <a:gd name="T2" fmla="*/ 67 w 90"/>
                <a:gd name="T3" fmla="*/ 7 h 77"/>
                <a:gd name="T4" fmla="*/ 61 w 90"/>
                <a:gd name="T5" fmla="*/ 4 h 77"/>
                <a:gd name="T6" fmla="*/ 54 w 90"/>
                <a:gd name="T7" fmla="*/ 1 h 77"/>
                <a:gd name="T8" fmla="*/ 41 w 90"/>
                <a:gd name="T9" fmla="*/ 0 h 77"/>
                <a:gd name="T10" fmla="*/ 28 w 90"/>
                <a:gd name="T11" fmla="*/ 0 h 77"/>
                <a:gd name="T12" fmla="*/ 20 w 90"/>
                <a:gd name="T13" fmla="*/ 1 h 77"/>
                <a:gd name="T14" fmla="*/ 20 w 90"/>
                <a:gd name="T15" fmla="*/ 1 h 77"/>
                <a:gd name="T16" fmla="*/ 6 w 90"/>
                <a:gd name="T17" fmla="*/ 4 h 77"/>
                <a:gd name="T18" fmla="*/ 2 w 90"/>
                <a:gd name="T19" fmla="*/ 5 h 77"/>
                <a:gd name="T20" fmla="*/ 0 w 90"/>
                <a:gd name="T21" fmla="*/ 7 h 77"/>
                <a:gd name="T22" fmla="*/ 0 w 90"/>
                <a:gd name="T23" fmla="*/ 8 h 77"/>
                <a:gd name="T24" fmla="*/ 0 w 90"/>
                <a:gd name="T25" fmla="*/ 8 h 77"/>
                <a:gd name="T26" fmla="*/ 2 w 90"/>
                <a:gd name="T27" fmla="*/ 14 h 77"/>
                <a:gd name="T28" fmla="*/ 6 w 90"/>
                <a:gd name="T29" fmla="*/ 19 h 77"/>
                <a:gd name="T30" fmla="*/ 13 w 90"/>
                <a:gd name="T31" fmla="*/ 25 h 77"/>
                <a:gd name="T32" fmla="*/ 18 w 90"/>
                <a:gd name="T33" fmla="*/ 30 h 77"/>
                <a:gd name="T34" fmla="*/ 18 w 90"/>
                <a:gd name="T35" fmla="*/ 30 h 77"/>
                <a:gd name="T36" fmla="*/ 16 w 90"/>
                <a:gd name="T37" fmla="*/ 40 h 77"/>
                <a:gd name="T38" fmla="*/ 16 w 90"/>
                <a:gd name="T39" fmla="*/ 50 h 77"/>
                <a:gd name="T40" fmla="*/ 16 w 90"/>
                <a:gd name="T41" fmla="*/ 57 h 77"/>
                <a:gd name="T42" fmla="*/ 18 w 90"/>
                <a:gd name="T43" fmla="*/ 64 h 77"/>
                <a:gd name="T44" fmla="*/ 21 w 90"/>
                <a:gd name="T45" fmla="*/ 68 h 77"/>
                <a:gd name="T46" fmla="*/ 24 w 90"/>
                <a:gd name="T47" fmla="*/ 72 h 77"/>
                <a:gd name="T48" fmla="*/ 27 w 90"/>
                <a:gd name="T49" fmla="*/ 75 h 77"/>
                <a:gd name="T50" fmla="*/ 27 w 90"/>
                <a:gd name="T51" fmla="*/ 75 h 77"/>
                <a:gd name="T52" fmla="*/ 32 w 90"/>
                <a:gd name="T53" fmla="*/ 77 h 77"/>
                <a:gd name="T54" fmla="*/ 39 w 90"/>
                <a:gd name="T55" fmla="*/ 77 h 77"/>
                <a:gd name="T56" fmla="*/ 46 w 90"/>
                <a:gd name="T57" fmla="*/ 77 h 77"/>
                <a:gd name="T58" fmla="*/ 53 w 90"/>
                <a:gd name="T59" fmla="*/ 76 h 77"/>
                <a:gd name="T60" fmla="*/ 60 w 90"/>
                <a:gd name="T61" fmla="*/ 72 h 77"/>
                <a:gd name="T62" fmla="*/ 65 w 90"/>
                <a:gd name="T63" fmla="*/ 68 h 77"/>
                <a:gd name="T64" fmla="*/ 71 w 90"/>
                <a:gd name="T65" fmla="*/ 64 h 77"/>
                <a:gd name="T66" fmla="*/ 75 w 90"/>
                <a:gd name="T67" fmla="*/ 58 h 77"/>
                <a:gd name="T68" fmla="*/ 75 w 90"/>
                <a:gd name="T69" fmla="*/ 58 h 77"/>
                <a:gd name="T70" fmla="*/ 82 w 90"/>
                <a:gd name="T71" fmla="*/ 58 h 77"/>
                <a:gd name="T72" fmla="*/ 82 w 90"/>
                <a:gd name="T73" fmla="*/ 58 h 77"/>
                <a:gd name="T74" fmla="*/ 86 w 90"/>
                <a:gd name="T75" fmla="*/ 55 h 77"/>
                <a:gd name="T76" fmla="*/ 89 w 90"/>
                <a:gd name="T77" fmla="*/ 50 h 77"/>
                <a:gd name="T78" fmla="*/ 89 w 90"/>
                <a:gd name="T79" fmla="*/ 50 h 77"/>
                <a:gd name="T80" fmla="*/ 90 w 90"/>
                <a:gd name="T81" fmla="*/ 43 h 77"/>
                <a:gd name="T82" fmla="*/ 89 w 90"/>
                <a:gd name="T83" fmla="*/ 37 h 77"/>
                <a:gd name="T84" fmla="*/ 89 w 90"/>
                <a:gd name="T85" fmla="*/ 37 h 77"/>
                <a:gd name="T86" fmla="*/ 88 w 90"/>
                <a:gd name="T87" fmla="*/ 32 h 77"/>
                <a:gd name="T88" fmla="*/ 84 w 90"/>
                <a:gd name="T89" fmla="*/ 23 h 77"/>
                <a:gd name="T90" fmla="*/ 78 w 90"/>
                <a:gd name="T91" fmla="*/ 14 h 77"/>
                <a:gd name="T92" fmla="*/ 72 w 90"/>
                <a:gd name="T93" fmla="*/ 9 h 77"/>
                <a:gd name="T94" fmla="*/ 67 w 90"/>
                <a:gd name="T95" fmla="*/ 7 h 77"/>
                <a:gd name="T96" fmla="*/ 67 w 90"/>
                <a:gd name="T97"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77">
                  <a:moveTo>
                    <a:pt x="67" y="7"/>
                  </a:moveTo>
                  <a:lnTo>
                    <a:pt x="67" y="7"/>
                  </a:lnTo>
                  <a:lnTo>
                    <a:pt x="61" y="4"/>
                  </a:lnTo>
                  <a:lnTo>
                    <a:pt x="54" y="1"/>
                  </a:lnTo>
                  <a:lnTo>
                    <a:pt x="41" y="0"/>
                  </a:lnTo>
                  <a:lnTo>
                    <a:pt x="28" y="0"/>
                  </a:lnTo>
                  <a:lnTo>
                    <a:pt x="20" y="1"/>
                  </a:lnTo>
                  <a:lnTo>
                    <a:pt x="20" y="1"/>
                  </a:lnTo>
                  <a:lnTo>
                    <a:pt x="6" y="4"/>
                  </a:lnTo>
                  <a:lnTo>
                    <a:pt x="2" y="5"/>
                  </a:lnTo>
                  <a:lnTo>
                    <a:pt x="0" y="7"/>
                  </a:lnTo>
                  <a:lnTo>
                    <a:pt x="0" y="8"/>
                  </a:lnTo>
                  <a:lnTo>
                    <a:pt x="0" y="8"/>
                  </a:lnTo>
                  <a:lnTo>
                    <a:pt x="2" y="14"/>
                  </a:lnTo>
                  <a:lnTo>
                    <a:pt x="6" y="19"/>
                  </a:lnTo>
                  <a:lnTo>
                    <a:pt x="13" y="25"/>
                  </a:lnTo>
                  <a:lnTo>
                    <a:pt x="18" y="30"/>
                  </a:lnTo>
                  <a:lnTo>
                    <a:pt x="18" y="30"/>
                  </a:lnTo>
                  <a:lnTo>
                    <a:pt x="16" y="40"/>
                  </a:lnTo>
                  <a:lnTo>
                    <a:pt x="16" y="50"/>
                  </a:lnTo>
                  <a:lnTo>
                    <a:pt x="16" y="57"/>
                  </a:lnTo>
                  <a:lnTo>
                    <a:pt x="18" y="64"/>
                  </a:lnTo>
                  <a:lnTo>
                    <a:pt x="21" y="68"/>
                  </a:lnTo>
                  <a:lnTo>
                    <a:pt x="24" y="72"/>
                  </a:lnTo>
                  <a:lnTo>
                    <a:pt x="27" y="75"/>
                  </a:lnTo>
                  <a:lnTo>
                    <a:pt x="27" y="75"/>
                  </a:lnTo>
                  <a:lnTo>
                    <a:pt x="32" y="77"/>
                  </a:lnTo>
                  <a:lnTo>
                    <a:pt x="39" y="77"/>
                  </a:lnTo>
                  <a:lnTo>
                    <a:pt x="46" y="77"/>
                  </a:lnTo>
                  <a:lnTo>
                    <a:pt x="53" y="76"/>
                  </a:lnTo>
                  <a:lnTo>
                    <a:pt x="60" y="72"/>
                  </a:lnTo>
                  <a:lnTo>
                    <a:pt x="65" y="68"/>
                  </a:lnTo>
                  <a:lnTo>
                    <a:pt x="71" y="64"/>
                  </a:lnTo>
                  <a:lnTo>
                    <a:pt x="75" y="58"/>
                  </a:lnTo>
                  <a:lnTo>
                    <a:pt x="75" y="58"/>
                  </a:lnTo>
                  <a:lnTo>
                    <a:pt x="82" y="58"/>
                  </a:lnTo>
                  <a:lnTo>
                    <a:pt x="82" y="58"/>
                  </a:lnTo>
                  <a:lnTo>
                    <a:pt x="86" y="55"/>
                  </a:lnTo>
                  <a:lnTo>
                    <a:pt x="89" y="50"/>
                  </a:lnTo>
                  <a:lnTo>
                    <a:pt x="89" y="50"/>
                  </a:lnTo>
                  <a:lnTo>
                    <a:pt x="90" y="43"/>
                  </a:lnTo>
                  <a:lnTo>
                    <a:pt x="89" y="37"/>
                  </a:lnTo>
                  <a:lnTo>
                    <a:pt x="89" y="37"/>
                  </a:lnTo>
                  <a:lnTo>
                    <a:pt x="88" y="32"/>
                  </a:lnTo>
                  <a:lnTo>
                    <a:pt x="84" y="23"/>
                  </a:lnTo>
                  <a:lnTo>
                    <a:pt x="78" y="14"/>
                  </a:lnTo>
                  <a:lnTo>
                    <a:pt x="72" y="9"/>
                  </a:lnTo>
                  <a:lnTo>
                    <a:pt x="67" y="7"/>
                  </a:lnTo>
                  <a:lnTo>
                    <a:pt x="67" y="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grpSp>
      <p:grpSp>
        <p:nvGrpSpPr>
          <p:cNvPr id="212" name="Gruppieren 211">
            <a:extLst>
              <a:ext uri="{FF2B5EF4-FFF2-40B4-BE49-F238E27FC236}">
                <a16:creationId xmlns:a16="http://schemas.microsoft.com/office/drawing/2014/main" id="{CD517BDF-0AEF-4558-B861-BA7400453E7E}"/>
              </a:ext>
            </a:extLst>
          </p:cNvPr>
          <p:cNvGrpSpPr/>
          <p:nvPr/>
        </p:nvGrpSpPr>
        <p:grpSpPr>
          <a:xfrm>
            <a:off x="9049552" y="1363577"/>
            <a:ext cx="787644" cy="909266"/>
            <a:chOff x="10738613" y="142256"/>
            <a:chExt cx="787644" cy="909266"/>
          </a:xfrm>
        </p:grpSpPr>
        <p:sp>
          <p:nvSpPr>
            <p:cNvPr id="42" name="Freeform 9">
              <a:extLst>
                <a:ext uri="{FF2B5EF4-FFF2-40B4-BE49-F238E27FC236}">
                  <a16:creationId xmlns:a16="http://schemas.microsoft.com/office/drawing/2014/main" id="{AA6F83F2-C9B0-4C32-BECF-BDAE074B89E4}"/>
                </a:ext>
              </a:extLst>
            </p:cNvPr>
            <p:cNvSpPr>
              <a:spLocks/>
            </p:cNvSpPr>
            <p:nvPr/>
          </p:nvSpPr>
          <p:spPr bwMode="auto">
            <a:xfrm>
              <a:off x="11240543" y="142256"/>
              <a:ext cx="187259" cy="167954"/>
            </a:xfrm>
            <a:custGeom>
              <a:avLst/>
              <a:gdLst>
                <a:gd name="T0" fmla="*/ 97 w 97"/>
                <a:gd name="T1" fmla="*/ 39 h 87"/>
                <a:gd name="T2" fmla="*/ 97 w 97"/>
                <a:gd name="T3" fmla="*/ 39 h 87"/>
                <a:gd name="T4" fmla="*/ 97 w 97"/>
                <a:gd name="T5" fmla="*/ 36 h 87"/>
                <a:gd name="T6" fmla="*/ 93 w 97"/>
                <a:gd name="T7" fmla="*/ 27 h 87"/>
                <a:gd name="T8" fmla="*/ 84 w 97"/>
                <a:gd name="T9" fmla="*/ 18 h 87"/>
                <a:gd name="T10" fmla="*/ 79 w 97"/>
                <a:gd name="T11" fmla="*/ 12 h 87"/>
                <a:gd name="T12" fmla="*/ 73 w 97"/>
                <a:gd name="T13" fmla="*/ 8 h 87"/>
                <a:gd name="T14" fmla="*/ 73 w 97"/>
                <a:gd name="T15" fmla="*/ 8 h 87"/>
                <a:gd name="T16" fmla="*/ 62 w 97"/>
                <a:gd name="T17" fmla="*/ 2 h 87"/>
                <a:gd name="T18" fmla="*/ 52 w 97"/>
                <a:gd name="T19" fmla="*/ 0 h 87"/>
                <a:gd name="T20" fmla="*/ 43 w 97"/>
                <a:gd name="T21" fmla="*/ 0 h 87"/>
                <a:gd name="T22" fmla="*/ 33 w 97"/>
                <a:gd name="T23" fmla="*/ 1 h 87"/>
                <a:gd name="T24" fmla="*/ 25 w 97"/>
                <a:gd name="T25" fmla="*/ 4 h 87"/>
                <a:gd name="T26" fmla="*/ 18 w 97"/>
                <a:gd name="T27" fmla="*/ 9 h 87"/>
                <a:gd name="T28" fmla="*/ 11 w 97"/>
                <a:gd name="T29" fmla="*/ 14 h 87"/>
                <a:gd name="T30" fmla="*/ 7 w 97"/>
                <a:gd name="T31" fmla="*/ 20 h 87"/>
                <a:gd name="T32" fmla="*/ 7 w 97"/>
                <a:gd name="T33" fmla="*/ 20 h 87"/>
                <a:gd name="T34" fmla="*/ 2 w 97"/>
                <a:gd name="T35" fmla="*/ 27 h 87"/>
                <a:gd name="T36" fmla="*/ 0 w 97"/>
                <a:gd name="T37" fmla="*/ 34 h 87"/>
                <a:gd name="T38" fmla="*/ 0 w 97"/>
                <a:gd name="T39" fmla="*/ 43 h 87"/>
                <a:gd name="T40" fmla="*/ 0 w 97"/>
                <a:gd name="T41" fmla="*/ 50 h 87"/>
                <a:gd name="T42" fmla="*/ 0 w 97"/>
                <a:gd name="T43" fmla="*/ 62 h 87"/>
                <a:gd name="T44" fmla="*/ 1 w 97"/>
                <a:gd name="T45" fmla="*/ 68 h 87"/>
                <a:gd name="T46" fmla="*/ 1 w 97"/>
                <a:gd name="T47" fmla="*/ 68 h 87"/>
                <a:gd name="T48" fmla="*/ 14 w 97"/>
                <a:gd name="T49" fmla="*/ 66 h 87"/>
                <a:gd name="T50" fmla="*/ 14 w 97"/>
                <a:gd name="T51" fmla="*/ 66 h 87"/>
                <a:gd name="T52" fmla="*/ 15 w 97"/>
                <a:gd name="T53" fmla="*/ 70 h 87"/>
                <a:gd name="T54" fmla="*/ 18 w 97"/>
                <a:gd name="T55" fmla="*/ 76 h 87"/>
                <a:gd name="T56" fmla="*/ 20 w 97"/>
                <a:gd name="T57" fmla="*/ 80 h 87"/>
                <a:gd name="T58" fmla="*/ 25 w 97"/>
                <a:gd name="T59" fmla="*/ 83 h 87"/>
                <a:gd name="T60" fmla="*/ 25 w 97"/>
                <a:gd name="T61" fmla="*/ 83 h 87"/>
                <a:gd name="T62" fmla="*/ 30 w 97"/>
                <a:gd name="T63" fmla="*/ 86 h 87"/>
                <a:gd name="T64" fmla="*/ 37 w 97"/>
                <a:gd name="T65" fmla="*/ 87 h 87"/>
                <a:gd name="T66" fmla="*/ 45 w 97"/>
                <a:gd name="T67" fmla="*/ 86 h 87"/>
                <a:gd name="T68" fmla="*/ 52 w 97"/>
                <a:gd name="T69" fmla="*/ 84 h 87"/>
                <a:gd name="T70" fmla="*/ 59 w 97"/>
                <a:gd name="T71" fmla="*/ 80 h 87"/>
                <a:gd name="T72" fmla="*/ 66 w 97"/>
                <a:gd name="T73" fmla="*/ 76 h 87"/>
                <a:gd name="T74" fmla="*/ 72 w 97"/>
                <a:gd name="T75" fmla="*/ 72 h 87"/>
                <a:gd name="T76" fmla="*/ 76 w 97"/>
                <a:gd name="T77" fmla="*/ 66 h 87"/>
                <a:gd name="T78" fmla="*/ 76 w 97"/>
                <a:gd name="T79" fmla="*/ 66 h 87"/>
                <a:gd name="T80" fmla="*/ 79 w 97"/>
                <a:gd name="T81" fmla="*/ 59 h 87"/>
                <a:gd name="T82" fmla="*/ 81 w 97"/>
                <a:gd name="T83" fmla="*/ 52 h 87"/>
                <a:gd name="T84" fmla="*/ 81 w 97"/>
                <a:gd name="T85" fmla="*/ 45 h 87"/>
                <a:gd name="T86" fmla="*/ 80 w 97"/>
                <a:gd name="T87" fmla="*/ 39 h 87"/>
                <a:gd name="T88" fmla="*/ 97 w 97"/>
                <a:gd name="T8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87">
                  <a:moveTo>
                    <a:pt x="97" y="39"/>
                  </a:moveTo>
                  <a:lnTo>
                    <a:pt x="97" y="39"/>
                  </a:lnTo>
                  <a:lnTo>
                    <a:pt x="97" y="36"/>
                  </a:lnTo>
                  <a:lnTo>
                    <a:pt x="93" y="27"/>
                  </a:lnTo>
                  <a:lnTo>
                    <a:pt x="84" y="18"/>
                  </a:lnTo>
                  <a:lnTo>
                    <a:pt x="79" y="12"/>
                  </a:lnTo>
                  <a:lnTo>
                    <a:pt x="73" y="8"/>
                  </a:lnTo>
                  <a:lnTo>
                    <a:pt x="73" y="8"/>
                  </a:lnTo>
                  <a:lnTo>
                    <a:pt x="62" y="2"/>
                  </a:lnTo>
                  <a:lnTo>
                    <a:pt x="52" y="0"/>
                  </a:lnTo>
                  <a:lnTo>
                    <a:pt x="43" y="0"/>
                  </a:lnTo>
                  <a:lnTo>
                    <a:pt x="33" y="1"/>
                  </a:lnTo>
                  <a:lnTo>
                    <a:pt x="25" y="4"/>
                  </a:lnTo>
                  <a:lnTo>
                    <a:pt x="18" y="9"/>
                  </a:lnTo>
                  <a:lnTo>
                    <a:pt x="11" y="14"/>
                  </a:lnTo>
                  <a:lnTo>
                    <a:pt x="7" y="20"/>
                  </a:lnTo>
                  <a:lnTo>
                    <a:pt x="7" y="20"/>
                  </a:lnTo>
                  <a:lnTo>
                    <a:pt x="2" y="27"/>
                  </a:lnTo>
                  <a:lnTo>
                    <a:pt x="0" y="34"/>
                  </a:lnTo>
                  <a:lnTo>
                    <a:pt x="0" y="43"/>
                  </a:lnTo>
                  <a:lnTo>
                    <a:pt x="0" y="50"/>
                  </a:lnTo>
                  <a:lnTo>
                    <a:pt x="0" y="62"/>
                  </a:lnTo>
                  <a:lnTo>
                    <a:pt x="1" y="68"/>
                  </a:lnTo>
                  <a:lnTo>
                    <a:pt x="1" y="68"/>
                  </a:lnTo>
                  <a:lnTo>
                    <a:pt x="14" y="66"/>
                  </a:lnTo>
                  <a:lnTo>
                    <a:pt x="14" y="66"/>
                  </a:lnTo>
                  <a:lnTo>
                    <a:pt x="15" y="70"/>
                  </a:lnTo>
                  <a:lnTo>
                    <a:pt x="18" y="76"/>
                  </a:lnTo>
                  <a:lnTo>
                    <a:pt x="20" y="80"/>
                  </a:lnTo>
                  <a:lnTo>
                    <a:pt x="25" y="83"/>
                  </a:lnTo>
                  <a:lnTo>
                    <a:pt x="25" y="83"/>
                  </a:lnTo>
                  <a:lnTo>
                    <a:pt x="30" y="86"/>
                  </a:lnTo>
                  <a:lnTo>
                    <a:pt x="37" y="87"/>
                  </a:lnTo>
                  <a:lnTo>
                    <a:pt x="45" y="86"/>
                  </a:lnTo>
                  <a:lnTo>
                    <a:pt x="52" y="84"/>
                  </a:lnTo>
                  <a:lnTo>
                    <a:pt x="59" y="80"/>
                  </a:lnTo>
                  <a:lnTo>
                    <a:pt x="66" y="76"/>
                  </a:lnTo>
                  <a:lnTo>
                    <a:pt x="72" y="72"/>
                  </a:lnTo>
                  <a:lnTo>
                    <a:pt x="76" y="66"/>
                  </a:lnTo>
                  <a:lnTo>
                    <a:pt x="76" y="66"/>
                  </a:lnTo>
                  <a:lnTo>
                    <a:pt x="79" y="59"/>
                  </a:lnTo>
                  <a:lnTo>
                    <a:pt x="81" y="52"/>
                  </a:lnTo>
                  <a:lnTo>
                    <a:pt x="81" y="45"/>
                  </a:lnTo>
                  <a:lnTo>
                    <a:pt x="80" y="39"/>
                  </a:lnTo>
                  <a:lnTo>
                    <a:pt x="97" y="3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43" name="Freeform 10">
              <a:extLst>
                <a:ext uri="{FF2B5EF4-FFF2-40B4-BE49-F238E27FC236}">
                  <a16:creationId xmlns:a16="http://schemas.microsoft.com/office/drawing/2014/main" id="{425192FC-1E3C-4EF7-9C2E-B4CF313D3BF9}"/>
                </a:ext>
              </a:extLst>
            </p:cNvPr>
            <p:cNvSpPr>
              <a:spLocks noEditPoints="1"/>
            </p:cNvSpPr>
            <p:nvPr/>
          </p:nvSpPr>
          <p:spPr bwMode="auto">
            <a:xfrm>
              <a:off x="10738613" y="308279"/>
              <a:ext cx="787644" cy="743243"/>
            </a:xfrm>
            <a:custGeom>
              <a:avLst/>
              <a:gdLst>
                <a:gd name="T0" fmla="*/ 407 w 408"/>
                <a:gd name="T1" fmla="*/ 364 h 385"/>
                <a:gd name="T2" fmla="*/ 398 w 408"/>
                <a:gd name="T3" fmla="*/ 361 h 385"/>
                <a:gd name="T4" fmla="*/ 393 w 408"/>
                <a:gd name="T5" fmla="*/ 366 h 385"/>
                <a:gd name="T6" fmla="*/ 371 w 408"/>
                <a:gd name="T7" fmla="*/ 371 h 385"/>
                <a:gd name="T8" fmla="*/ 353 w 408"/>
                <a:gd name="T9" fmla="*/ 367 h 385"/>
                <a:gd name="T10" fmla="*/ 196 w 408"/>
                <a:gd name="T11" fmla="*/ 295 h 385"/>
                <a:gd name="T12" fmla="*/ 272 w 408"/>
                <a:gd name="T13" fmla="*/ 203 h 385"/>
                <a:gd name="T14" fmla="*/ 275 w 408"/>
                <a:gd name="T15" fmla="*/ 191 h 385"/>
                <a:gd name="T16" fmla="*/ 271 w 408"/>
                <a:gd name="T17" fmla="*/ 183 h 385"/>
                <a:gd name="T18" fmla="*/ 211 w 408"/>
                <a:gd name="T19" fmla="*/ 142 h 385"/>
                <a:gd name="T20" fmla="*/ 274 w 408"/>
                <a:gd name="T21" fmla="*/ 120 h 385"/>
                <a:gd name="T22" fmla="*/ 287 w 408"/>
                <a:gd name="T23" fmla="*/ 131 h 385"/>
                <a:gd name="T24" fmla="*/ 371 w 408"/>
                <a:gd name="T25" fmla="*/ 131 h 385"/>
                <a:gd name="T26" fmla="*/ 379 w 408"/>
                <a:gd name="T27" fmla="*/ 126 h 385"/>
                <a:gd name="T28" fmla="*/ 380 w 408"/>
                <a:gd name="T29" fmla="*/ 111 h 385"/>
                <a:gd name="T30" fmla="*/ 376 w 408"/>
                <a:gd name="T31" fmla="*/ 104 h 385"/>
                <a:gd name="T32" fmla="*/ 303 w 408"/>
                <a:gd name="T33" fmla="*/ 99 h 385"/>
                <a:gd name="T34" fmla="*/ 293 w 408"/>
                <a:gd name="T35" fmla="*/ 47 h 385"/>
                <a:gd name="T36" fmla="*/ 289 w 408"/>
                <a:gd name="T37" fmla="*/ 27 h 385"/>
                <a:gd name="T38" fmla="*/ 274 w 408"/>
                <a:gd name="T39" fmla="*/ 5 h 385"/>
                <a:gd name="T40" fmla="*/ 258 w 408"/>
                <a:gd name="T41" fmla="*/ 0 h 385"/>
                <a:gd name="T42" fmla="*/ 237 w 408"/>
                <a:gd name="T43" fmla="*/ 5 h 385"/>
                <a:gd name="T44" fmla="*/ 204 w 408"/>
                <a:gd name="T45" fmla="*/ 43 h 385"/>
                <a:gd name="T46" fmla="*/ 57 w 408"/>
                <a:gd name="T47" fmla="*/ 102 h 385"/>
                <a:gd name="T48" fmla="*/ 56 w 408"/>
                <a:gd name="T49" fmla="*/ 99 h 385"/>
                <a:gd name="T50" fmla="*/ 53 w 408"/>
                <a:gd name="T51" fmla="*/ 102 h 385"/>
                <a:gd name="T52" fmla="*/ 35 w 408"/>
                <a:gd name="T53" fmla="*/ 113 h 385"/>
                <a:gd name="T54" fmla="*/ 34 w 408"/>
                <a:gd name="T55" fmla="*/ 116 h 385"/>
                <a:gd name="T56" fmla="*/ 53 w 408"/>
                <a:gd name="T57" fmla="*/ 119 h 385"/>
                <a:gd name="T58" fmla="*/ 53 w 408"/>
                <a:gd name="T59" fmla="*/ 130 h 385"/>
                <a:gd name="T60" fmla="*/ 57 w 408"/>
                <a:gd name="T61" fmla="*/ 130 h 385"/>
                <a:gd name="T62" fmla="*/ 140 w 408"/>
                <a:gd name="T63" fmla="*/ 120 h 385"/>
                <a:gd name="T64" fmla="*/ 138 w 408"/>
                <a:gd name="T65" fmla="*/ 126 h 385"/>
                <a:gd name="T66" fmla="*/ 136 w 408"/>
                <a:gd name="T67" fmla="*/ 141 h 385"/>
                <a:gd name="T68" fmla="*/ 143 w 408"/>
                <a:gd name="T69" fmla="*/ 156 h 385"/>
                <a:gd name="T70" fmla="*/ 160 w 408"/>
                <a:gd name="T71" fmla="*/ 278 h 385"/>
                <a:gd name="T72" fmla="*/ 78 w 408"/>
                <a:gd name="T73" fmla="*/ 241 h 385"/>
                <a:gd name="T74" fmla="*/ 7 w 408"/>
                <a:gd name="T75" fmla="*/ 209 h 385"/>
                <a:gd name="T76" fmla="*/ 0 w 408"/>
                <a:gd name="T77" fmla="*/ 212 h 385"/>
                <a:gd name="T78" fmla="*/ 3 w 408"/>
                <a:gd name="T79" fmla="*/ 221 h 385"/>
                <a:gd name="T80" fmla="*/ 50 w 408"/>
                <a:gd name="T81" fmla="*/ 244 h 385"/>
                <a:gd name="T82" fmla="*/ 96 w 408"/>
                <a:gd name="T83" fmla="*/ 264 h 385"/>
                <a:gd name="T84" fmla="*/ 219 w 408"/>
                <a:gd name="T85" fmla="*/ 321 h 385"/>
                <a:gd name="T86" fmla="*/ 300 w 408"/>
                <a:gd name="T87" fmla="*/ 357 h 385"/>
                <a:gd name="T88" fmla="*/ 361 w 408"/>
                <a:gd name="T89" fmla="*/ 384 h 385"/>
                <a:gd name="T90" fmla="*/ 389 w 408"/>
                <a:gd name="T91" fmla="*/ 385 h 385"/>
                <a:gd name="T92" fmla="*/ 398 w 408"/>
                <a:gd name="T93" fmla="*/ 379 h 385"/>
                <a:gd name="T94" fmla="*/ 407 w 408"/>
                <a:gd name="T95" fmla="*/ 371 h 385"/>
                <a:gd name="T96" fmla="*/ 261 w 408"/>
                <a:gd name="T97" fmla="*/ 87 h 385"/>
                <a:gd name="T98" fmla="*/ 261 w 408"/>
                <a:gd name="T99" fmla="*/ 8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85">
                  <a:moveTo>
                    <a:pt x="408" y="367"/>
                  </a:moveTo>
                  <a:lnTo>
                    <a:pt x="408" y="367"/>
                  </a:lnTo>
                  <a:lnTo>
                    <a:pt x="407" y="364"/>
                  </a:lnTo>
                  <a:lnTo>
                    <a:pt x="404" y="361"/>
                  </a:lnTo>
                  <a:lnTo>
                    <a:pt x="401" y="361"/>
                  </a:lnTo>
                  <a:lnTo>
                    <a:pt x="398" y="361"/>
                  </a:lnTo>
                  <a:lnTo>
                    <a:pt x="398" y="361"/>
                  </a:lnTo>
                  <a:lnTo>
                    <a:pt x="393" y="366"/>
                  </a:lnTo>
                  <a:lnTo>
                    <a:pt x="393" y="366"/>
                  </a:lnTo>
                  <a:lnTo>
                    <a:pt x="386" y="370"/>
                  </a:lnTo>
                  <a:lnTo>
                    <a:pt x="378" y="371"/>
                  </a:lnTo>
                  <a:lnTo>
                    <a:pt x="371" y="371"/>
                  </a:lnTo>
                  <a:lnTo>
                    <a:pt x="364" y="370"/>
                  </a:lnTo>
                  <a:lnTo>
                    <a:pt x="364" y="370"/>
                  </a:lnTo>
                  <a:lnTo>
                    <a:pt x="353" y="367"/>
                  </a:lnTo>
                  <a:lnTo>
                    <a:pt x="341" y="361"/>
                  </a:lnTo>
                  <a:lnTo>
                    <a:pt x="341" y="361"/>
                  </a:lnTo>
                  <a:lnTo>
                    <a:pt x="196" y="295"/>
                  </a:lnTo>
                  <a:lnTo>
                    <a:pt x="269" y="208"/>
                  </a:lnTo>
                  <a:lnTo>
                    <a:pt x="269" y="208"/>
                  </a:lnTo>
                  <a:lnTo>
                    <a:pt x="272" y="203"/>
                  </a:lnTo>
                  <a:lnTo>
                    <a:pt x="274" y="199"/>
                  </a:lnTo>
                  <a:lnTo>
                    <a:pt x="275" y="195"/>
                  </a:lnTo>
                  <a:lnTo>
                    <a:pt x="275" y="191"/>
                  </a:lnTo>
                  <a:lnTo>
                    <a:pt x="275" y="191"/>
                  </a:lnTo>
                  <a:lnTo>
                    <a:pt x="274" y="185"/>
                  </a:lnTo>
                  <a:lnTo>
                    <a:pt x="271" y="183"/>
                  </a:lnTo>
                  <a:lnTo>
                    <a:pt x="268" y="178"/>
                  </a:lnTo>
                  <a:lnTo>
                    <a:pt x="265" y="176"/>
                  </a:lnTo>
                  <a:lnTo>
                    <a:pt x="211" y="142"/>
                  </a:lnTo>
                  <a:lnTo>
                    <a:pt x="231" y="120"/>
                  </a:lnTo>
                  <a:lnTo>
                    <a:pt x="274" y="120"/>
                  </a:lnTo>
                  <a:lnTo>
                    <a:pt x="274" y="120"/>
                  </a:lnTo>
                  <a:lnTo>
                    <a:pt x="278" y="127"/>
                  </a:lnTo>
                  <a:lnTo>
                    <a:pt x="282" y="130"/>
                  </a:lnTo>
                  <a:lnTo>
                    <a:pt x="287" y="131"/>
                  </a:lnTo>
                  <a:lnTo>
                    <a:pt x="293" y="131"/>
                  </a:lnTo>
                  <a:lnTo>
                    <a:pt x="371" y="131"/>
                  </a:lnTo>
                  <a:lnTo>
                    <a:pt x="371" y="131"/>
                  </a:lnTo>
                  <a:lnTo>
                    <a:pt x="375" y="129"/>
                  </a:lnTo>
                  <a:lnTo>
                    <a:pt x="375" y="129"/>
                  </a:lnTo>
                  <a:lnTo>
                    <a:pt x="379" y="126"/>
                  </a:lnTo>
                  <a:lnTo>
                    <a:pt x="380" y="122"/>
                  </a:lnTo>
                  <a:lnTo>
                    <a:pt x="382" y="116"/>
                  </a:lnTo>
                  <a:lnTo>
                    <a:pt x="380" y="111"/>
                  </a:lnTo>
                  <a:lnTo>
                    <a:pt x="380" y="111"/>
                  </a:lnTo>
                  <a:lnTo>
                    <a:pt x="379" y="108"/>
                  </a:lnTo>
                  <a:lnTo>
                    <a:pt x="376" y="104"/>
                  </a:lnTo>
                  <a:lnTo>
                    <a:pt x="373" y="101"/>
                  </a:lnTo>
                  <a:lnTo>
                    <a:pt x="369" y="99"/>
                  </a:lnTo>
                  <a:lnTo>
                    <a:pt x="303" y="99"/>
                  </a:lnTo>
                  <a:lnTo>
                    <a:pt x="303" y="99"/>
                  </a:lnTo>
                  <a:lnTo>
                    <a:pt x="293" y="47"/>
                  </a:lnTo>
                  <a:lnTo>
                    <a:pt x="293" y="47"/>
                  </a:lnTo>
                  <a:lnTo>
                    <a:pt x="292" y="37"/>
                  </a:lnTo>
                  <a:lnTo>
                    <a:pt x="289" y="27"/>
                  </a:lnTo>
                  <a:lnTo>
                    <a:pt x="289" y="27"/>
                  </a:lnTo>
                  <a:lnTo>
                    <a:pt x="286" y="19"/>
                  </a:lnTo>
                  <a:lnTo>
                    <a:pt x="280" y="12"/>
                  </a:lnTo>
                  <a:lnTo>
                    <a:pt x="274" y="5"/>
                  </a:lnTo>
                  <a:lnTo>
                    <a:pt x="265" y="2"/>
                  </a:lnTo>
                  <a:lnTo>
                    <a:pt x="265" y="2"/>
                  </a:lnTo>
                  <a:lnTo>
                    <a:pt x="258" y="0"/>
                  </a:lnTo>
                  <a:lnTo>
                    <a:pt x="251" y="0"/>
                  </a:lnTo>
                  <a:lnTo>
                    <a:pt x="244" y="1"/>
                  </a:lnTo>
                  <a:lnTo>
                    <a:pt x="237" y="5"/>
                  </a:lnTo>
                  <a:lnTo>
                    <a:pt x="237" y="5"/>
                  </a:lnTo>
                  <a:lnTo>
                    <a:pt x="226" y="16"/>
                  </a:lnTo>
                  <a:lnTo>
                    <a:pt x="204" y="43"/>
                  </a:lnTo>
                  <a:lnTo>
                    <a:pt x="147" y="111"/>
                  </a:lnTo>
                  <a:lnTo>
                    <a:pt x="57" y="111"/>
                  </a:lnTo>
                  <a:lnTo>
                    <a:pt x="57" y="102"/>
                  </a:lnTo>
                  <a:lnTo>
                    <a:pt x="57" y="102"/>
                  </a:lnTo>
                  <a:lnTo>
                    <a:pt x="57" y="101"/>
                  </a:lnTo>
                  <a:lnTo>
                    <a:pt x="56" y="99"/>
                  </a:lnTo>
                  <a:lnTo>
                    <a:pt x="56" y="99"/>
                  </a:lnTo>
                  <a:lnTo>
                    <a:pt x="53" y="101"/>
                  </a:lnTo>
                  <a:lnTo>
                    <a:pt x="53" y="102"/>
                  </a:lnTo>
                  <a:lnTo>
                    <a:pt x="53" y="112"/>
                  </a:lnTo>
                  <a:lnTo>
                    <a:pt x="35" y="113"/>
                  </a:lnTo>
                  <a:lnTo>
                    <a:pt x="35" y="113"/>
                  </a:lnTo>
                  <a:lnTo>
                    <a:pt x="34" y="113"/>
                  </a:lnTo>
                  <a:lnTo>
                    <a:pt x="34" y="116"/>
                  </a:lnTo>
                  <a:lnTo>
                    <a:pt x="34" y="116"/>
                  </a:lnTo>
                  <a:lnTo>
                    <a:pt x="34" y="117"/>
                  </a:lnTo>
                  <a:lnTo>
                    <a:pt x="35" y="117"/>
                  </a:lnTo>
                  <a:lnTo>
                    <a:pt x="53" y="119"/>
                  </a:lnTo>
                  <a:lnTo>
                    <a:pt x="53" y="129"/>
                  </a:lnTo>
                  <a:lnTo>
                    <a:pt x="53" y="129"/>
                  </a:lnTo>
                  <a:lnTo>
                    <a:pt x="53" y="130"/>
                  </a:lnTo>
                  <a:lnTo>
                    <a:pt x="56" y="131"/>
                  </a:lnTo>
                  <a:lnTo>
                    <a:pt x="56" y="131"/>
                  </a:lnTo>
                  <a:lnTo>
                    <a:pt x="57" y="130"/>
                  </a:lnTo>
                  <a:lnTo>
                    <a:pt x="57" y="129"/>
                  </a:lnTo>
                  <a:lnTo>
                    <a:pt x="57" y="120"/>
                  </a:lnTo>
                  <a:lnTo>
                    <a:pt x="140" y="120"/>
                  </a:lnTo>
                  <a:lnTo>
                    <a:pt x="139" y="122"/>
                  </a:lnTo>
                  <a:lnTo>
                    <a:pt x="139" y="122"/>
                  </a:lnTo>
                  <a:lnTo>
                    <a:pt x="138" y="126"/>
                  </a:lnTo>
                  <a:lnTo>
                    <a:pt x="136" y="131"/>
                  </a:lnTo>
                  <a:lnTo>
                    <a:pt x="136" y="135"/>
                  </a:lnTo>
                  <a:lnTo>
                    <a:pt x="136" y="141"/>
                  </a:lnTo>
                  <a:lnTo>
                    <a:pt x="138" y="147"/>
                  </a:lnTo>
                  <a:lnTo>
                    <a:pt x="140" y="152"/>
                  </a:lnTo>
                  <a:lnTo>
                    <a:pt x="143" y="156"/>
                  </a:lnTo>
                  <a:lnTo>
                    <a:pt x="147" y="159"/>
                  </a:lnTo>
                  <a:lnTo>
                    <a:pt x="219" y="201"/>
                  </a:lnTo>
                  <a:lnTo>
                    <a:pt x="160" y="278"/>
                  </a:lnTo>
                  <a:lnTo>
                    <a:pt x="160" y="278"/>
                  </a:lnTo>
                  <a:lnTo>
                    <a:pt x="78" y="241"/>
                  </a:lnTo>
                  <a:lnTo>
                    <a:pt x="78" y="241"/>
                  </a:lnTo>
                  <a:lnTo>
                    <a:pt x="10" y="210"/>
                  </a:lnTo>
                  <a:lnTo>
                    <a:pt x="10" y="210"/>
                  </a:lnTo>
                  <a:lnTo>
                    <a:pt x="7" y="209"/>
                  </a:lnTo>
                  <a:lnTo>
                    <a:pt x="3" y="209"/>
                  </a:lnTo>
                  <a:lnTo>
                    <a:pt x="0" y="212"/>
                  </a:lnTo>
                  <a:lnTo>
                    <a:pt x="0" y="212"/>
                  </a:lnTo>
                  <a:lnTo>
                    <a:pt x="0" y="215"/>
                  </a:lnTo>
                  <a:lnTo>
                    <a:pt x="2" y="219"/>
                  </a:lnTo>
                  <a:lnTo>
                    <a:pt x="3" y="221"/>
                  </a:lnTo>
                  <a:lnTo>
                    <a:pt x="6" y="223"/>
                  </a:lnTo>
                  <a:lnTo>
                    <a:pt x="6" y="223"/>
                  </a:lnTo>
                  <a:lnTo>
                    <a:pt x="50" y="244"/>
                  </a:lnTo>
                  <a:lnTo>
                    <a:pt x="50" y="244"/>
                  </a:lnTo>
                  <a:lnTo>
                    <a:pt x="96" y="264"/>
                  </a:lnTo>
                  <a:lnTo>
                    <a:pt x="96" y="264"/>
                  </a:lnTo>
                  <a:lnTo>
                    <a:pt x="182" y="303"/>
                  </a:lnTo>
                  <a:lnTo>
                    <a:pt x="182" y="303"/>
                  </a:lnTo>
                  <a:lnTo>
                    <a:pt x="219" y="321"/>
                  </a:lnTo>
                  <a:lnTo>
                    <a:pt x="219" y="321"/>
                  </a:lnTo>
                  <a:lnTo>
                    <a:pt x="300" y="357"/>
                  </a:lnTo>
                  <a:lnTo>
                    <a:pt x="300" y="357"/>
                  </a:lnTo>
                  <a:lnTo>
                    <a:pt x="353" y="381"/>
                  </a:lnTo>
                  <a:lnTo>
                    <a:pt x="353" y="381"/>
                  </a:lnTo>
                  <a:lnTo>
                    <a:pt x="361" y="384"/>
                  </a:lnTo>
                  <a:lnTo>
                    <a:pt x="371" y="385"/>
                  </a:lnTo>
                  <a:lnTo>
                    <a:pt x="379" y="385"/>
                  </a:lnTo>
                  <a:lnTo>
                    <a:pt x="389" y="385"/>
                  </a:lnTo>
                  <a:lnTo>
                    <a:pt x="389" y="385"/>
                  </a:lnTo>
                  <a:lnTo>
                    <a:pt x="394" y="382"/>
                  </a:lnTo>
                  <a:lnTo>
                    <a:pt x="398" y="379"/>
                  </a:lnTo>
                  <a:lnTo>
                    <a:pt x="404" y="375"/>
                  </a:lnTo>
                  <a:lnTo>
                    <a:pt x="407" y="371"/>
                  </a:lnTo>
                  <a:lnTo>
                    <a:pt x="407" y="371"/>
                  </a:lnTo>
                  <a:lnTo>
                    <a:pt x="408" y="368"/>
                  </a:lnTo>
                  <a:lnTo>
                    <a:pt x="408" y="367"/>
                  </a:lnTo>
                  <a:close/>
                  <a:moveTo>
                    <a:pt x="261" y="87"/>
                  </a:moveTo>
                  <a:lnTo>
                    <a:pt x="269" y="111"/>
                  </a:lnTo>
                  <a:lnTo>
                    <a:pt x="240" y="111"/>
                  </a:lnTo>
                  <a:lnTo>
                    <a:pt x="261" y="8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46" name="Freeform 11">
              <a:extLst>
                <a:ext uri="{FF2B5EF4-FFF2-40B4-BE49-F238E27FC236}">
                  <a16:creationId xmlns:a16="http://schemas.microsoft.com/office/drawing/2014/main" id="{63DD7726-DC6A-4475-AB45-61F441960E4E}"/>
                </a:ext>
              </a:extLst>
            </p:cNvPr>
            <p:cNvSpPr>
              <a:spLocks/>
            </p:cNvSpPr>
            <p:nvPr/>
          </p:nvSpPr>
          <p:spPr bwMode="auto">
            <a:xfrm>
              <a:off x="10738613" y="308279"/>
              <a:ext cx="787644" cy="743243"/>
            </a:xfrm>
            <a:custGeom>
              <a:avLst/>
              <a:gdLst>
                <a:gd name="T0" fmla="*/ 407 w 408"/>
                <a:gd name="T1" fmla="*/ 364 h 385"/>
                <a:gd name="T2" fmla="*/ 398 w 408"/>
                <a:gd name="T3" fmla="*/ 361 h 385"/>
                <a:gd name="T4" fmla="*/ 393 w 408"/>
                <a:gd name="T5" fmla="*/ 366 h 385"/>
                <a:gd name="T6" fmla="*/ 371 w 408"/>
                <a:gd name="T7" fmla="*/ 371 h 385"/>
                <a:gd name="T8" fmla="*/ 353 w 408"/>
                <a:gd name="T9" fmla="*/ 367 h 385"/>
                <a:gd name="T10" fmla="*/ 196 w 408"/>
                <a:gd name="T11" fmla="*/ 295 h 385"/>
                <a:gd name="T12" fmla="*/ 272 w 408"/>
                <a:gd name="T13" fmla="*/ 203 h 385"/>
                <a:gd name="T14" fmla="*/ 275 w 408"/>
                <a:gd name="T15" fmla="*/ 191 h 385"/>
                <a:gd name="T16" fmla="*/ 271 w 408"/>
                <a:gd name="T17" fmla="*/ 183 h 385"/>
                <a:gd name="T18" fmla="*/ 211 w 408"/>
                <a:gd name="T19" fmla="*/ 142 h 385"/>
                <a:gd name="T20" fmla="*/ 274 w 408"/>
                <a:gd name="T21" fmla="*/ 120 h 385"/>
                <a:gd name="T22" fmla="*/ 287 w 408"/>
                <a:gd name="T23" fmla="*/ 131 h 385"/>
                <a:gd name="T24" fmla="*/ 371 w 408"/>
                <a:gd name="T25" fmla="*/ 131 h 385"/>
                <a:gd name="T26" fmla="*/ 379 w 408"/>
                <a:gd name="T27" fmla="*/ 126 h 385"/>
                <a:gd name="T28" fmla="*/ 380 w 408"/>
                <a:gd name="T29" fmla="*/ 111 h 385"/>
                <a:gd name="T30" fmla="*/ 376 w 408"/>
                <a:gd name="T31" fmla="*/ 104 h 385"/>
                <a:gd name="T32" fmla="*/ 303 w 408"/>
                <a:gd name="T33" fmla="*/ 99 h 385"/>
                <a:gd name="T34" fmla="*/ 293 w 408"/>
                <a:gd name="T35" fmla="*/ 47 h 385"/>
                <a:gd name="T36" fmla="*/ 289 w 408"/>
                <a:gd name="T37" fmla="*/ 27 h 385"/>
                <a:gd name="T38" fmla="*/ 274 w 408"/>
                <a:gd name="T39" fmla="*/ 5 h 385"/>
                <a:gd name="T40" fmla="*/ 258 w 408"/>
                <a:gd name="T41" fmla="*/ 0 h 385"/>
                <a:gd name="T42" fmla="*/ 237 w 408"/>
                <a:gd name="T43" fmla="*/ 5 h 385"/>
                <a:gd name="T44" fmla="*/ 204 w 408"/>
                <a:gd name="T45" fmla="*/ 43 h 385"/>
                <a:gd name="T46" fmla="*/ 57 w 408"/>
                <a:gd name="T47" fmla="*/ 102 h 385"/>
                <a:gd name="T48" fmla="*/ 56 w 408"/>
                <a:gd name="T49" fmla="*/ 99 h 385"/>
                <a:gd name="T50" fmla="*/ 53 w 408"/>
                <a:gd name="T51" fmla="*/ 102 h 385"/>
                <a:gd name="T52" fmla="*/ 35 w 408"/>
                <a:gd name="T53" fmla="*/ 113 h 385"/>
                <a:gd name="T54" fmla="*/ 34 w 408"/>
                <a:gd name="T55" fmla="*/ 116 h 385"/>
                <a:gd name="T56" fmla="*/ 53 w 408"/>
                <a:gd name="T57" fmla="*/ 119 h 385"/>
                <a:gd name="T58" fmla="*/ 53 w 408"/>
                <a:gd name="T59" fmla="*/ 130 h 385"/>
                <a:gd name="T60" fmla="*/ 57 w 408"/>
                <a:gd name="T61" fmla="*/ 130 h 385"/>
                <a:gd name="T62" fmla="*/ 140 w 408"/>
                <a:gd name="T63" fmla="*/ 120 h 385"/>
                <a:gd name="T64" fmla="*/ 138 w 408"/>
                <a:gd name="T65" fmla="*/ 126 h 385"/>
                <a:gd name="T66" fmla="*/ 136 w 408"/>
                <a:gd name="T67" fmla="*/ 141 h 385"/>
                <a:gd name="T68" fmla="*/ 143 w 408"/>
                <a:gd name="T69" fmla="*/ 156 h 385"/>
                <a:gd name="T70" fmla="*/ 160 w 408"/>
                <a:gd name="T71" fmla="*/ 278 h 385"/>
                <a:gd name="T72" fmla="*/ 78 w 408"/>
                <a:gd name="T73" fmla="*/ 241 h 385"/>
                <a:gd name="T74" fmla="*/ 7 w 408"/>
                <a:gd name="T75" fmla="*/ 209 h 385"/>
                <a:gd name="T76" fmla="*/ 0 w 408"/>
                <a:gd name="T77" fmla="*/ 212 h 385"/>
                <a:gd name="T78" fmla="*/ 3 w 408"/>
                <a:gd name="T79" fmla="*/ 221 h 385"/>
                <a:gd name="T80" fmla="*/ 50 w 408"/>
                <a:gd name="T81" fmla="*/ 244 h 385"/>
                <a:gd name="T82" fmla="*/ 96 w 408"/>
                <a:gd name="T83" fmla="*/ 264 h 385"/>
                <a:gd name="T84" fmla="*/ 219 w 408"/>
                <a:gd name="T85" fmla="*/ 321 h 385"/>
                <a:gd name="T86" fmla="*/ 300 w 408"/>
                <a:gd name="T87" fmla="*/ 357 h 385"/>
                <a:gd name="T88" fmla="*/ 361 w 408"/>
                <a:gd name="T89" fmla="*/ 384 h 385"/>
                <a:gd name="T90" fmla="*/ 389 w 408"/>
                <a:gd name="T91" fmla="*/ 385 h 385"/>
                <a:gd name="T92" fmla="*/ 398 w 408"/>
                <a:gd name="T93" fmla="*/ 379 h 385"/>
                <a:gd name="T94" fmla="*/ 407 w 408"/>
                <a:gd name="T95" fmla="*/ 37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8" h="385">
                  <a:moveTo>
                    <a:pt x="408" y="367"/>
                  </a:moveTo>
                  <a:lnTo>
                    <a:pt x="408" y="367"/>
                  </a:lnTo>
                  <a:lnTo>
                    <a:pt x="407" y="364"/>
                  </a:lnTo>
                  <a:lnTo>
                    <a:pt x="404" y="361"/>
                  </a:lnTo>
                  <a:lnTo>
                    <a:pt x="401" y="361"/>
                  </a:lnTo>
                  <a:lnTo>
                    <a:pt x="398" y="361"/>
                  </a:lnTo>
                  <a:lnTo>
                    <a:pt x="398" y="361"/>
                  </a:lnTo>
                  <a:lnTo>
                    <a:pt x="393" y="366"/>
                  </a:lnTo>
                  <a:lnTo>
                    <a:pt x="393" y="366"/>
                  </a:lnTo>
                  <a:lnTo>
                    <a:pt x="386" y="370"/>
                  </a:lnTo>
                  <a:lnTo>
                    <a:pt x="378" y="371"/>
                  </a:lnTo>
                  <a:lnTo>
                    <a:pt x="371" y="371"/>
                  </a:lnTo>
                  <a:lnTo>
                    <a:pt x="364" y="370"/>
                  </a:lnTo>
                  <a:lnTo>
                    <a:pt x="364" y="370"/>
                  </a:lnTo>
                  <a:lnTo>
                    <a:pt x="353" y="367"/>
                  </a:lnTo>
                  <a:lnTo>
                    <a:pt x="341" y="361"/>
                  </a:lnTo>
                  <a:lnTo>
                    <a:pt x="341" y="361"/>
                  </a:lnTo>
                  <a:lnTo>
                    <a:pt x="196" y="295"/>
                  </a:lnTo>
                  <a:lnTo>
                    <a:pt x="269" y="208"/>
                  </a:lnTo>
                  <a:lnTo>
                    <a:pt x="269" y="208"/>
                  </a:lnTo>
                  <a:lnTo>
                    <a:pt x="272" y="203"/>
                  </a:lnTo>
                  <a:lnTo>
                    <a:pt x="274" y="199"/>
                  </a:lnTo>
                  <a:lnTo>
                    <a:pt x="275" y="195"/>
                  </a:lnTo>
                  <a:lnTo>
                    <a:pt x="275" y="191"/>
                  </a:lnTo>
                  <a:lnTo>
                    <a:pt x="275" y="191"/>
                  </a:lnTo>
                  <a:lnTo>
                    <a:pt x="274" y="185"/>
                  </a:lnTo>
                  <a:lnTo>
                    <a:pt x="271" y="183"/>
                  </a:lnTo>
                  <a:lnTo>
                    <a:pt x="268" y="178"/>
                  </a:lnTo>
                  <a:lnTo>
                    <a:pt x="265" y="176"/>
                  </a:lnTo>
                  <a:lnTo>
                    <a:pt x="211" y="142"/>
                  </a:lnTo>
                  <a:lnTo>
                    <a:pt x="231" y="120"/>
                  </a:lnTo>
                  <a:lnTo>
                    <a:pt x="274" y="120"/>
                  </a:lnTo>
                  <a:lnTo>
                    <a:pt x="274" y="120"/>
                  </a:lnTo>
                  <a:lnTo>
                    <a:pt x="278" y="127"/>
                  </a:lnTo>
                  <a:lnTo>
                    <a:pt x="282" y="130"/>
                  </a:lnTo>
                  <a:lnTo>
                    <a:pt x="287" y="131"/>
                  </a:lnTo>
                  <a:lnTo>
                    <a:pt x="293" y="131"/>
                  </a:lnTo>
                  <a:lnTo>
                    <a:pt x="371" y="131"/>
                  </a:lnTo>
                  <a:lnTo>
                    <a:pt x="371" y="131"/>
                  </a:lnTo>
                  <a:lnTo>
                    <a:pt x="375" y="129"/>
                  </a:lnTo>
                  <a:lnTo>
                    <a:pt x="375" y="129"/>
                  </a:lnTo>
                  <a:lnTo>
                    <a:pt x="379" y="126"/>
                  </a:lnTo>
                  <a:lnTo>
                    <a:pt x="380" y="122"/>
                  </a:lnTo>
                  <a:lnTo>
                    <a:pt x="382" y="116"/>
                  </a:lnTo>
                  <a:lnTo>
                    <a:pt x="380" y="111"/>
                  </a:lnTo>
                  <a:lnTo>
                    <a:pt x="380" y="111"/>
                  </a:lnTo>
                  <a:lnTo>
                    <a:pt x="379" y="108"/>
                  </a:lnTo>
                  <a:lnTo>
                    <a:pt x="376" y="104"/>
                  </a:lnTo>
                  <a:lnTo>
                    <a:pt x="373" y="101"/>
                  </a:lnTo>
                  <a:lnTo>
                    <a:pt x="369" y="99"/>
                  </a:lnTo>
                  <a:lnTo>
                    <a:pt x="303" y="99"/>
                  </a:lnTo>
                  <a:lnTo>
                    <a:pt x="303" y="99"/>
                  </a:lnTo>
                  <a:lnTo>
                    <a:pt x="293" y="47"/>
                  </a:lnTo>
                  <a:lnTo>
                    <a:pt x="293" y="47"/>
                  </a:lnTo>
                  <a:lnTo>
                    <a:pt x="292" y="37"/>
                  </a:lnTo>
                  <a:lnTo>
                    <a:pt x="289" y="27"/>
                  </a:lnTo>
                  <a:lnTo>
                    <a:pt x="289" y="27"/>
                  </a:lnTo>
                  <a:lnTo>
                    <a:pt x="286" y="19"/>
                  </a:lnTo>
                  <a:lnTo>
                    <a:pt x="280" y="12"/>
                  </a:lnTo>
                  <a:lnTo>
                    <a:pt x="274" y="5"/>
                  </a:lnTo>
                  <a:lnTo>
                    <a:pt x="265" y="2"/>
                  </a:lnTo>
                  <a:lnTo>
                    <a:pt x="265" y="2"/>
                  </a:lnTo>
                  <a:lnTo>
                    <a:pt x="258" y="0"/>
                  </a:lnTo>
                  <a:lnTo>
                    <a:pt x="251" y="0"/>
                  </a:lnTo>
                  <a:lnTo>
                    <a:pt x="244" y="1"/>
                  </a:lnTo>
                  <a:lnTo>
                    <a:pt x="237" y="5"/>
                  </a:lnTo>
                  <a:lnTo>
                    <a:pt x="237" y="5"/>
                  </a:lnTo>
                  <a:lnTo>
                    <a:pt x="226" y="16"/>
                  </a:lnTo>
                  <a:lnTo>
                    <a:pt x="204" y="43"/>
                  </a:lnTo>
                  <a:lnTo>
                    <a:pt x="147" y="111"/>
                  </a:lnTo>
                  <a:lnTo>
                    <a:pt x="57" y="111"/>
                  </a:lnTo>
                  <a:lnTo>
                    <a:pt x="57" y="102"/>
                  </a:lnTo>
                  <a:lnTo>
                    <a:pt x="57" y="102"/>
                  </a:lnTo>
                  <a:lnTo>
                    <a:pt x="57" y="101"/>
                  </a:lnTo>
                  <a:lnTo>
                    <a:pt x="56" y="99"/>
                  </a:lnTo>
                  <a:lnTo>
                    <a:pt x="56" y="99"/>
                  </a:lnTo>
                  <a:lnTo>
                    <a:pt x="53" y="101"/>
                  </a:lnTo>
                  <a:lnTo>
                    <a:pt x="53" y="102"/>
                  </a:lnTo>
                  <a:lnTo>
                    <a:pt x="53" y="112"/>
                  </a:lnTo>
                  <a:lnTo>
                    <a:pt x="35" y="113"/>
                  </a:lnTo>
                  <a:lnTo>
                    <a:pt x="35" y="113"/>
                  </a:lnTo>
                  <a:lnTo>
                    <a:pt x="34" y="113"/>
                  </a:lnTo>
                  <a:lnTo>
                    <a:pt x="34" y="116"/>
                  </a:lnTo>
                  <a:lnTo>
                    <a:pt x="34" y="116"/>
                  </a:lnTo>
                  <a:lnTo>
                    <a:pt x="34" y="117"/>
                  </a:lnTo>
                  <a:lnTo>
                    <a:pt x="35" y="117"/>
                  </a:lnTo>
                  <a:lnTo>
                    <a:pt x="53" y="119"/>
                  </a:lnTo>
                  <a:lnTo>
                    <a:pt x="53" y="129"/>
                  </a:lnTo>
                  <a:lnTo>
                    <a:pt x="53" y="129"/>
                  </a:lnTo>
                  <a:lnTo>
                    <a:pt x="53" y="130"/>
                  </a:lnTo>
                  <a:lnTo>
                    <a:pt x="56" y="131"/>
                  </a:lnTo>
                  <a:lnTo>
                    <a:pt x="56" y="131"/>
                  </a:lnTo>
                  <a:lnTo>
                    <a:pt x="57" y="130"/>
                  </a:lnTo>
                  <a:lnTo>
                    <a:pt x="57" y="129"/>
                  </a:lnTo>
                  <a:lnTo>
                    <a:pt x="57" y="120"/>
                  </a:lnTo>
                  <a:lnTo>
                    <a:pt x="140" y="120"/>
                  </a:lnTo>
                  <a:lnTo>
                    <a:pt x="139" y="122"/>
                  </a:lnTo>
                  <a:lnTo>
                    <a:pt x="139" y="122"/>
                  </a:lnTo>
                  <a:lnTo>
                    <a:pt x="138" y="126"/>
                  </a:lnTo>
                  <a:lnTo>
                    <a:pt x="136" y="131"/>
                  </a:lnTo>
                  <a:lnTo>
                    <a:pt x="136" y="135"/>
                  </a:lnTo>
                  <a:lnTo>
                    <a:pt x="136" y="141"/>
                  </a:lnTo>
                  <a:lnTo>
                    <a:pt x="138" y="147"/>
                  </a:lnTo>
                  <a:lnTo>
                    <a:pt x="140" y="152"/>
                  </a:lnTo>
                  <a:lnTo>
                    <a:pt x="143" y="156"/>
                  </a:lnTo>
                  <a:lnTo>
                    <a:pt x="147" y="159"/>
                  </a:lnTo>
                  <a:lnTo>
                    <a:pt x="219" y="201"/>
                  </a:lnTo>
                  <a:lnTo>
                    <a:pt x="160" y="278"/>
                  </a:lnTo>
                  <a:lnTo>
                    <a:pt x="160" y="278"/>
                  </a:lnTo>
                  <a:lnTo>
                    <a:pt x="78" y="241"/>
                  </a:lnTo>
                  <a:lnTo>
                    <a:pt x="78" y="241"/>
                  </a:lnTo>
                  <a:lnTo>
                    <a:pt x="10" y="210"/>
                  </a:lnTo>
                  <a:lnTo>
                    <a:pt x="10" y="210"/>
                  </a:lnTo>
                  <a:lnTo>
                    <a:pt x="7" y="209"/>
                  </a:lnTo>
                  <a:lnTo>
                    <a:pt x="3" y="209"/>
                  </a:lnTo>
                  <a:lnTo>
                    <a:pt x="0" y="212"/>
                  </a:lnTo>
                  <a:lnTo>
                    <a:pt x="0" y="212"/>
                  </a:lnTo>
                  <a:lnTo>
                    <a:pt x="0" y="215"/>
                  </a:lnTo>
                  <a:lnTo>
                    <a:pt x="2" y="219"/>
                  </a:lnTo>
                  <a:lnTo>
                    <a:pt x="3" y="221"/>
                  </a:lnTo>
                  <a:lnTo>
                    <a:pt x="6" y="223"/>
                  </a:lnTo>
                  <a:lnTo>
                    <a:pt x="6" y="223"/>
                  </a:lnTo>
                  <a:lnTo>
                    <a:pt x="50" y="244"/>
                  </a:lnTo>
                  <a:lnTo>
                    <a:pt x="50" y="244"/>
                  </a:lnTo>
                  <a:lnTo>
                    <a:pt x="96" y="264"/>
                  </a:lnTo>
                  <a:lnTo>
                    <a:pt x="96" y="264"/>
                  </a:lnTo>
                  <a:lnTo>
                    <a:pt x="182" y="303"/>
                  </a:lnTo>
                  <a:lnTo>
                    <a:pt x="182" y="303"/>
                  </a:lnTo>
                  <a:lnTo>
                    <a:pt x="219" y="321"/>
                  </a:lnTo>
                  <a:lnTo>
                    <a:pt x="219" y="321"/>
                  </a:lnTo>
                  <a:lnTo>
                    <a:pt x="300" y="357"/>
                  </a:lnTo>
                  <a:lnTo>
                    <a:pt x="300" y="357"/>
                  </a:lnTo>
                  <a:lnTo>
                    <a:pt x="353" y="381"/>
                  </a:lnTo>
                  <a:lnTo>
                    <a:pt x="353" y="381"/>
                  </a:lnTo>
                  <a:lnTo>
                    <a:pt x="361" y="384"/>
                  </a:lnTo>
                  <a:lnTo>
                    <a:pt x="371" y="385"/>
                  </a:lnTo>
                  <a:lnTo>
                    <a:pt x="379" y="385"/>
                  </a:lnTo>
                  <a:lnTo>
                    <a:pt x="389" y="385"/>
                  </a:lnTo>
                  <a:lnTo>
                    <a:pt x="389" y="385"/>
                  </a:lnTo>
                  <a:lnTo>
                    <a:pt x="394" y="382"/>
                  </a:lnTo>
                  <a:lnTo>
                    <a:pt x="398" y="379"/>
                  </a:lnTo>
                  <a:lnTo>
                    <a:pt x="404" y="375"/>
                  </a:lnTo>
                  <a:lnTo>
                    <a:pt x="407" y="371"/>
                  </a:lnTo>
                  <a:lnTo>
                    <a:pt x="407" y="371"/>
                  </a:lnTo>
                  <a:lnTo>
                    <a:pt x="408" y="368"/>
                  </a:lnTo>
                  <a:lnTo>
                    <a:pt x="408" y="3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47" name="Freeform 12">
              <a:extLst>
                <a:ext uri="{FF2B5EF4-FFF2-40B4-BE49-F238E27FC236}">
                  <a16:creationId xmlns:a16="http://schemas.microsoft.com/office/drawing/2014/main" id="{C60B3125-B337-41B9-94A9-C640AF58901B}"/>
                </a:ext>
              </a:extLst>
            </p:cNvPr>
            <p:cNvSpPr>
              <a:spLocks/>
            </p:cNvSpPr>
            <p:nvPr/>
          </p:nvSpPr>
          <p:spPr bwMode="auto">
            <a:xfrm>
              <a:off x="11201933" y="476232"/>
              <a:ext cx="55985" cy="46332"/>
            </a:xfrm>
            <a:custGeom>
              <a:avLst/>
              <a:gdLst>
                <a:gd name="T0" fmla="*/ 21 w 29"/>
                <a:gd name="T1" fmla="*/ 0 h 24"/>
                <a:gd name="T2" fmla="*/ 29 w 29"/>
                <a:gd name="T3" fmla="*/ 24 h 24"/>
                <a:gd name="T4" fmla="*/ 0 w 29"/>
                <a:gd name="T5" fmla="*/ 24 h 24"/>
                <a:gd name="T6" fmla="*/ 21 w 29"/>
                <a:gd name="T7" fmla="*/ 0 h 24"/>
              </a:gdLst>
              <a:ahLst/>
              <a:cxnLst>
                <a:cxn ang="0">
                  <a:pos x="T0" y="T1"/>
                </a:cxn>
                <a:cxn ang="0">
                  <a:pos x="T2" y="T3"/>
                </a:cxn>
                <a:cxn ang="0">
                  <a:pos x="T4" y="T5"/>
                </a:cxn>
                <a:cxn ang="0">
                  <a:pos x="T6" y="T7"/>
                </a:cxn>
              </a:cxnLst>
              <a:rect l="0" t="0" r="r" b="b"/>
              <a:pathLst>
                <a:path w="29" h="24">
                  <a:moveTo>
                    <a:pt x="21" y="0"/>
                  </a:moveTo>
                  <a:lnTo>
                    <a:pt x="29" y="24"/>
                  </a:lnTo>
                  <a:lnTo>
                    <a:pt x="0" y="24"/>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grpSp>
      <p:sp>
        <p:nvSpPr>
          <p:cNvPr id="51" name="Freeform 14">
            <a:extLst>
              <a:ext uri="{FF2B5EF4-FFF2-40B4-BE49-F238E27FC236}">
                <a16:creationId xmlns:a16="http://schemas.microsoft.com/office/drawing/2014/main" id="{726CC6FD-AE3A-4B86-87C1-BB203CC29877}"/>
              </a:ext>
            </a:extLst>
          </p:cNvPr>
          <p:cNvSpPr>
            <a:spLocks/>
          </p:cNvSpPr>
          <p:nvPr/>
        </p:nvSpPr>
        <p:spPr bwMode="auto">
          <a:xfrm>
            <a:off x="5184562" y="2227197"/>
            <a:ext cx="146718" cy="166023"/>
          </a:xfrm>
          <a:custGeom>
            <a:avLst/>
            <a:gdLst>
              <a:gd name="T0" fmla="*/ 0 w 76"/>
              <a:gd name="T1" fmla="*/ 29 h 86"/>
              <a:gd name="T2" fmla="*/ 0 w 76"/>
              <a:gd name="T3" fmla="*/ 29 h 86"/>
              <a:gd name="T4" fmla="*/ 2 w 76"/>
              <a:gd name="T5" fmla="*/ 22 h 86"/>
              <a:gd name="T6" fmla="*/ 7 w 76"/>
              <a:gd name="T7" fmla="*/ 15 h 86"/>
              <a:gd name="T8" fmla="*/ 12 w 76"/>
              <a:gd name="T9" fmla="*/ 9 h 86"/>
              <a:gd name="T10" fmla="*/ 18 w 76"/>
              <a:gd name="T11" fmla="*/ 5 h 86"/>
              <a:gd name="T12" fmla="*/ 25 w 76"/>
              <a:gd name="T13" fmla="*/ 2 h 86"/>
              <a:gd name="T14" fmla="*/ 31 w 76"/>
              <a:gd name="T15" fmla="*/ 0 h 86"/>
              <a:gd name="T16" fmla="*/ 38 w 76"/>
              <a:gd name="T17" fmla="*/ 0 h 86"/>
              <a:gd name="T18" fmla="*/ 47 w 76"/>
              <a:gd name="T19" fmla="*/ 1 h 86"/>
              <a:gd name="T20" fmla="*/ 47 w 76"/>
              <a:gd name="T21" fmla="*/ 1 h 86"/>
              <a:gd name="T22" fmla="*/ 54 w 76"/>
              <a:gd name="T23" fmla="*/ 2 h 86"/>
              <a:gd name="T24" fmla="*/ 61 w 76"/>
              <a:gd name="T25" fmla="*/ 6 h 86"/>
              <a:gd name="T26" fmla="*/ 66 w 76"/>
              <a:gd name="T27" fmla="*/ 12 h 86"/>
              <a:gd name="T28" fmla="*/ 70 w 76"/>
              <a:gd name="T29" fmla="*/ 18 h 86"/>
              <a:gd name="T30" fmla="*/ 73 w 76"/>
              <a:gd name="T31" fmla="*/ 25 h 86"/>
              <a:gd name="T32" fmla="*/ 76 w 76"/>
              <a:gd name="T33" fmla="*/ 31 h 86"/>
              <a:gd name="T34" fmla="*/ 76 w 76"/>
              <a:gd name="T35" fmla="*/ 38 h 86"/>
              <a:gd name="T36" fmla="*/ 76 w 76"/>
              <a:gd name="T37" fmla="*/ 47 h 86"/>
              <a:gd name="T38" fmla="*/ 76 w 76"/>
              <a:gd name="T39" fmla="*/ 47 h 86"/>
              <a:gd name="T40" fmla="*/ 73 w 76"/>
              <a:gd name="T41" fmla="*/ 55 h 86"/>
              <a:gd name="T42" fmla="*/ 69 w 76"/>
              <a:gd name="T43" fmla="*/ 62 h 86"/>
              <a:gd name="T44" fmla="*/ 63 w 76"/>
              <a:gd name="T45" fmla="*/ 69 h 86"/>
              <a:gd name="T46" fmla="*/ 56 w 76"/>
              <a:gd name="T47" fmla="*/ 76 h 86"/>
              <a:gd name="T48" fmla="*/ 49 w 76"/>
              <a:gd name="T49" fmla="*/ 80 h 86"/>
              <a:gd name="T50" fmla="*/ 43 w 76"/>
              <a:gd name="T51" fmla="*/ 84 h 86"/>
              <a:gd name="T52" fmla="*/ 34 w 76"/>
              <a:gd name="T53" fmla="*/ 86 h 86"/>
              <a:gd name="T54" fmla="*/ 27 w 76"/>
              <a:gd name="T55" fmla="*/ 86 h 86"/>
              <a:gd name="T56" fmla="*/ 27 w 76"/>
              <a:gd name="T57" fmla="*/ 86 h 86"/>
              <a:gd name="T58" fmla="*/ 19 w 76"/>
              <a:gd name="T59" fmla="*/ 83 h 86"/>
              <a:gd name="T60" fmla="*/ 13 w 76"/>
              <a:gd name="T61" fmla="*/ 77 h 86"/>
              <a:gd name="T62" fmla="*/ 8 w 76"/>
              <a:gd name="T63" fmla="*/ 72 h 86"/>
              <a:gd name="T64" fmla="*/ 4 w 76"/>
              <a:gd name="T65" fmla="*/ 63 h 86"/>
              <a:gd name="T66" fmla="*/ 1 w 76"/>
              <a:gd name="T67" fmla="*/ 55 h 86"/>
              <a:gd name="T68" fmla="*/ 0 w 76"/>
              <a:gd name="T69" fmla="*/ 47 h 86"/>
              <a:gd name="T70" fmla="*/ 0 w 76"/>
              <a:gd name="T71" fmla="*/ 37 h 86"/>
              <a:gd name="T72" fmla="*/ 0 w 76"/>
              <a:gd name="T73" fmla="*/ 2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6">
                <a:moveTo>
                  <a:pt x="0" y="29"/>
                </a:moveTo>
                <a:lnTo>
                  <a:pt x="0" y="29"/>
                </a:lnTo>
                <a:lnTo>
                  <a:pt x="2" y="22"/>
                </a:lnTo>
                <a:lnTo>
                  <a:pt x="7" y="15"/>
                </a:lnTo>
                <a:lnTo>
                  <a:pt x="12" y="9"/>
                </a:lnTo>
                <a:lnTo>
                  <a:pt x="18" y="5"/>
                </a:lnTo>
                <a:lnTo>
                  <a:pt x="25" y="2"/>
                </a:lnTo>
                <a:lnTo>
                  <a:pt x="31" y="0"/>
                </a:lnTo>
                <a:lnTo>
                  <a:pt x="38" y="0"/>
                </a:lnTo>
                <a:lnTo>
                  <a:pt x="47" y="1"/>
                </a:lnTo>
                <a:lnTo>
                  <a:pt x="47" y="1"/>
                </a:lnTo>
                <a:lnTo>
                  <a:pt x="54" y="2"/>
                </a:lnTo>
                <a:lnTo>
                  <a:pt x="61" y="6"/>
                </a:lnTo>
                <a:lnTo>
                  <a:pt x="66" y="12"/>
                </a:lnTo>
                <a:lnTo>
                  <a:pt x="70" y="18"/>
                </a:lnTo>
                <a:lnTo>
                  <a:pt x="73" y="25"/>
                </a:lnTo>
                <a:lnTo>
                  <a:pt x="76" y="31"/>
                </a:lnTo>
                <a:lnTo>
                  <a:pt x="76" y="38"/>
                </a:lnTo>
                <a:lnTo>
                  <a:pt x="76" y="47"/>
                </a:lnTo>
                <a:lnTo>
                  <a:pt x="76" y="47"/>
                </a:lnTo>
                <a:lnTo>
                  <a:pt x="73" y="55"/>
                </a:lnTo>
                <a:lnTo>
                  <a:pt x="69" y="62"/>
                </a:lnTo>
                <a:lnTo>
                  <a:pt x="63" y="69"/>
                </a:lnTo>
                <a:lnTo>
                  <a:pt x="56" y="76"/>
                </a:lnTo>
                <a:lnTo>
                  <a:pt x="49" y="80"/>
                </a:lnTo>
                <a:lnTo>
                  <a:pt x="43" y="84"/>
                </a:lnTo>
                <a:lnTo>
                  <a:pt x="34" y="86"/>
                </a:lnTo>
                <a:lnTo>
                  <a:pt x="27" y="86"/>
                </a:lnTo>
                <a:lnTo>
                  <a:pt x="27" y="86"/>
                </a:lnTo>
                <a:lnTo>
                  <a:pt x="19" y="83"/>
                </a:lnTo>
                <a:lnTo>
                  <a:pt x="13" y="77"/>
                </a:lnTo>
                <a:lnTo>
                  <a:pt x="8" y="72"/>
                </a:lnTo>
                <a:lnTo>
                  <a:pt x="4" y="63"/>
                </a:lnTo>
                <a:lnTo>
                  <a:pt x="1" y="55"/>
                </a:lnTo>
                <a:lnTo>
                  <a:pt x="0" y="47"/>
                </a:lnTo>
                <a:lnTo>
                  <a:pt x="0" y="37"/>
                </a:lnTo>
                <a:lnTo>
                  <a:pt x="0"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grpSp>
        <p:nvGrpSpPr>
          <p:cNvPr id="209" name="Gruppieren 208">
            <a:extLst>
              <a:ext uri="{FF2B5EF4-FFF2-40B4-BE49-F238E27FC236}">
                <a16:creationId xmlns:a16="http://schemas.microsoft.com/office/drawing/2014/main" id="{DA590CED-57C4-4521-9827-D7C91667EE80}"/>
              </a:ext>
            </a:extLst>
          </p:cNvPr>
          <p:cNvGrpSpPr/>
          <p:nvPr/>
        </p:nvGrpSpPr>
        <p:grpSpPr>
          <a:xfrm>
            <a:off x="3309214" y="2784030"/>
            <a:ext cx="588803" cy="942084"/>
            <a:chOff x="4950972" y="2227197"/>
            <a:chExt cx="588803" cy="942084"/>
          </a:xfrm>
        </p:grpSpPr>
        <p:sp>
          <p:nvSpPr>
            <p:cNvPr id="48" name="Freeform 13">
              <a:extLst>
                <a:ext uri="{FF2B5EF4-FFF2-40B4-BE49-F238E27FC236}">
                  <a16:creationId xmlns:a16="http://schemas.microsoft.com/office/drawing/2014/main" id="{47313371-1FEF-485D-94A9-38824E0528F1}"/>
                </a:ext>
              </a:extLst>
            </p:cNvPr>
            <p:cNvSpPr>
              <a:spLocks/>
            </p:cNvSpPr>
            <p:nvPr/>
          </p:nvSpPr>
          <p:spPr bwMode="auto">
            <a:xfrm>
              <a:off x="5184562" y="2227197"/>
              <a:ext cx="146718" cy="166023"/>
            </a:xfrm>
            <a:custGeom>
              <a:avLst/>
              <a:gdLst>
                <a:gd name="T0" fmla="*/ 0 w 76"/>
                <a:gd name="T1" fmla="*/ 29 h 86"/>
                <a:gd name="T2" fmla="*/ 0 w 76"/>
                <a:gd name="T3" fmla="*/ 29 h 86"/>
                <a:gd name="T4" fmla="*/ 2 w 76"/>
                <a:gd name="T5" fmla="*/ 22 h 86"/>
                <a:gd name="T6" fmla="*/ 7 w 76"/>
                <a:gd name="T7" fmla="*/ 15 h 86"/>
                <a:gd name="T8" fmla="*/ 12 w 76"/>
                <a:gd name="T9" fmla="*/ 9 h 86"/>
                <a:gd name="T10" fmla="*/ 18 w 76"/>
                <a:gd name="T11" fmla="*/ 5 h 86"/>
                <a:gd name="T12" fmla="*/ 25 w 76"/>
                <a:gd name="T13" fmla="*/ 2 h 86"/>
                <a:gd name="T14" fmla="*/ 31 w 76"/>
                <a:gd name="T15" fmla="*/ 0 h 86"/>
                <a:gd name="T16" fmla="*/ 38 w 76"/>
                <a:gd name="T17" fmla="*/ 0 h 86"/>
                <a:gd name="T18" fmla="*/ 47 w 76"/>
                <a:gd name="T19" fmla="*/ 1 h 86"/>
                <a:gd name="T20" fmla="*/ 47 w 76"/>
                <a:gd name="T21" fmla="*/ 1 h 86"/>
                <a:gd name="T22" fmla="*/ 54 w 76"/>
                <a:gd name="T23" fmla="*/ 2 h 86"/>
                <a:gd name="T24" fmla="*/ 61 w 76"/>
                <a:gd name="T25" fmla="*/ 6 h 86"/>
                <a:gd name="T26" fmla="*/ 66 w 76"/>
                <a:gd name="T27" fmla="*/ 12 h 86"/>
                <a:gd name="T28" fmla="*/ 70 w 76"/>
                <a:gd name="T29" fmla="*/ 18 h 86"/>
                <a:gd name="T30" fmla="*/ 73 w 76"/>
                <a:gd name="T31" fmla="*/ 25 h 86"/>
                <a:gd name="T32" fmla="*/ 76 w 76"/>
                <a:gd name="T33" fmla="*/ 31 h 86"/>
                <a:gd name="T34" fmla="*/ 76 w 76"/>
                <a:gd name="T35" fmla="*/ 38 h 86"/>
                <a:gd name="T36" fmla="*/ 76 w 76"/>
                <a:gd name="T37" fmla="*/ 47 h 86"/>
                <a:gd name="T38" fmla="*/ 76 w 76"/>
                <a:gd name="T39" fmla="*/ 47 h 86"/>
                <a:gd name="T40" fmla="*/ 73 w 76"/>
                <a:gd name="T41" fmla="*/ 55 h 86"/>
                <a:gd name="T42" fmla="*/ 69 w 76"/>
                <a:gd name="T43" fmla="*/ 62 h 86"/>
                <a:gd name="T44" fmla="*/ 63 w 76"/>
                <a:gd name="T45" fmla="*/ 69 h 86"/>
                <a:gd name="T46" fmla="*/ 56 w 76"/>
                <a:gd name="T47" fmla="*/ 76 h 86"/>
                <a:gd name="T48" fmla="*/ 49 w 76"/>
                <a:gd name="T49" fmla="*/ 80 h 86"/>
                <a:gd name="T50" fmla="*/ 43 w 76"/>
                <a:gd name="T51" fmla="*/ 84 h 86"/>
                <a:gd name="T52" fmla="*/ 34 w 76"/>
                <a:gd name="T53" fmla="*/ 86 h 86"/>
                <a:gd name="T54" fmla="*/ 27 w 76"/>
                <a:gd name="T55" fmla="*/ 86 h 86"/>
                <a:gd name="T56" fmla="*/ 27 w 76"/>
                <a:gd name="T57" fmla="*/ 86 h 86"/>
                <a:gd name="T58" fmla="*/ 19 w 76"/>
                <a:gd name="T59" fmla="*/ 83 h 86"/>
                <a:gd name="T60" fmla="*/ 13 w 76"/>
                <a:gd name="T61" fmla="*/ 77 h 86"/>
                <a:gd name="T62" fmla="*/ 8 w 76"/>
                <a:gd name="T63" fmla="*/ 72 h 86"/>
                <a:gd name="T64" fmla="*/ 4 w 76"/>
                <a:gd name="T65" fmla="*/ 63 h 86"/>
                <a:gd name="T66" fmla="*/ 1 w 76"/>
                <a:gd name="T67" fmla="*/ 55 h 86"/>
                <a:gd name="T68" fmla="*/ 0 w 76"/>
                <a:gd name="T69" fmla="*/ 47 h 86"/>
                <a:gd name="T70" fmla="*/ 0 w 76"/>
                <a:gd name="T71" fmla="*/ 37 h 86"/>
                <a:gd name="T72" fmla="*/ 0 w 76"/>
                <a:gd name="T73" fmla="*/ 2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6">
                  <a:moveTo>
                    <a:pt x="0" y="29"/>
                  </a:moveTo>
                  <a:lnTo>
                    <a:pt x="0" y="29"/>
                  </a:lnTo>
                  <a:lnTo>
                    <a:pt x="2" y="22"/>
                  </a:lnTo>
                  <a:lnTo>
                    <a:pt x="7" y="15"/>
                  </a:lnTo>
                  <a:lnTo>
                    <a:pt x="12" y="9"/>
                  </a:lnTo>
                  <a:lnTo>
                    <a:pt x="18" y="5"/>
                  </a:lnTo>
                  <a:lnTo>
                    <a:pt x="25" y="2"/>
                  </a:lnTo>
                  <a:lnTo>
                    <a:pt x="31" y="0"/>
                  </a:lnTo>
                  <a:lnTo>
                    <a:pt x="38" y="0"/>
                  </a:lnTo>
                  <a:lnTo>
                    <a:pt x="47" y="1"/>
                  </a:lnTo>
                  <a:lnTo>
                    <a:pt x="47" y="1"/>
                  </a:lnTo>
                  <a:lnTo>
                    <a:pt x="54" y="2"/>
                  </a:lnTo>
                  <a:lnTo>
                    <a:pt x="61" y="6"/>
                  </a:lnTo>
                  <a:lnTo>
                    <a:pt x="66" y="12"/>
                  </a:lnTo>
                  <a:lnTo>
                    <a:pt x="70" y="18"/>
                  </a:lnTo>
                  <a:lnTo>
                    <a:pt x="73" y="25"/>
                  </a:lnTo>
                  <a:lnTo>
                    <a:pt x="76" y="31"/>
                  </a:lnTo>
                  <a:lnTo>
                    <a:pt x="76" y="38"/>
                  </a:lnTo>
                  <a:lnTo>
                    <a:pt x="76" y="47"/>
                  </a:lnTo>
                  <a:lnTo>
                    <a:pt x="76" y="47"/>
                  </a:lnTo>
                  <a:lnTo>
                    <a:pt x="73" y="55"/>
                  </a:lnTo>
                  <a:lnTo>
                    <a:pt x="69" y="62"/>
                  </a:lnTo>
                  <a:lnTo>
                    <a:pt x="63" y="69"/>
                  </a:lnTo>
                  <a:lnTo>
                    <a:pt x="56" y="76"/>
                  </a:lnTo>
                  <a:lnTo>
                    <a:pt x="49" y="80"/>
                  </a:lnTo>
                  <a:lnTo>
                    <a:pt x="43" y="84"/>
                  </a:lnTo>
                  <a:lnTo>
                    <a:pt x="34" y="86"/>
                  </a:lnTo>
                  <a:lnTo>
                    <a:pt x="27" y="86"/>
                  </a:lnTo>
                  <a:lnTo>
                    <a:pt x="27" y="86"/>
                  </a:lnTo>
                  <a:lnTo>
                    <a:pt x="19" y="83"/>
                  </a:lnTo>
                  <a:lnTo>
                    <a:pt x="13" y="77"/>
                  </a:lnTo>
                  <a:lnTo>
                    <a:pt x="8" y="72"/>
                  </a:lnTo>
                  <a:lnTo>
                    <a:pt x="4" y="63"/>
                  </a:lnTo>
                  <a:lnTo>
                    <a:pt x="1" y="55"/>
                  </a:lnTo>
                  <a:lnTo>
                    <a:pt x="0" y="47"/>
                  </a:lnTo>
                  <a:lnTo>
                    <a:pt x="0" y="37"/>
                  </a:lnTo>
                  <a:lnTo>
                    <a:pt x="0" y="2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52" name="Freeform 15">
              <a:extLst>
                <a:ext uri="{FF2B5EF4-FFF2-40B4-BE49-F238E27FC236}">
                  <a16:creationId xmlns:a16="http://schemas.microsoft.com/office/drawing/2014/main" id="{D3E09CD0-9DFC-4B2D-AD59-2FD77CFB1CC4}"/>
                </a:ext>
              </a:extLst>
            </p:cNvPr>
            <p:cNvSpPr>
              <a:spLocks/>
            </p:cNvSpPr>
            <p:nvPr/>
          </p:nvSpPr>
          <p:spPr bwMode="auto">
            <a:xfrm>
              <a:off x="4950972" y="2408664"/>
              <a:ext cx="588803" cy="760617"/>
            </a:xfrm>
            <a:custGeom>
              <a:avLst/>
              <a:gdLst>
                <a:gd name="T0" fmla="*/ 170 w 305"/>
                <a:gd name="T1" fmla="*/ 79 h 394"/>
                <a:gd name="T2" fmla="*/ 197 w 305"/>
                <a:gd name="T3" fmla="*/ 97 h 394"/>
                <a:gd name="T4" fmla="*/ 218 w 305"/>
                <a:gd name="T5" fmla="*/ 108 h 394"/>
                <a:gd name="T6" fmla="*/ 290 w 305"/>
                <a:gd name="T7" fmla="*/ 86 h 394"/>
                <a:gd name="T8" fmla="*/ 302 w 305"/>
                <a:gd name="T9" fmla="*/ 75 h 394"/>
                <a:gd name="T10" fmla="*/ 304 w 305"/>
                <a:gd name="T11" fmla="*/ 59 h 394"/>
                <a:gd name="T12" fmla="*/ 290 w 305"/>
                <a:gd name="T13" fmla="*/ 50 h 394"/>
                <a:gd name="T14" fmla="*/ 236 w 305"/>
                <a:gd name="T15" fmla="*/ 68 h 394"/>
                <a:gd name="T16" fmla="*/ 225 w 305"/>
                <a:gd name="T17" fmla="*/ 69 h 394"/>
                <a:gd name="T18" fmla="*/ 216 w 305"/>
                <a:gd name="T19" fmla="*/ 65 h 394"/>
                <a:gd name="T20" fmla="*/ 157 w 305"/>
                <a:gd name="T21" fmla="*/ 5 h 394"/>
                <a:gd name="T22" fmla="*/ 139 w 305"/>
                <a:gd name="T23" fmla="*/ 0 h 394"/>
                <a:gd name="T24" fmla="*/ 108 w 305"/>
                <a:gd name="T25" fmla="*/ 8 h 394"/>
                <a:gd name="T26" fmla="*/ 40 w 305"/>
                <a:gd name="T27" fmla="*/ 37 h 394"/>
                <a:gd name="T28" fmla="*/ 24 w 305"/>
                <a:gd name="T29" fmla="*/ 47 h 394"/>
                <a:gd name="T30" fmla="*/ 15 w 305"/>
                <a:gd name="T31" fmla="*/ 57 h 394"/>
                <a:gd name="T32" fmla="*/ 10 w 305"/>
                <a:gd name="T33" fmla="*/ 132 h 394"/>
                <a:gd name="T34" fmla="*/ 12 w 305"/>
                <a:gd name="T35" fmla="*/ 154 h 394"/>
                <a:gd name="T36" fmla="*/ 24 w 305"/>
                <a:gd name="T37" fmla="*/ 158 h 394"/>
                <a:gd name="T38" fmla="*/ 32 w 305"/>
                <a:gd name="T39" fmla="*/ 155 h 394"/>
                <a:gd name="T40" fmla="*/ 44 w 305"/>
                <a:gd name="T41" fmla="*/ 137 h 394"/>
                <a:gd name="T42" fmla="*/ 47 w 305"/>
                <a:gd name="T43" fmla="*/ 83 h 394"/>
                <a:gd name="T44" fmla="*/ 49 w 305"/>
                <a:gd name="T45" fmla="*/ 76 h 394"/>
                <a:gd name="T46" fmla="*/ 54 w 305"/>
                <a:gd name="T47" fmla="*/ 73 h 394"/>
                <a:gd name="T48" fmla="*/ 89 w 305"/>
                <a:gd name="T49" fmla="*/ 62 h 394"/>
                <a:gd name="T50" fmla="*/ 78 w 305"/>
                <a:gd name="T51" fmla="*/ 119 h 394"/>
                <a:gd name="T52" fmla="*/ 51 w 305"/>
                <a:gd name="T53" fmla="*/ 267 h 394"/>
                <a:gd name="T54" fmla="*/ 47 w 305"/>
                <a:gd name="T55" fmla="*/ 280 h 394"/>
                <a:gd name="T56" fmla="*/ 6 w 305"/>
                <a:gd name="T57" fmla="*/ 356 h 394"/>
                <a:gd name="T58" fmla="*/ 1 w 305"/>
                <a:gd name="T59" fmla="*/ 381 h 394"/>
                <a:gd name="T60" fmla="*/ 8 w 305"/>
                <a:gd name="T61" fmla="*/ 392 h 394"/>
                <a:gd name="T62" fmla="*/ 19 w 305"/>
                <a:gd name="T63" fmla="*/ 394 h 394"/>
                <a:gd name="T64" fmla="*/ 39 w 305"/>
                <a:gd name="T65" fmla="*/ 384 h 394"/>
                <a:gd name="T66" fmla="*/ 73 w 305"/>
                <a:gd name="T67" fmla="*/ 317 h 394"/>
                <a:gd name="T68" fmla="*/ 114 w 305"/>
                <a:gd name="T69" fmla="*/ 198 h 394"/>
                <a:gd name="T70" fmla="*/ 190 w 305"/>
                <a:gd name="T71" fmla="*/ 223 h 394"/>
                <a:gd name="T72" fmla="*/ 152 w 305"/>
                <a:gd name="T73" fmla="*/ 306 h 394"/>
                <a:gd name="T74" fmla="*/ 144 w 305"/>
                <a:gd name="T75" fmla="*/ 333 h 394"/>
                <a:gd name="T76" fmla="*/ 150 w 305"/>
                <a:gd name="T77" fmla="*/ 344 h 394"/>
                <a:gd name="T78" fmla="*/ 162 w 305"/>
                <a:gd name="T79" fmla="*/ 348 h 394"/>
                <a:gd name="T80" fmla="*/ 173 w 305"/>
                <a:gd name="T81" fmla="*/ 345 h 394"/>
                <a:gd name="T82" fmla="*/ 184 w 305"/>
                <a:gd name="T83" fmla="*/ 331 h 394"/>
                <a:gd name="T84" fmla="*/ 233 w 305"/>
                <a:gd name="T85" fmla="*/ 223 h 394"/>
                <a:gd name="T86" fmla="*/ 238 w 305"/>
                <a:gd name="T87" fmla="*/ 206 h 394"/>
                <a:gd name="T88" fmla="*/ 237 w 305"/>
                <a:gd name="T89" fmla="*/ 191 h 394"/>
                <a:gd name="T90" fmla="*/ 227 w 305"/>
                <a:gd name="T91" fmla="*/ 18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5" h="394">
                  <a:moveTo>
                    <a:pt x="151" y="156"/>
                  </a:moveTo>
                  <a:lnTo>
                    <a:pt x="151" y="156"/>
                  </a:lnTo>
                  <a:lnTo>
                    <a:pt x="170" y="79"/>
                  </a:lnTo>
                  <a:lnTo>
                    <a:pt x="170" y="79"/>
                  </a:lnTo>
                  <a:lnTo>
                    <a:pt x="197" y="97"/>
                  </a:lnTo>
                  <a:lnTo>
                    <a:pt x="197" y="97"/>
                  </a:lnTo>
                  <a:lnTo>
                    <a:pt x="204" y="102"/>
                  </a:lnTo>
                  <a:lnTo>
                    <a:pt x="211" y="107"/>
                  </a:lnTo>
                  <a:lnTo>
                    <a:pt x="218" y="108"/>
                  </a:lnTo>
                  <a:lnTo>
                    <a:pt x="226" y="107"/>
                  </a:lnTo>
                  <a:lnTo>
                    <a:pt x="226" y="107"/>
                  </a:lnTo>
                  <a:lnTo>
                    <a:pt x="290" y="86"/>
                  </a:lnTo>
                  <a:lnTo>
                    <a:pt x="290" y="86"/>
                  </a:lnTo>
                  <a:lnTo>
                    <a:pt x="298" y="82"/>
                  </a:lnTo>
                  <a:lnTo>
                    <a:pt x="302" y="75"/>
                  </a:lnTo>
                  <a:lnTo>
                    <a:pt x="305" y="68"/>
                  </a:lnTo>
                  <a:lnTo>
                    <a:pt x="304" y="59"/>
                  </a:lnTo>
                  <a:lnTo>
                    <a:pt x="304" y="59"/>
                  </a:lnTo>
                  <a:lnTo>
                    <a:pt x="299" y="52"/>
                  </a:lnTo>
                  <a:lnTo>
                    <a:pt x="295" y="50"/>
                  </a:lnTo>
                  <a:lnTo>
                    <a:pt x="290" y="50"/>
                  </a:lnTo>
                  <a:lnTo>
                    <a:pt x="281" y="51"/>
                  </a:lnTo>
                  <a:lnTo>
                    <a:pt x="281" y="51"/>
                  </a:lnTo>
                  <a:lnTo>
                    <a:pt x="236" y="68"/>
                  </a:lnTo>
                  <a:lnTo>
                    <a:pt x="236" y="68"/>
                  </a:lnTo>
                  <a:lnTo>
                    <a:pt x="230" y="69"/>
                  </a:lnTo>
                  <a:lnTo>
                    <a:pt x="225" y="69"/>
                  </a:lnTo>
                  <a:lnTo>
                    <a:pt x="220" y="68"/>
                  </a:lnTo>
                  <a:lnTo>
                    <a:pt x="216" y="65"/>
                  </a:lnTo>
                  <a:lnTo>
                    <a:pt x="216" y="65"/>
                  </a:lnTo>
                  <a:lnTo>
                    <a:pt x="164" y="11"/>
                  </a:lnTo>
                  <a:lnTo>
                    <a:pt x="164" y="11"/>
                  </a:lnTo>
                  <a:lnTo>
                    <a:pt x="157" y="5"/>
                  </a:lnTo>
                  <a:lnTo>
                    <a:pt x="150" y="1"/>
                  </a:lnTo>
                  <a:lnTo>
                    <a:pt x="144" y="0"/>
                  </a:lnTo>
                  <a:lnTo>
                    <a:pt x="139" y="0"/>
                  </a:lnTo>
                  <a:lnTo>
                    <a:pt x="139" y="0"/>
                  </a:lnTo>
                  <a:lnTo>
                    <a:pt x="123" y="4"/>
                  </a:lnTo>
                  <a:lnTo>
                    <a:pt x="108" y="8"/>
                  </a:lnTo>
                  <a:lnTo>
                    <a:pt x="79" y="19"/>
                  </a:lnTo>
                  <a:lnTo>
                    <a:pt x="55" y="30"/>
                  </a:lnTo>
                  <a:lnTo>
                    <a:pt x="40" y="37"/>
                  </a:lnTo>
                  <a:lnTo>
                    <a:pt x="40" y="37"/>
                  </a:lnTo>
                  <a:lnTo>
                    <a:pt x="30" y="43"/>
                  </a:lnTo>
                  <a:lnTo>
                    <a:pt x="24" y="47"/>
                  </a:lnTo>
                  <a:lnTo>
                    <a:pt x="18" y="51"/>
                  </a:lnTo>
                  <a:lnTo>
                    <a:pt x="15" y="57"/>
                  </a:lnTo>
                  <a:lnTo>
                    <a:pt x="15" y="57"/>
                  </a:lnTo>
                  <a:lnTo>
                    <a:pt x="12" y="94"/>
                  </a:lnTo>
                  <a:lnTo>
                    <a:pt x="10" y="132"/>
                  </a:lnTo>
                  <a:lnTo>
                    <a:pt x="10" y="132"/>
                  </a:lnTo>
                  <a:lnTo>
                    <a:pt x="10" y="141"/>
                  </a:lnTo>
                  <a:lnTo>
                    <a:pt x="11" y="150"/>
                  </a:lnTo>
                  <a:lnTo>
                    <a:pt x="12" y="154"/>
                  </a:lnTo>
                  <a:lnTo>
                    <a:pt x="15" y="156"/>
                  </a:lnTo>
                  <a:lnTo>
                    <a:pt x="18" y="158"/>
                  </a:lnTo>
                  <a:lnTo>
                    <a:pt x="24" y="158"/>
                  </a:lnTo>
                  <a:lnTo>
                    <a:pt x="24" y="158"/>
                  </a:lnTo>
                  <a:lnTo>
                    <a:pt x="28" y="158"/>
                  </a:lnTo>
                  <a:lnTo>
                    <a:pt x="32" y="155"/>
                  </a:lnTo>
                  <a:lnTo>
                    <a:pt x="39" y="150"/>
                  </a:lnTo>
                  <a:lnTo>
                    <a:pt x="43" y="143"/>
                  </a:lnTo>
                  <a:lnTo>
                    <a:pt x="44" y="137"/>
                  </a:lnTo>
                  <a:lnTo>
                    <a:pt x="46" y="133"/>
                  </a:lnTo>
                  <a:lnTo>
                    <a:pt x="46" y="133"/>
                  </a:lnTo>
                  <a:lnTo>
                    <a:pt x="47" y="83"/>
                  </a:lnTo>
                  <a:lnTo>
                    <a:pt x="47" y="83"/>
                  </a:lnTo>
                  <a:lnTo>
                    <a:pt x="47" y="79"/>
                  </a:lnTo>
                  <a:lnTo>
                    <a:pt x="49" y="76"/>
                  </a:lnTo>
                  <a:lnTo>
                    <a:pt x="51" y="75"/>
                  </a:lnTo>
                  <a:lnTo>
                    <a:pt x="54" y="73"/>
                  </a:lnTo>
                  <a:lnTo>
                    <a:pt x="54" y="73"/>
                  </a:lnTo>
                  <a:lnTo>
                    <a:pt x="72" y="66"/>
                  </a:lnTo>
                  <a:lnTo>
                    <a:pt x="89" y="62"/>
                  </a:lnTo>
                  <a:lnTo>
                    <a:pt x="89" y="62"/>
                  </a:lnTo>
                  <a:lnTo>
                    <a:pt x="87" y="71"/>
                  </a:lnTo>
                  <a:lnTo>
                    <a:pt x="87" y="71"/>
                  </a:lnTo>
                  <a:lnTo>
                    <a:pt x="78" y="119"/>
                  </a:lnTo>
                  <a:lnTo>
                    <a:pt x="69" y="169"/>
                  </a:lnTo>
                  <a:lnTo>
                    <a:pt x="61" y="217"/>
                  </a:lnTo>
                  <a:lnTo>
                    <a:pt x="51" y="267"/>
                  </a:lnTo>
                  <a:lnTo>
                    <a:pt x="51" y="267"/>
                  </a:lnTo>
                  <a:lnTo>
                    <a:pt x="50" y="273"/>
                  </a:lnTo>
                  <a:lnTo>
                    <a:pt x="47" y="280"/>
                  </a:lnTo>
                  <a:lnTo>
                    <a:pt x="47" y="280"/>
                  </a:lnTo>
                  <a:lnTo>
                    <a:pt x="6" y="356"/>
                  </a:lnTo>
                  <a:lnTo>
                    <a:pt x="6" y="356"/>
                  </a:lnTo>
                  <a:lnTo>
                    <a:pt x="1" y="366"/>
                  </a:lnTo>
                  <a:lnTo>
                    <a:pt x="0" y="377"/>
                  </a:lnTo>
                  <a:lnTo>
                    <a:pt x="1" y="381"/>
                  </a:lnTo>
                  <a:lnTo>
                    <a:pt x="3" y="385"/>
                  </a:lnTo>
                  <a:lnTo>
                    <a:pt x="4" y="389"/>
                  </a:lnTo>
                  <a:lnTo>
                    <a:pt x="8" y="392"/>
                  </a:lnTo>
                  <a:lnTo>
                    <a:pt x="8" y="392"/>
                  </a:lnTo>
                  <a:lnTo>
                    <a:pt x="14" y="394"/>
                  </a:lnTo>
                  <a:lnTo>
                    <a:pt x="19" y="394"/>
                  </a:lnTo>
                  <a:lnTo>
                    <a:pt x="28" y="391"/>
                  </a:lnTo>
                  <a:lnTo>
                    <a:pt x="36" y="388"/>
                  </a:lnTo>
                  <a:lnTo>
                    <a:pt x="39" y="384"/>
                  </a:lnTo>
                  <a:lnTo>
                    <a:pt x="39" y="384"/>
                  </a:lnTo>
                  <a:lnTo>
                    <a:pt x="55" y="355"/>
                  </a:lnTo>
                  <a:lnTo>
                    <a:pt x="73" y="317"/>
                  </a:lnTo>
                  <a:lnTo>
                    <a:pt x="100" y="260"/>
                  </a:lnTo>
                  <a:lnTo>
                    <a:pt x="100" y="260"/>
                  </a:lnTo>
                  <a:lnTo>
                    <a:pt x="114" y="198"/>
                  </a:lnTo>
                  <a:lnTo>
                    <a:pt x="114" y="198"/>
                  </a:lnTo>
                  <a:lnTo>
                    <a:pt x="152" y="211"/>
                  </a:lnTo>
                  <a:lnTo>
                    <a:pt x="190" y="223"/>
                  </a:lnTo>
                  <a:lnTo>
                    <a:pt x="190" y="223"/>
                  </a:lnTo>
                  <a:lnTo>
                    <a:pt x="152" y="306"/>
                  </a:lnTo>
                  <a:lnTo>
                    <a:pt x="152" y="306"/>
                  </a:lnTo>
                  <a:lnTo>
                    <a:pt x="146" y="326"/>
                  </a:lnTo>
                  <a:lnTo>
                    <a:pt x="146" y="326"/>
                  </a:lnTo>
                  <a:lnTo>
                    <a:pt x="144" y="333"/>
                  </a:lnTo>
                  <a:lnTo>
                    <a:pt x="144" y="337"/>
                  </a:lnTo>
                  <a:lnTo>
                    <a:pt x="146" y="339"/>
                  </a:lnTo>
                  <a:lnTo>
                    <a:pt x="150" y="344"/>
                  </a:lnTo>
                  <a:lnTo>
                    <a:pt x="158" y="346"/>
                  </a:lnTo>
                  <a:lnTo>
                    <a:pt x="158" y="346"/>
                  </a:lnTo>
                  <a:lnTo>
                    <a:pt x="162" y="348"/>
                  </a:lnTo>
                  <a:lnTo>
                    <a:pt x="166" y="348"/>
                  </a:lnTo>
                  <a:lnTo>
                    <a:pt x="170" y="346"/>
                  </a:lnTo>
                  <a:lnTo>
                    <a:pt x="173" y="345"/>
                  </a:lnTo>
                  <a:lnTo>
                    <a:pt x="179" y="339"/>
                  </a:lnTo>
                  <a:lnTo>
                    <a:pt x="184" y="331"/>
                  </a:lnTo>
                  <a:lnTo>
                    <a:pt x="184" y="331"/>
                  </a:lnTo>
                  <a:lnTo>
                    <a:pt x="223" y="245"/>
                  </a:lnTo>
                  <a:lnTo>
                    <a:pt x="223" y="245"/>
                  </a:lnTo>
                  <a:lnTo>
                    <a:pt x="233" y="223"/>
                  </a:lnTo>
                  <a:lnTo>
                    <a:pt x="233" y="223"/>
                  </a:lnTo>
                  <a:lnTo>
                    <a:pt x="237" y="212"/>
                  </a:lnTo>
                  <a:lnTo>
                    <a:pt x="238" y="206"/>
                  </a:lnTo>
                  <a:lnTo>
                    <a:pt x="240" y="201"/>
                  </a:lnTo>
                  <a:lnTo>
                    <a:pt x="238" y="197"/>
                  </a:lnTo>
                  <a:lnTo>
                    <a:pt x="237" y="191"/>
                  </a:lnTo>
                  <a:lnTo>
                    <a:pt x="233" y="188"/>
                  </a:lnTo>
                  <a:lnTo>
                    <a:pt x="227" y="186"/>
                  </a:lnTo>
                  <a:lnTo>
                    <a:pt x="227" y="186"/>
                  </a:lnTo>
                  <a:lnTo>
                    <a:pt x="151" y="156"/>
                  </a:lnTo>
                  <a:lnTo>
                    <a:pt x="151" y="156"/>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grpSp>
      <p:grpSp>
        <p:nvGrpSpPr>
          <p:cNvPr id="208" name="Gruppieren 207">
            <a:extLst>
              <a:ext uri="{FF2B5EF4-FFF2-40B4-BE49-F238E27FC236}">
                <a16:creationId xmlns:a16="http://schemas.microsoft.com/office/drawing/2014/main" id="{AB453BCF-D562-4B7E-8793-25F9F319F062}"/>
              </a:ext>
            </a:extLst>
          </p:cNvPr>
          <p:cNvGrpSpPr/>
          <p:nvPr/>
        </p:nvGrpSpPr>
        <p:grpSpPr>
          <a:xfrm>
            <a:off x="521868" y="3122662"/>
            <a:ext cx="768339" cy="333977"/>
            <a:chOff x="2138232" y="2636463"/>
            <a:chExt cx="768339" cy="333977"/>
          </a:xfrm>
        </p:grpSpPr>
        <p:sp>
          <p:nvSpPr>
            <p:cNvPr id="59" name="Freeform 18">
              <a:extLst>
                <a:ext uri="{FF2B5EF4-FFF2-40B4-BE49-F238E27FC236}">
                  <a16:creationId xmlns:a16="http://schemas.microsoft.com/office/drawing/2014/main" id="{68CED521-C590-443F-A086-276809FD2FF6}"/>
                </a:ext>
              </a:extLst>
            </p:cNvPr>
            <p:cNvSpPr>
              <a:spLocks/>
            </p:cNvSpPr>
            <p:nvPr/>
          </p:nvSpPr>
          <p:spPr bwMode="auto">
            <a:xfrm>
              <a:off x="2630510" y="2636463"/>
              <a:ext cx="129344" cy="125483"/>
            </a:xfrm>
            <a:custGeom>
              <a:avLst/>
              <a:gdLst>
                <a:gd name="T0" fmla="*/ 13 w 67"/>
                <a:gd name="T1" fmla="*/ 9 h 65"/>
                <a:gd name="T2" fmla="*/ 13 w 67"/>
                <a:gd name="T3" fmla="*/ 9 h 65"/>
                <a:gd name="T4" fmla="*/ 17 w 67"/>
                <a:gd name="T5" fmla="*/ 5 h 65"/>
                <a:gd name="T6" fmla="*/ 22 w 67"/>
                <a:gd name="T7" fmla="*/ 1 h 65"/>
                <a:gd name="T8" fmla="*/ 28 w 67"/>
                <a:gd name="T9" fmla="*/ 0 h 65"/>
                <a:gd name="T10" fmla="*/ 35 w 67"/>
                <a:gd name="T11" fmla="*/ 0 h 65"/>
                <a:gd name="T12" fmla="*/ 40 w 67"/>
                <a:gd name="T13" fmla="*/ 0 h 65"/>
                <a:gd name="T14" fmla="*/ 46 w 67"/>
                <a:gd name="T15" fmla="*/ 1 h 65"/>
                <a:gd name="T16" fmla="*/ 51 w 67"/>
                <a:gd name="T17" fmla="*/ 4 h 65"/>
                <a:gd name="T18" fmla="*/ 57 w 67"/>
                <a:gd name="T19" fmla="*/ 8 h 65"/>
                <a:gd name="T20" fmla="*/ 57 w 67"/>
                <a:gd name="T21" fmla="*/ 8 h 65"/>
                <a:gd name="T22" fmla="*/ 61 w 67"/>
                <a:gd name="T23" fmla="*/ 12 h 65"/>
                <a:gd name="T24" fmla="*/ 64 w 67"/>
                <a:gd name="T25" fmla="*/ 18 h 65"/>
                <a:gd name="T26" fmla="*/ 65 w 67"/>
                <a:gd name="T27" fmla="*/ 23 h 65"/>
                <a:gd name="T28" fmla="*/ 67 w 67"/>
                <a:gd name="T29" fmla="*/ 30 h 65"/>
                <a:gd name="T30" fmla="*/ 67 w 67"/>
                <a:gd name="T31" fmla="*/ 36 h 65"/>
                <a:gd name="T32" fmla="*/ 64 w 67"/>
                <a:gd name="T33" fmla="*/ 41 h 65"/>
                <a:gd name="T34" fmla="*/ 61 w 67"/>
                <a:gd name="T35" fmla="*/ 47 h 65"/>
                <a:gd name="T36" fmla="*/ 58 w 67"/>
                <a:gd name="T37" fmla="*/ 52 h 65"/>
                <a:gd name="T38" fmla="*/ 58 w 67"/>
                <a:gd name="T39" fmla="*/ 52 h 65"/>
                <a:gd name="T40" fmla="*/ 53 w 67"/>
                <a:gd name="T41" fmla="*/ 56 h 65"/>
                <a:gd name="T42" fmla="*/ 47 w 67"/>
                <a:gd name="T43" fmla="*/ 61 h 65"/>
                <a:gd name="T44" fmla="*/ 40 w 67"/>
                <a:gd name="T45" fmla="*/ 63 h 65"/>
                <a:gd name="T46" fmla="*/ 33 w 67"/>
                <a:gd name="T47" fmla="*/ 65 h 65"/>
                <a:gd name="T48" fmla="*/ 26 w 67"/>
                <a:gd name="T49" fmla="*/ 65 h 65"/>
                <a:gd name="T50" fmla="*/ 20 w 67"/>
                <a:gd name="T51" fmla="*/ 65 h 65"/>
                <a:gd name="T52" fmla="*/ 13 w 67"/>
                <a:gd name="T53" fmla="*/ 62 h 65"/>
                <a:gd name="T54" fmla="*/ 8 w 67"/>
                <a:gd name="T55" fmla="*/ 59 h 65"/>
                <a:gd name="T56" fmla="*/ 8 w 67"/>
                <a:gd name="T57" fmla="*/ 59 h 65"/>
                <a:gd name="T58" fmla="*/ 4 w 67"/>
                <a:gd name="T59" fmla="*/ 54 h 65"/>
                <a:gd name="T60" fmla="*/ 1 w 67"/>
                <a:gd name="T61" fmla="*/ 48 h 65"/>
                <a:gd name="T62" fmla="*/ 0 w 67"/>
                <a:gd name="T63" fmla="*/ 41 h 65"/>
                <a:gd name="T64" fmla="*/ 1 w 67"/>
                <a:gd name="T65" fmla="*/ 34 h 65"/>
                <a:gd name="T66" fmla="*/ 3 w 67"/>
                <a:gd name="T67" fmla="*/ 27 h 65"/>
                <a:gd name="T68" fmla="*/ 4 w 67"/>
                <a:gd name="T69" fmla="*/ 20 h 65"/>
                <a:gd name="T70" fmla="*/ 8 w 67"/>
                <a:gd name="T71" fmla="*/ 14 h 65"/>
                <a:gd name="T72" fmla="*/ 13 w 67"/>
                <a:gd name="T73"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65">
                  <a:moveTo>
                    <a:pt x="13" y="9"/>
                  </a:moveTo>
                  <a:lnTo>
                    <a:pt x="13" y="9"/>
                  </a:lnTo>
                  <a:lnTo>
                    <a:pt x="17" y="5"/>
                  </a:lnTo>
                  <a:lnTo>
                    <a:pt x="22" y="1"/>
                  </a:lnTo>
                  <a:lnTo>
                    <a:pt x="28" y="0"/>
                  </a:lnTo>
                  <a:lnTo>
                    <a:pt x="35" y="0"/>
                  </a:lnTo>
                  <a:lnTo>
                    <a:pt x="40" y="0"/>
                  </a:lnTo>
                  <a:lnTo>
                    <a:pt x="46" y="1"/>
                  </a:lnTo>
                  <a:lnTo>
                    <a:pt x="51" y="4"/>
                  </a:lnTo>
                  <a:lnTo>
                    <a:pt x="57" y="8"/>
                  </a:lnTo>
                  <a:lnTo>
                    <a:pt x="57" y="8"/>
                  </a:lnTo>
                  <a:lnTo>
                    <a:pt x="61" y="12"/>
                  </a:lnTo>
                  <a:lnTo>
                    <a:pt x="64" y="18"/>
                  </a:lnTo>
                  <a:lnTo>
                    <a:pt x="65" y="23"/>
                  </a:lnTo>
                  <a:lnTo>
                    <a:pt x="67" y="30"/>
                  </a:lnTo>
                  <a:lnTo>
                    <a:pt x="67" y="36"/>
                  </a:lnTo>
                  <a:lnTo>
                    <a:pt x="64" y="41"/>
                  </a:lnTo>
                  <a:lnTo>
                    <a:pt x="61" y="47"/>
                  </a:lnTo>
                  <a:lnTo>
                    <a:pt x="58" y="52"/>
                  </a:lnTo>
                  <a:lnTo>
                    <a:pt x="58" y="52"/>
                  </a:lnTo>
                  <a:lnTo>
                    <a:pt x="53" y="56"/>
                  </a:lnTo>
                  <a:lnTo>
                    <a:pt x="47" y="61"/>
                  </a:lnTo>
                  <a:lnTo>
                    <a:pt x="40" y="63"/>
                  </a:lnTo>
                  <a:lnTo>
                    <a:pt x="33" y="65"/>
                  </a:lnTo>
                  <a:lnTo>
                    <a:pt x="26" y="65"/>
                  </a:lnTo>
                  <a:lnTo>
                    <a:pt x="20" y="65"/>
                  </a:lnTo>
                  <a:lnTo>
                    <a:pt x="13" y="62"/>
                  </a:lnTo>
                  <a:lnTo>
                    <a:pt x="8" y="59"/>
                  </a:lnTo>
                  <a:lnTo>
                    <a:pt x="8" y="59"/>
                  </a:lnTo>
                  <a:lnTo>
                    <a:pt x="4" y="54"/>
                  </a:lnTo>
                  <a:lnTo>
                    <a:pt x="1" y="48"/>
                  </a:lnTo>
                  <a:lnTo>
                    <a:pt x="0" y="41"/>
                  </a:lnTo>
                  <a:lnTo>
                    <a:pt x="1" y="34"/>
                  </a:lnTo>
                  <a:lnTo>
                    <a:pt x="3" y="27"/>
                  </a:lnTo>
                  <a:lnTo>
                    <a:pt x="4" y="20"/>
                  </a:lnTo>
                  <a:lnTo>
                    <a:pt x="8" y="14"/>
                  </a:lnTo>
                  <a:lnTo>
                    <a:pt x="13" y="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60" name="Freeform 19">
              <a:extLst>
                <a:ext uri="{FF2B5EF4-FFF2-40B4-BE49-F238E27FC236}">
                  <a16:creationId xmlns:a16="http://schemas.microsoft.com/office/drawing/2014/main" id="{767DB846-2EFE-44DE-A5B7-CE0BA0ADB92D}"/>
                </a:ext>
              </a:extLst>
            </p:cNvPr>
            <p:cNvSpPr>
              <a:spLocks/>
            </p:cNvSpPr>
            <p:nvPr/>
          </p:nvSpPr>
          <p:spPr bwMode="auto">
            <a:xfrm>
              <a:off x="2630510" y="2636463"/>
              <a:ext cx="129344" cy="125483"/>
            </a:xfrm>
            <a:custGeom>
              <a:avLst/>
              <a:gdLst>
                <a:gd name="T0" fmla="*/ 13 w 67"/>
                <a:gd name="T1" fmla="*/ 9 h 65"/>
                <a:gd name="T2" fmla="*/ 13 w 67"/>
                <a:gd name="T3" fmla="*/ 9 h 65"/>
                <a:gd name="T4" fmla="*/ 17 w 67"/>
                <a:gd name="T5" fmla="*/ 5 h 65"/>
                <a:gd name="T6" fmla="*/ 22 w 67"/>
                <a:gd name="T7" fmla="*/ 1 h 65"/>
                <a:gd name="T8" fmla="*/ 28 w 67"/>
                <a:gd name="T9" fmla="*/ 0 h 65"/>
                <a:gd name="T10" fmla="*/ 35 w 67"/>
                <a:gd name="T11" fmla="*/ 0 h 65"/>
                <a:gd name="T12" fmla="*/ 40 w 67"/>
                <a:gd name="T13" fmla="*/ 0 h 65"/>
                <a:gd name="T14" fmla="*/ 46 w 67"/>
                <a:gd name="T15" fmla="*/ 1 h 65"/>
                <a:gd name="T16" fmla="*/ 51 w 67"/>
                <a:gd name="T17" fmla="*/ 4 h 65"/>
                <a:gd name="T18" fmla="*/ 57 w 67"/>
                <a:gd name="T19" fmla="*/ 8 h 65"/>
                <a:gd name="T20" fmla="*/ 57 w 67"/>
                <a:gd name="T21" fmla="*/ 8 h 65"/>
                <a:gd name="T22" fmla="*/ 61 w 67"/>
                <a:gd name="T23" fmla="*/ 12 h 65"/>
                <a:gd name="T24" fmla="*/ 64 w 67"/>
                <a:gd name="T25" fmla="*/ 18 h 65"/>
                <a:gd name="T26" fmla="*/ 65 w 67"/>
                <a:gd name="T27" fmla="*/ 23 h 65"/>
                <a:gd name="T28" fmla="*/ 67 w 67"/>
                <a:gd name="T29" fmla="*/ 30 h 65"/>
                <a:gd name="T30" fmla="*/ 67 w 67"/>
                <a:gd name="T31" fmla="*/ 36 h 65"/>
                <a:gd name="T32" fmla="*/ 64 w 67"/>
                <a:gd name="T33" fmla="*/ 41 h 65"/>
                <a:gd name="T34" fmla="*/ 61 w 67"/>
                <a:gd name="T35" fmla="*/ 47 h 65"/>
                <a:gd name="T36" fmla="*/ 58 w 67"/>
                <a:gd name="T37" fmla="*/ 52 h 65"/>
                <a:gd name="T38" fmla="*/ 58 w 67"/>
                <a:gd name="T39" fmla="*/ 52 h 65"/>
                <a:gd name="T40" fmla="*/ 53 w 67"/>
                <a:gd name="T41" fmla="*/ 56 h 65"/>
                <a:gd name="T42" fmla="*/ 47 w 67"/>
                <a:gd name="T43" fmla="*/ 61 h 65"/>
                <a:gd name="T44" fmla="*/ 40 w 67"/>
                <a:gd name="T45" fmla="*/ 63 h 65"/>
                <a:gd name="T46" fmla="*/ 33 w 67"/>
                <a:gd name="T47" fmla="*/ 65 h 65"/>
                <a:gd name="T48" fmla="*/ 26 w 67"/>
                <a:gd name="T49" fmla="*/ 65 h 65"/>
                <a:gd name="T50" fmla="*/ 20 w 67"/>
                <a:gd name="T51" fmla="*/ 65 h 65"/>
                <a:gd name="T52" fmla="*/ 13 w 67"/>
                <a:gd name="T53" fmla="*/ 62 h 65"/>
                <a:gd name="T54" fmla="*/ 8 w 67"/>
                <a:gd name="T55" fmla="*/ 59 h 65"/>
                <a:gd name="T56" fmla="*/ 8 w 67"/>
                <a:gd name="T57" fmla="*/ 59 h 65"/>
                <a:gd name="T58" fmla="*/ 4 w 67"/>
                <a:gd name="T59" fmla="*/ 54 h 65"/>
                <a:gd name="T60" fmla="*/ 1 w 67"/>
                <a:gd name="T61" fmla="*/ 48 h 65"/>
                <a:gd name="T62" fmla="*/ 0 w 67"/>
                <a:gd name="T63" fmla="*/ 41 h 65"/>
                <a:gd name="T64" fmla="*/ 1 w 67"/>
                <a:gd name="T65" fmla="*/ 34 h 65"/>
                <a:gd name="T66" fmla="*/ 3 w 67"/>
                <a:gd name="T67" fmla="*/ 27 h 65"/>
                <a:gd name="T68" fmla="*/ 4 w 67"/>
                <a:gd name="T69" fmla="*/ 20 h 65"/>
                <a:gd name="T70" fmla="*/ 8 w 67"/>
                <a:gd name="T71" fmla="*/ 14 h 65"/>
                <a:gd name="T72" fmla="*/ 13 w 67"/>
                <a:gd name="T73"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65">
                  <a:moveTo>
                    <a:pt x="13" y="9"/>
                  </a:moveTo>
                  <a:lnTo>
                    <a:pt x="13" y="9"/>
                  </a:lnTo>
                  <a:lnTo>
                    <a:pt x="17" y="5"/>
                  </a:lnTo>
                  <a:lnTo>
                    <a:pt x="22" y="1"/>
                  </a:lnTo>
                  <a:lnTo>
                    <a:pt x="28" y="0"/>
                  </a:lnTo>
                  <a:lnTo>
                    <a:pt x="35" y="0"/>
                  </a:lnTo>
                  <a:lnTo>
                    <a:pt x="40" y="0"/>
                  </a:lnTo>
                  <a:lnTo>
                    <a:pt x="46" y="1"/>
                  </a:lnTo>
                  <a:lnTo>
                    <a:pt x="51" y="4"/>
                  </a:lnTo>
                  <a:lnTo>
                    <a:pt x="57" y="8"/>
                  </a:lnTo>
                  <a:lnTo>
                    <a:pt x="57" y="8"/>
                  </a:lnTo>
                  <a:lnTo>
                    <a:pt x="61" y="12"/>
                  </a:lnTo>
                  <a:lnTo>
                    <a:pt x="64" y="18"/>
                  </a:lnTo>
                  <a:lnTo>
                    <a:pt x="65" y="23"/>
                  </a:lnTo>
                  <a:lnTo>
                    <a:pt x="67" y="30"/>
                  </a:lnTo>
                  <a:lnTo>
                    <a:pt x="67" y="36"/>
                  </a:lnTo>
                  <a:lnTo>
                    <a:pt x="64" y="41"/>
                  </a:lnTo>
                  <a:lnTo>
                    <a:pt x="61" y="47"/>
                  </a:lnTo>
                  <a:lnTo>
                    <a:pt x="58" y="52"/>
                  </a:lnTo>
                  <a:lnTo>
                    <a:pt x="58" y="52"/>
                  </a:lnTo>
                  <a:lnTo>
                    <a:pt x="53" y="56"/>
                  </a:lnTo>
                  <a:lnTo>
                    <a:pt x="47" y="61"/>
                  </a:lnTo>
                  <a:lnTo>
                    <a:pt x="40" y="63"/>
                  </a:lnTo>
                  <a:lnTo>
                    <a:pt x="33" y="65"/>
                  </a:lnTo>
                  <a:lnTo>
                    <a:pt x="26" y="65"/>
                  </a:lnTo>
                  <a:lnTo>
                    <a:pt x="20" y="65"/>
                  </a:lnTo>
                  <a:lnTo>
                    <a:pt x="13" y="62"/>
                  </a:lnTo>
                  <a:lnTo>
                    <a:pt x="8" y="59"/>
                  </a:lnTo>
                  <a:lnTo>
                    <a:pt x="8" y="59"/>
                  </a:lnTo>
                  <a:lnTo>
                    <a:pt x="4" y="54"/>
                  </a:lnTo>
                  <a:lnTo>
                    <a:pt x="1" y="48"/>
                  </a:lnTo>
                  <a:lnTo>
                    <a:pt x="0" y="41"/>
                  </a:lnTo>
                  <a:lnTo>
                    <a:pt x="1" y="34"/>
                  </a:lnTo>
                  <a:lnTo>
                    <a:pt x="3" y="27"/>
                  </a:lnTo>
                  <a:lnTo>
                    <a:pt x="4" y="20"/>
                  </a:lnTo>
                  <a:lnTo>
                    <a:pt x="8" y="14"/>
                  </a:lnTo>
                  <a:lnTo>
                    <a:pt x="13"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61" name="Freeform 20">
              <a:extLst>
                <a:ext uri="{FF2B5EF4-FFF2-40B4-BE49-F238E27FC236}">
                  <a16:creationId xmlns:a16="http://schemas.microsoft.com/office/drawing/2014/main" id="{9C6BE632-6872-4FCF-90F4-B71E611FDA90}"/>
                </a:ext>
              </a:extLst>
            </p:cNvPr>
            <p:cNvSpPr>
              <a:spLocks/>
            </p:cNvSpPr>
            <p:nvPr/>
          </p:nvSpPr>
          <p:spPr bwMode="auto">
            <a:xfrm>
              <a:off x="2298464" y="2649976"/>
              <a:ext cx="430502" cy="229730"/>
            </a:xfrm>
            <a:custGeom>
              <a:avLst/>
              <a:gdLst>
                <a:gd name="T0" fmla="*/ 22 w 223"/>
                <a:gd name="T1" fmla="*/ 73 h 119"/>
                <a:gd name="T2" fmla="*/ 90 w 223"/>
                <a:gd name="T3" fmla="*/ 30 h 119"/>
                <a:gd name="T4" fmla="*/ 114 w 223"/>
                <a:gd name="T5" fmla="*/ 49 h 119"/>
                <a:gd name="T6" fmla="*/ 27 w 223"/>
                <a:gd name="T7" fmla="*/ 115 h 119"/>
                <a:gd name="T8" fmla="*/ 28 w 223"/>
                <a:gd name="T9" fmla="*/ 115 h 119"/>
                <a:gd name="T10" fmla="*/ 28 w 223"/>
                <a:gd name="T11" fmla="*/ 115 h 119"/>
                <a:gd name="T12" fmla="*/ 35 w 223"/>
                <a:gd name="T13" fmla="*/ 117 h 119"/>
                <a:gd name="T14" fmla="*/ 42 w 223"/>
                <a:gd name="T15" fmla="*/ 119 h 119"/>
                <a:gd name="T16" fmla="*/ 42 w 223"/>
                <a:gd name="T17" fmla="*/ 119 h 119"/>
                <a:gd name="T18" fmla="*/ 49 w 223"/>
                <a:gd name="T19" fmla="*/ 117 h 119"/>
                <a:gd name="T20" fmla="*/ 56 w 223"/>
                <a:gd name="T21" fmla="*/ 115 h 119"/>
                <a:gd name="T22" fmla="*/ 56 w 223"/>
                <a:gd name="T23" fmla="*/ 115 h 119"/>
                <a:gd name="T24" fmla="*/ 63 w 223"/>
                <a:gd name="T25" fmla="*/ 110 h 119"/>
                <a:gd name="T26" fmla="*/ 71 w 223"/>
                <a:gd name="T27" fmla="*/ 105 h 119"/>
                <a:gd name="T28" fmla="*/ 71 w 223"/>
                <a:gd name="T29" fmla="*/ 105 h 119"/>
                <a:gd name="T30" fmla="*/ 81 w 223"/>
                <a:gd name="T31" fmla="*/ 99 h 119"/>
                <a:gd name="T32" fmla="*/ 90 w 223"/>
                <a:gd name="T33" fmla="*/ 94 h 119"/>
                <a:gd name="T34" fmla="*/ 90 w 223"/>
                <a:gd name="T35" fmla="*/ 94 h 119"/>
                <a:gd name="T36" fmla="*/ 103 w 223"/>
                <a:gd name="T37" fmla="*/ 90 h 119"/>
                <a:gd name="T38" fmla="*/ 110 w 223"/>
                <a:gd name="T39" fmla="*/ 88 h 119"/>
                <a:gd name="T40" fmla="*/ 117 w 223"/>
                <a:gd name="T41" fmla="*/ 87 h 119"/>
                <a:gd name="T42" fmla="*/ 117 w 223"/>
                <a:gd name="T43" fmla="*/ 87 h 119"/>
                <a:gd name="T44" fmla="*/ 124 w 223"/>
                <a:gd name="T45" fmla="*/ 88 h 119"/>
                <a:gd name="T46" fmla="*/ 131 w 223"/>
                <a:gd name="T47" fmla="*/ 90 h 119"/>
                <a:gd name="T48" fmla="*/ 143 w 223"/>
                <a:gd name="T49" fmla="*/ 94 h 119"/>
                <a:gd name="T50" fmla="*/ 143 w 223"/>
                <a:gd name="T51" fmla="*/ 94 h 119"/>
                <a:gd name="T52" fmla="*/ 153 w 223"/>
                <a:gd name="T53" fmla="*/ 99 h 119"/>
                <a:gd name="T54" fmla="*/ 161 w 223"/>
                <a:gd name="T55" fmla="*/ 105 h 119"/>
                <a:gd name="T56" fmla="*/ 161 w 223"/>
                <a:gd name="T57" fmla="*/ 105 h 119"/>
                <a:gd name="T58" fmla="*/ 178 w 223"/>
                <a:gd name="T59" fmla="*/ 115 h 119"/>
                <a:gd name="T60" fmla="*/ 178 w 223"/>
                <a:gd name="T61" fmla="*/ 115 h 119"/>
                <a:gd name="T62" fmla="*/ 185 w 223"/>
                <a:gd name="T63" fmla="*/ 117 h 119"/>
                <a:gd name="T64" fmla="*/ 192 w 223"/>
                <a:gd name="T65" fmla="*/ 119 h 119"/>
                <a:gd name="T66" fmla="*/ 192 w 223"/>
                <a:gd name="T67" fmla="*/ 119 h 119"/>
                <a:gd name="T68" fmla="*/ 198 w 223"/>
                <a:gd name="T69" fmla="*/ 117 h 119"/>
                <a:gd name="T70" fmla="*/ 205 w 223"/>
                <a:gd name="T71" fmla="*/ 115 h 119"/>
                <a:gd name="T72" fmla="*/ 205 w 223"/>
                <a:gd name="T73" fmla="*/ 115 h 119"/>
                <a:gd name="T74" fmla="*/ 221 w 223"/>
                <a:gd name="T75" fmla="*/ 105 h 119"/>
                <a:gd name="T76" fmla="*/ 221 w 223"/>
                <a:gd name="T77" fmla="*/ 105 h 119"/>
                <a:gd name="T78" fmla="*/ 223 w 223"/>
                <a:gd name="T79" fmla="*/ 102 h 119"/>
                <a:gd name="T80" fmla="*/ 223 w 223"/>
                <a:gd name="T81" fmla="*/ 102 h 119"/>
                <a:gd name="T82" fmla="*/ 179 w 223"/>
                <a:gd name="T83" fmla="*/ 63 h 119"/>
                <a:gd name="T84" fmla="*/ 111 w 223"/>
                <a:gd name="T85" fmla="*/ 4 h 119"/>
                <a:gd name="T86" fmla="*/ 111 w 223"/>
                <a:gd name="T87" fmla="*/ 4 h 119"/>
                <a:gd name="T88" fmla="*/ 108 w 223"/>
                <a:gd name="T89" fmla="*/ 1 h 119"/>
                <a:gd name="T90" fmla="*/ 104 w 223"/>
                <a:gd name="T91" fmla="*/ 0 h 119"/>
                <a:gd name="T92" fmla="*/ 100 w 223"/>
                <a:gd name="T93" fmla="*/ 0 h 119"/>
                <a:gd name="T94" fmla="*/ 96 w 223"/>
                <a:gd name="T95" fmla="*/ 0 h 119"/>
                <a:gd name="T96" fmla="*/ 96 w 223"/>
                <a:gd name="T97" fmla="*/ 0 h 119"/>
                <a:gd name="T98" fmla="*/ 74 w 223"/>
                <a:gd name="T99" fmla="*/ 11 h 119"/>
                <a:gd name="T100" fmla="*/ 43 w 223"/>
                <a:gd name="T101" fmla="*/ 27 h 119"/>
                <a:gd name="T102" fmla="*/ 7 w 223"/>
                <a:gd name="T103" fmla="*/ 48 h 119"/>
                <a:gd name="T104" fmla="*/ 7 w 223"/>
                <a:gd name="T105" fmla="*/ 48 h 119"/>
                <a:gd name="T106" fmla="*/ 3 w 223"/>
                <a:gd name="T107" fmla="*/ 52 h 119"/>
                <a:gd name="T108" fmla="*/ 2 w 223"/>
                <a:gd name="T109" fmla="*/ 58 h 119"/>
                <a:gd name="T110" fmla="*/ 0 w 223"/>
                <a:gd name="T111" fmla="*/ 63 h 119"/>
                <a:gd name="T112" fmla="*/ 3 w 223"/>
                <a:gd name="T113" fmla="*/ 69 h 119"/>
                <a:gd name="T114" fmla="*/ 3 w 223"/>
                <a:gd name="T115" fmla="*/ 69 h 119"/>
                <a:gd name="T116" fmla="*/ 7 w 223"/>
                <a:gd name="T117" fmla="*/ 72 h 119"/>
                <a:gd name="T118" fmla="*/ 11 w 223"/>
                <a:gd name="T119" fmla="*/ 74 h 119"/>
                <a:gd name="T120" fmla="*/ 17 w 223"/>
                <a:gd name="T121" fmla="*/ 74 h 119"/>
                <a:gd name="T122" fmla="*/ 22 w 223"/>
                <a:gd name="T123" fmla="*/ 73 h 119"/>
                <a:gd name="T124" fmla="*/ 22 w 223"/>
                <a:gd name="T125"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3" h="119">
                  <a:moveTo>
                    <a:pt x="22" y="73"/>
                  </a:moveTo>
                  <a:lnTo>
                    <a:pt x="90" y="30"/>
                  </a:lnTo>
                  <a:lnTo>
                    <a:pt x="114" y="49"/>
                  </a:lnTo>
                  <a:lnTo>
                    <a:pt x="27" y="115"/>
                  </a:lnTo>
                  <a:lnTo>
                    <a:pt x="28" y="115"/>
                  </a:lnTo>
                  <a:lnTo>
                    <a:pt x="28" y="115"/>
                  </a:lnTo>
                  <a:lnTo>
                    <a:pt x="35" y="117"/>
                  </a:lnTo>
                  <a:lnTo>
                    <a:pt x="42" y="119"/>
                  </a:lnTo>
                  <a:lnTo>
                    <a:pt x="42" y="119"/>
                  </a:lnTo>
                  <a:lnTo>
                    <a:pt x="49" y="117"/>
                  </a:lnTo>
                  <a:lnTo>
                    <a:pt x="56" y="115"/>
                  </a:lnTo>
                  <a:lnTo>
                    <a:pt x="56" y="115"/>
                  </a:lnTo>
                  <a:lnTo>
                    <a:pt x="63" y="110"/>
                  </a:lnTo>
                  <a:lnTo>
                    <a:pt x="71" y="105"/>
                  </a:lnTo>
                  <a:lnTo>
                    <a:pt x="71" y="105"/>
                  </a:lnTo>
                  <a:lnTo>
                    <a:pt x="81" y="99"/>
                  </a:lnTo>
                  <a:lnTo>
                    <a:pt x="90" y="94"/>
                  </a:lnTo>
                  <a:lnTo>
                    <a:pt x="90" y="94"/>
                  </a:lnTo>
                  <a:lnTo>
                    <a:pt x="103" y="90"/>
                  </a:lnTo>
                  <a:lnTo>
                    <a:pt x="110" y="88"/>
                  </a:lnTo>
                  <a:lnTo>
                    <a:pt x="117" y="87"/>
                  </a:lnTo>
                  <a:lnTo>
                    <a:pt x="117" y="87"/>
                  </a:lnTo>
                  <a:lnTo>
                    <a:pt x="124" y="88"/>
                  </a:lnTo>
                  <a:lnTo>
                    <a:pt x="131" y="90"/>
                  </a:lnTo>
                  <a:lnTo>
                    <a:pt x="143" y="94"/>
                  </a:lnTo>
                  <a:lnTo>
                    <a:pt x="143" y="94"/>
                  </a:lnTo>
                  <a:lnTo>
                    <a:pt x="153" y="99"/>
                  </a:lnTo>
                  <a:lnTo>
                    <a:pt x="161" y="105"/>
                  </a:lnTo>
                  <a:lnTo>
                    <a:pt x="161" y="105"/>
                  </a:lnTo>
                  <a:lnTo>
                    <a:pt x="178" y="115"/>
                  </a:lnTo>
                  <a:lnTo>
                    <a:pt x="178" y="115"/>
                  </a:lnTo>
                  <a:lnTo>
                    <a:pt x="185" y="117"/>
                  </a:lnTo>
                  <a:lnTo>
                    <a:pt x="192" y="119"/>
                  </a:lnTo>
                  <a:lnTo>
                    <a:pt x="192" y="119"/>
                  </a:lnTo>
                  <a:lnTo>
                    <a:pt x="198" y="117"/>
                  </a:lnTo>
                  <a:lnTo>
                    <a:pt x="205" y="115"/>
                  </a:lnTo>
                  <a:lnTo>
                    <a:pt x="205" y="115"/>
                  </a:lnTo>
                  <a:lnTo>
                    <a:pt x="221" y="105"/>
                  </a:lnTo>
                  <a:lnTo>
                    <a:pt x="221" y="105"/>
                  </a:lnTo>
                  <a:lnTo>
                    <a:pt x="223" y="102"/>
                  </a:lnTo>
                  <a:lnTo>
                    <a:pt x="223" y="102"/>
                  </a:lnTo>
                  <a:lnTo>
                    <a:pt x="179" y="63"/>
                  </a:lnTo>
                  <a:lnTo>
                    <a:pt x="111" y="4"/>
                  </a:lnTo>
                  <a:lnTo>
                    <a:pt x="111" y="4"/>
                  </a:lnTo>
                  <a:lnTo>
                    <a:pt x="108" y="1"/>
                  </a:lnTo>
                  <a:lnTo>
                    <a:pt x="104" y="0"/>
                  </a:lnTo>
                  <a:lnTo>
                    <a:pt x="100" y="0"/>
                  </a:lnTo>
                  <a:lnTo>
                    <a:pt x="96" y="0"/>
                  </a:lnTo>
                  <a:lnTo>
                    <a:pt x="96" y="0"/>
                  </a:lnTo>
                  <a:lnTo>
                    <a:pt x="74" y="11"/>
                  </a:lnTo>
                  <a:lnTo>
                    <a:pt x="43" y="27"/>
                  </a:lnTo>
                  <a:lnTo>
                    <a:pt x="7" y="48"/>
                  </a:lnTo>
                  <a:lnTo>
                    <a:pt x="7" y="48"/>
                  </a:lnTo>
                  <a:lnTo>
                    <a:pt x="3" y="52"/>
                  </a:lnTo>
                  <a:lnTo>
                    <a:pt x="2" y="58"/>
                  </a:lnTo>
                  <a:lnTo>
                    <a:pt x="0" y="63"/>
                  </a:lnTo>
                  <a:lnTo>
                    <a:pt x="3" y="69"/>
                  </a:lnTo>
                  <a:lnTo>
                    <a:pt x="3" y="69"/>
                  </a:lnTo>
                  <a:lnTo>
                    <a:pt x="7" y="72"/>
                  </a:lnTo>
                  <a:lnTo>
                    <a:pt x="11" y="74"/>
                  </a:lnTo>
                  <a:lnTo>
                    <a:pt x="17" y="74"/>
                  </a:lnTo>
                  <a:lnTo>
                    <a:pt x="22" y="73"/>
                  </a:lnTo>
                  <a:lnTo>
                    <a:pt x="22" y="73"/>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62" name="Freeform 21">
              <a:extLst>
                <a:ext uri="{FF2B5EF4-FFF2-40B4-BE49-F238E27FC236}">
                  <a16:creationId xmlns:a16="http://schemas.microsoft.com/office/drawing/2014/main" id="{82296EEB-F6AD-487C-9C19-673176EA8F71}"/>
                </a:ext>
              </a:extLst>
            </p:cNvPr>
            <p:cNvSpPr>
              <a:spLocks/>
            </p:cNvSpPr>
            <p:nvPr/>
          </p:nvSpPr>
          <p:spPr bwMode="auto">
            <a:xfrm>
              <a:off x="2138232" y="2868123"/>
              <a:ext cx="768339" cy="102317"/>
            </a:xfrm>
            <a:custGeom>
              <a:avLst/>
              <a:gdLst>
                <a:gd name="T0" fmla="*/ 268 w 398"/>
                <a:gd name="T1" fmla="*/ 52 h 53"/>
                <a:gd name="T2" fmla="*/ 250 w 398"/>
                <a:gd name="T3" fmla="*/ 46 h 53"/>
                <a:gd name="T4" fmla="*/ 232 w 398"/>
                <a:gd name="T5" fmla="*/ 35 h 53"/>
                <a:gd name="T6" fmla="*/ 216 w 398"/>
                <a:gd name="T7" fmla="*/ 25 h 53"/>
                <a:gd name="T8" fmla="*/ 200 w 398"/>
                <a:gd name="T9" fmla="*/ 21 h 53"/>
                <a:gd name="T10" fmla="*/ 183 w 398"/>
                <a:gd name="T11" fmla="*/ 25 h 53"/>
                <a:gd name="T12" fmla="*/ 166 w 398"/>
                <a:gd name="T13" fmla="*/ 35 h 53"/>
                <a:gd name="T14" fmla="*/ 148 w 398"/>
                <a:gd name="T15" fmla="*/ 46 h 53"/>
                <a:gd name="T16" fmla="*/ 125 w 398"/>
                <a:gd name="T17" fmla="*/ 53 h 53"/>
                <a:gd name="T18" fmla="*/ 112 w 398"/>
                <a:gd name="T19" fmla="*/ 50 h 53"/>
                <a:gd name="T20" fmla="*/ 92 w 398"/>
                <a:gd name="T21" fmla="*/ 40 h 53"/>
                <a:gd name="T22" fmla="*/ 75 w 398"/>
                <a:gd name="T23" fmla="*/ 29 h 53"/>
                <a:gd name="T24" fmla="*/ 60 w 398"/>
                <a:gd name="T25" fmla="*/ 22 h 53"/>
                <a:gd name="T26" fmla="*/ 42 w 398"/>
                <a:gd name="T27" fmla="*/ 22 h 53"/>
                <a:gd name="T28" fmla="*/ 25 w 398"/>
                <a:gd name="T29" fmla="*/ 29 h 53"/>
                <a:gd name="T30" fmla="*/ 14 w 398"/>
                <a:gd name="T31" fmla="*/ 36 h 53"/>
                <a:gd name="T32" fmla="*/ 1 w 398"/>
                <a:gd name="T33" fmla="*/ 32 h 53"/>
                <a:gd name="T34" fmla="*/ 0 w 398"/>
                <a:gd name="T35" fmla="*/ 24 h 53"/>
                <a:gd name="T36" fmla="*/ 4 w 398"/>
                <a:gd name="T37" fmla="*/ 17 h 53"/>
                <a:gd name="T38" fmla="*/ 24 w 398"/>
                <a:gd name="T39" fmla="*/ 6 h 53"/>
                <a:gd name="T40" fmla="*/ 50 w 398"/>
                <a:gd name="T41" fmla="*/ 0 h 53"/>
                <a:gd name="T42" fmla="*/ 64 w 398"/>
                <a:gd name="T43" fmla="*/ 2 h 53"/>
                <a:gd name="T44" fmla="*/ 86 w 398"/>
                <a:gd name="T45" fmla="*/ 11 h 53"/>
                <a:gd name="T46" fmla="*/ 111 w 398"/>
                <a:gd name="T47" fmla="*/ 27 h 53"/>
                <a:gd name="T48" fmla="*/ 125 w 398"/>
                <a:gd name="T49" fmla="*/ 31 h 53"/>
                <a:gd name="T50" fmla="*/ 139 w 398"/>
                <a:gd name="T51" fmla="*/ 27 h 53"/>
                <a:gd name="T52" fmla="*/ 154 w 398"/>
                <a:gd name="T53" fmla="*/ 17 h 53"/>
                <a:gd name="T54" fmla="*/ 173 w 398"/>
                <a:gd name="T55" fmla="*/ 6 h 53"/>
                <a:gd name="T56" fmla="*/ 193 w 398"/>
                <a:gd name="T57" fmla="*/ 0 h 53"/>
                <a:gd name="T58" fmla="*/ 207 w 398"/>
                <a:gd name="T59" fmla="*/ 0 h 53"/>
                <a:gd name="T60" fmla="*/ 226 w 398"/>
                <a:gd name="T61" fmla="*/ 6 h 53"/>
                <a:gd name="T62" fmla="*/ 244 w 398"/>
                <a:gd name="T63" fmla="*/ 17 h 53"/>
                <a:gd name="T64" fmla="*/ 268 w 398"/>
                <a:gd name="T65" fmla="*/ 29 h 53"/>
                <a:gd name="T66" fmla="*/ 281 w 398"/>
                <a:gd name="T67" fmla="*/ 29 h 53"/>
                <a:gd name="T68" fmla="*/ 304 w 398"/>
                <a:gd name="T69" fmla="*/ 17 h 53"/>
                <a:gd name="T70" fmla="*/ 323 w 398"/>
                <a:gd name="T71" fmla="*/ 6 h 53"/>
                <a:gd name="T72" fmla="*/ 341 w 398"/>
                <a:gd name="T73" fmla="*/ 0 h 53"/>
                <a:gd name="T74" fmla="*/ 356 w 398"/>
                <a:gd name="T75" fmla="*/ 0 h 53"/>
                <a:gd name="T76" fmla="*/ 374 w 398"/>
                <a:gd name="T77" fmla="*/ 6 h 53"/>
                <a:gd name="T78" fmla="*/ 394 w 398"/>
                <a:gd name="T79" fmla="*/ 17 h 53"/>
                <a:gd name="T80" fmla="*/ 398 w 398"/>
                <a:gd name="T81" fmla="*/ 28 h 53"/>
                <a:gd name="T82" fmla="*/ 394 w 398"/>
                <a:gd name="T83" fmla="*/ 35 h 53"/>
                <a:gd name="T84" fmla="*/ 381 w 398"/>
                <a:gd name="T85" fmla="*/ 35 h 53"/>
                <a:gd name="T86" fmla="*/ 366 w 398"/>
                <a:gd name="T87" fmla="*/ 25 h 53"/>
                <a:gd name="T88" fmla="*/ 348 w 398"/>
                <a:gd name="T89" fmla="*/ 21 h 53"/>
                <a:gd name="T90" fmla="*/ 331 w 398"/>
                <a:gd name="T91" fmla="*/ 25 h 53"/>
                <a:gd name="T92" fmla="*/ 316 w 398"/>
                <a:gd name="T93" fmla="*/ 35 h 53"/>
                <a:gd name="T94" fmla="*/ 298 w 398"/>
                <a:gd name="T95" fmla="*/ 46 h 53"/>
                <a:gd name="T96" fmla="*/ 280 w 398"/>
                <a:gd name="T9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8" h="53">
                  <a:moveTo>
                    <a:pt x="275" y="53"/>
                  </a:moveTo>
                  <a:lnTo>
                    <a:pt x="275" y="53"/>
                  </a:lnTo>
                  <a:lnTo>
                    <a:pt x="268" y="52"/>
                  </a:lnTo>
                  <a:lnTo>
                    <a:pt x="261" y="50"/>
                  </a:lnTo>
                  <a:lnTo>
                    <a:pt x="250" y="46"/>
                  </a:lnTo>
                  <a:lnTo>
                    <a:pt x="250" y="46"/>
                  </a:lnTo>
                  <a:lnTo>
                    <a:pt x="241" y="40"/>
                  </a:lnTo>
                  <a:lnTo>
                    <a:pt x="232" y="35"/>
                  </a:lnTo>
                  <a:lnTo>
                    <a:pt x="232" y="35"/>
                  </a:lnTo>
                  <a:lnTo>
                    <a:pt x="225" y="29"/>
                  </a:lnTo>
                  <a:lnTo>
                    <a:pt x="216" y="25"/>
                  </a:lnTo>
                  <a:lnTo>
                    <a:pt x="216" y="25"/>
                  </a:lnTo>
                  <a:lnTo>
                    <a:pt x="208" y="22"/>
                  </a:lnTo>
                  <a:lnTo>
                    <a:pt x="200" y="21"/>
                  </a:lnTo>
                  <a:lnTo>
                    <a:pt x="200" y="21"/>
                  </a:lnTo>
                  <a:lnTo>
                    <a:pt x="190" y="22"/>
                  </a:lnTo>
                  <a:lnTo>
                    <a:pt x="183" y="25"/>
                  </a:lnTo>
                  <a:lnTo>
                    <a:pt x="183" y="25"/>
                  </a:lnTo>
                  <a:lnTo>
                    <a:pt x="175" y="29"/>
                  </a:lnTo>
                  <a:lnTo>
                    <a:pt x="166" y="35"/>
                  </a:lnTo>
                  <a:lnTo>
                    <a:pt x="166" y="35"/>
                  </a:lnTo>
                  <a:lnTo>
                    <a:pt x="158" y="40"/>
                  </a:lnTo>
                  <a:lnTo>
                    <a:pt x="148" y="46"/>
                  </a:lnTo>
                  <a:lnTo>
                    <a:pt x="148" y="46"/>
                  </a:lnTo>
                  <a:lnTo>
                    <a:pt x="137" y="50"/>
                  </a:lnTo>
                  <a:lnTo>
                    <a:pt x="132" y="52"/>
                  </a:lnTo>
                  <a:lnTo>
                    <a:pt x="125" y="53"/>
                  </a:lnTo>
                  <a:lnTo>
                    <a:pt x="125" y="53"/>
                  </a:lnTo>
                  <a:lnTo>
                    <a:pt x="118" y="52"/>
                  </a:lnTo>
                  <a:lnTo>
                    <a:pt x="112" y="50"/>
                  </a:lnTo>
                  <a:lnTo>
                    <a:pt x="101" y="46"/>
                  </a:lnTo>
                  <a:lnTo>
                    <a:pt x="101" y="46"/>
                  </a:lnTo>
                  <a:lnTo>
                    <a:pt x="92" y="40"/>
                  </a:lnTo>
                  <a:lnTo>
                    <a:pt x="83" y="35"/>
                  </a:lnTo>
                  <a:lnTo>
                    <a:pt x="83" y="35"/>
                  </a:lnTo>
                  <a:lnTo>
                    <a:pt x="75" y="29"/>
                  </a:lnTo>
                  <a:lnTo>
                    <a:pt x="67" y="25"/>
                  </a:lnTo>
                  <a:lnTo>
                    <a:pt x="67" y="25"/>
                  </a:lnTo>
                  <a:lnTo>
                    <a:pt x="60" y="22"/>
                  </a:lnTo>
                  <a:lnTo>
                    <a:pt x="50" y="21"/>
                  </a:lnTo>
                  <a:lnTo>
                    <a:pt x="50" y="21"/>
                  </a:lnTo>
                  <a:lnTo>
                    <a:pt x="42" y="22"/>
                  </a:lnTo>
                  <a:lnTo>
                    <a:pt x="33" y="25"/>
                  </a:lnTo>
                  <a:lnTo>
                    <a:pt x="33" y="25"/>
                  </a:lnTo>
                  <a:lnTo>
                    <a:pt x="25" y="29"/>
                  </a:lnTo>
                  <a:lnTo>
                    <a:pt x="17" y="35"/>
                  </a:lnTo>
                  <a:lnTo>
                    <a:pt x="17" y="35"/>
                  </a:lnTo>
                  <a:lnTo>
                    <a:pt x="14" y="36"/>
                  </a:lnTo>
                  <a:lnTo>
                    <a:pt x="10" y="36"/>
                  </a:lnTo>
                  <a:lnTo>
                    <a:pt x="6" y="35"/>
                  </a:lnTo>
                  <a:lnTo>
                    <a:pt x="1" y="32"/>
                  </a:lnTo>
                  <a:lnTo>
                    <a:pt x="1" y="32"/>
                  </a:lnTo>
                  <a:lnTo>
                    <a:pt x="0" y="28"/>
                  </a:lnTo>
                  <a:lnTo>
                    <a:pt x="0" y="24"/>
                  </a:lnTo>
                  <a:lnTo>
                    <a:pt x="1" y="20"/>
                  </a:lnTo>
                  <a:lnTo>
                    <a:pt x="4" y="17"/>
                  </a:lnTo>
                  <a:lnTo>
                    <a:pt x="4" y="17"/>
                  </a:lnTo>
                  <a:lnTo>
                    <a:pt x="14" y="11"/>
                  </a:lnTo>
                  <a:lnTo>
                    <a:pt x="24" y="6"/>
                  </a:lnTo>
                  <a:lnTo>
                    <a:pt x="24" y="6"/>
                  </a:lnTo>
                  <a:lnTo>
                    <a:pt x="36" y="2"/>
                  </a:lnTo>
                  <a:lnTo>
                    <a:pt x="43" y="0"/>
                  </a:lnTo>
                  <a:lnTo>
                    <a:pt x="50" y="0"/>
                  </a:lnTo>
                  <a:lnTo>
                    <a:pt x="50" y="0"/>
                  </a:lnTo>
                  <a:lnTo>
                    <a:pt x="57" y="0"/>
                  </a:lnTo>
                  <a:lnTo>
                    <a:pt x="64" y="2"/>
                  </a:lnTo>
                  <a:lnTo>
                    <a:pt x="76" y="6"/>
                  </a:lnTo>
                  <a:lnTo>
                    <a:pt x="76" y="6"/>
                  </a:lnTo>
                  <a:lnTo>
                    <a:pt x="86" y="11"/>
                  </a:lnTo>
                  <a:lnTo>
                    <a:pt x="96" y="17"/>
                  </a:lnTo>
                  <a:lnTo>
                    <a:pt x="96" y="17"/>
                  </a:lnTo>
                  <a:lnTo>
                    <a:pt x="111" y="27"/>
                  </a:lnTo>
                  <a:lnTo>
                    <a:pt x="111" y="27"/>
                  </a:lnTo>
                  <a:lnTo>
                    <a:pt x="118" y="29"/>
                  </a:lnTo>
                  <a:lnTo>
                    <a:pt x="125" y="31"/>
                  </a:lnTo>
                  <a:lnTo>
                    <a:pt x="125" y="31"/>
                  </a:lnTo>
                  <a:lnTo>
                    <a:pt x="132" y="29"/>
                  </a:lnTo>
                  <a:lnTo>
                    <a:pt x="139" y="27"/>
                  </a:lnTo>
                  <a:lnTo>
                    <a:pt x="139" y="27"/>
                  </a:lnTo>
                  <a:lnTo>
                    <a:pt x="146" y="22"/>
                  </a:lnTo>
                  <a:lnTo>
                    <a:pt x="154" y="17"/>
                  </a:lnTo>
                  <a:lnTo>
                    <a:pt x="154" y="17"/>
                  </a:lnTo>
                  <a:lnTo>
                    <a:pt x="164" y="11"/>
                  </a:lnTo>
                  <a:lnTo>
                    <a:pt x="173" y="6"/>
                  </a:lnTo>
                  <a:lnTo>
                    <a:pt x="173" y="6"/>
                  </a:lnTo>
                  <a:lnTo>
                    <a:pt x="186" y="2"/>
                  </a:lnTo>
                  <a:lnTo>
                    <a:pt x="193" y="0"/>
                  </a:lnTo>
                  <a:lnTo>
                    <a:pt x="200" y="0"/>
                  </a:lnTo>
                  <a:lnTo>
                    <a:pt x="200" y="0"/>
                  </a:lnTo>
                  <a:lnTo>
                    <a:pt x="207" y="0"/>
                  </a:lnTo>
                  <a:lnTo>
                    <a:pt x="214" y="2"/>
                  </a:lnTo>
                  <a:lnTo>
                    <a:pt x="226" y="6"/>
                  </a:lnTo>
                  <a:lnTo>
                    <a:pt x="226" y="6"/>
                  </a:lnTo>
                  <a:lnTo>
                    <a:pt x="236" y="11"/>
                  </a:lnTo>
                  <a:lnTo>
                    <a:pt x="244" y="17"/>
                  </a:lnTo>
                  <a:lnTo>
                    <a:pt x="244" y="17"/>
                  </a:lnTo>
                  <a:lnTo>
                    <a:pt x="261" y="27"/>
                  </a:lnTo>
                  <a:lnTo>
                    <a:pt x="261" y="27"/>
                  </a:lnTo>
                  <a:lnTo>
                    <a:pt x="268" y="29"/>
                  </a:lnTo>
                  <a:lnTo>
                    <a:pt x="275" y="31"/>
                  </a:lnTo>
                  <a:lnTo>
                    <a:pt x="275" y="31"/>
                  </a:lnTo>
                  <a:lnTo>
                    <a:pt x="281" y="29"/>
                  </a:lnTo>
                  <a:lnTo>
                    <a:pt x="288" y="27"/>
                  </a:lnTo>
                  <a:lnTo>
                    <a:pt x="288" y="27"/>
                  </a:lnTo>
                  <a:lnTo>
                    <a:pt x="304" y="17"/>
                  </a:lnTo>
                  <a:lnTo>
                    <a:pt x="304" y="17"/>
                  </a:lnTo>
                  <a:lnTo>
                    <a:pt x="312" y="11"/>
                  </a:lnTo>
                  <a:lnTo>
                    <a:pt x="323" y="6"/>
                  </a:lnTo>
                  <a:lnTo>
                    <a:pt x="323" y="6"/>
                  </a:lnTo>
                  <a:lnTo>
                    <a:pt x="334" y="2"/>
                  </a:lnTo>
                  <a:lnTo>
                    <a:pt x="341" y="0"/>
                  </a:lnTo>
                  <a:lnTo>
                    <a:pt x="348" y="0"/>
                  </a:lnTo>
                  <a:lnTo>
                    <a:pt x="348" y="0"/>
                  </a:lnTo>
                  <a:lnTo>
                    <a:pt x="356" y="0"/>
                  </a:lnTo>
                  <a:lnTo>
                    <a:pt x="363" y="2"/>
                  </a:lnTo>
                  <a:lnTo>
                    <a:pt x="374" y="6"/>
                  </a:lnTo>
                  <a:lnTo>
                    <a:pt x="374" y="6"/>
                  </a:lnTo>
                  <a:lnTo>
                    <a:pt x="385" y="11"/>
                  </a:lnTo>
                  <a:lnTo>
                    <a:pt x="394" y="17"/>
                  </a:lnTo>
                  <a:lnTo>
                    <a:pt x="394" y="17"/>
                  </a:lnTo>
                  <a:lnTo>
                    <a:pt x="397" y="20"/>
                  </a:lnTo>
                  <a:lnTo>
                    <a:pt x="398" y="24"/>
                  </a:lnTo>
                  <a:lnTo>
                    <a:pt x="398" y="28"/>
                  </a:lnTo>
                  <a:lnTo>
                    <a:pt x="397" y="32"/>
                  </a:lnTo>
                  <a:lnTo>
                    <a:pt x="397" y="32"/>
                  </a:lnTo>
                  <a:lnTo>
                    <a:pt x="394" y="35"/>
                  </a:lnTo>
                  <a:lnTo>
                    <a:pt x="390" y="36"/>
                  </a:lnTo>
                  <a:lnTo>
                    <a:pt x="385" y="36"/>
                  </a:lnTo>
                  <a:lnTo>
                    <a:pt x="381" y="35"/>
                  </a:lnTo>
                  <a:lnTo>
                    <a:pt x="381" y="35"/>
                  </a:lnTo>
                  <a:lnTo>
                    <a:pt x="373" y="29"/>
                  </a:lnTo>
                  <a:lnTo>
                    <a:pt x="366" y="25"/>
                  </a:lnTo>
                  <a:lnTo>
                    <a:pt x="366" y="25"/>
                  </a:lnTo>
                  <a:lnTo>
                    <a:pt x="358" y="22"/>
                  </a:lnTo>
                  <a:lnTo>
                    <a:pt x="348" y="21"/>
                  </a:lnTo>
                  <a:lnTo>
                    <a:pt x="348" y="21"/>
                  </a:lnTo>
                  <a:lnTo>
                    <a:pt x="340" y="22"/>
                  </a:lnTo>
                  <a:lnTo>
                    <a:pt x="331" y="25"/>
                  </a:lnTo>
                  <a:lnTo>
                    <a:pt x="331" y="25"/>
                  </a:lnTo>
                  <a:lnTo>
                    <a:pt x="324" y="29"/>
                  </a:lnTo>
                  <a:lnTo>
                    <a:pt x="316" y="35"/>
                  </a:lnTo>
                  <a:lnTo>
                    <a:pt x="316" y="35"/>
                  </a:lnTo>
                  <a:lnTo>
                    <a:pt x="308" y="40"/>
                  </a:lnTo>
                  <a:lnTo>
                    <a:pt x="298" y="46"/>
                  </a:lnTo>
                  <a:lnTo>
                    <a:pt x="298" y="46"/>
                  </a:lnTo>
                  <a:lnTo>
                    <a:pt x="287" y="50"/>
                  </a:lnTo>
                  <a:lnTo>
                    <a:pt x="280" y="52"/>
                  </a:lnTo>
                  <a:lnTo>
                    <a:pt x="275" y="53"/>
                  </a:lnTo>
                  <a:lnTo>
                    <a:pt x="275" y="53"/>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grpSp>
      <p:grpSp>
        <p:nvGrpSpPr>
          <p:cNvPr id="213" name="Gruppieren 212">
            <a:extLst>
              <a:ext uri="{FF2B5EF4-FFF2-40B4-BE49-F238E27FC236}">
                <a16:creationId xmlns:a16="http://schemas.microsoft.com/office/drawing/2014/main" id="{741D2BA1-6FE8-4046-BAB7-0CC90F897AD4}"/>
              </a:ext>
            </a:extLst>
          </p:cNvPr>
          <p:cNvGrpSpPr/>
          <p:nvPr/>
        </p:nvGrpSpPr>
        <p:grpSpPr>
          <a:xfrm>
            <a:off x="8986810" y="2750768"/>
            <a:ext cx="913127" cy="1115830"/>
            <a:chOff x="10564868" y="2111366"/>
            <a:chExt cx="913127" cy="1115830"/>
          </a:xfrm>
        </p:grpSpPr>
        <p:sp>
          <p:nvSpPr>
            <p:cNvPr id="175" name="Freeform 22">
              <a:extLst>
                <a:ext uri="{FF2B5EF4-FFF2-40B4-BE49-F238E27FC236}">
                  <a16:creationId xmlns:a16="http://schemas.microsoft.com/office/drawing/2014/main" id="{4A5062A4-2AF4-4CB8-A9B2-1C511D003357}"/>
                </a:ext>
              </a:extLst>
            </p:cNvPr>
            <p:cNvSpPr>
              <a:spLocks/>
            </p:cNvSpPr>
            <p:nvPr/>
          </p:nvSpPr>
          <p:spPr bwMode="auto">
            <a:xfrm>
              <a:off x="10682628" y="2356540"/>
              <a:ext cx="772200" cy="870656"/>
            </a:xfrm>
            <a:custGeom>
              <a:avLst/>
              <a:gdLst>
                <a:gd name="T0" fmla="*/ 398 w 400"/>
                <a:gd name="T1" fmla="*/ 0 h 451"/>
                <a:gd name="T2" fmla="*/ 242 w 400"/>
                <a:gd name="T3" fmla="*/ 64 h 451"/>
                <a:gd name="T4" fmla="*/ 129 w 400"/>
                <a:gd name="T5" fmla="*/ 111 h 451"/>
                <a:gd name="T6" fmla="*/ 89 w 400"/>
                <a:gd name="T7" fmla="*/ 128 h 451"/>
                <a:gd name="T8" fmla="*/ 67 w 400"/>
                <a:gd name="T9" fmla="*/ 138 h 451"/>
                <a:gd name="T10" fmla="*/ 56 w 400"/>
                <a:gd name="T11" fmla="*/ 147 h 451"/>
                <a:gd name="T12" fmla="*/ 46 w 400"/>
                <a:gd name="T13" fmla="*/ 161 h 451"/>
                <a:gd name="T14" fmla="*/ 41 w 400"/>
                <a:gd name="T15" fmla="*/ 175 h 451"/>
                <a:gd name="T16" fmla="*/ 32 w 400"/>
                <a:gd name="T17" fmla="*/ 208 h 451"/>
                <a:gd name="T18" fmla="*/ 28 w 400"/>
                <a:gd name="T19" fmla="*/ 225 h 451"/>
                <a:gd name="T20" fmla="*/ 24 w 400"/>
                <a:gd name="T21" fmla="*/ 292 h 451"/>
                <a:gd name="T22" fmla="*/ 25 w 400"/>
                <a:gd name="T23" fmla="*/ 317 h 451"/>
                <a:gd name="T24" fmla="*/ 25 w 400"/>
                <a:gd name="T25" fmla="*/ 325 h 451"/>
                <a:gd name="T26" fmla="*/ 28 w 400"/>
                <a:gd name="T27" fmla="*/ 330 h 451"/>
                <a:gd name="T28" fmla="*/ 29 w 400"/>
                <a:gd name="T29" fmla="*/ 336 h 451"/>
                <a:gd name="T30" fmla="*/ 34 w 400"/>
                <a:gd name="T31" fmla="*/ 354 h 451"/>
                <a:gd name="T32" fmla="*/ 32 w 400"/>
                <a:gd name="T33" fmla="*/ 369 h 451"/>
                <a:gd name="T34" fmla="*/ 23 w 400"/>
                <a:gd name="T35" fmla="*/ 397 h 451"/>
                <a:gd name="T36" fmla="*/ 17 w 400"/>
                <a:gd name="T37" fmla="*/ 411 h 451"/>
                <a:gd name="T38" fmla="*/ 6 w 400"/>
                <a:gd name="T39" fmla="*/ 433 h 451"/>
                <a:gd name="T40" fmla="*/ 3 w 400"/>
                <a:gd name="T41" fmla="*/ 441 h 451"/>
                <a:gd name="T42" fmla="*/ 0 w 400"/>
                <a:gd name="T43" fmla="*/ 448 h 451"/>
                <a:gd name="T44" fmla="*/ 7 w 400"/>
                <a:gd name="T45" fmla="*/ 450 h 451"/>
                <a:gd name="T46" fmla="*/ 6 w 400"/>
                <a:gd name="T47" fmla="*/ 448 h 451"/>
                <a:gd name="T48" fmla="*/ 7 w 400"/>
                <a:gd name="T49" fmla="*/ 444 h 451"/>
                <a:gd name="T50" fmla="*/ 25 w 400"/>
                <a:gd name="T51" fmla="*/ 405 h 451"/>
                <a:gd name="T52" fmla="*/ 31 w 400"/>
                <a:gd name="T53" fmla="*/ 394 h 451"/>
                <a:gd name="T54" fmla="*/ 38 w 400"/>
                <a:gd name="T55" fmla="*/ 368 h 451"/>
                <a:gd name="T56" fmla="*/ 39 w 400"/>
                <a:gd name="T57" fmla="*/ 354 h 451"/>
                <a:gd name="T58" fmla="*/ 35 w 400"/>
                <a:gd name="T59" fmla="*/ 335 h 451"/>
                <a:gd name="T60" fmla="*/ 32 w 400"/>
                <a:gd name="T61" fmla="*/ 328 h 451"/>
                <a:gd name="T62" fmla="*/ 31 w 400"/>
                <a:gd name="T63" fmla="*/ 323 h 451"/>
                <a:gd name="T64" fmla="*/ 29 w 400"/>
                <a:gd name="T65" fmla="*/ 292 h 451"/>
                <a:gd name="T66" fmla="*/ 29 w 400"/>
                <a:gd name="T67" fmla="*/ 272 h 451"/>
                <a:gd name="T68" fmla="*/ 34 w 400"/>
                <a:gd name="T69" fmla="*/ 226 h 451"/>
                <a:gd name="T70" fmla="*/ 38 w 400"/>
                <a:gd name="T71" fmla="*/ 203 h 451"/>
                <a:gd name="T72" fmla="*/ 50 w 400"/>
                <a:gd name="T73" fmla="*/ 164 h 451"/>
                <a:gd name="T74" fmla="*/ 54 w 400"/>
                <a:gd name="T75" fmla="*/ 157 h 451"/>
                <a:gd name="T76" fmla="*/ 64 w 400"/>
                <a:gd name="T77" fmla="*/ 146 h 451"/>
                <a:gd name="T78" fmla="*/ 70 w 400"/>
                <a:gd name="T79" fmla="*/ 142 h 451"/>
                <a:gd name="T80" fmla="*/ 90 w 400"/>
                <a:gd name="T81" fmla="*/ 134 h 451"/>
                <a:gd name="T82" fmla="*/ 273 w 400"/>
                <a:gd name="T83" fmla="*/ 57 h 451"/>
                <a:gd name="T84" fmla="*/ 362 w 400"/>
                <a:gd name="T85" fmla="*/ 21 h 451"/>
                <a:gd name="T86" fmla="*/ 390 w 400"/>
                <a:gd name="T87" fmla="*/ 10 h 451"/>
                <a:gd name="T88" fmla="*/ 398 w 400"/>
                <a:gd name="T89"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0" h="451">
                  <a:moveTo>
                    <a:pt x="398" y="0"/>
                  </a:moveTo>
                  <a:lnTo>
                    <a:pt x="398" y="0"/>
                  </a:lnTo>
                  <a:lnTo>
                    <a:pt x="242" y="64"/>
                  </a:lnTo>
                  <a:lnTo>
                    <a:pt x="242" y="64"/>
                  </a:lnTo>
                  <a:lnTo>
                    <a:pt x="129" y="111"/>
                  </a:lnTo>
                  <a:lnTo>
                    <a:pt x="129" y="111"/>
                  </a:lnTo>
                  <a:lnTo>
                    <a:pt x="89" y="128"/>
                  </a:lnTo>
                  <a:lnTo>
                    <a:pt x="89" y="128"/>
                  </a:lnTo>
                  <a:lnTo>
                    <a:pt x="67" y="138"/>
                  </a:lnTo>
                  <a:lnTo>
                    <a:pt x="67" y="138"/>
                  </a:lnTo>
                  <a:lnTo>
                    <a:pt x="61" y="142"/>
                  </a:lnTo>
                  <a:lnTo>
                    <a:pt x="56" y="147"/>
                  </a:lnTo>
                  <a:lnTo>
                    <a:pt x="50" y="154"/>
                  </a:lnTo>
                  <a:lnTo>
                    <a:pt x="46" y="161"/>
                  </a:lnTo>
                  <a:lnTo>
                    <a:pt x="46" y="161"/>
                  </a:lnTo>
                  <a:lnTo>
                    <a:pt x="41" y="175"/>
                  </a:lnTo>
                  <a:lnTo>
                    <a:pt x="35" y="192"/>
                  </a:lnTo>
                  <a:lnTo>
                    <a:pt x="32" y="208"/>
                  </a:lnTo>
                  <a:lnTo>
                    <a:pt x="28" y="225"/>
                  </a:lnTo>
                  <a:lnTo>
                    <a:pt x="28" y="225"/>
                  </a:lnTo>
                  <a:lnTo>
                    <a:pt x="25" y="261"/>
                  </a:lnTo>
                  <a:lnTo>
                    <a:pt x="24" y="292"/>
                  </a:lnTo>
                  <a:lnTo>
                    <a:pt x="24" y="292"/>
                  </a:lnTo>
                  <a:lnTo>
                    <a:pt x="25" y="317"/>
                  </a:lnTo>
                  <a:lnTo>
                    <a:pt x="25" y="317"/>
                  </a:lnTo>
                  <a:lnTo>
                    <a:pt x="25" y="325"/>
                  </a:lnTo>
                  <a:lnTo>
                    <a:pt x="25" y="325"/>
                  </a:lnTo>
                  <a:lnTo>
                    <a:pt x="28" y="330"/>
                  </a:lnTo>
                  <a:lnTo>
                    <a:pt x="28" y="330"/>
                  </a:lnTo>
                  <a:lnTo>
                    <a:pt x="29" y="336"/>
                  </a:lnTo>
                  <a:lnTo>
                    <a:pt x="32" y="341"/>
                  </a:lnTo>
                  <a:lnTo>
                    <a:pt x="34" y="354"/>
                  </a:lnTo>
                  <a:lnTo>
                    <a:pt x="34" y="354"/>
                  </a:lnTo>
                  <a:lnTo>
                    <a:pt x="32" y="369"/>
                  </a:lnTo>
                  <a:lnTo>
                    <a:pt x="28" y="383"/>
                  </a:lnTo>
                  <a:lnTo>
                    <a:pt x="23" y="397"/>
                  </a:lnTo>
                  <a:lnTo>
                    <a:pt x="17" y="411"/>
                  </a:lnTo>
                  <a:lnTo>
                    <a:pt x="17" y="411"/>
                  </a:lnTo>
                  <a:lnTo>
                    <a:pt x="6" y="433"/>
                  </a:lnTo>
                  <a:lnTo>
                    <a:pt x="6" y="433"/>
                  </a:lnTo>
                  <a:lnTo>
                    <a:pt x="3" y="441"/>
                  </a:lnTo>
                  <a:lnTo>
                    <a:pt x="3" y="441"/>
                  </a:lnTo>
                  <a:lnTo>
                    <a:pt x="0" y="448"/>
                  </a:lnTo>
                  <a:lnTo>
                    <a:pt x="0" y="448"/>
                  </a:lnTo>
                  <a:lnTo>
                    <a:pt x="2" y="451"/>
                  </a:lnTo>
                  <a:lnTo>
                    <a:pt x="7" y="450"/>
                  </a:lnTo>
                  <a:lnTo>
                    <a:pt x="6" y="448"/>
                  </a:lnTo>
                  <a:lnTo>
                    <a:pt x="6" y="448"/>
                  </a:lnTo>
                  <a:lnTo>
                    <a:pt x="7" y="444"/>
                  </a:lnTo>
                  <a:lnTo>
                    <a:pt x="7" y="444"/>
                  </a:lnTo>
                  <a:lnTo>
                    <a:pt x="16" y="427"/>
                  </a:lnTo>
                  <a:lnTo>
                    <a:pt x="25" y="405"/>
                  </a:lnTo>
                  <a:lnTo>
                    <a:pt x="25" y="405"/>
                  </a:lnTo>
                  <a:lnTo>
                    <a:pt x="31" y="394"/>
                  </a:lnTo>
                  <a:lnTo>
                    <a:pt x="35" y="380"/>
                  </a:lnTo>
                  <a:lnTo>
                    <a:pt x="38" y="368"/>
                  </a:lnTo>
                  <a:lnTo>
                    <a:pt x="39" y="354"/>
                  </a:lnTo>
                  <a:lnTo>
                    <a:pt x="39" y="354"/>
                  </a:lnTo>
                  <a:lnTo>
                    <a:pt x="38" y="340"/>
                  </a:lnTo>
                  <a:lnTo>
                    <a:pt x="35" y="335"/>
                  </a:lnTo>
                  <a:lnTo>
                    <a:pt x="32" y="328"/>
                  </a:lnTo>
                  <a:lnTo>
                    <a:pt x="32" y="328"/>
                  </a:lnTo>
                  <a:lnTo>
                    <a:pt x="31" y="323"/>
                  </a:lnTo>
                  <a:lnTo>
                    <a:pt x="31" y="323"/>
                  </a:lnTo>
                  <a:lnTo>
                    <a:pt x="29" y="311"/>
                  </a:lnTo>
                  <a:lnTo>
                    <a:pt x="29" y="292"/>
                  </a:lnTo>
                  <a:lnTo>
                    <a:pt x="29" y="292"/>
                  </a:lnTo>
                  <a:lnTo>
                    <a:pt x="29" y="272"/>
                  </a:lnTo>
                  <a:lnTo>
                    <a:pt x="32" y="250"/>
                  </a:lnTo>
                  <a:lnTo>
                    <a:pt x="34" y="226"/>
                  </a:lnTo>
                  <a:lnTo>
                    <a:pt x="38" y="203"/>
                  </a:lnTo>
                  <a:lnTo>
                    <a:pt x="38" y="203"/>
                  </a:lnTo>
                  <a:lnTo>
                    <a:pt x="43" y="182"/>
                  </a:lnTo>
                  <a:lnTo>
                    <a:pt x="50" y="164"/>
                  </a:lnTo>
                  <a:lnTo>
                    <a:pt x="50" y="164"/>
                  </a:lnTo>
                  <a:lnTo>
                    <a:pt x="54" y="157"/>
                  </a:lnTo>
                  <a:lnTo>
                    <a:pt x="60" y="150"/>
                  </a:lnTo>
                  <a:lnTo>
                    <a:pt x="64" y="146"/>
                  </a:lnTo>
                  <a:lnTo>
                    <a:pt x="70" y="142"/>
                  </a:lnTo>
                  <a:lnTo>
                    <a:pt x="70" y="142"/>
                  </a:lnTo>
                  <a:lnTo>
                    <a:pt x="90" y="134"/>
                  </a:lnTo>
                  <a:lnTo>
                    <a:pt x="90" y="134"/>
                  </a:lnTo>
                  <a:lnTo>
                    <a:pt x="273" y="57"/>
                  </a:lnTo>
                  <a:lnTo>
                    <a:pt x="273" y="57"/>
                  </a:lnTo>
                  <a:lnTo>
                    <a:pt x="362" y="21"/>
                  </a:lnTo>
                  <a:lnTo>
                    <a:pt x="362" y="21"/>
                  </a:lnTo>
                  <a:lnTo>
                    <a:pt x="390" y="10"/>
                  </a:lnTo>
                  <a:lnTo>
                    <a:pt x="390" y="10"/>
                  </a:lnTo>
                  <a:lnTo>
                    <a:pt x="400" y="6"/>
                  </a:lnTo>
                  <a:lnTo>
                    <a:pt x="398"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76" name="Freeform 23">
              <a:extLst>
                <a:ext uri="{FF2B5EF4-FFF2-40B4-BE49-F238E27FC236}">
                  <a16:creationId xmlns:a16="http://schemas.microsoft.com/office/drawing/2014/main" id="{2C5FA236-193B-4BD0-8F10-6F17C7D3B2B2}"/>
                </a:ext>
              </a:extLst>
            </p:cNvPr>
            <p:cNvSpPr>
              <a:spLocks/>
            </p:cNvSpPr>
            <p:nvPr/>
          </p:nvSpPr>
          <p:spPr bwMode="auto">
            <a:xfrm>
              <a:off x="11008883" y="2263876"/>
              <a:ext cx="469112" cy="916988"/>
            </a:xfrm>
            <a:custGeom>
              <a:avLst/>
              <a:gdLst>
                <a:gd name="T0" fmla="*/ 243 w 243"/>
                <a:gd name="T1" fmla="*/ 0 h 475"/>
                <a:gd name="T2" fmla="*/ 243 w 243"/>
                <a:gd name="T3" fmla="*/ 475 h 475"/>
                <a:gd name="T4" fmla="*/ 0 w 243"/>
                <a:gd name="T5" fmla="*/ 475 h 475"/>
                <a:gd name="T6" fmla="*/ 0 w 243"/>
                <a:gd name="T7" fmla="*/ 475 h 475"/>
                <a:gd name="T8" fmla="*/ 6 w 243"/>
                <a:gd name="T9" fmla="*/ 460 h 475"/>
                <a:gd name="T10" fmla="*/ 14 w 243"/>
                <a:gd name="T11" fmla="*/ 445 h 475"/>
                <a:gd name="T12" fmla="*/ 25 w 243"/>
                <a:gd name="T13" fmla="*/ 428 h 475"/>
                <a:gd name="T14" fmla="*/ 32 w 243"/>
                <a:gd name="T15" fmla="*/ 420 h 475"/>
                <a:gd name="T16" fmla="*/ 39 w 243"/>
                <a:gd name="T17" fmla="*/ 412 h 475"/>
                <a:gd name="T18" fmla="*/ 48 w 243"/>
                <a:gd name="T19" fmla="*/ 405 h 475"/>
                <a:gd name="T20" fmla="*/ 57 w 243"/>
                <a:gd name="T21" fmla="*/ 398 h 475"/>
                <a:gd name="T22" fmla="*/ 68 w 243"/>
                <a:gd name="T23" fmla="*/ 394 h 475"/>
                <a:gd name="T24" fmla="*/ 79 w 243"/>
                <a:gd name="T25" fmla="*/ 389 h 475"/>
                <a:gd name="T26" fmla="*/ 92 w 243"/>
                <a:gd name="T27" fmla="*/ 388 h 475"/>
                <a:gd name="T28" fmla="*/ 106 w 243"/>
                <a:gd name="T29" fmla="*/ 389 h 475"/>
                <a:gd name="T30" fmla="*/ 106 w 243"/>
                <a:gd name="T31" fmla="*/ 389 h 475"/>
                <a:gd name="T32" fmla="*/ 104 w 243"/>
                <a:gd name="T33" fmla="*/ 370 h 475"/>
                <a:gd name="T34" fmla="*/ 104 w 243"/>
                <a:gd name="T35" fmla="*/ 351 h 475"/>
                <a:gd name="T36" fmla="*/ 106 w 243"/>
                <a:gd name="T37" fmla="*/ 327 h 475"/>
                <a:gd name="T38" fmla="*/ 109 w 243"/>
                <a:gd name="T39" fmla="*/ 315 h 475"/>
                <a:gd name="T40" fmla="*/ 111 w 243"/>
                <a:gd name="T41" fmla="*/ 304 h 475"/>
                <a:gd name="T42" fmla="*/ 114 w 243"/>
                <a:gd name="T43" fmla="*/ 292 h 475"/>
                <a:gd name="T44" fmla="*/ 118 w 243"/>
                <a:gd name="T45" fmla="*/ 281 h 475"/>
                <a:gd name="T46" fmla="*/ 125 w 243"/>
                <a:gd name="T47" fmla="*/ 273 h 475"/>
                <a:gd name="T48" fmla="*/ 132 w 243"/>
                <a:gd name="T49" fmla="*/ 265 h 475"/>
                <a:gd name="T50" fmla="*/ 140 w 243"/>
                <a:gd name="T51" fmla="*/ 259 h 475"/>
                <a:gd name="T52" fmla="*/ 150 w 243"/>
                <a:gd name="T53" fmla="*/ 256 h 475"/>
                <a:gd name="T54" fmla="*/ 150 w 243"/>
                <a:gd name="T55" fmla="*/ 256 h 475"/>
                <a:gd name="T56" fmla="*/ 157 w 243"/>
                <a:gd name="T57" fmla="*/ 254 h 475"/>
                <a:gd name="T58" fmla="*/ 163 w 243"/>
                <a:gd name="T59" fmla="*/ 251 h 475"/>
                <a:gd name="T60" fmla="*/ 167 w 243"/>
                <a:gd name="T61" fmla="*/ 248 h 475"/>
                <a:gd name="T62" fmla="*/ 171 w 243"/>
                <a:gd name="T63" fmla="*/ 244 h 475"/>
                <a:gd name="T64" fmla="*/ 177 w 243"/>
                <a:gd name="T65" fmla="*/ 236 h 475"/>
                <a:gd name="T66" fmla="*/ 181 w 243"/>
                <a:gd name="T67" fmla="*/ 226 h 475"/>
                <a:gd name="T68" fmla="*/ 182 w 243"/>
                <a:gd name="T69" fmla="*/ 216 h 475"/>
                <a:gd name="T70" fmla="*/ 182 w 243"/>
                <a:gd name="T71" fmla="*/ 205 h 475"/>
                <a:gd name="T72" fmla="*/ 181 w 243"/>
                <a:gd name="T73" fmla="*/ 186 h 475"/>
                <a:gd name="T74" fmla="*/ 181 w 243"/>
                <a:gd name="T75" fmla="*/ 186 h 475"/>
                <a:gd name="T76" fmla="*/ 179 w 243"/>
                <a:gd name="T77" fmla="*/ 169 h 475"/>
                <a:gd name="T78" fmla="*/ 179 w 243"/>
                <a:gd name="T79" fmla="*/ 157 h 475"/>
                <a:gd name="T80" fmla="*/ 183 w 243"/>
                <a:gd name="T81" fmla="*/ 146 h 475"/>
                <a:gd name="T82" fmla="*/ 189 w 243"/>
                <a:gd name="T83" fmla="*/ 139 h 475"/>
                <a:gd name="T84" fmla="*/ 189 w 243"/>
                <a:gd name="T85" fmla="*/ 139 h 475"/>
                <a:gd name="T86" fmla="*/ 196 w 243"/>
                <a:gd name="T87" fmla="*/ 132 h 475"/>
                <a:gd name="T88" fmla="*/ 201 w 243"/>
                <a:gd name="T89" fmla="*/ 126 h 475"/>
                <a:gd name="T90" fmla="*/ 204 w 243"/>
                <a:gd name="T91" fmla="*/ 119 h 475"/>
                <a:gd name="T92" fmla="*/ 207 w 243"/>
                <a:gd name="T93" fmla="*/ 112 h 475"/>
                <a:gd name="T94" fmla="*/ 207 w 243"/>
                <a:gd name="T95" fmla="*/ 112 h 475"/>
                <a:gd name="T96" fmla="*/ 210 w 243"/>
                <a:gd name="T97" fmla="*/ 73 h 475"/>
                <a:gd name="T98" fmla="*/ 211 w 243"/>
                <a:gd name="T99" fmla="*/ 50 h 475"/>
                <a:gd name="T100" fmla="*/ 214 w 243"/>
                <a:gd name="T101" fmla="*/ 33 h 475"/>
                <a:gd name="T102" fmla="*/ 214 w 243"/>
                <a:gd name="T103" fmla="*/ 33 h 475"/>
                <a:gd name="T104" fmla="*/ 217 w 243"/>
                <a:gd name="T105" fmla="*/ 24 h 475"/>
                <a:gd name="T106" fmla="*/ 224 w 243"/>
                <a:gd name="T107" fmla="*/ 12 h 475"/>
                <a:gd name="T108" fmla="*/ 228 w 243"/>
                <a:gd name="T109" fmla="*/ 8 h 475"/>
                <a:gd name="T110" fmla="*/ 232 w 243"/>
                <a:gd name="T111" fmla="*/ 4 h 475"/>
                <a:gd name="T112" fmla="*/ 238 w 243"/>
                <a:gd name="T113" fmla="*/ 1 h 475"/>
                <a:gd name="T114" fmla="*/ 243 w 243"/>
                <a:gd name="T115" fmla="*/ 0 h 475"/>
                <a:gd name="T116" fmla="*/ 243 w 243"/>
                <a:gd name="T11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3" h="475">
                  <a:moveTo>
                    <a:pt x="243" y="0"/>
                  </a:moveTo>
                  <a:lnTo>
                    <a:pt x="243" y="475"/>
                  </a:lnTo>
                  <a:lnTo>
                    <a:pt x="0" y="475"/>
                  </a:lnTo>
                  <a:lnTo>
                    <a:pt x="0" y="475"/>
                  </a:lnTo>
                  <a:lnTo>
                    <a:pt x="6" y="460"/>
                  </a:lnTo>
                  <a:lnTo>
                    <a:pt x="14" y="445"/>
                  </a:lnTo>
                  <a:lnTo>
                    <a:pt x="25" y="428"/>
                  </a:lnTo>
                  <a:lnTo>
                    <a:pt x="32" y="420"/>
                  </a:lnTo>
                  <a:lnTo>
                    <a:pt x="39" y="412"/>
                  </a:lnTo>
                  <a:lnTo>
                    <a:pt x="48" y="405"/>
                  </a:lnTo>
                  <a:lnTo>
                    <a:pt x="57" y="398"/>
                  </a:lnTo>
                  <a:lnTo>
                    <a:pt x="68" y="394"/>
                  </a:lnTo>
                  <a:lnTo>
                    <a:pt x="79" y="389"/>
                  </a:lnTo>
                  <a:lnTo>
                    <a:pt x="92" y="388"/>
                  </a:lnTo>
                  <a:lnTo>
                    <a:pt x="106" y="389"/>
                  </a:lnTo>
                  <a:lnTo>
                    <a:pt x="106" y="389"/>
                  </a:lnTo>
                  <a:lnTo>
                    <a:pt x="104" y="370"/>
                  </a:lnTo>
                  <a:lnTo>
                    <a:pt x="104" y="351"/>
                  </a:lnTo>
                  <a:lnTo>
                    <a:pt x="106" y="327"/>
                  </a:lnTo>
                  <a:lnTo>
                    <a:pt x="109" y="315"/>
                  </a:lnTo>
                  <a:lnTo>
                    <a:pt x="111" y="304"/>
                  </a:lnTo>
                  <a:lnTo>
                    <a:pt x="114" y="292"/>
                  </a:lnTo>
                  <a:lnTo>
                    <a:pt x="118" y="281"/>
                  </a:lnTo>
                  <a:lnTo>
                    <a:pt x="125" y="273"/>
                  </a:lnTo>
                  <a:lnTo>
                    <a:pt x="132" y="265"/>
                  </a:lnTo>
                  <a:lnTo>
                    <a:pt x="140" y="259"/>
                  </a:lnTo>
                  <a:lnTo>
                    <a:pt x="150" y="256"/>
                  </a:lnTo>
                  <a:lnTo>
                    <a:pt x="150" y="256"/>
                  </a:lnTo>
                  <a:lnTo>
                    <a:pt x="157" y="254"/>
                  </a:lnTo>
                  <a:lnTo>
                    <a:pt x="163" y="251"/>
                  </a:lnTo>
                  <a:lnTo>
                    <a:pt x="167" y="248"/>
                  </a:lnTo>
                  <a:lnTo>
                    <a:pt x="171" y="244"/>
                  </a:lnTo>
                  <a:lnTo>
                    <a:pt x="177" y="236"/>
                  </a:lnTo>
                  <a:lnTo>
                    <a:pt x="181" y="226"/>
                  </a:lnTo>
                  <a:lnTo>
                    <a:pt x="182" y="216"/>
                  </a:lnTo>
                  <a:lnTo>
                    <a:pt x="182" y="205"/>
                  </a:lnTo>
                  <a:lnTo>
                    <a:pt x="181" y="186"/>
                  </a:lnTo>
                  <a:lnTo>
                    <a:pt x="181" y="186"/>
                  </a:lnTo>
                  <a:lnTo>
                    <a:pt x="179" y="169"/>
                  </a:lnTo>
                  <a:lnTo>
                    <a:pt x="179" y="157"/>
                  </a:lnTo>
                  <a:lnTo>
                    <a:pt x="183" y="146"/>
                  </a:lnTo>
                  <a:lnTo>
                    <a:pt x="189" y="139"/>
                  </a:lnTo>
                  <a:lnTo>
                    <a:pt x="189" y="139"/>
                  </a:lnTo>
                  <a:lnTo>
                    <a:pt x="196" y="132"/>
                  </a:lnTo>
                  <a:lnTo>
                    <a:pt x="201" y="126"/>
                  </a:lnTo>
                  <a:lnTo>
                    <a:pt x="204" y="119"/>
                  </a:lnTo>
                  <a:lnTo>
                    <a:pt x="207" y="112"/>
                  </a:lnTo>
                  <a:lnTo>
                    <a:pt x="207" y="112"/>
                  </a:lnTo>
                  <a:lnTo>
                    <a:pt x="210" y="73"/>
                  </a:lnTo>
                  <a:lnTo>
                    <a:pt x="211" y="50"/>
                  </a:lnTo>
                  <a:lnTo>
                    <a:pt x="214" y="33"/>
                  </a:lnTo>
                  <a:lnTo>
                    <a:pt x="214" y="33"/>
                  </a:lnTo>
                  <a:lnTo>
                    <a:pt x="217" y="24"/>
                  </a:lnTo>
                  <a:lnTo>
                    <a:pt x="224" y="12"/>
                  </a:lnTo>
                  <a:lnTo>
                    <a:pt x="228" y="8"/>
                  </a:lnTo>
                  <a:lnTo>
                    <a:pt x="232" y="4"/>
                  </a:lnTo>
                  <a:lnTo>
                    <a:pt x="238" y="1"/>
                  </a:lnTo>
                  <a:lnTo>
                    <a:pt x="243" y="0"/>
                  </a:lnTo>
                  <a:lnTo>
                    <a:pt x="243"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77" name="Freeform 24">
              <a:extLst>
                <a:ext uri="{FF2B5EF4-FFF2-40B4-BE49-F238E27FC236}">
                  <a16:creationId xmlns:a16="http://schemas.microsoft.com/office/drawing/2014/main" id="{0A8C339B-E2BE-4469-B5E0-F1C9A1309680}"/>
                </a:ext>
              </a:extLst>
            </p:cNvPr>
            <p:cNvSpPr>
              <a:spLocks/>
            </p:cNvSpPr>
            <p:nvPr/>
          </p:nvSpPr>
          <p:spPr bwMode="auto">
            <a:xfrm>
              <a:off x="10771431" y="2111366"/>
              <a:ext cx="212355" cy="131274"/>
            </a:xfrm>
            <a:custGeom>
              <a:avLst/>
              <a:gdLst>
                <a:gd name="T0" fmla="*/ 51 w 110"/>
                <a:gd name="T1" fmla="*/ 29 h 68"/>
                <a:gd name="T2" fmla="*/ 51 w 110"/>
                <a:gd name="T3" fmla="*/ 29 h 68"/>
                <a:gd name="T4" fmla="*/ 56 w 110"/>
                <a:gd name="T5" fmla="*/ 7 h 68"/>
                <a:gd name="T6" fmla="*/ 56 w 110"/>
                <a:gd name="T7" fmla="*/ 7 h 68"/>
                <a:gd name="T8" fmla="*/ 56 w 110"/>
                <a:gd name="T9" fmla="*/ 4 h 68"/>
                <a:gd name="T10" fmla="*/ 57 w 110"/>
                <a:gd name="T11" fmla="*/ 1 h 68"/>
                <a:gd name="T12" fmla="*/ 60 w 110"/>
                <a:gd name="T13" fmla="*/ 0 h 68"/>
                <a:gd name="T14" fmla="*/ 62 w 110"/>
                <a:gd name="T15" fmla="*/ 0 h 68"/>
                <a:gd name="T16" fmla="*/ 62 w 110"/>
                <a:gd name="T17" fmla="*/ 0 h 68"/>
                <a:gd name="T18" fmla="*/ 65 w 110"/>
                <a:gd name="T19" fmla="*/ 1 h 68"/>
                <a:gd name="T20" fmla="*/ 68 w 110"/>
                <a:gd name="T21" fmla="*/ 3 h 68"/>
                <a:gd name="T22" fmla="*/ 68 w 110"/>
                <a:gd name="T23" fmla="*/ 5 h 68"/>
                <a:gd name="T24" fmla="*/ 68 w 110"/>
                <a:gd name="T25" fmla="*/ 10 h 68"/>
                <a:gd name="T26" fmla="*/ 68 w 110"/>
                <a:gd name="T27" fmla="*/ 10 h 68"/>
                <a:gd name="T28" fmla="*/ 67 w 110"/>
                <a:gd name="T29" fmla="*/ 30 h 68"/>
                <a:gd name="T30" fmla="*/ 67 w 110"/>
                <a:gd name="T31" fmla="*/ 30 h 68"/>
                <a:gd name="T32" fmla="*/ 69 w 110"/>
                <a:gd name="T33" fmla="*/ 30 h 68"/>
                <a:gd name="T34" fmla="*/ 69 w 110"/>
                <a:gd name="T35" fmla="*/ 30 h 68"/>
                <a:gd name="T36" fmla="*/ 75 w 110"/>
                <a:gd name="T37" fmla="*/ 21 h 68"/>
                <a:gd name="T38" fmla="*/ 75 w 110"/>
                <a:gd name="T39" fmla="*/ 21 h 68"/>
                <a:gd name="T40" fmla="*/ 78 w 110"/>
                <a:gd name="T41" fmla="*/ 15 h 68"/>
                <a:gd name="T42" fmla="*/ 80 w 110"/>
                <a:gd name="T43" fmla="*/ 12 h 68"/>
                <a:gd name="T44" fmla="*/ 85 w 110"/>
                <a:gd name="T45" fmla="*/ 14 h 68"/>
                <a:gd name="T46" fmla="*/ 89 w 110"/>
                <a:gd name="T47" fmla="*/ 18 h 68"/>
                <a:gd name="T48" fmla="*/ 89 w 110"/>
                <a:gd name="T49" fmla="*/ 18 h 68"/>
                <a:gd name="T50" fmla="*/ 94 w 110"/>
                <a:gd name="T51" fmla="*/ 24 h 68"/>
                <a:gd name="T52" fmla="*/ 99 w 110"/>
                <a:gd name="T53" fmla="*/ 30 h 68"/>
                <a:gd name="T54" fmla="*/ 101 w 110"/>
                <a:gd name="T55" fmla="*/ 37 h 68"/>
                <a:gd name="T56" fmla="*/ 103 w 110"/>
                <a:gd name="T57" fmla="*/ 44 h 68"/>
                <a:gd name="T58" fmla="*/ 103 w 110"/>
                <a:gd name="T59" fmla="*/ 44 h 68"/>
                <a:gd name="T60" fmla="*/ 104 w 110"/>
                <a:gd name="T61" fmla="*/ 51 h 68"/>
                <a:gd name="T62" fmla="*/ 108 w 110"/>
                <a:gd name="T63" fmla="*/ 58 h 68"/>
                <a:gd name="T64" fmla="*/ 108 w 110"/>
                <a:gd name="T65" fmla="*/ 58 h 68"/>
                <a:gd name="T66" fmla="*/ 110 w 110"/>
                <a:gd name="T67" fmla="*/ 66 h 68"/>
                <a:gd name="T68" fmla="*/ 110 w 110"/>
                <a:gd name="T69" fmla="*/ 66 h 68"/>
                <a:gd name="T70" fmla="*/ 107 w 110"/>
                <a:gd name="T71" fmla="*/ 68 h 68"/>
                <a:gd name="T72" fmla="*/ 103 w 110"/>
                <a:gd name="T73" fmla="*/ 68 h 68"/>
                <a:gd name="T74" fmla="*/ 103 w 110"/>
                <a:gd name="T75" fmla="*/ 68 h 68"/>
                <a:gd name="T76" fmla="*/ 8 w 110"/>
                <a:gd name="T77" fmla="*/ 54 h 68"/>
                <a:gd name="T78" fmla="*/ 8 w 110"/>
                <a:gd name="T79" fmla="*/ 54 h 68"/>
                <a:gd name="T80" fmla="*/ 4 w 110"/>
                <a:gd name="T81" fmla="*/ 53 h 68"/>
                <a:gd name="T82" fmla="*/ 0 w 110"/>
                <a:gd name="T83" fmla="*/ 50 h 68"/>
                <a:gd name="T84" fmla="*/ 0 w 110"/>
                <a:gd name="T85" fmla="*/ 50 h 68"/>
                <a:gd name="T86" fmla="*/ 6 w 110"/>
                <a:gd name="T87" fmla="*/ 43 h 68"/>
                <a:gd name="T88" fmla="*/ 6 w 110"/>
                <a:gd name="T89" fmla="*/ 43 h 68"/>
                <a:gd name="T90" fmla="*/ 10 w 110"/>
                <a:gd name="T91" fmla="*/ 37 h 68"/>
                <a:gd name="T92" fmla="*/ 14 w 110"/>
                <a:gd name="T93" fmla="*/ 30 h 68"/>
                <a:gd name="T94" fmla="*/ 14 w 110"/>
                <a:gd name="T95" fmla="*/ 30 h 68"/>
                <a:gd name="T96" fmla="*/ 18 w 110"/>
                <a:gd name="T97" fmla="*/ 22 h 68"/>
                <a:gd name="T98" fmla="*/ 24 w 110"/>
                <a:gd name="T99" fmla="*/ 17 h 68"/>
                <a:gd name="T100" fmla="*/ 32 w 110"/>
                <a:gd name="T101" fmla="*/ 11 h 68"/>
                <a:gd name="T102" fmla="*/ 40 w 110"/>
                <a:gd name="T103" fmla="*/ 7 h 68"/>
                <a:gd name="T104" fmla="*/ 40 w 110"/>
                <a:gd name="T105" fmla="*/ 7 h 68"/>
                <a:gd name="T106" fmla="*/ 42 w 110"/>
                <a:gd name="T107" fmla="*/ 7 h 68"/>
                <a:gd name="T108" fmla="*/ 44 w 110"/>
                <a:gd name="T109" fmla="*/ 7 h 68"/>
                <a:gd name="T110" fmla="*/ 46 w 110"/>
                <a:gd name="T111" fmla="*/ 8 h 68"/>
                <a:gd name="T112" fmla="*/ 47 w 110"/>
                <a:gd name="T113" fmla="*/ 11 h 68"/>
                <a:gd name="T114" fmla="*/ 47 w 110"/>
                <a:gd name="T115" fmla="*/ 11 h 68"/>
                <a:gd name="T116" fmla="*/ 50 w 110"/>
                <a:gd name="T117" fmla="*/ 29 h 68"/>
                <a:gd name="T118" fmla="*/ 50 w 110"/>
                <a:gd name="T119" fmla="*/ 29 h 68"/>
                <a:gd name="T120" fmla="*/ 51 w 110"/>
                <a:gd name="T121" fmla="*/ 29 h 68"/>
                <a:gd name="T122" fmla="*/ 51 w 110"/>
                <a:gd name="T123"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68">
                  <a:moveTo>
                    <a:pt x="51" y="29"/>
                  </a:moveTo>
                  <a:lnTo>
                    <a:pt x="51" y="29"/>
                  </a:lnTo>
                  <a:lnTo>
                    <a:pt x="56" y="7"/>
                  </a:lnTo>
                  <a:lnTo>
                    <a:pt x="56" y="7"/>
                  </a:lnTo>
                  <a:lnTo>
                    <a:pt x="56" y="4"/>
                  </a:lnTo>
                  <a:lnTo>
                    <a:pt x="57" y="1"/>
                  </a:lnTo>
                  <a:lnTo>
                    <a:pt x="60" y="0"/>
                  </a:lnTo>
                  <a:lnTo>
                    <a:pt x="62" y="0"/>
                  </a:lnTo>
                  <a:lnTo>
                    <a:pt x="62" y="0"/>
                  </a:lnTo>
                  <a:lnTo>
                    <a:pt x="65" y="1"/>
                  </a:lnTo>
                  <a:lnTo>
                    <a:pt x="68" y="3"/>
                  </a:lnTo>
                  <a:lnTo>
                    <a:pt x="68" y="5"/>
                  </a:lnTo>
                  <a:lnTo>
                    <a:pt x="68" y="10"/>
                  </a:lnTo>
                  <a:lnTo>
                    <a:pt x="68" y="10"/>
                  </a:lnTo>
                  <a:lnTo>
                    <a:pt x="67" y="30"/>
                  </a:lnTo>
                  <a:lnTo>
                    <a:pt x="67" y="30"/>
                  </a:lnTo>
                  <a:lnTo>
                    <a:pt x="69" y="30"/>
                  </a:lnTo>
                  <a:lnTo>
                    <a:pt x="69" y="30"/>
                  </a:lnTo>
                  <a:lnTo>
                    <a:pt x="75" y="21"/>
                  </a:lnTo>
                  <a:lnTo>
                    <a:pt x="75" y="21"/>
                  </a:lnTo>
                  <a:lnTo>
                    <a:pt x="78" y="15"/>
                  </a:lnTo>
                  <a:lnTo>
                    <a:pt x="80" y="12"/>
                  </a:lnTo>
                  <a:lnTo>
                    <a:pt x="85" y="14"/>
                  </a:lnTo>
                  <a:lnTo>
                    <a:pt x="89" y="18"/>
                  </a:lnTo>
                  <a:lnTo>
                    <a:pt x="89" y="18"/>
                  </a:lnTo>
                  <a:lnTo>
                    <a:pt x="94" y="24"/>
                  </a:lnTo>
                  <a:lnTo>
                    <a:pt x="99" y="30"/>
                  </a:lnTo>
                  <a:lnTo>
                    <a:pt x="101" y="37"/>
                  </a:lnTo>
                  <a:lnTo>
                    <a:pt x="103" y="44"/>
                  </a:lnTo>
                  <a:lnTo>
                    <a:pt x="103" y="44"/>
                  </a:lnTo>
                  <a:lnTo>
                    <a:pt x="104" y="51"/>
                  </a:lnTo>
                  <a:lnTo>
                    <a:pt x="108" y="58"/>
                  </a:lnTo>
                  <a:lnTo>
                    <a:pt x="108" y="58"/>
                  </a:lnTo>
                  <a:lnTo>
                    <a:pt x="110" y="66"/>
                  </a:lnTo>
                  <a:lnTo>
                    <a:pt x="110" y="66"/>
                  </a:lnTo>
                  <a:lnTo>
                    <a:pt x="107" y="68"/>
                  </a:lnTo>
                  <a:lnTo>
                    <a:pt x="103" y="68"/>
                  </a:lnTo>
                  <a:lnTo>
                    <a:pt x="103" y="68"/>
                  </a:lnTo>
                  <a:lnTo>
                    <a:pt x="8" y="54"/>
                  </a:lnTo>
                  <a:lnTo>
                    <a:pt x="8" y="54"/>
                  </a:lnTo>
                  <a:lnTo>
                    <a:pt x="4" y="53"/>
                  </a:lnTo>
                  <a:lnTo>
                    <a:pt x="0" y="50"/>
                  </a:lnTo>
                  <a:lnTo>
                    <a:pt x="0" y="50"/>
                  </a:lnTo>
                  <a:lnTo>
                    <a:pt x="6" y="43"/>
                  </a:lnTo>
                  <a:lnTo>
                    <a:pt x="6" y="43"/>
                  </a:lnTo>
                  <a:lnTo>
                    <a:pt x="10" y="37"/>
                  </a:lnTo>
                  <a:lnTo>
                    <a:pt x="14" y="30"/>
                  </a:lnTo>
                  <a:lnTo>
                    <a:pt x="14" y="30"/>
                  </a:lnTo>
                  <a:lnTo>
                    <a:pt x="18" y="22"/>
                  </a:lnTo>
                  <a:lnTo>
                    <a:pt x="24" y="17"/>
                  </a:lnTo>
                  <a:lnTo>
                    <a:pt x="32" y="11"/>
                  </a:lnTo>
                  <a:lnTo>
                    <a:pt x="40" y="7"/>
                  </a:lnTo>
                  <a:lnTo>
                    <a:pt x="40" y="7"/>
                  </a:lnTo>
                  <a:lnTo>
                    <a:pt x="42" y="7"/>
                  </a:lnTo>
                  <a:lnTo>
                    <a:pt x="44" y="7"/>
                  </a:lnTo>
                  <a:lnTo>
                    <a:pt x="46" y="8"/>
                  </a:lnTo>
                  <a:lnTo>
                    <a:pt x="47" y="11"/>
                  </a:lnTo>
                  <a:lnTo>
                    <a:pt x="47" y="11"/>
                  </a:lnTo>
                  <a:lnTo>
                    <a:pt x="50" y="29"/>
                  </a:lnTo>
                  <a:lnTo>
                    <a:pt x="50" y="29"/>
                  </a:lnTo>
                  <a:lnTo>
                    <a:pt x="51" y="29"/>
                  </a:lnTo>
                  <a:lnTo>
                    <a:pt x="51" y="2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78" name="Freeform 25">
              <a:extLst>
                <a:ext uri="{FF2B5EF4-FFF2-40B4-BE49-F238E27FC236}">
                  <a16:creationId xmlns:a16="http://schemas.microsoft.com/office/drawing/2014/main" id="{FF836393-2554-4E49-869B-B4563EB6FD75}"/>
                </a:ext>
              </a:extLst>
            </p:cNvPr>
            <p:cNvSpPr>
              <a:spLocks/>
            </p:cNvSpPr>
            <p:nvPr/>
          </p:nvSpPr>
          <p:spPr bwMode="auto">
            <a:xfrm>
              <a:off x="10672976" y="2470440"/>
              <a:ext cx="144788" cy="216216"/>
            </a:xfrm>
            <a:custGeom>
              <a:avLst/>
              <a:gdLst>
                <a:gd name="T0" fmla="*/ 7 w 75"/>
                <a:gd name="T1" fmla="*/ 84 h 112"/>
                <a:gd name="T2" fmla="*/ 30 w 75"/>
                <a:gd name="T3" fmla="*/ 105 h 112"/>
                <a:gd name="T4" fmla="*/ 30 w 75"/>
                <a:gd name="T5" fmla="*/ 105 h 112"/>
                <a:gd name="T6" fmla="*/ 34 w 75"/>
                <a:gd name="T7" fmla="*/ 109 h 112"/>
                <a:gd name="T8" fmla="*/ 39 w 75"/>
                <a:gd name="T9" fmla="*/ 111 h 112"/>
                <a:gd name="T10" fmla="*/ 43 w 75"/>
                <a:gd name="T11" fmla="*/ 112 h 112"/>
                <a:gd name="T12" fmla="*/ 47 w 75"/>
                <a:gd name="T13" fmla="*/ 112 h 112"/>
                <a:gd name="T14" fmla="*/ 51 w 75"/>
                <a:gd name="T15" fmla="*/ 112 h 112"/>
                <a:gd name="T16" fmla="*/ 55 w 75"/>
                <a:gd name="T17" fmla="*/ 111 h 112"/>
                <a:gd name="T18" fmla="*/ 59 w 75"/>
                <a:gd name="T19" fmla="*/ 109 h 112"/>
                <a:gd name="T20" fmla="*/ 62 w 75"/>
                <a:gd name="T21" fmla="*/ 105 h 112"/>
                <a:gd name="T22" fmla="*/ 62 w 75"/>
                <a:gd name="T23" fmla="*/ 105 h 112"/>
                <a:gd name="T24" fmla="*/ 65 w 75"/>
                <a:gd name="T25" fmla="*/ 102 h 112"/>
                <a:gd name="T26" fmla="*/ 66 w 75"/>
                <a:gd name="T27" fmla="*/ 98 h 112"/>
                <a:gd name="T28" fmla="*/ 68 w 75"/>
                <a:gd name="T29" fmla="*/ 94 h 112"/>
                <a:gd name="T30" fmla="*/ 68 w 75"/>
                <a:gd name="T31" fmla="*/ 90 h 112"/>
                <a:gd name="T32" fmla="*/ 66 w 75"/>
                <a:gd name="T33" fmla="*/ 84 h 112"/>
                <a:gd name="T34" fmla="*/ 65 w 75"/>
                <a:gd name="T35" fmla="*/ 80 h 112"/>
                <a:gd name="T36" fmla="*/ 62 w 75"/>
                <a:gd name="T37" fmla="*/ 77 h 112"/>
                <a:gd name="T38" fmla="*/ 59 w 75"/>
                <a:gd name="T39" fmla="*/ 73 h 112"/>
                <a:gd name="T40" fmla="*/ 0 w 75"/>
                <a:gd name="T41" fmla="*/ 23 h 112"/>
                <a:gd name="T42" fmla="*/ 75 w 75"/>
                <a:gd name="T43" fmla="*/ 0 h 112"/>
                <a:gd name="T44" fmla="*/ 7 w 75"/>
                <a:gd name="T45"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12">
                  <a:moveTo>
                    <a:pt x="7" y="84"/>
                  </a:moveTo>
                  <a:lnTo>
                    <a:pt x="30" y="105"/>
                  </a:lnTo>
                  <a:lnTo>
                    <a:pt x="30" y="105"/>
                  </a:lnTo>
                  <a:lnTo>
                    <a:pt x="34" y="109"/>
                  </a:lnTo>
                  <a:lnTo>
                    <a:pt x="39" y="111"/>
                  </a:lnTo>
                  <a:lnTo>
                    <a:pt x="43" y="112"/>
                  </a:lnTo>
                  <a:lnTo>
                    <a:pt x="47" y="112"/>
                  </a:lnTo>
                  <a:lnTo>
                    <a:pt x="51" y="112"/>
                  </a:lnTo>
                  <a:lnTo>
                    <a:pt x="55" y="111"/>
                  </a:lnTo>
                  <a:lnTo>
                    <a:pt x="59" y="109"/>
                  </a:lnTo>
                  <a:lnTo>
                    <a:pt x="62" y="105"/>
                  </a:lnTo>
                  <a:lnTo>
                    <a:pt x="62" y="105"/>
                  </a:lnTo>
                  <a:lnTo>
                    <a:pt x="65" y="102"/>
                  </a:lnTo>
                  <a:lnTo>
                    <a:pt x="66" y="98"/>
                  </a:lnTo>
                  <a:lnTo>
                    <a:pt x="68" y="94"/>
                  </a:lnTo>
                  <a:lnTo>
                    <a:pt x="68" y="90"/>
                  </a:lnTo>
                  <a:lnTo>
                    <a:pt x="66" y="84"/>
                  </a:lnTo>
                  <a:lnTo>
                    <a:pt x="65" y="80"/>
                  </a:lnTo>
                  <a:lnTo>
                    <a:pt x="62" y="77"/>
                  </a:lnTo>
                  <a:lnTo>
                    <a:pt x="59" y="73"/>
                  </a:lnTo>
                  <a:lnTo>
                    <a:pt x="0" y="23"/>
                  </a:lnTo>
                  <a:lnTo>
                    <a:pt x="75" y="0"/>
                  </a:lnTo>
                  <a:lnTo>
                    <a:pt x="7"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79" name="Freeform 26">
              <a:extLst>
                <a:ext uri="{FF2B5EF4-FFF2-40B4-BE49-F238E27FC236}">
                  <a16:creationId xmlns:a16="http://schemas.microsoft.com/office/drawing/2014/main" id="{1BC74186-F358-4717-9968-18A6A82BC190}"/>
                </a:ext>
              </a:extLst>
            </p:cNvPr>
            <p:cNvSpPr>
              <a:spLocks/>
            </p:cNvSpPr>
            <p:nvPr/>
          </p:nvSpPr>
          <p:spPr bwMode="auto">
            <a:xfrm>
              <a:off x="10672976" y="2470440"/>
              <a:ext cx="144788" cy="216216"/>
            </a:xfrm>
            <a:custGeom>
              <a:avLst/>
              <a:gdLst>
                <a:gd name="T0" fmla="*/ 7 w 75"/>
                <a:gd name="T1" fmla="*/ 84 h 112"/>
                <a:gd name="T2" fmla="*/ 30 w 75"/>
                <a:gd name="T3" fmla="*/ 105 h 112"/>
                <a:gd name="T4" fmla="*/ 30 w 75"/>
                <a:gd name="T5" fmla="*/ 105 h 112"/>
                <a:gd name="T6" fmla="*/ 34 w 75"/>
                <a:gd name="T7" fmla="*/ 109 h 112"/>
                <a:gd name="T8" fmla="*/ 39 w 75"/>
                <a:gd name="T9" fmla="*/ 111 h 112"/>
                <a:gd name="T10" fmla="*/ 43 w 75"/>
                <a:gd name="T11" fmla="*/ 112 h 112"/>
                <a:gd name="T12" fmla="*/ 47 w 75"/>
                <a:gd name="T13" fmla="*/ 112 h 112"/>
                <a:gd name="T14" fmla="*/ 51 w 75"/>
                <a:gd name="T15" fmla="*/ 112 h 112"/>
                <a:gd name="T16" fmla="*/ 55 w 75"/>
                <a:gd name="T17" fmla="*/ 111 h 112"/>
                <a:gd name="T18" fmla="*/ 59 w 75"/>
                <a:gd name="T19" fmla="*/ 109 h 112"/>
                <a:gd name="T20" fmla="*/ 62 w 75"/>
                <a:gd name="T21" fmla="*/ 105 h 112"/>
                <a:gd name="T22" fmla="*/ 62 w 75"/>
                <a:gd name="T23" fmla="*/ 105 h 112"/>
                <a:gd name="T24" fmla="*/ 65 w 75"/>
                <a:gd name="T25" fmla="*/ 102 h 112"/>
                <a:gd name="T26" fmla="*/ 66 w 75"/>
                <a:gd name="T27" fmla="*/ 98 h 112"/>
                <a:gd name="T28" fmla="*/ 68 w 75"/>
                <a:gd name="T29" fmla="*/ 94 h 112"/>
                <a:gd name="T30" fmla="*/ 68 w 75"/>
                <a:gd name="T31" fmla="*/ 90 h 112"/>
                <a:gd name="T32" fmla="*/ 66 w 75"/>
                <a:gd name="T33" fmla="*/ 84 h 112"/>
                <a:gd name="T34" fmla="*/ 65 w 75"/>
                <a:gd name="T35" fmla="*/ 80 h 112"/>
                <a:gd name="T36" fmla="*/ 62 w 75"/>
                <a:gd name="T37" fmla="*/ 77 h 112"/>
                <a:gd name="T38" fmla="*/ 59 w 75"/>
                <a:gd name="T39" fmla="*/ 73 h 112"/>
                <a:gd name="T40" fmla="*/ 0 w 75"/>
                <a:gd name="T41" fmla="*/ 23 h 112"/>
                <a:gd name="T42" fmla="*/ 75 w 75"/>
                <a:gd name="T4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112">
                  <a:moveTo>
                    <a:pt x="7" y="84"/>
                  </a:moveTo>
                  <a:lnTo>
                    <a:pt x="30" y="105"/>
                  </a:lnTo>
                  <a:lnTo>
                    <a:pt x="30" y="105"/>
                  </a:lnTo>
                  <a:lnTo>
                    <a:pt x="34" y="109"/>
                  </a:lnTo>
                  <a:lnTo>
                    <a:pt x="39" y="111"/>
                  </a:lnTo>
                  <a:lnTo>
                    <a:pt x="43" y="112"/>
                  </a:lnTo>
                  <a:lnTo>
                    <a:pt x="47" y="112"/>
                  </a:lnTo>
                  <a:lnTo>
                    <a:pt x="51" y="112"/>
                  </a:lnTo>
                  <a:lnTo>
                    <a:pt x="55" y="111"/>
                  </a:lnTo>
                  <a:lnTo>
                    <a:pt x="59" y="109"/>
                  </a:lnTo>
                  <a:lnTo>
                    <a:pt x="62" y="105"/>
                  </a:lnTo>
                  <a:lnTo>
                    <a:pt x="62" y="105"/>
                  </a:lnTo>
                  <a:lnTo>
                    <a:pt x="65" y="102"/>
                  </a:lnTo>
                  <a:lnTo>
                    <a:pt x="66" y="98"/>
                  </a:lnTo>
                  <a:lnTo>
                    <a:pt x="68" y="94"/>
                  </a:lnTo>
                  <a:lnTo>
                    <a:pt x="68" y="90"/>
                  </a:lnTo>
                  <a:lnTo>
                    <a:pt x="66" y="84"/>
                  </a:lnTo>
                  <a:lnTo>
                    <a:pt x="65" y="80"/>
                  </a:lnTo>
                  <a:lnTo>
                    <a:pt x="62" y="77"/>
                  </a:lnTo>
                  <a:lnTo>
                    <a:pt x="59" y="73"/>
                  </a:lnTo>
                  <a:lnTo>
                    <a:pt x="0" y="23"/>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80" name="Freeform 27">
              <a:extLst>
                <a:ext uri="{FF2B5EF4-FFF2-40B4-BE49-F238E27FC236}">
                  <a16:creationId xmlns:a16="http://schemas.microsoft.com/office/drawing/2014/main" id="{F6D18AA3-93B8-498A-BC93-0354E40D21E8}"/>
                </a:ext>
              </a:extLst>
            </p:cNvPr>
            <p:cNvSpPr>
              <a:spLocks/>
            </p:cNvSpPr>
            <p:nvPr/>
          </p:nvSpPr>
          <p:spPr bwMode="auto">
            <a:xfrm>
              <a:off x="10669115" y="2470440"/>
              <a:ext cx="148649" cy="218147"/>
            </a:xfrm>
            <a:custGeom>
              <a:avLst/>
              <a:gdLst>
                <a:gd name="T0" fmla="*/ 7 w 77"/>
                <a:gd name="T1" fmla="*/ 84 h 113"/>
                <a:gd name="T2" fmla="*/ 31 w 77"/>
                <a:gd name="T3" fmla="*/ 106 h 113"/>
                <a:gd name="T4" fmla="*/ 31 w 77"/>
                <a:gd name="T5" fmla="*/ 106 h 113"/>
                <a:gd name="T6" fmla="*/ 35 w 77"/>
                <a:gd name="T7" fmla="*/ 109 h 113"/>
                <a:gd name="T8" fmla="*/ 41 w 77"/>
                <a:gd name="T9" fmla="*/ 112 h 113"/>
                <a:gd name="T10" fmla="*/ 45 w 77"/>
                <a:gd name="T11" fmla="*/ 112 h 113"/>
                <a:gd name="T12" fmla="*/ 49 w 77"/>
                <a:gd name="T13" fmla="*/ 113 h 113"/>
                <a:gd name="T14" fmla="*/ 49 w 77"/>
                <a:gd name="T15" fmla="*/ 113 h 113"/>
                <a:gd name="T16" fmla="*/ 53 w 77"/>
                <a:gd name="T17" fmla="*/ 112 h 113"/>
                <a:gd name="T18" fmla="*/ 57 w 77"/>
                <a:gd name="T19" fmla="*/ 112 h 113"/>
                <a:gd name="T20" fmla="*/ 61 w 77"/>
                <a:gd name="T21" fmla="*/ 109 h 113"/>
                <a:gd name="T22" fmla="*/ 66 w 77"/>
                <a:gd name="T23" fmla="*/ 106 h 113"/>
                <a:gd name="T24" fmla="*/ 66 w 77"/>
                <a:gd name="T25" fmla="*/ 106 h 113"/>
                <a:gd name="T26" fmla="*/ 70 w 77"/>
                <a:gd name="T27" fmla="*/ 100 h 113"/>
                <a:gd name="T28" fmla="*/ 71 w 77"/>
                <a:gd name="T29" fmla="*/ 91 h 113"/>
                <a:gd name="T30" fmla="*/ 71 w 77"/>
                <a:gd name="T31" fmla="*/ 91 h 113"/>
                <a:gd name="T32" fmla="*/ 70 w 77"/>
                <a:gd name="T33" fmla="*/ 87 h 113"/>
                <a:gd name="T34" fmla="*/ 68 w 77"/>
                <a:gd name="T35" fmla="*/ 81 h 113"/>
                <a:gd name="T36" fmla="*/ 66 w 77"/>
                <a:gd name="T37" fmla="*/ 77 h 113"/>
                <a:gd name="T38" fmla="*/ 61 w 77"/>
                <a:gd name="T39" fmla="*/ 73 h 113"/>
                <a:gd name="T40" fmla="*/ 3 w 77"/>
                <a:gd name="T41" fmla="*/ 23 h 113"/>
                <a:gd name="T42" fmla="*/ 77 w 77"/>
                <a:gd name="T43" fmla="*/ 1 h 113"/>
                <a:gd name="T44" fmla="*/ 75 w 77"/>
                <a:gd name="T45" fmla="*/ 0 h 113"/>
                <a:gd name="T46" fmla="*/ 0 w 77"/>
                <a:gd name="T47" fmla="*/ 22 h 113"/>
                <a:gd name="T48" fmla="*/ 61 w 77"/>
                <a:gd name="T49" fmla="*/ 73 h 113"/>
                <a:gd name="T50" fmla="*/ 61 w 77"/>
                <a:gd name="T51" fmla="*/ 73 h 113"/>
                <a:gd name="T52" fmla="*/ 61 w 77"/>
                <a:gd name="T53" fmla="*/ 73 h 113"/>
                <a:gd name="T54" fmla="*/ 61 w 77"/>
                <a:gd name="T55" fmla="*/ 73 h 113"/>
                <a:gd name="T56" fmla="*/ 64 w 77"/>
                <a:gd name="T57" fmla="*/ 77 h 113"/>
                <a:gd name="T58" fmla="*/ 67 w 77"/>
                <a:gd name="T59" fmla="*/ 81 h 113"/>
                <a:gd name="T60" fmla="*/ 68 w 77"/>
                <a:gd name="T61" fmla="*/ 87 h 113"/>
                <a:gd name="T62" fmla="*/ 70 w 77"/>
                <a:gd name="T63" fmla="*/ 91 h 113"/>
                <a:gd name="T64" fmla="*/ 70 w 77"/>
                <a:gd name="T65" fmla="*/ 91 h 113"/>
                <a:gd name="T66" fmla="*/ 68 w 77"/>
                <a:gd name="T67" fmla="*/ 100 h 113"/>
                <a:gd name="T68" fmla="*/ 64 w 77"/>
                <a:gd name="T69" fmla="*/ 105 h 113"/>
                <a:gd name="T70" fmla="*/ 64 w 77"/>
                <a:gd name="T71" fmla="*/ 105 h 113"/>
                <a:gd name="T72" fmla="*/ 61 w 77"/>
                <a:gd name="T73" fmla="*/ 108 h 113"/>
                <a:gd name="T74" fmla="*/ 57 w 77"/>
                <a:gd name="T75" fmla="*/ 111 h 113"/>
                <a:gd name="T76" fmla="*/ 53 w 77"/>
                <a:gd name="T77" fmla="*/ 111 h 113"/>
                <a:gd name="T78" fmla="*/ 49 w 77"/>
                <a:gd name="T79" fmla="*/ 112 h 113"/>
                <a:gd name="T80" fmla="*/ 49 w 77"/>
                <a:gd name="T81" fmla="*/ 112 h 113"/>
                <a:gd name="T82" fmla="*/ 41 w 77"/>
                <a:gd name="T83" fmla="*/ 111 h 113"/>
                <a:gd name="T84" fmla="*/ 36 w 77"/>
                <a:gd name="T85" fmla="*/ 108 h 113"/>
                <a:gd name="T86" fmla="*/ 32 w 77"/>
                <a:gd name="T87" fmla="*/ 105 h 113"/>
                <a:gd name="T88" fmla="*/ 9 w 77"/>
                <a:gd name="T89" fmla="*/ 84 h 113"/>
                <a:gd name="T90" fmla="*/ 7 w 77"/>
                <a:gd name="T9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113">
                  <a:moveTo>
                    <a:pt x="7" y="84"/>
                  </a:moveTo>
                  <a:lnTo>
                    <a:pt x="31" y="106"/>
                  </a:lnTo>
                  <a:lnTo>
                    <a:pt x="31" y="106"/>
                  </a:lnTo>
                  <a:lnTo>
                    <a:pt x="35" y="109"/>
                  </a:lnTo>
                  <a:lnTo>
                    <a:pt x="41" y="112"/>
                  </a:lnTo>
                  <a:lnTo>
                    <a:pt x="45" y="112"/>
                  </a:lnTo>
                  <a:lnTo>
                    <a:pt x="49" y="113"/>
                  </a:lnTo>
                  <a:lnTo>
                    <a:pt x="49" y="113"/>
                  </a:lnTo>
                  <a:lnTo>
                    <a:pt x="53" y="112"/>
                  </a:lnTo>
                  <a:lnTo>
                    <a:pt x="57" y="112"/>
                  </a:lnTo>
                  <a:lnTo>
                    <a:pt x="61" y="109"/>
                  </a:lnTo>
                  <a:lnTo>
                    <a:pt x="66" y="106"/>
                  </a:lnTo>
                  <a:lnTo>
                    <a:pt x="66" y="106"/>
                  </a:lnTo>
                  <a:lnTo>
                    <a:pt x="70" y="100"/>
                  </a:lnTo>
                  <a:lnTo>
                    <a:pt x="71" y="91"/>
                  </a:lnTo>
                  <a:lnTo>
                    <a:pt x="71" y="91"/>
                  </a:lnTo>
                  <a:lnTo>
                    <a:pt x="70" y="87"/>
                  </a:lnTo>
                  <a:lnTo>
                    <a:pt x="68" y="81"/>
                  </a:lnTo>
                  <a:lnTo>
                    <a:pt x="66" y="77"/>
                  </a:lnTo>
                  <a:lnTo>
                    <a:pt x="61" y="73"/>
                  </a:lnTo>
                  <a:lnTo>
                    <a:pt x="3" y="23"/>
                  </a:lnTo>
                  <a:lnTo>
                    <a:pt x="77" y="1"/>
                  </a:lnTo>
                  <a:lnTo>
                    <a:pt x="75" y="0"/>
                  </a:lnTo>
                  <a:lnTo>
                    <a:pt x="0" y="22"/>
                  </a:lnTo>
                  <a:lnTo>
                    <a:pt x="61" y="73"/>
                  </a:lnTo>
                  <a:lnTo>
                    <a:pt x="61" y="73"/>
                  </a:lnTo>
                  <a:lnTo>
                    <a:pt x="61" y="73"/>
                  </a:lnTo>
                  <a:lnTo>
                    <a:pt x="61" y="73"/>
                  </a:lnTo>
                  <a:lnTo>
                    <a:pt x="64" y="77"/>
                  </a:lnTo>
                  <a:lnTo>
                    <a:pt x="67" y="81"/>
                  </a:lnTo>
                  <a:lnTo>
                    <a:pt x="68" y="87"/>
                  </a:lnTo>
                  <a:lnTo>
                    <a:pt x="70" y="91"/>
                  </a:lnTo>
                  <a:lnTo>
                    <a:pt x="70" y="91"/>
                  </a:lnTo>
                  <a:lnTo>
                    <a:pt x="68" y="100"/>
                  </a:lnTo>
                  <a:lnTo>
                    <a:pt x="64" y="105"/>
                  </a:lnTo>
                  <a:lnTo>
                    <a:pt x="64" y="105"/>
                  </a:lnTo>
                  <a:lnTo>
                    <a:pt x="61" y="108"/>
                  </a:lnTo>
                  <a:lnTo>
                    <a:pt x="57" y="111"/>
                  </a:lnTo>
                  <a:lnTo>
                    <a:pt x="53" y="111"/>
                  </a:lnTo>
                  <a:lnTo>
                    <a:pt x="49" y="112"/>
                  </a:lnTo>
                  <a:lnTo>
                    <a:pt x="49" y="112"/>
                  </a:lnTo>
                  <a:lnTo>
                    <a:pt x="41" y="111"/>
                  </a:lnTo>
                  <a:lnTo>
                    <a:pt x="36" y="108"/>
                  </a:lnTo>
                  <a:lnTo>
                    <a:pt x="32" y="105"/>
                  </a:lnTo>
                  <a:lnTo>
                    <a:pt x="9" y="84"/>
                  </a:lnTo>
                  <a:lnTo>
                    <a:pt x="7"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81" name="Freeform 28">
              <a:extLst>
                <a:ext uri="{FF2B5EF4-FFF2-40B4-BE49-F238E27FC236}">
                  <a16:creationId xmlns:a16="http://schemas.microsoft.com/office/drawing/2014/main" id="{4C4A8E5A-49EA-4A23-A753-0918D638ABD0}"/>
                </a:ext>
              </a:extLst>
            </p:cNvPr>
            <p:cNvSpPr>
              <a:spLocks/>
            </p:cNvSpPr>
            <p:nvPr/>
          </p:nvSpPr>
          <p:spPr bwMode="auto">
            <a:xfrm>
              <a:off x="10672976" y="2474301"/>
              <a:ext cx="131274" cy="212355"/>
            </a:xfrm>
            <a:custGeom>
              <a:avLst/>
              <a:gdLst>
                <a:gd name="T0" fmla="*/ 7 w 68"/>
                <a:gd name="T1" fmla="*/ 82 h 110"/>
                <a:gd name="T2" fmla="*/ 30 w 68"/>
                <a:gd name="T3" fmla="*/ 103 h 110"/>
                <a:gd name="T4" fmla="*/ 30 w 68"/>
                <a:gd name="T5" fmla="*/ 103 h 110"/>
                <a:gd name="T6" fmla="*/ 34 w 68"/>
                <a:gd name="T7" fmla="*/ 107 h 110"/>
                <a:gd name="T8" fmla="*/ 39 w 68"/>
                <a:gd name="T9" fmla="*/ 109 h 110"/>
                <a:gd name="T10" fmla="*/ 43 w 68"/>
                <a:gd name="T11" fmla="*/ 110 h 110"/>
                <a:gd name="T12" fmla="*/ 47 w 68"/>
                <a:gd name="T13" fmla="*/ 110 h 110"/>
                <a:gd name="T14" fmla="*/ 51 w 68"/>
                <a:gd name="T15" fmla="*/ 110 h 110"/>
                <a:gd name="T16" fmla="*/ 55 w 68"/>
                <a:gd name="T17" fmla="*/ 109 h 110"/>
                <a:gd name="T18" fmla="*/ 59 w 68"/>
                <a:gd name="T19" fmla="*/ 107 h 110"/>
                <a:gd name="T20" fmla="*/ 62 w 68"/>
                <a:gd name="T21" fmla="*/ 103 h 110"/>
                <a:gd name="T22" fmla="*/ 62 w 68"/>
                <a:gd name="T23" fmla="*/ 103 h 110"/>
                <a:gd name="T24" fmla="*/ 65 w 68"/>
                <a:gd name="T25" fmla="*/ 100 h 110"/>
                <a:gd name="T26" fmla="*/ 66 w 68"/>
                <a:gd name="T27" fmla="*/ 96 h 110"/>
                <a:gd name="T28" fmla="*/ 68 w 68"/>
                <a:gd name="T29" fmla="*/ 92 h 110"/>
                <a:gd name="T30" fmla="*/ 68 w 68"/>
                <a:gd name="T31" fmla="*/ 88 h 110"/>
                <a:gd name="T32" fmla="*/ 66 w 68"/>
                <a:gd name="T33" fmla="*/ 82 h 110"/>
                <a:gd name="T34" fmla="*/ 65 w 68"/>
                <a:gd name="T35" fmla="*/ 78 h 110"/>
                <a:gd name="T36" fmla="*/ 62 w 68"/>
                <a:gd name="T37" fmla="*/ 75 h 110"/>
                <a:gd name="T38" fmla="*/ 59 w 68"/>
                <a:gd name="T39" fmla="*/ 71 h 110"/>
                <a:gd name="T40" fmla="*/ 0 w 68"/>
                <a:gd name="T41" fmla="*/ 21 h 110"/>
                <a:gd name="T42" fmla="*/ 64 w 68"/>
                <a:gd name="T43" fmla="*/ 0 h 110"/>
                <a:gd name="T44" fmla="*/ 7 w 68"/>
                <a:gd name="T45" fmla="*/ 8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110">
                  <a:moveTo>
                    <a:pt x="7" y="82"/>
                  </a:moveTo>
                  <a:lnTo>
                    <a:pt x="30" y="103"/>
                  </a:lnTo>
                  <a:lnTo>
                    <a:pt x="30" y="103"/>
                  </a:lnTo>
                  <a:lnTo>
                    <a:pt x="34" y="107"/>
                  </a:lnTo>
                  <a:lnTo>
                    <a:pt x="39" y="109"/>
                  </a:lnTo>
                  <a:lnTo>
                    <a:pt x="43" y="110"/>
                  </a:lnTo>
                  <a:lnTo>
                    <a:pt x="47" y="110"/>
                  </a:lnTo>
                  <a:lnTo>
                    <a:pt x="51" y="110"/>
                  </a:lnTo>
                  <a:lnTo>
                    <a:pt x="55" y="109"/>
                  </a:lnTo>
                  <a:lnTo>
                    <a:pt x="59" y="107"/>
                  </a:lnTo>
                  <a:lnTo>
                    <a:pt x="62" y="103"/>
                  </a:lnTo>
                  <a:lnTo>
                    <a:pt x="62" y="103"/>
                  </a:lnTo>
                  <a:lnTo>
                    <a:pt x="65" y="100"/>
                  </a:lnTo>
                  <a:lnTo>
                    <a:pt x="66" y="96"/>
                  </a:lnTo>
                  <a:lnTo>
                    <a:pt x="68" y="92"/>
                  </a:lnTo>
                  <a:lnTo>
                    <a:pt x="68" y="88"/>
                  </a:lnTo>
                  <a:lnTo>
                    <a:pt x="66" y="82"/>
                  </a:lnTo>
                  <a:lnTo>
                    <a:pt x="65" y="78"/>
                  </a:lnTo>
                  <a:lnTo>
                    <a:pt x="62" y="75"/>
                  </a:lnTo>
                  <a:lnTo>
                    <a:pt x="59" y="71"/>
                  </a:lnTo>
                  <a:lnTo>
                    <a:pt x="0" y="21"/>
                  </a:lnTo>
                  <a:lnTo>
                    <a:pt x="64" y="0"/>
                  </a:lnTo>
                  <a:lnTo>
                    <a:pt x="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82" name="Freeform 29">
              <a:extLst>
                <a:ext uri="{FF2B5EF4-FFF2-40B4-BE49-F238E27FC236}">
                  <a16:creationId xmlns:a16="http://schemas.microsoft.com/office/drawing/2014/main" id="{A1A9EC94-3778-4DD8-8120-1881B727348C}"/>
                </a:ext>
              </a:extLst>
            </p:cNvPr>
            <p:cNvSpPr>
              <a:spLocks/>
            </p:cNvSpPr>
            <p:nvPr/>
          </p:nvSpPr>
          <p:spPr bwMode="auto">
            <a:xfrm>
              <a:off x="10672976" y="2474301"/>
              <a:ext cx="131274" cy="212355"/>
            </a:xfrm>
            <a:custGeom>
              <a:avLst/>
              <a:gdLst>
                <a:gd name="T0" fmla="*/ 7 w 68"/>
                <a:gd name="T1" fmla="*/ 82 h 110"/>
                <a:gd name="T2" fmla="*/ 30 w 68"/>
                <a:gd name="T3" fmla="*/ 103 h 110"/>
                <a:gd name="T4" fmla="*/ 30 w 68"/>
                <a:gd name="T5" fmla="*/ 103 h 110"/>
                <a:gd name="T6" fmla="*/ 34 w 68"/>
                <a:gd name="T7" fmla="*/ 107 h 110"/>
                <a:gd name="T8" fmla="*/ 39 w 68"/>
                <a:gd name="T9" fmla="*/ 109 h 110"/>
                <a:gd name="T10" fmla="*/ 43 w 68"/>
                <a:gd name="T11" fmla="*/ 110 h 110"/>
                <a:gd name="T12" fmla="*/ 47 w 68"/>
                <a:gd name="T13" fmla="*/ 110 h 110"/>
                <a:gd name="T14" fmla="*/ 51 w 68"/>
                <a:gd name="T15" fmla="*/ 110 h 110"/>
                <a:gd name="T16" fmla="*/ 55 w 68"/>
                <a:gd name="T17" fmla="*/ 109 h 110"/>
                <a:gd name="T18" fmla="*/ 59 w 68"/>
                <a:gd name="T19" fmla="*/ 107 h 110"/>
                <a:gd name="T20" fmla="*/ 62 w 68"/>
                <a:gd name="T21" fmla="*/ 103 h 110"/>
                <a:gd name="T22" fmla="*/ 62 w 68"/>
                <a:gd name="T23" fmla="*/ 103 h 110"/>
                <a:gd name="T24" fmla="*/ 65 w 68"/>
                <a:gd name="T25" fmla="*/ 100 h 110"/>
                <a:gd name="T26" fmla="*/ 66 w 68"/>
                <a:gd name="T27" fmla="*/ 96 h 110"/>
                <a:gd name="T28" fmla="*/ 68 w 68"/>
                <a:gd name="T29" fmla="*/ 92 h 110"/>
                <a:gd name="T30" fmla="*/ 68 w 68"/>
                <a:gd name="T31" fmla="*/ 88 h 110"/>
                <a:gd name="T32" fmla="*/ 66 w 68"/>
                <a:gd name="T33" fmla="*/ 82 h 110"/>
                <a:gd name="T34" fmla="*/ 65 w 68"/>
                <a:gd name="T35" fmla="*/ 78 h 110"/>
                <a:gd name="T36" fmla="*/ 62 w 68"/>
                <a:gd name="T37" fmla="*/ 75 h 110"/>
                <a:gd name="T38" fmla="*/ 59 w 68"/>
                <a:gd name="T39" fmla="*/ 71 h 110"/>
                <a:gd name="T40" fmla="*/ 0 w 68"/>
                <a:gd name="T41" fmla="*/ 21 h 110"/>
                <a:gd name="T42" fmla="*/ 64 w 68"/>
                <a:gd name="T4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10">
                  <a:moveTo>
                    <a:pt x="7" y="82"/>
                  </a:moveTo>
                  <a:lnTo>
                    <a:pt x="30" y="103"/>
                  </a:lnTo>
                  <a:lnTo>
                    <a:pt x="30" y="103"/>
                  </a:lnTo>
                  <a:lnTo>
                    <a:pt x="34" y="107"/>
                  </a:lnTo>
                  <a:lnTo>
                    <a:pt x="39" y="109"/>
                  </a:lnTo>
                  <a:lnTo>
                    <a:pt x="43" y="110"/>
                  </a:lnTo>
                  <a:lnTo>
                    <a:pt x="47" y="110"/>
                  </a:lnTo>
                  <a:lnTo>
                    <a:pt x="51" y="110"/>
                  </a:lnTo>
                  <a:lnTo>
                    <a:pt x="55" y="109"/>
                  </a:lnTo>
                  <a:lnTo>
                    <a:pt x="59" y="107"/>
                  </a:lnTo>
                  <a:lnTo>
                    <a:pt x="62" y="103"/>
                  </a:lnTo>
                  <a:lnTo>
                    <a:pt x="62" y="103"/>
                  </a:lnTo>
                  <a:lnTo>
                    <a:pt x="65" y="100"/>
                  </a:lnTo>
                  <a:lnTo>
                    <a:pt x="66" y="96"/>
                  </a:lnTo>
                  <a:lnTo>
                    <a:pt x="68" y="92"/>
                  </a:lnTo>
                  <a:lnTo>
                    <a:pt x="68" y="88"/>
                  </a:lnTo>
                  <a:lnTo>
                    <a:pt x="66" y="82"/>
                  </a:lnTo>
                  <a:lnTo>
                    <a:pt x="65" y="78"/>
                  </a:lnTo>
                  <a:lnTo>
                    <a:pt x="62" y="75"/>
                  </a:lnTo>
                  <a:lnTo>
                    <a:pt x="59" y="71"/>
                  </a:lnTo>
                  <a:lnTo>
                    <a:pt x="0" y="21"/>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83" name="Freeform 30">
              <a:extLst>
                <a:ext uri="{FF2B5EF4-FFF2-40B4-BE49-F238E27FC236}">
                  <a16:creationId xmlns:a16="http://schemas.microsoft.com/office/drawing/2014/main" id="{5DD91FCF-FF10-4892-8FA7-713C19B115B2}"/>
                </a:ext>
              </a:extLst>
            </p:cNvPr>
            <p:cNvSpPr>
              <a:spLocks/>
            </p:cNvSpPr>
            <p:nvPr/>
          </p:nvSpPr>
          <p:spPr bwMode="auto">
            <a:xfrm>
              <a:off x="10669115" y="2474301"/>
              <a:ext cx="137066" cy="214286"/>
            </a:xfrm>
            <a:custGeom>
              <a:avLst/>
              <a:gdLst>
                <a:gd name="T0" fmla="*/ 7 w 71"/>
                <a:gd name="T1" fmla="*/ 82 h 111"/>
                <a:gd name="T2" fmla="*/ 31 w 71"/>
                <a:gd name="T3" fmla="*/ 104 h 111"/>
                <a:gd name="T4" fmla="*/ 31 w 71"/>
                <a:gd name="T5" fmla="*/ 104 h 111"/>
                <a:gd name="T6" fmla="*/ 35 w 71"/>
                <a:gd name="T7" fmla="*/ 107 h 111"/>
                <a:gd name="T8" fmla="*/ 41 w 71"/>
                <a:gd name="T9" fmla="*/ 110 h 111"/>
                <a:gd name="T10" fmla="*/ 45 w 71"/>
                <a:gd name="T11" fmla="*/ 110 h 111"/>
                <a:gd name="T12" fmla="*/ 49 w 71"/>
                <a:gd name="T13" fmla="*/ 111 h 111"/>
                <a:gd name="T14" fmla="*/ 49 w 71"/>
                <a:gd name="T15" fmla="*/ 111 h 111"/>
                <a:gd name="T16" fmla="*/ 53 w 71"/>
                <a:gd name="T17" fmla="*/ 110 h 111"/>
                <a:gd name="T18" fmla="*/ 57 w 71"/>
                <a:gd name="T19" fmla="*/ 110 h 111"/>
                <a:gd name="T20" fmla="*/ 61 w 71"/>
                <a:gd name="T21" fmla="*/ 107 h 111"/>
                <a:gd name="T22" fmla="*/ 66 w 71"/>
                <a:gd name="T23" fmla="*/ 104 h 111"/>
                <a:gd name="T24" fmla="*/ 66 w 71"/>
                <a:gd name="T25" fmla="*/ 104 h 111"/>
                <a:gd name="T26" fmla="*/ 70 w 71"/>
                <a:gd name="T27" fmla="*/ 98 h 111"/>
                <a:gd name="T28" fmla="*/ 71 w 71"/>
                <a:gd name="T29" fmla="*/ 89 h 111"/>
                <a:gd name="T30" fmla="*/ 71 w 71"/>
                <a:gd name="T31" fmla="*/ 89 h 111"/>
                <a:gd name="T32" fmla="*/ 70 w 71"/>
                <a:gd name="T33" fmla="*/ 85 h 111"/>
                <a:gd name="T34" fmla="*/ 68 w 71"/>
                <a:gd name="T35" fmla="*/ 79 h 111"/>
                <a:gd name="T36" fmla="*/ 66 w 71"/>
                <a:gd name="T37" fmla="*/ 75 h 111"/>
                <a:gd name="T38" fmla="*/ 61 w 71"/>
                <a:gd name="T39" fmla="*/ 71 h 111"/>
                <a:gd name="T40" fmla="*/ 3 w 71"/>
                <a:gd name="T41" fmla="*/ 21 h 111"/>
                <a:gd name="T42" fmla="*/ 66 w 71"/>
                <a:gd name="T43" fmla="*/ 2 h 111"/>
                <a:gd name="T44" fmla="*/ 66 w 71"/>
                <a:gd name="T45" fmla="*/ 0 h 111"/>
                <a:gd name="T46" fmla="*/ 0 w 71"/>
                <a:gd name="T47" fmla="*/ 20 h 111"/>
                <a:gd name="T48" fmla="*/ 61 w 71"/>
                <a:gd name="T49" fmla="*/ 71 h 111"/>
                <a:gd name="T50" fmla="*/ 61 w 71"/>
                <a:gd name="T51" fmla="*/ 71 h 111"/>
                <a:gd name="T52" fmla="*/ 61 w 71"/>
                <a:gd name="T53" fmla="*/ 71 h 111"/>
                <a:gd name="T54" fmla="*/ 61 w 71"/>
                <a:gd name="T55" fmla="*/ 71 h 111"/>
                <a:gd name="T56" fmla="*/ 64 w 71"/>
                <a:gd name="T57" fmla="*/ 75 h 111"/>
                <a:gd name="T58" fmla="*/ 67 w 71"/>
                <a:gd name="T59" fmla="*/ 79 h 111"/>
                <a:gd name="T60" fmla="*/ 68 w 71"/>
                <a:gd name="T61" fmla="*/ 85 h 111"/>
                <a:gd name="T62" fmla="*/ 70 w 71"/>
                <a:gd name="T63" fmla="*/ 89 h 111"/>
                <a:gd name="T64" fmla="*/ 70 w 71"/>
                <a:gd name="T65" fmla="*/ 89 h 111"/>
                <a:gd name="T66" fmla="*/ 68 w 71"/>
                <a:gd name="T67" fmla="*/ 98 h 111"/>
                <a:gd name="T68" fmla="*/ 64 w 71"/>
                <a:gd name="T69" fmla="*/ 103 h 111"/>
                <a:gd name="T70" fmla="*/ 64 w 71"/>
                <a:gd name="T71" fmla="*/ 103 h 111"/>
                <a:gd name="T72" fmla="*/ 61 w 71"/>
                <a:gd name="T73" fmla="*/ 106 h 111"/>
                <a:gd name="T74" fmla="*/ 57 w 71"/>
                <a:gd name="T75" fmla="*/ 109 h 111"/>
                <a:gd name="T76" fmla="*/ 53 w 71"/>
                <a:gd name="T77" fmla="*/ 109 h 111"/>
                <a:gd name="T78" fmla="*/ 49 w 71"/>
                <a:gd name="T79" fmla="*/ 110 h 111"/>
                <a:gd name="T80" fmla="*/ 49 w 71"/>
                <a:gd name="T81" fmla="*/ 110 h 111"/>
                <a:gd name="T82" fmla="*/ 41 w 71"/>
                <a:gd name="T83" fmla="*/ 109 h 111"/>
                <a:gd name="T84" fmla="*/ 36 w 71"/>
                <a:gd name="T85" fmla="*/ 106 h 111"/>
                <a:gd name="T86" fmla="*/ 32 w 71"/>
                <a:gd name="T87" fmla="*/ 103 h 111"/>
                <a:gd name="T88" fmla="*/ 9 w 71"/>
                <a:gd name="T89" fmla="*/ 82 h 111"/>
                <a:gd name="T90" fmla="*/ 7 w 71"/>
                <a:gd name="T91"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111">
                  <a:moveTo>
                    <a:pt x="7" y="82"/>
                  </a:moveTo>
                  <a:lnTo>
                    <a:pt x="31" y="104"/>
                  </a:lnTo>
                  <a:lnTo>
                    <a:pt x="31" y="104"/>
                  </a:lnTo>
                  <a:lnTo>
                    <a:pt x="35" y="107"/>
                  </a:lnTo>
                  <a:lnTo>
                    <a:pt x="41" y="110"/>
                  </a:lnTo>
                  <a:lnTo>
                    <a:pt x="45" y="110"/>
                  </a:lnTo>
                  <a:lnTo>
                    <a:pt x="49" y="111"/>
                  </a:lnTo>
                  <a:lnTo>
                    <a:pt x="49" y="111"/>
                  </a:lnTo>
                  <a:lnTo>
                    <a:pt x="53" y="110"/>
                  </a:lnTo>
                  <a:lnTo>
                    <a:pt x="57" y="110"/>
                  </a:lnTo>
                  <a:lnTo>
                    <a:pt x="61" y="107"/>
                  </a:lnTo>
                  <a:lnTo>
                    <a:pt x="66" y="104"/>
                  </a:lnTo>
                  <a:lnTo>
                    <a:pt x="66" y="104"/>
                  </a:lnTo>
                  <a:lnTo>
                    <a:pt x="70" y="98"/>
                  </a:lnTo>
                  <a:lnTo>
                    <a:pt x="71" y="89"/>
                  </a:lnTo>
                  <a:lnTo>
                    <a:pt x="71" y="89"/>
                  </a:lnTo>
                  <a:lnTo>
                    <a:pt x="70" y="85"/>
                  </a:lnTo>
                  <a:lnTo>
                    <a:pt x="68" y="79"/>
                  </a:lnTo>
                  <a:lnTo>
                    <a:pt x="66" y="75"/>
                  </a:lnTo>
                  <a:lnTo>
                    <a:pt x="61" y="71"/>
                  </a:lnTo>
                  <a:lnTo>
                    <a:pt x="3" y="21"/>
                  </a:lnTo>
                  <a:lnTo>
                    <a:pt x="66" y="2"/>
                  </a:lnTo>
                  <a:lnTo>
                    <a:pt x="66" y="0"/>
                  </a:lnTo>
                  <a:lnTo>
                    <a:pt x="0" y="20"/>
                  </a:lnTo>
                  <a:lnTo>
                    <a:pt x="61" y="71"/>
                  </a:lnTo>
                  <a:lnTo>
                    <a:pt x="61" y="71"/>
                  </a:lnTo>
                  <a:lnTo>
                    <a:pt x="61" y="71"/>
                  </a:lnTo>
                  <a:lnTo>
                    <a:pt x="61" y="71"/>
                  </a:lnTo>
                  <a:lnTo>
                    <a:pt x="64" y="75"/>
                  </a:lnTo>
                  <a:lnTo>
                    <a:pt x="67" y="79"/>
                  </a:lnTo>
                  <a:lnTo>
                    <a:pt x="68" y="85"/>
                  </a:lnTo>
                  <a:lnTo>
                    <a:pt x="70" y="89"/>
                  </a:lnTo>
                  <a:lnTo>
                    <a:pt x="70" y="89"/>
                  </a:lnTo>
                  <a:lnTo>
                    <a:pt x="68" y="98"/>
                  </a:lnTo>
                  <a:lnTo>
                    <a:pt x="64" y="103"/>
                  </a:lnTo>
                  <a:lnTo>
                    <a:pt x="64" y="103"/>
                  </a:lnTo>
                  <a:lnTo>
                    <a:pt x="61" y="106"/>
                  </a:lnTo>
                  <a:lnTo>
                    <a:pt x="57" y="109"/>
                  </a:lnTo>
                  <a:lnTo>
                    <a:pt x="53" y="109"/>
                  </a:lnTo>
                  <a:lnTo>
                    <a:pt x="49" y="110"/>
                  </a:lnTo>
                  <a:lnTo>
                    <a:pt x="49" y="110"/>
                  </a:lnTo>
                  <a:lnTo>
                    <a:pt x="41" y="109"/>
                  </a:lnTo>
                  <a:lnTo>
                    <a:pt x="36" y="106"/>
                  </a:lnTo>
                  <a:lnTo>
                    <a:pt x="32" y="103"/>
                  </a:lnTo>
                  <a:lnTo>
                    <a:pt x="9" y="82"/>
                  </a:lnTo>
                  <a:lnTo>
                    <a:pt x="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84" name="Freeform 31">
              <a:extLst>
                <a:ext uri="{FF2B5EF4-FFF2-40B4-BE49-F238E27FC236}">
                  <a16:creationId xmlns:a16="http://schemas.microsoft.com/office/drawing/2014/main" id="{6B45A482-98D6-4282-9345-48A539F05344}"/>
                </a:ext>
              </a:extLst>
            </p:cNvPr>
            <p:cNvSpPr>
              <a:spLocks/>
            </p:cNvSpPr>
            <p:nvPr/>
          </p:nvSpPr>
          <p:spPr bwMode="auto">
            <a:xfrm>
              <a:off x="10669115" y="2470440"/>
              <a:ext cx="148649" cy="218147"/>
            </a:xfrm>
            <a:custGeom>
              <a:avLst/>
              <a:gdLst>
                <a:gd name="T0" fmla="*/ 7 w 77"/>
                <a:gd name="T1" fmla="*/ 84 h 113"/>
                <a:gd name="T2" fmla="*/ 31 w 77"/>
                <a:gd name="T3" fmla="*/ 106 h 113"/>
                <a:gd name="T4" fmla="*/ 31 w 77"/>
                <a:gd name="T5" fmla="*/ 106 h 113"/>
                <a:gd name="T6" fmla="*/ 35 w 77"/>
                <a:gd name="T7" fmla="*/ 109 h 113"/>
                <a:gd name="T8" fmla="*/ 41 w 77"/>
                <a:gd name="T9" fmla="*/ 112 h 113"/>
                <a:gd name="T10" fmla="*/ 45 w 77"/>
                <a:gd name="T11" fmla="*/ 112 h 113"/>
                <a:gd name="T12" fmla="*/ 49 w 77"/>
                <a:gd name="T13" fmla="*/ 113 h 113"/>
                <a:gd name="T14" fmla="*/ 49 w 77"/>
                <a:gd name="T15" fmla="*/ 113 h 113"/>
                <a:gd name="T16" fmla="*/ 53 w 77"/>
                <a:gd name="T17" fmla="*/ 112 h 113"/>
                <a:gd name="T18" fmla="*/ 57 w 77"/>
                <a:gd name="T19" fmla="*/ 112 h 113"/>
                <a:gd name="T20" fmla="*/ 61 w 77"/>
                <a:gd name="T21" fmla="*/ 109 h 113"/>
                <a:gd name="T22" fmla="*/ 66 w 77"/>
                <a:gd name="T23" fmla="*/ 106 h 113"/>
                <a:gd name="T24" fmla="*/ 66 w 77"/>
                <a:gd name="T25" fmla="*/ 106 h 113"/>
                <a:gd name="T26" fmla="*/ 70 w 77"/>
                <a:gd name="T27" fmla="*/ 100 h 113"/>
                <a:gd name="T28" fmla="*/ 71 w 77"/>
                <a:gd name="T29" fmla="*/ 91 h 113"/>
                <a:gd name="T30" fmla="*/ 71 w 77"/>
                <a:gd name="T31" fmla="*/ 91 h 113"/>
                <a:gd name="T32" fmla="*/ 70 w 77"/>
                <a:gd name="T33" fmla="*/ 87 h 113"/>
                <a:gd name="T34" fmla="*/ 68 w 77"/>
                <a:gd name="T35" fmla="*/ 81 h 113"/>
                <a:gd name="T36" fmla="*/ 66 w 77"/>
                <a:gd name="T37" fmla="*/ 77 h 113"/>
                <a:gd name="T38" fmla="*/ 61 w 77"/>
                <a:gd name="T39" fmla="*/ 73 h 113"/>
                <a:gd name="T40" fmla="*/ 3 w 77"/>
                <a:gd name="T41" fmla="*/ 23 h 113"/>
                <a:gd name="T42" fmla="*/ 77 w 77"/>
                <a:gd name="T43" fmla="*/ 1 h 113"/>
                <a:gd name="T44" fmla="*/ 75 w 77"/>
                <a:gd name="T45" fmla="*/ 0 h 113"/>
                <a:gd name="T46" fmla="*/ 0 w 77"/>
                <a:gd name="T47" fmla="*/ 22 h 113"/>
                <a:gd name="T48" fmla="*/ 61 w 77"/>
                <a:gd name="T49" fmla="*/ 73 h 113"/>
                <a:gd name="T50" fmla="*/ 61 w 77"/>
                <a:gd name="T51" fmla="*/ 73 h 113"/>
                <a:gd name="T52" fmla="*/ 61 w 77"/>
                <a:gd name="T53" fmla="*/ 73 h 113"/>
                <a:gd name="T54" fmla="*/ 61 w 77"/>
                <a:gd name="T55" fmla="*/ 73 h 113"/>
                <a:gd name="T56" fmla="*/ 64 w 77"/>
                <a:gd name="T57" fmla="*/ 77 h 113"/>
                <a:gd name="T58" fmla="*/ 67 w 77"/>
                <a:gd name="T59" fmla="*/ 81 h 113"/>
                <a:gd name="T60" fmla="*/ 68 w 77"/>
                <a:gd name="T61" fmla="*/ 87 h 113"/>
                <a:gd name="T62" fmla="*/ 70 w 77"/>
                <a:gd name="T63" fmla="*/ 91 h 113"/>
                <a:gd name="T64" fmla="*/ 70 w 77"/>
                <a:gd name="T65" fmla="*/ 91 h 113"/>
                <a:gd name="T66" fmla="*/ 68 w 77"/>
                <a:gd name="T67" fmla="*/ 100 h 113"/>
                <a:gd name="T68" fmla="*/ 64 w 77"/>
                <a:gd name="T69" fmla="*/ 105 h 113"/>
                <a:gd name="T70" fmla="*/ 64 w 77"/>
                <a:gd name="T71" fmla="*/ 105 h 113"/>
                <a:gd name="T72" fmla="*/ 61 w 77"/>
                <a:gd name="T73" fmla="*/ 108 h 113"/>
                <a:gd name="T74" fmla="*/ 57 w 77"/>
                <a:gd name="T75" fmla="*/ 111 h 113"/>
                <a:gd name="T76" fmla="*/ 53 w 77"/>
                <a:gd name="T77" fmla="*/ 111 h 113"/>
                <a:gd name="T78" fmla="*/ 49 w 77"/>
                <a:gd name="T79" fmla="*/ 112 h 113"/>
                <a:gd name="T80" fmla="*/ 49 w 77"/>
                <a:gd name="T81" fmla="*/ 112 h 113"/>
                <a:gd name="T82" fmla="*/ 41 w 77"/>
                <a:gd name="T83" fmla="*/ 111 h 113"/>
                <a:gd name="T84" fmla="*/ 36 w 77"/>
                <a:gd name="T85" fmla="*/ 108 h 113"/>
                <a:gd name="T86" fmla="*/ 32 w 77"/>
                <a:gd name="T87" fmla="*/ 105 h 113"/>
                <a:gd name="T88" fmla="*/ 9 w 77"/>
                <a:gd name="T89" fmla="*/ 84 h 113"/>
                <a:gd name="T90" fmla="*/ 7 w 77"/>
                <a:gd name="T9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113">
                  <a:moveTo>
                    <a:pt x="7" y="84"/>
                  </a:moveTo>
                  <a:lnTo>
                    <a:pt x="31" y="106"/>
                  </a:lnTo>
                  <a:lnTo>
                    <a:pt x="31" y="106"/>
                  </a:lnTo>
                  <a:lnTo>
                    <a:pt x="35" y="109"/>
                  </a:lnTo>
                  <a:lnTo>
                    <a:pt x="41" y="112"/>
                  </a:lnTo>
                  <a:lnTo>
                    <a:pt x="45" y="112"/>
                  </a:lnTo>
                  <a:lnTo>
                    <a:pt x="49" y="113"/>
                  </a:lnTo>
                  <a:lnTo>
                    <a:pt x="49" y="113"/>
                  </a:lnTo>
                  <a:lnTo>
                    <a:pt x="53" y="112"/>
                  </a:lnTo>
                  <a:lnTo>
                    <a:pt x="57" y="112"/>
                  </a:lnTo>
                  <a:lnTo>
                    <a:pt x="61" y="109"/>
                  </a:lnTo>
                  <a:lnTo>
                    <a:pt x="66" y="106"/>
                  </a:lnTo>
                  <a:lnTo>
                    <a:pt x="66" y="106"/>
                  </a:lnTo>
                  <a:lnTo>
                    <a:pt x="70" y="100"/>
                  </a:lnTo>
                  <a:lnTo>
                    <a:pt x="71" y="91"/>
                  </a:lnTo>
                  <a:lnTo>
                    <a:pt x="71" y="91"/>
                  </a:lnTo>
                  <a:lnTo>
                    <a:pt x="70" y="87"/>
                  </a:lnTo>
                  <a:lnTo>
                    <a:pt x="68" y="81"/>
                  </a:lnTo>
                  <a:lnTo>
                    <a:pt x="66" y="77"/>
                  </a:lnTo>
                  <a:lnTo>
                    <a:pt x="61" y="73"/>
                  </a:lnTo>
                  <a:lnTo>
                    <a:pt x="3" y="23"/>
                  </a:lnTo>
                  <a:lnTo>
                    <a:pt x="77" y="1"/>
                  </a:lnTo>
                  <a:lnTo>
                    <a:pt x="75" y="0"/>
                  </a:lnTo>
                  <a:lnTo>
                    <a:pt x="0" y="22"/>
                  </a:lnTo>
                  <a:lnTo>
                    <a:pt x="61" y="73"/>
                  </a:lnTo>
                  <a:lnTo>
                    <a:pt x="61" y="73"/>
                  </a:lnTo>
                  <a:lnTo>
                    <a:pt x="61" y="73"/>
                  </a:lnTo>
                  <a:lnTo>
                    <a:pt x="61" y="73"/>
                  </a:lnTo>
                  <a:lnTo>
                    <a:pt x="64" y="77"/>
                  </a:lnTo>
                  <a:lnTo>
                    <a:pt x="67" y="81"/>
                  </a:lnTo>
                  <a:lnTo>
                    <a:pt x="68" y="87"/>
                  </a:lnTo>
                  <a:lnTo>
                    <a:pt x="70" y="91"/>
                  </a:lnTo>
                  <a:lnTo>
                    <a:pt x="70" y="91"/>
                  </a:lnTo>
                  <a:lnTo>
                    <a:pt x="68" y="100"/>
                  </a:lnTo>
                  <a:lnTo>
                    <a:pt x="64" y="105"/>
                  </a:lnTo>
                  <a:lnTo>
                    <a:pt x="64" y="105"/>
                  </a:lnTo>
                  <a:lnTo>
                    <a:pt x="61" y="108"/>
                  </a:lnTo>
                  <a:lnTo>
                    <a:pt x="57" y="111"/>
                  </a:lnTo>
                  <a:lnTo>
                    <a:pt x="53" y="111"/>
                  </a:lnTo>
                  <a:lnTo>
                    <a:pt x="49" y="112"/>
                  </a:lnTo>
                  <a:lnTo>
                    <a:pt x="49" y="112"/>
                  </a:lnTo>
                  <a:lnTo>
                    <a:pt x="41" y="111"/>
                  </a:lnTo>
                  <a:lnTo>
                    <a:pt x="36" y="108"/>
                  </a:lnTo>
                  <a:lnTo>
                    <a:pt x="32" y="105"/>
                  </a:lnTo>
                  <a:lnTo>
                    <a:pt x="9" y="84"/>
                  </a:lnTo>
                  <a:lnTo>
                    <a:pt x="7"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85" name="Freeform 32">
              <a:extLst>
                <a:ext uri="{FF2B5EF4-FFF2-40B4-BE49-F238E27FC236}">
                  <a16:creationId xmlns:a16="http://schemas.microsoft.com/office/drawing/2014/main" id="{F64BA7D4-6CA5-45FB-82E6-C64BE7DBB1AA}"/>
                </a:ext>
              </a:extLst>
            </p:cNvPr>
            <p:cNvSpPr>
              <a:spLocks/>
            </p:cNvSpPr>
            <p:nvPr/>
          </p:nvSpPr>
          <p:spPr bwMode="auto">
            <a:xfrm>
              <a:off x="10669115" y="2487814"/>
              <a:ext cx="137066" cy="200772"/>
            </a:xfrm>
            <a:custGeom>
              <a:avLst/>
              <a:gdLst>
                <a:gd name="T0" fmla="*/ 7 w 71"/>
                <a:gd name="T1" fmla="*/ 75 h 104"/>
                <a:gd name="T2" fmla="*/ 31 w 71"/>
                <a:gd name="T3" fmla="*/ 97 h 104"/>
                <a:gd name="T4" fmla="*/ 31 w 71"/>
                <a:gd name="T5" fmla="*/ 97 h 104"/>
                <a:gd name="T6" fmla="*/ 35 w 71"/>
                <a:gd name="T7" fmla="*/ 100 h 104"/>
                <a:gd name="T8" fmla="*/ 41 w 71"/>
                <a:gd name="T9" fmla="*/ 103 h 104"/>
                <a:gd name="T10" fmla="*/ 45 w 71"/>
                <a:gd name="T11" fmla="*/ 103 h 104"/>
                <a:gd name="T12" fmla="*/ 49 w 71"/>
                <a:gd name="T13" fmla="*/ 104 h 104"/>
                <a:gd name="T14" fmla="*/ 49 w 71"/>
                <a:gd name="T15" fmla="*/ 104 h 104"/>
                <a:gd name="T16" fmla="*/ 53 w 71"/>
                <a:gd name="T17" fmla="*/ 103 h 104"/>
                <a:gd name="T18" fmla="*/ 57 w 71"/>
                <a:gd name="T19" fmla="*/ 103 h 104"/>
                <a:gd name="T20" fmla="*/ 61 w 71"/>
                <a:gd name="T21" fmla="*/ 100 h 104"/>
                <a:gd name="T22" fmla="*/ 66 w 71"/>
                <a:gd name="T23" fmla="*/ 97 h 104"/>
                <a:gd name="T24" fmla="*/ 66 w 71"/>
                <a:gd name="T25" fmla="*/ 97 h 104"/>
                <a:gd name="T26" fmla="*/ 70 w 71"/>
                <a:gd name="T27" fmla="*/ 91 h 104"/>
                <a:gd name="T28" fmla="*/ 71 w 71"/>
                <a:gd name="T29" fmla="*/ 82 h 104"/>
                <a:gd name="T30" fmla="*/ 71 w 71"/>
                <a:gd name="T31" fmla="*/ 82 h 104"/>
                <a:gd name="T32" fmla="*/ 70 w 71"/>
                <a:gd name="T33" fmla="*/ 78 h 104"/>
                <a:gd name="T34" fmla="*/ 68 w 71"/>
                <a:gd name="T35" fmla="*/ 72 h 104"/>
                <a:gd name="T36" fmla="*/ 66 w 71"/>
                <a:gd name="T37" fmla="*/ 68 h 104"/>
                <a:gd name="T38" fmla="*/ 61 w 71"/>
                <a:gd name="T39" fmla="*/ 64 h 104"/>
                <a:gd name="T40" fmla="*/ 3 w 71"/>
                <a:gd name="T41" fmla="*/ 14 h 104"/>
                <a:gd name="T42" fmla="*/ 41 w 71"/>
                <a:gd name="T43" fmla="*/ 2 h 104"/>
                <a:gd name="T44" fmla="*/ 41 w 71"/>
                <a:gd name="T45" fmla="*/ 0 h 104"/>
                <a:gd name="T46" fmla="*/ 0 w 71"/>
                <a:gd name="T47" fmla="*/ 13 h 104"/>
                <a:gd name="T48" fmla="*/ 61 w 71"/>
                <a:gd name="T49" fmla="*/ 64 h 104"/>
                <a:gd name="T50" fmla="*/ 61 w 71"/>
                <a:gd name="T51" fmla="*/ 64 h 104"/>
                <a:gd name="T52" fmla="*/ 61 w 71"/>
                <a:gd name="T53" fmla="*/ 64 h 104"/>
                <a:gd name="T54" fmla="*/ 61 w 71"/>
                <a:gd name="T55" fmla="*/ 64 h 104"/>
                <a:gd name="T56" fmla="*/ 64 w 71"/>
                <a:gd name="T57" fmla="*/ 68 h 104"/>
                <a:gd name="T58" fmla="*/ 67 w 71"/>
                <a:gd name="T59" fmla="*/ 72 h 104"/>
                <a:gd name="T60" fmla="*/ 68 w 71"/>
                <a:gd name="T61" fmla="*/ 78 h 104"/>
                <a:gd name="T62" fmla="*/ 70 w 71"/>
                <a:gd name="T63" fmla="*/ 82 h 104"/>
                <a:gd name="T64" fmla="*/ 70 w 71"/>
                <a:gd name="T65" fmla="*/ 82 h 104"/>
                <a:gd name="T66" fmla="*/ 68 w 71"/>
                <a:gd name="T67" fmla="*/ 91 h 104"/>
                <a:gd name="T68" fmla="*/ 64 w 71"/>
                <a:gd name="T69" fmla="*/ 96 h 104"/>
                <a:gd name="T70" fmla="*/ 64 w 71"/>
                <a:gd name="T71" fmla="*/ 96 h 104"/>
                <a:gd name="T72" fmla="*/ 61 w 71"/>
                <a:gd name="T73" fmla="*/ 99 h 104"/>
                <a:gd name="T74" fmla="*/ 57 w 71"/>
                <a:gd name="T75" fmla="*/ 102 h 104"/>
                <a:gd name="T76" fmla="*/ 53 w 71"/>
                <a:gd name="T77" fmla="*/ 102 h 104"/>
                <a:gd name="T78" fmla="*/ 49 w 71"/>
                <a:gd name="T79" fmla="*/ 103 h 104"/>
                <a:gd name="T80" fmla="*/ 49 w 71"/>
                <a:gd name="T81" fmla="*/ 103 h 104"/>
                <a:gd name="T82" fmla="*/ 41 w 71"/>
                <a:gd name="T83" fmla="*/ 102 h 104"/>
                <a:gd name="T84" fmla="*/ 36 w 71"/>
                <a:gd name="T85" fmla="*/ 99 h 104"/>
                <a:gd name="T86" fmla="*/ 32 w 71"/>
                <a:gd name="T87" fmla="*/ 96 h 104"/>
                <a:gd name="T88" fmla="*/ 9 w 71"/>
                <a:gd name="T89" fmla="*/ 75 h 104"/>
                <a:gd name="T90" fmla="*/ 7 w 71"/>
                <a:gd name="T91" fmla="*/ 7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104">
                  <a:moveTo>
                    <a:pt x="7" y="75"/>
                  </a:moveTo>
                  <a:lnTo>
                    <a:pt x="31" y="97"/>
                  </a:lnTo>
                  <a:lnTo>
                    <a:pt x="31" y="97"/>
                  </a:lnTo>
                  <a:lnTo>
                    <a:pt x="35" y="100"/>
                  </a:lnTo>
                  <a:lnTo>
                    <a:pt x="41" y="103"/>
                  </a:lnTo>
                  <a:lnTo>
                    <a:pt x="45" y="103"/>
                  </a:lnTo>
                  <a:lnTo>
                    <a:pt x="49" y="104"/>
                  </a:lnTo>
                  <a:lnTo>
                    <a:pt x="49" y="104"/>
                  </a:lnTo>
                  <a:lnTo>
                    <a:pt x="53" y="103"/>
                  </a:lnTo>
                  <a:lnTo>
                    <a:pt x="57" y="103"/>
                  </a:lnTo>
                  <a:lnTo>
                    <a:pt x="61" y="100"/>
                  </a:lnTo>
                  <a:lnTo>
                    <a:pt x="66" y="97"/>
                  </a:lnTo>
                  <a:lnTo>
                    <a:pt x="66" y="97"/>
                  </a:lnTo>
                  <a:lnTo>
                    <a:pt x="70" y="91"/>
                  </a:lnTo>
                  <a:lnTo>
                    <a:pt x="71" y="82"/>
                  </a:lnTo>
                  <a:lnTo>
                    <a:pt x="71" y="82"/>
                  </a:lnTo>
                  <a:lnTo>
                    <a:pt x="70" y="78"/>
                  </a:lnTo>
                  <a:lnTo>
                    <a:pt x="68" y="72"/>
                  </a:lnTo>
                  <a:lnTo>
                    <a:pt x="66" y="68"/>
                  </a:lnTo>
                  <a:lnTo>
                    <a:pt x="61" y="64"/>
                  </a:lnTo>
                  <a:lnTo>
                    <a:pt x="3" y="14"/>
                  </a:lnTo>
                  <a:lnTo>
                    <a:pt x="41" y="2"/>
                  </a:lnTo>
                  <a:lnTo>
                    <a:pt x="41" y="0"/>
                  </a:lnTo>
                  <a:lnTo>
                    <a:pt x="0" y="13"/>
                  </a:lnTo>
                  <a:lnTo>
                    <a:pt x="61" y="64"/>
                  </a:lnTo>
                  <a:lnTo>
                    <a:pt x="61" y="64"/>
                  </a:lnTo>
                  <a:lnTo>
                    <a:pt x="61" y="64"/>
                  </a:lnTo>
                  <a:lnTo>
                    <a:pt x="61" y="64"/>
                  </a:lnTo>
                  <a:lnTo>
                    <a:pt x="64" y="68"/>
                  </a:lnTo>
                  <a:lnTo>
                    <a:pt x="67" y="72"/>
                  </a:lnTo>
                  <a:lnTo>
                    <a:pt x="68" y="78"/>
                  </a:lnTo>
                  <a:lnTo>
                    <a:pt x="70" y="82"/>
                  </a:lnTo>
                  <a:lnTo>
                    <a:pt x="70" y="82"/>
                  </a:lnTo>
                  <a:lnTo>
                    <a:pt x="68" y="91"/>
                  </a:lnTo>
                  <a:lnTo>
                    <a:pt x="64" y="96"/>
                  </a:lnTo>
                  <a:lnTo>
                    <a:pt x="64" y="96"/>
                  </a:lnTo>
                  <a:lnTo>
                    <a:pt x="61" y="99"/>
                  </a:lnTo>
                  <a:lnTo>
                    <a:pt x="57" y="102"/>
                  </a:lnTo>
                  <a:lnTo>
                    <a:pt x="53" y="102"/>
                  </a:lnTo>
                  <a:lnTo>
                    <a:pt x="49" y="103"/>
                  </a:lnTo>
                  <a:lnTo>
                    <a:pt x="49" y="103"/>
                  </a:lnTo>
                  <a:lnTo>
                    <a:pt x="41" y="102"/>
                  </a:lnTo>
                  <a:lnTo>
                    <a:pt x="36" y="99"/>
                  </a:lnTo>
                  <a:lnTo>
                    <a:pt x="32" y="96"/>
                  </a:lnTo>
                  <a:lnTo>
                    <a:pt x="9" y="75"/>
                  </a:lnTo>
                  <a:lnTo>
                    <a:pt x="7"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86" name="Freeform 33">
              <a:extLst>
                <a:ext uri="{FF2B5EF4-FFF2-40B4-BE49-F238E27FC236}">
                  <a16:creationId xmlns:a16="http://schemas.microsoft.com/office/drawing/2014/main" id="{44BAF3F5-A517-4249-8DD6-8B9B88848814}"/>
                </a:ext>
              </a:extLst>
            </p:cNvPr>
            <p:cNvSpPr>
              <a:spLocks/>
            </p:cNvSpPr>
            <p:nvPr/>
          </p:nvSpPr>
          <p:spPr bwMode="auto">
            <a:xfrm>
              <a:off x="10792667" y="2242641"/>
              <a:ext cx="156371" cy="123552"/>
            </a:xfrm>
            <a:custGeom>
              <a:avLst/>
              <a:gdLst>
                <a:gd name="T0" fmla="*/ 0 w 81"/>
                <a:gd name="T1" fmla="*/ 0 h 64"/>
                <a:gd name="T2" fmla="*/ 0 w 81"/>
                <a:gd name="T3" fmla="*/ 0 h 64"/>
                <a:gd name="T4" fmla="*/ 81 w 81"/>
                <a:gd name="T5" fmla="*/ 12 h 64"/>
                <a:gd name="T6" fmla="*/ 81 w 81"/>
                <a:gd name="T7" fmla="*/ 12 h 64"/>
                <a:gd name="T8" fmla="*/ 81 w 81"/>
                <a:gd name="T9" fmla="*/ 19 h 64"/>
                <a:gd name="T10" fmla="*/ 78 w 81"/>
                <a:gd name="T11" fmla="*/ 28 h 64"/>
                <a:gd name="T12" fmla="*/ 75 w 81"/>
                <a:gd name="T13" fmla="*/ 36 h 64"/>
                <a:gd name="T14" fmla="*/ 71 w 81"/>
                <a:gd name="T15" fmla="*/ 43 h 64"/>
                <a:gd name="T16" fmla="*/ 65 w 81"/>
                <a:gd name="T17" fmla="*/ 50 h 64"/>
                <a:gd name="T18" fmla="*/ 58 w 81"/>
                <a:gd name="T19" fmla="*/ 55 h 64"/>
                <a:gd name="T20" fmla="*/ 51 w 81"/>
                <a:gd name="T21" fmla="*/ 59 h 64"/>
                <a:gd name="T22" fmla="*/ 45 w 81"/>
                <a:gd name="T23" fmla="*/ 62 h 64"/>
                <a:gd name="T24" fmla="*/ 45 w 81"/>
                <a:gd name="T25" fmla="*/ 62 h 64"/>
                <a:gd name="T26" fmla="*/ 35 w 81"/>
                <a:gd name="T27" fmla="*/ 64 h 64"/>
                <a:gd name="T28" fmla="*/ 25 w 81"/>
                <a:gd name="T29" fmla="*/ 62 h 64"/>
                <a:gd name="T30" fmla="*/ 17 w 81"/>
                <a:gd name="T31" fmla="*/ 57 h 64"/>
                <a:gd name="T32" fmla="*/ 10 w 81"/>
                <a:gd name="T33" fmla="*/ 50 h 64"/>
                <a:gd name="T34" fmla="*/ 10 w 81"/>
                <a:gd name="T35" fmla="*/ 50 h 64"/>
                <a:gd name="T36" fmla="*/ 4 w 81"/>
                <a:gd name="T37" fmla="*/ 39 h 64"/>
                <a:gd name="T38" fmla="*/ 2 w 81"/>
                <a:gd name="T39" fmla="*/ 26 h 64"/>
                <a:gd name="T40" fmla="*/ 0 w 81"/>
                <a:gd name="T41" fmla="*/ 14 h 64"/>
                <a:gd name="T42" fmla="*/ 0 w 81"/>
                <a:gd name="T43" fmla="*/ 0 h 64"/>
                <a:gd name="T44" fmla="*/ 0 w 81"/>
                <a:gd name="T4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64">
                  <a:moveTo>
                    <a:pt x="0" y="0"/>
                  </a:moveTo>
                  <a:lnTo>
                    <a:pt x="0" y="0"/>
                  </a:lnTo>
                  <a:lnTo>
                    <a:pt x="81" y="12"/>
                  </a:lnTo>
                  <a:lnTo>
                    <a:pt x="81" y="12"/>
                  </a:lnTo>
                  <a:lnTo>
                    <a:pt x="81" y="19"/>
                  </a:lnTo>
                  <a:lnTo>
                    <a:pt x="78" y="28"/>
                  </a:lnTo>
                  <a:lnTo>
                    <a:pt x="75" y="36"/>
                  </a:lnTo>
                  <a:lnTo>
                    <a:pt x="71" y="43"/>
                  </a:lnTo>
                  <a:lnTo>
                    <a:pt x="65" y="50"/>
                  </a:lnTo>
                  <a:lnTo>
                    <a:pt x="58" y="55"/>
                  </a:lnTo>
                  <a:lnTo>
                    <a:pt x="51" y="59"/>
                  </a:lnTo>
                  <a:lnTo>
                    <a:pt x="45" y="62"/>
                  </a:lnTo>
                  <a:lnTo>
                    <a:pt x="45" y="62"/>
                  </a:lnTo>
                  <a:lnTo>
                    <a:pt x="35" y="64"/>
                  </a:lnTo>
                  <a:lnTo>
                    <a:pt x="25" y="62"/>
                  </a:lnTo>
                  <a:lnTo>
                    <a:pt x="17" y="57"/>
                  </a:lnTo>
                  <a:lnTo>
                    <a:pt x="10" y="50"/>
                  </a:lnTo>
                  <a:lnTo>
                    <a:pt x="10" y="50"/>
                  </a:lnTo>
                  <a:lnTo>
                    <a:pt x="4" y="39"/>
                  </a:lnTo>
                  <a:lnTo>
                    <a:pt x="2" y="26"/>
                  </a:lnTo>
                  <a:lnTo>
                    <a:pt x="0" y="14"/>
                  </a:lnTo>
                  <a:lnTo>
                    <a:pt x="0" y="0"/>
                  </a:lnTo>
                  <a:lnTo>
                    <a:pt x="0"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87" name="Freeform 34">
              <a:extLst>
                <a:ext uri="{FF2B5EF4-FFF2-40B4-BE49-F238E27FC236}">
                  <a16:creationId xmlns:a16="http://schemas.microsoft.com/office/drawing/2014/main" id="{030C835F-08CC-450A-902A-63AD6500D1F8}"/>
                </a:ext>
              </a:extLst>
            </p:cNvPr>
            <p:cNvSpPr>
              <a:spLocks/>
            </p:cNvSpPr>
            <p:nvPr/>
          </p:nvSpPr>
          <p:spPr bwMode="auto">
            <a:xfrm>
              <a:off x="10669115" y="2470440"/>
              <a:ext cx="148649" cy="218147"/>
            </a:xfrm>
            <a:custGeom>
              <a:avLst/>
              <a:gdLst>
                <a:gd name="T0" fmla="*/ 7 w 77"/>
                <a:gd name="T1" fmla="*/ 84 h 113"/>
                <a:gd name="T2" fmla="*/ 31 w 77"/>
                <a:gd name="T3" fmla="*/ 106 h 113"/>
                <a:gd name="T4" fmla="*/ 31 w 77"/>
                <a:gd name="T5" fmla="*/ 106 h 113"/>
                <a:gd name="T6" fmla="*/ 35 w 77"/>
                <a:gd name="T7" fmla="*/ 109 h 113"/>
                <a:gd name="T8" fmla="*/ 41 w 77"/>
                <a:gd name="T9" fmla="*/ 112 h 113"/>
                <a:gd name="T10" fmla="*/ 45 w 77"/>
                <a:gd name="T11" fmla="*/ 112 h 113"/>
                <a:gd name="T12" fmla="*/ 49 w 77"/>
                <a:gd name="T13" fmla="*/ 113 h 113"/>
                <a:gd name="T14" fmla="*/ 49 w 77"/>
                <a:gd name="T15" fmla="*/ 113 h 113"/>
                <a:gd name="T16" fmla="*/ 53 w 77"/>
                <a:gd name="T17" fmla="*/ 112 h 113"/>
                <a:gd name="T18" fmla="*/ 57 w 77"/>
                <a:gd name="T19" fmla="*/ 112 h 113"/>
                <a:gd name="T20" fmla="*/ 61 w 77"/>
                <a:gd name="T21" fmla="*/ 109 h 113"/>
                <a:gd name="T22" fmla="*/ 66 w 77"/>
                <a:gd name="T23" fmla="*/ 106 h 113"/>
                <a:gd name="T24" fmla="*/ 66 w 77"/>
                <a:gd name="T25" fmla="*/ 106 h 113"/>
                <a:gd name="T26" fmla="*/ 70 w 77"/>
                <a:gd name="T27" fmla="*/ 100 h 113"/>
                <a:gd name="T28" fmla="*/ 71 w 77"/>
                <a:gd name="T29" fmla="*/ 91 h 113"/>
                <a:gd name="T30" fmla="*/ 71 w 77"/>
                <a:gd name="T31" fmla="*/ 91 h 113"/>
                <a:gd name="T32" fmla="*/ 70 w 77"/>
                <a:gd name="T33" fmla="*/ 87 h 113"/>
                <a:gd name="T34" fmla="*/ 68 w 77"/>
                <a:gd name="T35" fmla="*/ 81 h 113"/>
                <a:gd name="T36" fmla="*/ 66 w 77"/>
                <a:gd name="T37" fmla="*/ 77 h 113"/>
                <a:gd name="T38" fmla="*/ 61 w 77"/>
                <a:gd name="T39" fmla="*/ 73 h 113"/>
                <a:gd name="T40" fmla="*/ 3 w 77"/>
                <a:gd name="T41" fmla="*/ 23 h 113"/>
                <a:gd name="T42" fmla="*/ 77 w 77"/>
                <a:gd name="T43" fmla="*/ 1 h 113"/>
                <a:gd name="T44" fmla="*/ 75 w 77"/>
                <a:gd name="T45" fmla="*/ 0 h 113"/>
                <a:gd name="T46" fmla="*/ 0 w 77"/>
                <a:gd name="T47" fmla="*/ 22 h 113"/>
                <a:gd name="T48" fmla="*/ 61 w 77"/>
                <a:gd name="T49" fmla="*/ 73 h 113"/>
                <a:gd name="T50" fmla="*/ 61 w 77"/>
                <a:gd name="T51" fmla="*/ 73 h 113"/>
                <a:gd name="T52" fmla="*/ 61 w 77"/>
                <a:gd name="T53" fmla="*/ 73 h 113"/>
                <a:gd name="T54" fmla="*/ 61 w 77"/>
                <a:gd name="T55" fmla="*/ 73 h 113"/>
                <a:gd name="T56" fmla="*/ 64 w 77"/>
                <a:gd name="T57" fmla="*/ 77 h 113"/>
                <a:gd name="T58" fmla="*/ 67 w 77"/>
                <a:gd name="T59" fmla="*/ 81 h 113"/>
                <a:gd name="T60" fmla="*/ 68 w 77"/>
                <a:gd name="T61" fmla="*/ 87 h 113"/>
                <a:gd name="T62" fmla="*/ 70 w 77"/>
                <a:gd name="T63" fmla="*/ 91 h 113"/>
                <a:gd name="T64" fmla="*/ 70 w 77"/>
                <a:gd name="T65" fmla="*/ 91 h 113"/>
                <a:gd name="T66" fmla="*/ 68 w 77"/>
                <a:gd name="T67" fmla="*/ 100 h 113"/>
                <a:gd name="T68" fmla="*/ 64 w 77"/>
                <a:gd name="T69" fmla="*/ 105 h 113"/>
                <a:gd name="T70" fmla="*/ 64 w 77"/>
                <a:gd name="T71" fmla="*/ 105 h 113"/>
                <a:gd name="T72" fmla="*/ 61 w 77"/>
                <a:gd name="T73" fmla="*/ 108 h 113"/>
                <a:gd name="T74" fmla="*/ 57 w 77"/>
                <a:gd name="T75" fmla="*/ 111 h 113"/>
                <a:gd name="T76" fmla="*/ 53 w 77"/>
                <a:gd name="T77" fmla="*/ 111 h 113"/>
                <a:gd name="T78" fmla="*/ 49 w 77"/>
                <a:gd name="T79" fmla="*/ 112 h 113"/>
                <a:gd name="T80" fmla="*/ 49 w 77"/>
                <a:gd name="T81" fmla="*/ 112 h 113"/>
                <a:gd name="T82" fmla="*/ 41 w 77"/>
                <a:gd name="T83" fmla="*/ 111 h 113"/>
                <a:gd name="T84" fmla="*/ 36 w 77"/>
                <a:gd name="T85" fmla="*/ 108 h 113"/>
                <a:gd name="T86" fmla="*/ 32 w 77"/>
                <a:gd name="T87" fmla="*/ 105 h 113"/>
                <a:gd name="T88" fmla="*/ 9 w 77"/>
                <a:gd name="T89" fmla="*/ 84 h 113"/>
                <a:gd name="T90" fmla="*/ 7 w 77"/>
                <a:gd name="T91"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113">
                  <a:moveTo>
                    <a:pt x="7" y="84"/>
                  </a:moveTo>
                  <a:lnTo>
                    <a:pt x="31" y="106"/>
                  </a:lnTo>
                  <a:lnTo>
                    <a:pt x="31" y="106"/>
                  </a:lnTo>
                  <a:lnTo>
                    <a:pt x="35" y="109"/>
                  </a:lnTo>
                  <a:lnTo>
                    <a:pt x="41" y="112"/>
                  </a:lnTo>
                  <a:lnTo>
                    <a:pt x="45" y="112"/>
                  </a:lnTo>
                  <a:lnTo>
                    <a:pt x="49" y="113"/>
                  </a:lnTo>
                  <a:lnTo>
                    <a:pt x="49" y="113"/>
                  </a:lnTo>
                  <a:lnTo>
                    <a:pt x="53" y="112"/>
                  </a:lnTo>
                  <a:lnTo>
                    <a:pt x="57" y="112"/>
                  </a:lnTo>
                  <a:lnTo>
                    <a:pt x="61" y="109"/>
                  </a:lnTo>
                  <a:lnTo>
                    <a:pt x="66" y="106"/>
                  </a:lnTo>
                  <a:lnTo>
                    <a:pt x="66" y="106"/>
                  </a:lnTo>
                  <a:lnTo>
                    <a:pt x="70" y="100"/>
                  </a:lnTo>
                  <a:lnTo>
                    <a:pt x="71" y="91"/>
                  </a:lnTo>
                  <a:lnTo>
                    <a:pt x="71" y="91"/>
                  </a:lnTo>
                  <a:lnTo>
                    <a:pt x="70" y="87"/>
                  </a:lnTo>
                  <a:lnTo>
                    <a:pt x="68" y="81"/>
                  </a:lnTo>
                  <a:lnTo>
                    <a:pt x="66" y="77"/>
                  </a:lnTo>
                  <a:lnTo>
                    <a:pt x="61" y="73"/>
                  </a:lnTo>
                  <a:lnTo>
                    <a:pt x="3" y="23"/>
                  </a:lnTo>
                  <a:lnTo>
                    <a:pt x="77" y="1"/>
                  </a:lnTo>
                  <a:lnTo>
                    <a:pt x="75" y="0"/>
                  </a:lnTo>
                  <a:lnTo>
                    <a:pt x="0" y="22"/>
                  </a:lnTo>
                  <a:lnTo>
                    <a:pt x="61" y="73"/>
                  </a:lnTo>
                  <a:lnTo>
                    <a:pt x="61" y="73"/>
                  </a:lnTo>
                  <a:lnTo>
                    <a:pt x="61" y="73"/>
                  </a:lnTo>
                  <a:lnTo>
                    <a:pt x="61" y="73"/>
                  </a:lnTo>
                  <a:lnTo>
                    <a:pt x="64" y="77"/>
                  </a:lnTo>
                  <a:lnTo>
                    <a:pt x="67" y="81"/>
                  </a:lnTo>
                  <a:lnTo>
                    <a:pt x="68" y="87"/>
                  </a:lnTo>
                  <a:lnTo>
                    <a:pt x="70" y="91"/>
                  </a:lnTo>
                  <a:lnTo>
                    <a:pt x="70" y="91"/>
                  </a:lnTo>
                  <a:lnTo>
                    <a:pt x="68" y="100"/>
                  </a:lnTo>
                  <a:lnTo>
                    <a:pt x="64" y="105"/>
                  </a:lnTo>
                  <a:lnTo>
                    <a:pt x="64" y="105"/>
                  </a:lnTo>
                  <a:lnTo>
                    <a:pt x="61" y="108"/>
                  </a:lnTo>
                  <a:lnTo>
                    <a:pt x="57" y="111"/>
                  </a:lnTo>
                  <a:lnTo>
                    <a:pt x="53" y="111"/>
                  </a:lnTo>
                  <a:lnTo>
                    <a:pt x="49" y="112"/>
                  </a:lnTo>
                  <a:lnTo>
                    <a:pt x="49" y="112"/>
                  </a:lnTo>
                  <a:lnTo>
                    <a:pt x="41" y="111"/>
                  </a:lnTo>
                  <a:lnTo>
                    <a:pt x="36" y="108"/>
                  </a:lnTo>
                  <a:lnTo>
                    <a:pt x="32" y="105"/>
                  </a:lnTo>
                  <a:lnTo>
                    <a:pt x="9" y="84"/>
                  </a:lnTo>
                  <a:lnTo>
                    <a:pt x="7"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88" name="Freeform 35">
              <a:extLst>
                <a:ext uri="{FF2B5EF4-FFF2-40B4-BE49-F238E27FC236}">
                  <a16:creationId xmlns:a16="http://schemas.microsoft.com/office/drawing/2014/main" id="{D3E62B4C-197D-4238-BFEB-8DEF8598AEAB}"/>
                </a:ext>
              </a:extLst>
            </p:cNvPr>
            <p:cNvSpPr>
              <a:spLocks/>
            </p:cNvSpPr>
            <p:nvPr/>
          </p:nvSpPr>
          <p:spPr bwMode="auto">
            <a:xfrm>
              <a:off x="10667184" y="2485884"/>
              <a:ext cx="138996" cy="202703"/>
            </a:xfrm>
            <a:custGeom>
              <a:avLst/>
              <a:gdLst>
                <a:gd name="T0" fmla="*/ 8 w 72"/>
                <a:gd name="T1" fmla="*/ 78 h 105"/>
                <a:gd name="T2" fmla="*/ 32 w 72"/>
                <a:gd name="T3" fmla="*/ 98 h 105"/>
                <a:gd name="T4" fmla="*/ 33 w 72"/>
                <a:gd name="T5" fmla="*/ 97 h 105"/>
                <a:gd name="T6" fmla="*/ 32 w 72"/>
                <a:gd name="T7" fmla="*/ 98 h 105"/>
                <a:gd name="T8" fmla="*/ 32 w 72"/>
                <a:gd name="T9" fmla="*/ 98 h 105"/>
                <a:gd name="T10" fmla="*/ 36 w 72"/>
                <a:gd name="T11" fmla="*/ 101 h 105"/>
                <a:gd name="T12" fmla="*/ 40 w 72"/>
                <a:gd name="T13" fmla="*/ 104 h 105"/>
                <a:gd name="T14" fmla="*/ 46 w 72"/>
                <a:gd name="T15" fmla="*/ 105 h 105"/>
                <a:gd name="T16" fmla="*/ 50 w 72"/>
                <a:gd name="T17" fmla="*/ 105 h 105"/>
                <a:gd name="T18" fmla="*/ 50 w 72"/>
                <a:gd name="T19" fmla="*/ 105 h 105"/>
                <a:gd name="T20" fmla="*/ 54 w 72"/>
                <a:gd name="T21" fmla="*/ 105 h 105"/>
                <a:gd name="T22" fmla="*/ 60 w 72"/>
                <a:gd name="T23" fmla="*/ 104 h 105"/>
                <a:gd name="T24" fmla="*/ 64 w 72"/>
                <a:gd name="T25" fmla="*/ 101 h 105"/>
                <a:gd name="T26" fmla="*/ 67 w 72"/>
                <a:gd name="T27" fmla="*/ 98 h 105"/>
                <a:gd name="T28" fmla="*/ 67 w 72"/>
                <a:gd name="T29" fmla="*/ 98 h 105"/>
                <a:gd name="T30" fmla="*/ 71 w 72"/>
                <a:gd name="T31" fmla="*/ 92 h 105"/>
                <a:gd name="T32" fmla="*/ 72 w 72"/>
                <a:gd name="T33" fmla="*/ 83 h 105"/>
                <a:gd name="T34" fmla="*/ 72 w 72"/>
                <a:gd name="T35" fmla="*/ 83 h 105"/>
                <a:gd name="T36" fmla="*/ 72 w 72"/>
                <a:gd name="T37" fmla="*/ 79 h 105"/>
                <a:gd name="T38" fmla="*/ 69 w 72"/>
                <a:gd name="T39" fmla="*/ 73 h 105"/>
                <a:gd name="T40" fmla="*/ 67 w 72"/>
                <a:gd name="T41" fmla="*/ 68 h 105"/>
                <a:gd name="T42" fmla="*/ 64 w 72"/>
                <a:gd name="T43" fmla="*/ 64 h 105"/>
                <a:gd name="T44" fmla="*/ 64 w 72"/>
                <a:gd name="T45" fmla="*/ 64 h 105"/>
                <a:gd name="T46" fmla="*/ 6 w 72"/>
                <a:gd name="T47" fmla="*/ 15 h 105"/>
                <a:gd name="T48" fmla="*/ 42 w 72"/>
                <a:gd name="T49" fmla="*/ 3 h 105"/>
                <a:gd name="T50" fmla="*/ 42 w 72"/>
                <a:gd name="T51" fmla="*/ 0 h 105"/>
                <a:gd name="T52" fmla="*/ 0 w 72"/>
                <a:gd name="T53" fmla="*/ 14 h 105"/>
                <a:gd name="T54" fmla="*/ 61 w 72"/>
                <a:gd name="T55" fmla="*/ 67 h 105"/>
                <a:gd name="T56" fmla="*/ 62 w 72"/>
                <a:gd name="T57" fmla="*/ 65 h 105"/>
                <a:gd name="T58" fmla="*/ 61 w 72"/>
                <a:gd name="T59" fmla="*/ 67 h 105"/>
                <a:gd name="T60" fmla="*/ 61 w 72"/>
                <a:gd name="T61" fmla="*/ 67 h 105"/>
                <a:gd name="T62" fmla="*/ 65 w 72"/>
                <a:gd name="T63" fmla="*/ 71 h 105"/>
                <a:gd name="T64" fmla="*/ 68 w 72"/>
                <a:gd name="T65" fmla="*/ 75 h 105"/>
                <a:gd name="T66" fmla="*/ 69 w 72"/>
                <a:gd name="T67" fmla="*/ 79 h 105"/>
                <a:gd name="T68" fmla="*/ 69 w 72"/>
                <a:gd name="T69" fmla="*/ 83 h 105"/>
                <a:gd name="T70" fmla="*/ 69 w 72"/>
                <a:gd name="T71" fmla="*/ 83 h 105"/>
                <a:gd name="T72" fmla="*/ 68 w 72"/>
                <a:gd name="T73" fmla="*/ 90 h 105"/>
                <a:gd name="T74" fmla="*/ 65 w 72"/>
                <a:gd name="T75" fmla="*/ 97 h 105"/>
                <a:gd name="T76" fmla="*/ 65 w 72"/>
                <a:gd name="T77" fmla="*/ 97 h 105"/>
                <a:gd name="T78" fmla="*/ 61 w 72"/>
                <a:gd name="T79" fmla="*/ 100 h 105"/>
                <a:gd name="T80" fmla="*/ 58 w 72"/>
                <a:gd name="T81" fmla="*/ 101 h 105"/>
                <a:gd name="T82" fmla="*/ 50 w 72"/>
                <a:gd name="T83" fmla="*/ 103 h 105"/>
                <a:gd name="T84" fmla="*/ 50 w 72"/>
                <a:gd name="T85" fmla="*/ 103 h 105"/>
                <a:gd name="T86" fmla="*/ 42 w 72"/>
                <a:gd name="T87" fmla="*/ 101 h 105"/>
                <a:gd name="T88" fmla="*/ 37 w 72"/>
                <a:gd name="T89" fmla="*/ 100 h 105"/>
                <a:gd name="T90" fmla="*/ 33 w 72"/>
                <a:gd name="T91" fmla="*/ 97 h 105"/>
                <a:gd name="T92" fmla="*/ 33 w 72"/>
                <a:gd name="T93" fmla="*/ 97 h 105"/>
                <a:gd name="T94" fmla="*/ 10 w 72"/>
                <a:gd name="T95" fmla="*/ 76 h 105"/>
                <a:gd name="T96" fmla="*/ 8 w 72"/>
                <a:gd name="T97" fmla="*/ 7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105">
                  <a:moveTo>
                    <a:pt x="8" y="78"/>
                  </a:moveTo>
                  <a:lnTo>
                    <a:pt x="32" y="98"/>
                  </a:lnTo>
                  <a:lnTo>
                    <a:pt x="33" y="97"/>
                  </a:lnTo>
                  <a:lnTo>
                    <a:pt x="32" y="98"/>
                  </a:lnTo>
                  <a:lnTo>
                    <a:pt x="32" y="98"/>
                  </a:lnTo>
                  <a:lnTo>
                    <a:pt x="36" y="101"/>
                  </a:lnTo>
                  <a:lnTo>
                    <a:pt x="40" y="104"/>
                  </a:lnTo>
                  <a:lnTo>
                    <a:pt x="46" y="105"/>
                  </a:lnTo>
                  <a:lnTo>
                    <a:pt x="50" y="105"/>
                  </a:lnTo>
                  <a:lnTo>
                    <a:pt x="50" y="105"/>
                  </a:lnTo>
                  <a:lnTo>
                    <a:pt x="54" y="105"/>
                  </a:lnTo>
                  <a:lnTo>
                    <a:pt x="60" y="104"/>
                  </a:lnTo>
                  <a:lnTo>
                    <a:pt x="64" y="101"/>
                  </a:lnTo>
                  <a:lnTo>
                    <a:pt x="67" y="98"/>
                  </a:lnTo>
                  <a:lnTo>
                    <a:pt x="67" y="98"/>
                  </a:lnTo>
                  <a:lnTo>
                    <a:pt x="71" y="92"/>
                  </a:lnTo>
                  <a:lnTo>
                    <a:pt x="72" y="83"/>
                  </a:lnTo>
                  <a:lnTo>
                    <a:pt x="72" y="83"/>
                  </a:lnTo>
                  <a:lnTo>
                    <a:pt x="72" y="79"/>
                  </a:lnTo>
                  <a:lnTo>
                    <a:pt x="69" y="73"/>
                  </a:lnTo>
                  <a:lnTo>
                    <a:pt x="67" y="68"/>
                  </a:lnTo>
                  <a:lnTo>
                    <a:pt x="64" y="64"/>
                  </a:lnTo>
                  <a:lnTo>
                    <a:pt x="64" y="64"/>
                  </a:lnTo>
                  <a:lnTo>
                    <a:pt x="6" y="15"/>
                  </a:lnTo>
                  <a:lnTo>
                    <a:pt x="42" y="3"/>
                  </a:lnTo>
                  <a:lnTo>
                    <a:pt x="42" y="0"/>
                  </a:lnTo>
                  <a:lnTo>
                    <a:pt x="0" y="14"/>
                  </a:lnTo>
                  <a:lnTo>
                    <a:pt x="61" y="67"/>
                  </a:lnTo>
                  <a:lnTo>
                    <a:pt x="62" y="65"/>
                  </a:lnTo>
                  <a:lnTo>
                    <a:pt x="61" y="67"/>
                  </a:lnTo>
                  <a:lnTo>
                    <a:pt x="61" y="67"/>
                  </a:lnTo>
                  <a:lnTo>
                    <a:pt x="65" y="71"/>
                  </a:lnTo>
                  <a:lnTo>
                    <a:pt x="68" y="75"/>
                  </a:lnTo>
                  <a:lnTo>
                    <a:pt x="69" y="79"/>
                  </a:lnTo>
                  <a:lnTo>
                    <a:pt x="69" y="83"/>
                  </a:lnTo>
                  <a:lnTo>
                    <a:pt x="69" y="83"/>
                  </a:lnTo>
                  <a:lnTo>
                    <a:pt x="68" y="90"/>
                  </a:lnTo>
                  <a:lnTo>
                    <a:pt x="65" y="97"/>
                  </a:lnTo>
                  <a:lnTo>
                    <a:pt x="65" y="97"/>
                  </a:lnTo>
                  <a:lnTo>
                    <a:pt x="61" y="100"/>
                  </a:lnTo>
                  <a:lnTo>
                    <a:pt x="58" y="101"/>
                  </a:lnTo>
                  <a:lnTo>
                    <a:pt x="50" y="103"/>
                  </a:lnTo>
                  <a:lnTo>
                    <a:pt x="50" y="103"/>
                  </a:lnTo>
                  <a:lnTo>
                    <a:pt x="42" y="101"/>
                  </a:lnTo>
                  <a:lnTo>
                    <a:pt x="37" y="100"/>
                  </a:lnTo>
                  <a:lnTo>
                    <a:pt x="33" y="97"/>
                  </a:lnTo>
                  <a:lnTo>
                    <a:pt x="33" y="97"/>
                  </a:lnTo>
                  <a:lnTo>
                    <a:pt x="10" y="76"/>
                  </a:lnTo>
                  <a:lnTo>
                    <a:pt x="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89" name="Freeform 36">
              <a:extLst>
                <a:ext uri="{FF2B5EF4-FFF2-40B4-BE49-F238E27FC236}">
                  <a16:creationId xmlns:a16="http://schemas.microsoft.com/office/drawing/2014/main" id="{CB8F3135-8E21-4112-9A16-3C548745FF63}"/>
                </a:ext>
              </a:extLst>
            </p:cNvPr>
            <p:cNvSpPr>
              <a:spLocks/>
            </p:cNvSpPr>
            <p:nvPr/>
          </p:nvSpPr>
          <p:spPr bwMode="auto">
            <a:xfrm>
              <a:off x="10564868" y="2381637"/>
              <a:ext cx="714285" cy="743243"/>
            </a:xfrm>
            <a:custGeom>
              <a:avLst/>
              <a:gdLst>
                <a:gd name="T0" fmla="*/ 258 w 370"/>
                <a:gd name="T1" fmla="*/ 258 h 385"/>
                <a:gd name="T2" fmla="*/ 254 w 370"/>
                <a:gd name="T3" fmla="*/ 248 h 385"/>
                <a:gd name="T4" fmla="*/ 246 w 370"/>
                <a:gd name="T5" fmla="*/ 241 h 385"/>
                <a:gd name="T6" fmla="*/ 240 w 370"/>
                <a:gd name="T7" fmla="*/ 238 h 385"/>
                <a:gd name="T8" fmla="*/ 225 w 370"/>
                <a:gd name="T9" fmla="*/ 229 h 385"/>
                <a:gd name="T10" fmla="*/ 182 w 370"/>
                <a:gd name="T11" fmla="*/ 204 h 385"/>
                <a:gd name="T12" fmla="*/ 301 w 370"/>
                <a:gd name="T13" fmla="*/ 195 h 385"/>
                <a:gd name="T14" fmla="*/ 301 w 370"/>
                <a:gd name="T15" fmla="*/ 195 h 385"/>
                <a:gd name="T16" fmla="*/ 336 w 370"/>
                <a:gd name="T17" fmla="*/ 207 h 385"/>
                <a:gd name="T18" fmla="*/ 370 w 370"/>
                <a:gd name="T19" fmla="*/ 180 h 385"/>
                <a:gd name="T20" fmla="*/ 343 w 370"/>
                <a:gd name="T21" fmla="*/ 168 h 385"/>
                <a:gd name="T22" fmla="*/ 341 w 370"/>
                <a:gd name="T23" fmla="*/ 166 h 385"/>
                <a:gd name="T24" fmla="*/ 248 w 370"/>
                <a:gd name="T25" fmla="*/ 134 h 385"/>
                <a:gd name="T26" fmla="*/ 243 w 370"/>
                <a:gd name="T27" fmla="*/ 134 h 385"/>
                <a:gd name="T28" fmla="*/ 225 w 370"/>
                <a:gd name="T29" fmla="*/ 137 h 385"/>
                <a:gd name="T30" fmla="*/ 151 w 370"/>
                <a:gd name="T31" fmla="*/ 164 h 385"/>
                <a:gd name="T32" fmla="*/ 151 w 370"/>
                <a:gd name="T33" fmla="*/ 164 h 385"/>
                <a:gd name="T34" fmla="*/ 142 w 370"/>
                <a:gd name="T35" fmla="*/ 144 h 385"/>
                <a:gd name="T36" fmla="*/ 138 w 370"/>
                <a:gd name="T37" fmla="*/ 122 h 385"/>
                <a:gd name="T38" fmla="*/ 138 w 370"/>
                <a:gd name="T39" fmla="*/ 107 h 385"/>
                <a:gd name="T40" fmla="*/ 140 w 370"/>
                <a:gd name="T41" fmla="*/ 80 h 385"/>
                <a:gd name="T42" fmla="*/ 164 w 370"/>
                <a:gd name="T43" fmla="*/ 94 h 385"/>
                <a:gd name="T44" fmla="*/ 168 w 370"/>
                <a:gd name="T45" fmla="*/ 98 h 385"/>
                <a:gd name="T46" fmla="*/ 176 w 370"/>
                <a:gd name="T47" fmla="*/ 100 h 385"/>
                <a:gd name="T48" fmla="*/ 257 w 370"/>
                <a:gd name="T49" fmla="*/ 86 h 385"/>
                <a:gd name="T50" fmla="*/ 264 w 370"/>
                <a:gd name="T51" fmla="*/ 83 h 385"/>
                <a:gd name="T52" fmla="*/ 271 w 370"/>
                <a:gd name="T53" fmla="*/ 72 h 385"/>
                <a:gd name="T54" fmla="*/ 271 w 370"/>
                <a:gd name="T55" fmla="*/ 65 h 385"/>
                <a:gd name="T56" fmla="*/ 264 w 370"/>
                <a:gd name="T57" fmla="*/ 51 h 385"/>
                <a:gd name="T58" fmla="*/ 253 w 370"/>
                <a:gd name="T59" fmla="*/ 47 h 385"/>
                <a:gd name="T60" fmla="*/ 182 w 370"/>
                <a:gd name="T61" fmla="*/ 53 h 385"/>
                <a:gd name="T62" fmla="*/ 167 w 370"/>
                <a:gd name="T63" fmla="*/ 29 h 385"/>
                <a:gd name="T64" fmla="*/ 153 w 370"/>
                <a:gd name="T65" fmla="*/ 11 h 385"/>
                <a:gd name="T66" fmla="*/ 138 w 370"/>
                <a:gd name="T67" fmla="*/ 0 h 385"/>
                <a:gd name="T68" fmla="*/ 132 w 370"/>
                <a:gd name="T69" fmla="*/ 0 h 385"/>
                <a:gd name="T70" fmla="*/ 106 w 370"/>
                <a:gd name="T71" fmla="*/ 4 h 385"/>
                <a:gd name="T72" fmla="*/ 64 w 370"/>
                <a:gd name="T73" fmla="*/ 18 h 385"/>
                <a:gd name="T74" fmla="*/ 14 w 370"/>
                <a:gd name="T75" fmla="*/ 42 h 385"/>
                <a:gd name="T76" fmla="*/ 9 w 370"/>
                <a:gd name="T77" fmla="*/ 44 h 385"/>
                <a:gd name="T78" fmla="*/ 0 w 370"/>
                <a:gd name="T79" fmla="*/ 57 h 385"/>
                <a:gd name="T80" fmla="*/ 0 w 370"/>
                <a:gd name="T81" fmla="*/ 62 h 385"/>
                <a:gd name="T82" fmla="*/ 4 w 370"/>
                <a:gd name="T83" fmla="*/ 75 h 385"/>
                <a:gd name="T84" fmla="*/ 65 w 370"/>
                <a:gd name="T85" fmla="*/ 132 h 385"/>
                <a:gd name="T86" fmla="*/ 72 w 370"/>
                <a:gd name="T87" fmla="*/ 162 h 385"/>
                <a:gd name="T88" fmla="*/ 77 w 370"/>
                <a:gd name="T89" fmla="*/ 175 h 385"/>
                <a:gd name="T90" fmla="*/ 88 w 370"/>
                <a:gd name="T91" fmla="*/ 195 h 385"/>
                <a:gd name="T92" fmla="*/ 102 w 370"/>
                <a:gd name="T93" fmla="*/ 211 h 385"/>
                <a:gd name="T94" fmla="*/ 118 w 370"/>
                <a:gd name="T95" fmla="*/ 222 h 385"/>
                <a:gd name="T96" fmla="*/ 153 w 370"/>
                <a:gd name="T97" fmla="*/ 240 h 385"/>
                <a:gd name="T98" fmla="*/ 204 w 370"/>
                <a:gd name="T99" fmla="*/ 269 h 385"/>
                <a:gd name="T100" fmla="*/ 211 w 370"/>
                <a:gd name="T101" fmla="*/ 273 h 385"/>
                <a:gd name="T102" fmla="*/ 224 w 370"/>
                <a:gd name="T103" fmla="*/ 385 h 385"/>
                <a:gd name="T104" fmla="*/ 243 w 370"/>
                <a:gd name="T105" fmla="*/ 359 h 385"/>
                <a:gd name="T106" fmla="*/ 258 w 370"/>
                <a:gd name="T107" fmla="*/ 25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0" h="385">
                  <a:moveTo>
                    <a:pt x="258" y="258"/>
                  </a:moveTo>
                  <a:lnTo>
                    <a:pt x="258" y="258"/>
                  </a:lnTo>
                  <a:lnTo>
                    <a:pt x="257" y="252"/>
                  </a:lnTo>
                  <a:lnTo>
                    <a:pt x="254" y="248"/>
                  </a:lnTo>
                  <a:lnTo>
                    <a:pt x="251" y="244"/>
                  </a:lnTo>
                  <a:lnTo>
                    <a:pt x="246" y="241"/>
                  </a:lnTo>
                  <a:lnTo>
                    <a:pt x="246" y="241"/>
                  </a:lnTo>
                  <a:lnTo>
                    <a:pt x="240" y="238"/>
                  </a:lnTo>
                  <a:lnTo>
                    <a:pt x="240" y="237"/>
                  </a:lnTo>
                  <a:lnTo>
                    <a:pt x="225" y="229"/>
                  </a:lnTo>
                  <a:lnTo>
                    <a:pt x="190" y="209"/>
                  </a:lnTo>
                  <a:lnTo>
                    <a:pt x="182" y="204"/>
                  </a:lnTo>
                  <a:lnTo>
                    <a:pt x="250" y="177"/>
                  </a:lnTo>
                  <a:lnTo>
                    <a:pt x="301" y="195"/>
                  </a:lnTo>
                  <a:lnTo>
                    <a:pt x="301" y="195"/>
                  </a:lnTo>
                  <a:lnTo>
                    <a:pt x="301" y="195"/>
                  </a:lnTo>
                  <a:lnTo>
                    <a:pt x="336" y="207"/>
                  </a:lnTo>
                  <a:lnTo>
                    <a:pt x="336" y="207"/>
                  </a:lnTo>
                  <a:lnTo>
                    <a:pt x="354" y="193"/>
                  </a:lnTo>
                  <a:lnTo>
                    <a:pt x="370" y="180"/>
                  </a:lnTo>
                  <a:lnTo>
                    <a:pt x="370" y="180"/>
                  </a:lnTo>
                  <a:lnTo>
                    <a:pt x="343" y="168"/>
                  </a:lnTo>
                  <a:lnTo>
                    <a:pt x="341" y="166"/>
                  </a:lnTo>
                  <a:lnTo>
                    <a:pt x="341" y="166"/>
                  </a:lnTo>
                  <a:lnTo>
                    <a:pt x="294" y="150"/>
                  </a:lnTo>
                  <a:lnTo>
                    <a:pt x="248" y="134"/>
                  </a:lnTo>
                  <a:lnTo>
                    <a:pt x="248" y="134"/>
                  </a:lnTo>
                  <a:lnTo>
                    <a:pt x="243" y="134"/>
                  </a:lnTo>
                  <a:lnTo>
                    <a:pt x="236" y="134"/>
                  </a:lnTo>
                  <a:lnTo>
                    <a:pt x="225" y="137"/>
                  </a:lnTo>
                  <a:lnTo>
                    <a:pt x="225" y="137"/>
                  </a:lnTo>
                  <a:lnTo>
                    <a:pt x="151" y="164"/>
                  </a:lnTo>
                  <a:lnTo>
                    <a:pt x="151" y="164"/>
                  </a:lnTo>
                  <a:lnTo>
                    <a:pt x="151" y="164"/>
                  </a:lnTo>
                  <a:lnTo>
                    <a:pt x="146" y="154"/>
                  </a:lnTo>
                  <a:lnTo>
                    <a:pt x="142" y="144"/>
                  </a:lnTo>
                  <a:lnTo>
                    <a:pt x="139" y="134"/>
                  </a:lnTo>
                  <a:lnTo>
                    <a:pt x="138" y="122"/>
                  </a:lnTo>
                  <a:lnTo>
                    <a:pt x="138" y="122"/>
                  </a:lnTo>
                  <a:lnTo>
                    <a:pt x="138" y="107"/>
                  </a:lnTo>
                  <a:lnTo>
                    <a:pt x="138" y="93"/>
                  </a:lnTo>
                  <a:lnTo>
                    <a:pt x="140" y="80"/>
                  </a:lnTo>
                  <a:lnTo>
                    <a:pt x="143" y="71"/>
                  </a:lnTo>
                  <a:lnTo>
                    <a:pt x="164" y="94"/>
                  </a:lnTo>
                  <a:lnTo>
                    <a:pt x="164" y="94"/>
                  </a:lnTo>
                  <a:lnTo>
                    <a:pt x="168" y="98"/>
                  </a:lnTo>
                  <a:lnTo>
                    <a:pt x="172" y="100"/>
                  </a:lnTo>
                  <a:lnTo>
                    <a:pt x="176" y="100"/>
                  </a:lnTo>
                  <a:lnTo>
                    <a:pt x="179" y="98"/>
                  </a:lnTo>
                  <a:lnTo>
                    <a:pt x="257" y="86"/>
                  </a:lnTo>
                  <a:lnTo>
                    <a:pt x="257" y="86"/>
                  </a:lnTo>
                  <a:lnTo>
                    <a:pt x="264" y="83"/>
                  </a:lnTo>
                  <a:lnTo>
                    <a:pt x="268" y="79"/>
                  </a:lnTo>
                  <a:lnTo>
                    <a:pt x="271" y="72"/>
                  </a:lnTo>
                  <a:lnTo>
                    <a:pt x="271" y="65"/>
                  </a:lnTo>
                  <a:lnTo>
                    <a:pt x="271" y="65"/>
                  </a:lnTo>
                  <a:lnTo>
                    <a:pt x="268" y="57"/>
                  </a:lnTo>
                  <a:lnTo>
                    <a:pt x="264" y="51"/>
                  </a:lnTo>
                  <a:lnTo>
                    <a:pt x="258" y="48"/>
                  </a:lnTo>
                  <a:lnTo>
                    <a:pt x="253" y="47"/>
                  </a:lnTo>
                  <a:lnTo>
                    <a:pt x="182" y="53"/>
                  </a:lnTo>
                  <a:lnTo>
                    <a:pt x="182" y="53"/>
                  </a:lnTo>
                  <a:lnTo>
                    <a:pt x="178" y="46"/>
                  </a:lnTo>
                  <a:lnTo>
                    <a:pt x="167" y="29"/>
                  </a:lnTo>
                  <a:lnTo>
                    <a:pt x="160" y="19"/>
                  </a:lnTo>
                  <a:lnTo>
                    <a:pt x="153" y="11"/>
                  </a:lnTo>
                  <a:lnTo>
                    <a:pt x="146" y="4"/>
                  </a:lnTo>
                  <a:lnTo>
                    <a:pt x="138" y="0"/>
                  </a:lnTo>
                  <a:lnTo>
                    <a:pt x="138" y="0"/>
                  </a:lnTo>
                  <a:lnTo>
                    <a:pt x="132" y="0"/>
                  </a:lnTo>
                  <a:lnTo>
                    <a:pt x="124" y="0"/>
                  </a:lnTo>
                  <a:lnTo>
                    <a:pt x="106" y="4"/>
                  </a:lnTo>
                  <a:lnTo>
                    <a:pt x="85" y="10"/>
                  </a:lnTo>
                  <a:lnTo>
                    <a:pt x="64" y="18"/>
                  </a:lnTo>
                  <a:lnTo>
                    <a:pt x="29" y="33"/>
                  </a:lnTo>
                  <a:lnTo>
                    <a:pt x="14" y="42"/>
                  </a:lnTo>
                  <a:lnTo>
                    <a:pt x="14" y="42"/>
                  </a:lnTo>
                  <a:lnTo>
                    <a:pt x="9" y="44"/>
                  </a:lnTo>
                  <a:lnTo>
                    <a:pt x="3" y="50"/>
                  </a:lnTo>
                  <a:lnTo>
                    <a:pt x="0" y="57"/>
                  </a:lnTo>
                  <a:lnTo>
                    <a:pt x="0" y="62"/>
                  </a:lnTo>
                  <a:lnTo>
                    <a:pt x="0" y="62"/>
                  </a:lnTo>
                  <a:lnTo>
                    <a:pt x="2" y="71"/>
                  </a:lnTo>
                  <a:lnTo>
                    <a:pt x="4" y="75"/>
                  </a:lnTo>
                  <a:lnTo>
                    <a:pt x="7" y="78"/>
                  </a:lnTo>
                  <a:lnTo>
                    <a:pt x="65" y="132"/>
                  </a:lnTo>
                  <a:lnTo>
                    <a:pt x="65" y="132"/>
                  </a:lnTo>
                  <a:lnTo>
                    <a:pt x="72" y="162"/>
                  </a:lnTo>
                  <a:lnTo>
                    <a:pt x="72" y="162"/>
                  </a:lnTo>
                  <a:lnTo>
                    <a:pt x="77" y="175"/>
                  </a:lnTo>
                  <a:lnTo>
                    <a:pt x="81" y="186"/>
                  </a:lnTo>
                  <a:lnTo>
                    <a:pt x="88" y="195"/>
                  </a:lnTo>
                  <a:lnTo>
                    <a:pt x="95" y="204"/>
                  </a:lnTo>
                  <a:lnTo>
                    <a:pt x="102" y="211"/>
                  </a:lnTo>
                  <a:lnTo>
                    <a:pt x="110" y="216"/>
                  </a:lnTo>
                  <a:lnTo>
                    <a:pt x="118" y="222"/>
                  </a:lnTo>
                  <a:lnTo>
                    <a:pt x="126" y="226"/>
                  </a:lnTo>
                  <a:lnTo>
                    <a:pt x="153" y="240"/>
                  </a:lnTo>
                  <a:lnTo>
                    <a:pt x="167" y="248"/>
                  </a:lnTo>
                  <a:lnTo>
                    <a:pt x="204" y="269"/>
                  </a:lnTo>
                  <a:lnTo>
                    <a:pt x="211" y="273"/>
                  </a:lnTo>
                  <a:lnTo>
                    <a:pt x="211" y="273"/>
                  </a:lnTo>
                  <a:lnTo>
                    <a:pt x="224" y="385"/>
                  </a:lnTo>
                  <a:lnTo>
                    <a:pt x="224" y="385"/>
                  </a:lnTo>
                  <a:lnTo>
                    <a:pt x="230" y="377"/>
                  </a:lnTo>
                  <a:lnTo>
                    <a:pt x="243" y="359"/>
                  </a:lnTo>
                  <a:lnTo>
                    <a:pt x="262" y="331"/>
                  </a:lnTo>
                  <a:lnTo>
                    <a:pt x="258" y="25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90" name="Freeform 37">
              <a:extLst>
                <a:ext uri="{FF2B5EF4-FFF2-40B4-BE49-F238E27FC236}">
                  <a16:creationId xmlns:a16="http://schemas.microsoft.com/office/drawing/2014/main" id="{0AC6D829-59EC-46A6-B443-44AE83CAF857}"/>
                </a:ext>
              </a:extLst>
            </p:cNvPr>
            <p:cNvSpPr>
              <a:spLocks/>
            </p:cNvSpPr>
            <p:nvPr/>
          </p:nvSpPr>
          <p:spPr bwMode="auto">
            <a:xfrm>
              <a:off x="10667184" y="2485884"/>
              <a:ext cx="138996" cy="202703"/>
            </a:xfrm>
            <a:custGeom>
              <a:avLst/>
              <a:gdLst>
                <a:gd name="T0" fmla="*/ 8 w 72"/>
                <a:gd name="T1" fmla="*/ 78 h 105"/>
                <a:gd name="T2" fmla="*/ 32 w 72"/>
                <a:gd name="T3" fmla="*/ 98 h 105"/>
                <a:gd name="T4" fmla="*/ 33 w 72"/>
                <a:gd name="T5" fmla="*/ 97 h 105"/>
                <a:gd name="T6" fmla="*/ 32 w 72"/>
                <a:gd name="T7" fmla="*/ 98 h 105"/>
                <a:gd name="T8" fmla="*/ 32 w 72"/>
                <a:gd name="T9" fmla="*/ 98 h 105"/>
                <a:gd name="T10" fmla="*/ 36 w 72"/>
                <a:gd name="T11" fmla="*/ 101 h 105"/>
                <a:gd name="T12" fmla="*/ 40 w 72"/>
                <a:gd name="T13" fmla="*/ 104 h 105"/>
                <a:gd name="T14" fmla="*/ 46 w 72"/>
                <a:gd name="T15" fmla="*/ 105 h 105"/>
                <a:gd name="T16" fmla="*/ 50 w 72"/>
                <a:gd name="T17" fmla="*/ 105 h 105"/>
                <a:gd name="T18" fmla="*/ 50 w 72"/>
                <a:gd name="T19" fmla="*/ 105 h 105"/>
                <a:gd name="T20" fmla="*/ 54 w 72"/>
                <a:gd name="T21" fmla="*/ 105 h 105"/>
                <a:gd name="T22" fmla="*/ 60 w 72"/>
                <a:gd name="T23" fmla="*/ 104 h 105"/>
                <a:gd name="T24" fmla="*/ 64 w 72"/>
                <a:gd name="T25" fmla="*/ 101 h 105"/>
                <a:gd name="T26" fmla="*/ 67 w 72"/>
                <a:gd name="T27" fmla="*/ 98 h 105"/>
                <a:gd name="T28" fmla="*/ 67 w 72"/>
                <a:gd name="T29" fmla="*/ 98 h 105"/>
                <a:gd name="T30" fmla="*/ 71 w 72"/>
                <a:gd name="T31" fmla="*/ 92 h 105"/>
                <a:gd name="T32" fmla="*/ 72 w 72"/>
                <a:gd name="T33" fmla="*/ 83 h 105"/>
                <a:gd name="T34" fmla="*/ 72 w 72"/>
                <a:gd name="T35" fmla="*/ 83 h 105"/>
                <a:gd name="T36" fmla="*/ 72 w 72"/>
                <a:gd name="T37" fmla="*/ 79 h 105"/>
                <a:gd name="T38" fmla="*/ 69 w 72"/>
                <a:gd name="T39" fmla="*/ 73 h 105"/>
                <a:gd name="T40" fmla="*/ 67 w 72"/>
                <a:gd name="T41" fmla="*/ 68 h 105"/>
                <a:gd name="T42" fmla="*/ 64 w 72"/>
                <a:gd name="T43" fmla="*/ 64 h 105"/>
                <a:gd name="T44" fmla="*/ 64 w 72"/>
                <a:gd name="T45" fmla="*/ 64 h 105"/>
                <a:gd name="T46" fmla="*/ 6 w 72"/>
                <a:gd name="T47" fmla="*/ 15 h 105"/>
                <a:gd name="T48" fmla="*/ 42 w 72"/>
                <a:gd name="T49" fmla="*/ 3 h 105"/>
                <a:gd name="T50" fmla="*/ 42 w 72"/>
                <a:gd name="T51" fmla="*/ 0 h 105"/>
                <a:gd name="T52" fmla="*/ 0 w 72"/>
                <a:gd name="T53" fmla="*/ 14 h 105"/>
                <a:gd name="T54" fmla="*/ 61 w 72"/>
                <a:gd name="T55" fmla="*/ 67 h 105"/>
                <a:gd name="T56" fmla="*/ 62 w 72"/>
                <a:gd name="T57" fmla="*/ 65 h 105"/>
                <a:gd name="T58" fmla="*/ 61 w 72"/>
                <a:gd name="T59" fmla="*/ 67 h 105"/>
                <a:gd name="T60" fmla="*/ 61 w 72"/>
                <a:gd name="T61" fmla="*/ 67 h 105"/>
                <a:gd name="T62" fmla="*/ 65 w 72"/>
                <a:gd name="T63" fmla="*/ 71 h 105"/>
                <a:gd name="T64" fmla="*/ 68 w 72"/>
                <a:gd name="T65" fmla="*/ 75 h 105"/>
                <a:gd name="T66" fmla="*/ 69 w 72"/>
                <a:gd name="T67" fmla="*/ 79 h 105"/>
                <a:gd name="T68" fmla="*/ 69 w 72"/>
                <a:gd name="T69" fmla="*/ 83 h 105"/>
                <a:gd name="T70" fmla="*/ 69 w 72"/>
                <a:gd name="T71" fmla="*/ 83 h 105"/>
                <a:gd name="T72" fmla="*/ 68 w 72"/>
                <a:gd name="T73" fmla="*/ 90 h 105"/>
                <a:gd name="T74" fmla="*/ 65 w 72"/>
                <a:gd name="T75" fmla="*/ 97 h 105"/>
                <a:gd name="T76" fmla="*/ 65 w 72"/>
                <a:gd name="T77" fmla="*/ 97 h 105"/>
                <a:gd name="T78" fmla="*/ 61 w 72"/>
                <a:gd name="T79" fmla="*/ 100 h 105"/>
                <a:gd name="T80" fmla="*/ 58 w 72"/>
                <a:gd name="T81" fmla="*/ 101 h 105"/>
                <a:gd name="T82" fmla="*/ 50 w 72"/>
                <a:gd name="T83" fmla="*/ 103 h 105"/>
                <a:gd name="T84" fmla="*/ 50 w 72"/>
                <a:gd name="T85" fmla="*/ 103 h 105"/>
                <a:gd name="T86" fmla="*/ 42 w 72"/>
                <a:gd name="T87" fmla="*/ 101 h 105"/>
                <a:gd name="T88" fmla="*/ 37 w 72"/>
                <a:gd name="T89" fmla="*/ 100 h 105"/>
                <a:gd name="T90" fmla="*/ 33 w 72"/>
                <a:gd name="T91" fmla="*/ 97 h 105"/>
                <a:gd name="T92" fmla="*/ 33 w 72"/>
                <a:gd name="T93" fmla="*/ 97 h 105"/>
                <a:gd name="T94" fmla="*/ 10 w 72"/>
                <a:gd name="T95" fmla="*/ 76 h 105"/>
                <a:gd name="T96" fmla="*/ 8 w 72"/>
                <a:gd name="T97" fmla="*/ 7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105">
                  <a:moveTo>
                    <a:pt x="8" y="78"/>
                  </a:moveTo>
                  <a:lnTo>
                    <a:pt x="32" y="98"/>
                  </a:lnTo>
                  <a:lnTo>
                    <a:pt x="33" y="97"/>
                  </a:lnTo>
                  <a:lnTo>
                    <a:pt x="32" y="98"/>
                  </a:lnTo>
                  <a:lnTo>
                    <a:pt x="32" y="98"/>
                  </a:lnTo>
                  <a:lnTo>
                    <a:pt x="36" y="101"/>
                  </a:lnTo>
                  <a:lnTo>
                    <a:pt x="40" y="104"/>
                  </a:lnTo>
                  <a:lnTo>
                    <a:pt x="46" y="105"/>
                  </a:lnTo>
                  <a:lnTo>
                    <a:pt x="50" y="105"/>
                  </a:lnTo>
                  <a:lnTo>
                    <a:pt x="50" y="105"/>
                  </a:lnTo>
                  <a:lnTo>
                    <a:pt x="54" y="105"/>
                  </a:lnTo>
                  <a:lnTo>
                    <a:pt x="60" y="104"/>
                  </a:lnTo>
                  <a:lnTo>
                    <a:pt x="64" y="101"/>
                  </a:lnTo>
                  <a:lnTo>
                    <a:pt x="67" y="98"/>
                  </a:lnTo>
                  <a:lnTo>
                    <a:pt x="67" y="98"/>
                  </a:lnTo>
                  <a:lnTo>
                    <a:pt x="71" y="92"/>
                  </a:lnTo>
                  <a:lnTo>
                    <a:pt x="72" y="83"/>
                  </a:lnTo>
                  <a:lnTo>
                    <a:pt x="72" y="83"/>
                  </a:lnTo>
                  <a:lnTo>
                    <a:pt x="72" y="79"/>
                  </a:lnTo>
                  <a:lnTo>
                    <a:pt x="69" y="73"/>
                  </a:lnTo>
                  <a:lnTo>
                    <a:pt x="67" y="68"/>
                  </a:lnTo>
                  <a:lnTo>
                    <a:pt x="64" y="64"/>
                  </a:lnTo>
                  <a:lnTo>
                    <a:pt x="64" y="64"/>
                  </a:lnTo>
                  <a:lnTo>
                    <a:pt x="6" y="15"/>
                  </a:lnTo>
                  <a:lnTo>
                    <a:pt x="42" y="3"/>
                  </a:lnTo>
                  <a:lnTo>
                    <a:pt x="42" y="0"/>
                  </a:lnTo>
                  <a:lnTo>
                    <a:pt x="0" y="14"/>
                  </a:lnTo>
                  <a:lnTo>
                    <a:pt x="61" y="67"/>
                  </a:lnTo>
                  <a:lnTo>
                    <a:pt x="62" y="65"/>
                  </a:lnTo>
                  <a:lnTo>
                    <a:pt x="61" y="67"/>
                  </a:lnTo>
                  <a:lnTo>
                    <a:pt x="61" y="67"/>
                  </a:lnTo>
                  <a:lnTo>
                    <a:pt x="65" y="71"/>
                  </a:lnTo>
                  <a:lnTo>
                    <a:pt x="68" y="75"/>
                  </a:lnTo>
                  <a:lnTo>
                    <a:pt x="69" y="79"/>
                  </a:lnTo>
                  <a:lnTo>
                    <a:pt x="69" y="83"/>
                  </a:lnTo>
                  <a:lnTo>
                    <a:pt x="69" y="83"/>
                  </a:lnTo>
                  <a:lnTo>
                    <a:pt x="68" y="90"/>
                  </a:lnTo>
                  <a:lnTo>
                    <a:pt x="65" y="97"/>
                  </a:lnTo>
                  <a:lnTo>
                    <a:pt x="65" y="97"/>
                  </a:lnTo>
                  <a:lnTo>
                    <a:pt x="61" y="100"/>
                  </a:lnTo>
                  <a:lnTo>
                    <a:pt x="58" y="101"/>
                  </a:lnTo>
                  <a:lnTo>
                    <a:pt x="50" y="103"/>
                  </a:lnTo>
                  <a:lnTo>
                    <a:pt x="50" y="103"/>
                  </a:lnTo>
                  <a:lnTo>
                    <a:pt x="42" y="101"/>
                  </a:lnTo>
                  <a:lnTo>
                    <a:pt x="37" y="100"/>
                  </a:lnTo>
                  <a:lnTo>
                    <a:pt x="33" y="97"/>
                  </a:lnTo>
                  <a:lnTo>
                    <a:pt x="33" y="97"/>
                  </a:lnTo>
                  <a:lnTo>
                    <a:pt x="10" y="76"/>
                  </a:lnTo>
                  <a:lnTo>
                    <a:pt x="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grpSp>
      <p:grpSp>
        <p:nvGrpSpPr>
          <p:cNvPr id="211" name="Gruppieren 210">
            <a:extLst>
              <a:ext uri="{FF2B5EF4-FFF2-40B4-BE49-F238E27FC236}">
                <a16:creationId xmlns:a16="http://schemas.microsoft.com/office/drawing/2014/main" id="{53F7A98B-AAEE-4DE3-9718-A16E9641F04B}"/>
              </a:ext>
            </a:extLst>
          </p:cNvPr>
          <p:cNvGrpSpPr/>
          <p:nvPr/>
        </p:nvGrpSpPr>
        <p:grpSpPr>
          <a:xfrm>
            <a:off x="6248044" y="2546135"/>
            <a:ext cx="445946" cy="1326254"/>
            <a:chOff x="7728962" y="1850749"/>
            <a:chExt cx="445946" cy="1326254"/>
          </a:xfrm>
        </p:grpSpPr>
        <p:sp>
          <p:nvSpPr>
            <p:cNvPr id="191" name="Rectangle 38">
              <a:extLst>
                <a:ext uri="{FF2B5EF4-FFF2-40B4-BE49-F238E27FC236}">
                  <a16:creationId xmlns:a16="http://schemas.microsoft.com/office/drawing/2014/main" id="{17A81A39-077F-46B2-87F6-138785D53AF0}"/>
                </a:ext>
              </a:extLst>
            </p:cNvPr>
            <p:cNvSpPr>
              <a:spLocks noChangeArrowheads="1"/>
            </p:cNvSpPr>
            <p:nvPr/>
          </p:nvSpPr>
          <p:spPr bwMode="auto">
            <a:xfrm>
              <a:off x="7835140" y="1850749"/>
              <a:ext cx="21236" cy="204633"/>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92" name="Freeform 39">
              <a:extLst>
                <a:ext uri="{FF2B5EF4-FFF2-40B4-BE49-F238E27FC236}">
                  <a16:creationId xmlns:a16="http://schemas.microsoft.com/office/drawing/2014/main" id="{FBD9B7AA-DF4D-4F3D-8C79-7DA1914DBFB2}"/>
                </a:ext>
              </a:extLst>
            </p:cNvPr>
            <p:cNvSpPr>
              <a:spLocks/>
            </p:cNvSpPr>
            <p:nvPr/>
          </p:nvSpPr>
          <p:spPr bwMode="auto">
            <a:xfrm>
              <a:off x="7835140" y="1850749"/>
              <a:ext cx="21236" cy="204633"/>
            </a:xfrm>
            <a:custGeom>
              <a:avLst/>
              <a:gdLst>
                <a:gd name="T0" fmla="*/ 11 w 11"/>
                <a:gd name="T1" fmla="*/ 106 h 106"/>
                <a:gd name="T2" fmla="*/ 11 w 11"/>
                <a:gd name="T3" fmla="*/ 0 h 106"/>
                <a:gd name="T4" fmla="*/ 0 w 11"/>
                <a:gd name="T5" fmla="*/ 0 h 106"/>
                <a:gd name="T6" fmla="*/ 0 w 11"/>
                <a:gd name="T7" fmla="*/ 106 h 106"/>
              </a:gdLst>
              <a:ahLst/>
              <a:cxnLst>
                <a:cxn ang="0">
                  <a:pos x="T0" y="T1"/>
                </a:cxn>
                <a:cxn ang="0">
                  <a:pos x="T2" y="T3"/>
                </a:cxn>
                <a:cxn ang="0">
                  <a:pos x="T4" y="T5"/>
                </a:cxn>
                <a:cxn ang="0">
                  <a:pos x="T6" y="T7"/>
                </a:cxn>
              </a:cxnLst>
              <a:rect l="0" t="0" r="r" b="b"/>
              <a:pathLst>
                <a:path w="11" h="106">
                  <a:moveTo>
                    <a:pt x="11" y="106"/>
                  </a:moveTo>
                  <a:lnTo>
                    <a:pt x="11" y="0"/>
                  </a:lnTo>
                  <a:lnTo>
                    <a:pt x="0" y="0"/>
                  </a:lnTo>
                  <a:lnTo>
                    <a:pt x="0"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93" name="Rectangle 40">
              <a:extLst>
                <a:ext uri="{FF2B5EF4-FFF2-40B4-BE49-F238E27FC236}">
                  <a16:creationId xmlns:a16="http://schemas.microsoft.com/office/drawing/2014/main" id="{1DA5D9CB-68A3-4BDC-BE77-01C9D058367A}"/>
                </a:ext>
              </a:extLst>
            </p:cNvPr>
            <p:cNvSpPr>
              <a:spLocks noChangeArrowheads="1"/>
            </p:cNvSpPr>
            <p:nvPr/>
          </p:nvSpPr>
          <p:spPr bwMode="auto">
            <a:xfrm>
              <a:off x="8089966" y="1850749"/>
              <a:ext cx="21236" cy="204633"/>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94" name="Freeform 41">
              <a:extLst>
                <a:ext uri="{FF2B5EF4-FFF2-40B4-BE49-F238E27FC236}">
                  <a16:creationId xmlns:a16="http://schemas.microsoft.com/office/drawing/2014/main" id="{C6F781EE-B962-4C60-ADDB-846182EE399D}"/>
                </a:ext>
              </a:extLst>
            </p:cNvPr>
            <p:cNvSpPr>
              <a:spLocks/>
            </p:cNvSpPr>
            <p:nvPr/>
          </p:nvSpPr>
          <p:spPr bwMode="auto">
            <a:xfrm>
              <a:off x="8089966" y="1850749"/>
              <a:ext cx="21236" cy="204633"/>
            </a:xfrm>
            <a:custGeom>
              <a:avLst/>
              <a:gdLst>
                <a:gd name="T0" fmla="*/ 11 w 11"/>
                <a:gd name="T1" fmla="*/ 106 h 106"/>
                <a:gd name="T2" fmla="*/ 11 w 11"/>
                <a:gd name="T3" fmla="*/ 0 h 106"/>
                <a:gd name="T4" fmla="*/ 0 w 11"/>
                <a:gd name="T5" fmla="*/ 0 h 106"/>
                <a:gd name="T6" fmla="*/ 0 w 11"/>
                <a:gd name="T7" fmla="*/ 106 h 106"/>
              </a:gdLst>
              <a:ahLst/>
              <a:cxnLst>
                <a:cxn ang="0">
                  <a:pos x="T0" y="T1"/>
                </a:cxn>
                <a:cxn ang="0">
                  <a:pos x="T2" y="T3"/>
                </a:cxn>
                <a:cxn ang="0">
                  <a:pos x="T4" y="T5"/>
                </a:cxn>
                <a:cxn ang="0">
                  <a:pos x="T6" y="T7"/>
                </a:cxn>
              </a:cxnLst>
              <a:rect l="0" t="0" r="r" b="b"/>
              <a:pathLst>
                <a:path w="11" h="106">
                  <a:moveTo>
                    <a:pt x="11" y="106"/>
                  </a:moveTo>
                  <a:lnTo>
                    <a:pt x="11" y="0"/>
                  </a:lnTo>
                  <a:lnTo>
                    <a:pt x="0" y="0"/>
                  </a:lnTo>
                  <a:lnTo>
                    <a:pt x="0"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95" name="Freeform 42">
              <a:extLst>
                <a:ext uri="{FF2B5EF4-FFF2-40B4-BE49-F238E27FC236}">
                  <a16:creationId xmlns:a16="http://schemas.microsoft.com/office/drawing/2014/main" id="{7005AAB8-D749-45AC-BFA5-9B0A89D4A942}"/>
                </a:ext>
              </a:extLst>
            </p:cNvPr>
            <p:cNvSpPr>
              <a:spLocks/>
            </p:cNvSpPr>
            <p:nvPr/>
          </p:nvSpPr>
          <p:spPr bwMode="auto">
            <a:xfrm>
              <a:off x="7769503" y="2043799"/>
              <a:ext cx="154440" cy="156371"/>
            </a:xfrm>
            <a:custGeom>
              <a:avLst/>
              <a:gdLst>
                <a:gd name="T0" fmla="*/ 69 w 80"/>
                <a:gd name="T1" fmla="*/ 40 h 81"/>
                <a:gd name="T2" fmla="*/ 69 w 80"/>
                <a:gd name="T3" fmla="*/ 46 h 81"/>
                <a:gd name="T4" fmla="*/ 65 w 80"/>
                <a:gd name="T5" fmla="*/ 56 h 81"/>
                <a:gd name="T6" fmla="*/ 61 w 80"/>
                <a:gd name="T7" fmla="*/ 61 h 81"/>
                <a:gd name="T8" fmla="*/ 51 w 80"/>
                <a:gd name="T9" fmla="*/ 67 h 81"/>
                <a:gd name="T10" fmla="*/ 40 w 80"/>
                <a:gd name="T11" fmla="*/ 70 h 81"/>
                <a:gd name="T12" fmla="*/ 34 w 80"/>
                <a:gd name="T13" fmla="*/ 68 h 81"/>
                <a:gd name="T14" fmla="*/ 25 w 80"/>
                <a:gd name="T15" fmla="*/ 64 h 81"/>
                <a:gd name="T16" fmla="*/ 19 w 80"/>
                <a:gd name="T17" fmla="*/ 61 h 81"/>
                <a:gd name="T18" fmla="*/ 14 w 80"/>
                <a:gd name="T19" fmla="*/ 52 h 81"/>
                <a:gd name="T20" fmla="*/ 11 w 80"/>
                <a:gd name="T21" fmla="*/ 40 h 81"/>
                <a:gd name="T22" fmla="*/ 12 w 80"/>
                <a:gd name="T23" fmla="*/ 34 h 81"/>
                <a:gd name="T24" fmla="*/ 16 w 80"/>
                <a:gd name="T25" fmla="*/ 24 h 81"/>
                <a:gd name="T26" fmla="*/ 19 w 80"/>
                <a:gd name="T27" fmla="*/ 20 h 81"/>
                <a:gd name="T28" fmla="*/ 29 w 80"/>
                <a:gd name="T29" fmla="*/ 13 h 81"/>
                <a:gd name="T30" fmla="*/ 40 w 80"/>
                <a:gd name="T31" fmla="*/ 11 h 81"/>
                <a:gd name="T32" fmla="*/ 47 w 80"/>
                <a:gd name="T33" fmla="*/ 11 h 81"/>
                <a:gd name="T34" fmla="*/ 57 w 80"/>
                <a:gd name="T35" fmla="*/ 16 h 81"/>
                <a:gd name="T36" fmla="*/ 61 w 80"/>
                <a:gd name="T37" fmla="*/ 20 h 81"/>
                <a:gd name="T38" fmla="*/ 68 w 80"/>
                <a:gd name="T39" fmla="*/ 28 h 81"/>
                <a:gd name="T40" fmla="*/ 69 w 80"/>
                <a:gd name="T41" fmla="*/ 40 h 81"/>
                <a:gd name="T42" fmla="*/ 80 w 80"/>
                <a:gd name="T43" fmla="*/ 40 h 81"/>
                <a:gd name="T44" fmla="*/ 80 w 80"/>
                <a:gd name="T45" fmla="*/ 32 h 81"/>
                <a:gd name="T46" fmla="*/ 73 w 80"/>
                <a:gd name="T47" fmla="*/ 17 h 81"/>
                <a:gd name="T48" fmla="*/ 63 w 80"/>
                <a:gd name="T49" fmla="*/ 7 h 81"/>
                <a:gd name="T50" fmla="*/ 48 w 80"/>
                <a:gd name="T51" fmla="*/ 0 h 81"/>
                <a:gd name="T52" fmla="*/ 40 w 80"/>
                <a:gd name="T53" fmla="*/ 0 h 81"/>
                <a:gd name="T54" fmla="*/ 25 w 80"/>
                <a:gd name="T55" fmla="*/ 3 h 81"/>
                <a:gd name="T56" fmla="*/ 12 w 80"/>
                <a:gd name="T57" fmla="*/ 11 h 81"/>
                <a:gd name="T58" fmla="*/ 4 w 80"/>
                <a:gd name="T59" fmla="*/ 24 h 81"/>
                <a:gd name="T60" fmla="*/ 0 w 80"/>
                <a:gd name="T61" fmla="*/ 40 h 81"/>
                <a:gd name="T62" fmla="*/ 1 w 80"/>
                <a:gd name="T63" fmla="*/ 49 h 81"/>
                <a:gd name="T64" fmla="*/ 7 w 80"/>
                <a:gd name="T65" fmla="*/ 63 h 81"/>
                <a:gd name="T66" fmla="*/ 18 w 80"/>
                <a:gd name="T67" fmla="*/ 74 h 81"/>
                <a:gd name="T68" fmla="*/ 32 w 80"/>
                <a:gd name="T69" fmla="*/ 79 h 81"/>
                <a:gd name="T70" fmla="*/ 40 w 80"/>
                <a:gd name="T71" fmla="*/ 81 h 81"/>
                <a:gd name="T72" fmla="*/ 57 w 80"/>
                <a:gd name="T73" fmla="*/ 77 h 81"/>
                <a:gd name="T74" fmla="*/ 69 w 80"/>
                <a:gd name="T75" fmla="*/ 68 h 81"/>
                <a:gd name="T76" fmla="*/ 77 w 80"/>
                <a:gd name="T77" fmla="*/ 56 h 81"/>
                <a:gd name="T78" fmla="*/ 80 w 80"/>
                <a:gd name="T79"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81">
                  <a:moveTo>
                    <a:pt x="75" y="40"/>
                  </a:moveTo>
                  <a:lnTo>
                    <a:pt x="69" y="40"/>
                  </a:lnTo>
                  <a:lnTo>
                    <a:pt x="69" y="40"/>
                  </a:lnTo>
                  <a:lnTo>
                    <a:pt x="69" y="46"/>
                  </a:lnTo>
                  <a:lnTo>
                    <a:pt x="68" y="52"/>
                  </a:lnTo>
                  <a:lnTo>
                    <a:pt x="65" y="56"/>
                  </a:lnTo>
                  <a:lnTo>
                    <a:pt x="61" y="61"/>
                  </a:lnTo>
                  <a:lnTo>
                    <a:pt x="61" y="61"/>
                  </a:lnTo>
                  <a:lnTo>
                    <a:pt x="57" y="64"/>
                  </a:lnTo>
                  <a:lnTo>
                    <a:pt x="51" y="67"/>
                  </a:lnTo>
                  <a:lnTo>
                    <a:pt x="47" y="68"/>
                  </a:lnTo>
                  <a:lnTo>
                    <a:pt x="40" y="70"/>
                  </a:lnTo>
                  <a:lnTo>
                    <a:pt x="40" y="70"/>
                  </a:lnTo>
                  <a:lnTo>
                    <a:pt x="34" y="68"/>
                  </a:lnTo>
                  <a:lnTo>
                    <a:pt x="29" y="67"/>
                  </a:lnTo>
                  <a:lnTo>
                    <a:pt x="25" y="64"/>
                  </a:lnTo>
                  <a:lnTo>
                    <a:pt x="19" y="61"/>
                  </a:lnTo>
                  <a:lnTo>
                    <a:pt x="19" y="61"/>
                  </a:lnTo>
                  <a:lnTo>
                    <a:pt x="16" y="56"/>
                  </a:lnTo>
                  <a:lnTo>
                    <a:pt x="14" y="52"/>
                  </a:lnTo>
                  <a:lnTo>
                    <a:pt x="12" y="46"/>
                  </a:lnTo>
                  <a:lnTo>
                    <a:pt x="11" y="40"/>
                  </a:lnTo>
                  <a:lnTo>
                    <a:pt x="11" y="40"/>
                  </a:lnTo>
                  <a:lnTo>
                    <a:pt x="12" y="34"/>
                  </a:lnTo>
                  <a:lnTo>
                    <a:pt x="14" y="28"/>
                  </a:lnTo>
                  <a:lnTo>
                    <a:pt x="16" y="24"/>
                  </a:lnTo>
                  <a:lnTo>
                    <a:pt x="19" y="20"/>
                  </a:lnTo>
                  <a:lnTo>
                    <a:pt x="19" y="20"/>
                  </a:lnTo>
                  <a:lnTo>
                    <a:pt x="25" y="16"/>
                  </a:lnTo>
                  <a:lnTo>
                    <a:pt x="29" y="13"/>
                  </a:lnTo>
                  <a:lnTo>
                    <a:pt x="34" y="11"/>
                  </a:lnTo>
                  <a:lnTo>
                    <a:pt x="40" y="11"/>
                  </a:lnTo>
                  <a:lnTo>
                    <a:pt x="40" y="11"/>
                  </a:lnTo>
                  <a:lnTo>
                    <a:pt x="47" y="11"/>
                  </a:lnTo>
                  <a:lnTo>
                    <a:pt x="51" y="13"/>
                  </a:lnTo>
                  <a:lnTo>
                    <a:pt x="57" y="16"/>
                  </a:lnTo>
                  <a:lnTo>
                    <a:pt x="61" y="20"/>
                  </a:lnTo>
                  <a:lnTo>
                    <a:pt x="61" y="20"/>
                  </a:lnTo>
                  <a:lnTo>
                    <a:pt x="65" y="24"/>
                  </a:lnTo>
                  <a:lnTo>
                    <a:pt x="68" y="28"/>
                  </a:lnTo>
                  <a:lnTo>
                    <a:pt x="69" y="34"/>
                  </a:lnTo>
                  <a:lnTo>
                    <a:pt x="69" y="40"/>
                  </a:lnTo>
                  <a:lnTo>
                    <a:pt x="75" y="40"/>
                  </a:lnTo>
                  <a:lnTo>
                    <a:pt x="80" y="40"/>
                  </a:lnTo>
                  <a:lnTo>
                    <a:pt x="80" y="40"/>
                  </a:lnTo>
                  <a:lnTo>
                    <a:pt x="80" y="32"/>
                  </a:lnTo>
                  <a:lnTo>
                    <a:pt x="77" y="24"/>
                  </a:lnTo>
                  <a:lnTo>
                    <a:pt x="73" y="17"/>
                  </a:lnTo>
                  <a:lnTo>
                    <a:pt x="69" y="11"/>
                  </a:lnTo>
                  <a:lnTo>
                    <a:pt x="63" y="7"/>
                  </a:lnTo>
                  <a:lnTo>
                    <a:pt x="57" y="3"/>
                  </a:lnTo>
                  <a:lnTo>
                    <a:pt x="48" y="0"/>
                  </a:lnTo>
                  <a:lnTo>
                    <a:pt x="40" y="0"/>
                  </a:lnTo>
                  <a:lnTo>
                    <a:pt x="40" y="0"/>
                  </a:lnTo>
                  <a:lnTo>
                    <a:pt x="32" y="0"/>
                  </a:lnTo>
                  <a:lnTo>
                    <a:pt x="25" y="3"/>
                  </a:lnTo>
                  <a:lnTo>
                    <a:pt x="18" y="7"/>
                  </a:lnTo>
                  <a:lnTo>
                    <a:pt x="12" y="11"/>
                  </a:lnTo>
                  <a:lnTo>
                    <a:pt x="7" y="17"/>
                  </a:lnTo>
                  <a:lnTo>
                    <a:pt x="4" y="24"/>
                  </a:lnTo>
                  <a:lnTo>
                    <a:pt x="1" y="32"/>
                  </a:lnTo>
                  <a:lnTo>
                    <a:pt x="0" y="40"/>
                  </a:lnTo>
                  <a:lnTo>
                    <a:pt x="0" y="40"/>
                  </a:lnTo>
                  <a:lnTo>
                    <a:pt x="1" y="49"/>
                  </a:lnTo>
                  <a:lnTo>
                    <a:pt x="4" y="56"/>
                  </a:lnTo>
                  <a:lnTo>
                    <a:pt x="7" y="63"/>
                  </a:lnTo>
                  <a:lnTo>
                    <a:pt x="12" y="68"/>
                  </a:lnTo>
                  <a:lnTo>
                    <a:pt x="18" y="74"/>
                  </a:lnTo>
                  <a:lnTo>
                    <a:pt x="25" y="77"/>
                  </a:lnTo>
                  <a:lnTo>
                    <a:pt x="32" y="79"/>
                  </a:lnTo>
                  <a:lnTo>
                    <a:pt x="40" y="81"/>
                  </a:lnTo>
                  <a:lnTo>
                    <a:pt x="40" y="81"/>
                  </a:lnTo>
                  <a:lnTo>
                    <a:pt x="48" y="79"/>
                  </a:lnTo>
                  <a:lnTo>
                    <a:pt x="57" y="77"/>
                  </a:lnTo>
                  <a:lnTo>
                    <a:pt x="63" y="74"/>
                  </a:lnTo>
                  <a:lnTo>
                    <a:pt x="69" y="68"/>
                  </a:lnTo>
                  <a:lnTo>
                    <a:pt x="73" y="63"/>
                  </a:lnTo>
                  <a:lnTo>
                    <a:pt x="77" y="56"/>
                  </a:lnTo>
                  <a:lnTo>
                    <a:pt x="80" y="49"/>
                  </a:lnTo>
                  <a:lnTo>
                    <a:pt x="80" y="40"/>
                  </a:lnTo>
                  <a:lnTo>
                    <a:pt x="75" y="4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96" name="Freeform 43">
              <a:extLst>
                <a:ext uri="{FF2B5EF4-FFF2-40B4-BE49-F238E27FC236}">
                  <a16:creationId xmlns:a16="http://schemas.microsoft.com/office/drawing/2014/main" id="{7768E4E9-0125-4068-B625-E271FE60C057}"/>
                </a:ext>
              </a:extLst>
            </p:cNvPr>
            <p:cNvSpPr>
              <a:spLocks/>
            </p:cNvSpPr>
            <p:nvPr/>
          </p:nvSpPr>
          <p:spPr bwMode="auto">
            <a:xfrm>
              <a:off x="8020468" y="2043799"/>
              <a:ext cx="154440" cy="156371"/>
            </a:xfrm>
            <a:custGeom>
              <a:avLst/>
              <a:gdLst>
                <a:gd name="T0" fmla="*/ 69 w 80"/>
                <a:gd name="T1" fmla="*/ 40 h 81"/>
                <a:gd name="T2" fmla="*/ 68 w 80"/>
                <a:gd name="T3" fmla="*/ 46 h 81"/>
                <a:gd name="T4" fmla="*/ 64 w 80"/>
                <a:gd name="T5" fmla="*/ 56 h 81"/>
                <a:gd name="T6" fmla="*/ 61 w 80"/>
                <a:gd name="T7" fmla="*/ 61 h 81"/>
                <a:gd name="T8" fmla="*/ 51 w 80"/>
                <a:gd name="T9" fmla="*/ 67 h 81"/>
                <a:gd name="T10" fmla="*/ 40 w 80"/>
                <a:gd name="T11" fmla="*/ 70 h 81"/>
                <a:gd name="T12" fmla="*/ 33 w 80"/>
                <a:gd name="T13" fmla="*/ 68 h 81"/>
                <a:gd name="T14" fmla="*/ 24 w 80"/>
                <a:gd name="T15" fmla="*/ 64 h 81"/>
                <a:gd name="T16" fmla="*/ 19 w 80"/>
                <a:gd name="T17" fmla="*/ 61 h 81"/>
                <a:gd name="T18" fmla="*/ 12 w 80"/>
                <a:gd name="T19" fmla="*/ 52 h 81"/>
                <a:gd name="T20" fmla="*/ 11 w 80"/>
                <a:gd name="T21" fmla="*/ 40 h 81"/>
                <a:gd name="T22" fmla="*/ 11 w 80"/>
                <a:gd name="T23" fmla="*/ 34 h 81"/>
                <a:gd name="T24" fmla="*/ 15 w 80"/>
                <a:gd name="T25" fmla="*/ 24 h 81"/>
                <a:gd name="T26" fmla="*/ 19 w 80"/>
                <a:gd name="T27" fmla="*/ 20 h 81"/>
                <a:gd name="T28" fmla="*/ 28 w 80"/>
                <a:gd name="T29" fmla="*/ 13 h 81"/>
                <a:gd name="T30" fmla="*/ 40 w 80"/>
                <a:gd name="T31" fmla="*/ 11 h 81"/>
                <a:gd name="T32" fmla="*/ 46 w 80"/>
                <a:gd name="T33" fmla="*/ 11 h 81"/>
                <a:gd name="T34" fmla="*/ 55 w 80"/>
                <a:gd name="T35" fmla="*/ 16 h 81"/>
                <a:gd name="T36" fmla="*/ 61 w 80"/>
                <a:gd name="T37" fmla="*/ 20 h 81"/>
                <a:gd name="T38" fmla="*/ 67 w 80"/>
                <a:gd name="T39" fmla="*/ 28 h 81"/>
                <a:gd name="T40" fmla="*/ 69 w 80"/>
                <a:gd name="T41" fmla="*/ 40 h 81"/>
                <a:gd name="T42" fmla="*/ 80 w 80"/>
                <a:gd name="T43" fmla="*/ 40 h 81"/>
                <a:gd name="T44" fmla="*/ 79 w 80"/>
                <a:gd name="T45" fmla="*/ 32 h 81"/>
                <a:gd name="T46" fmla="*/ 73 w 80"/>
                <a:gd name="T47" fmla="*/ 17 h 81"/>
                <a:gd name="T48" fmla="*/ 62 w 80"/>
                <a:gd name="T49" fmla="*/ 7 h 81"/>
                <a:gd name="T50" fmla="*/ 49 w 80"/>
                <a:gd name="T51" fmla="*/ 0 h 81"/>
                <a:gd name="T52" fmla="*/ 40 w 80"/>
                <a:gd name="T53" fmla="*/ 0 h 81"/>
                <a:gd name="T54" fmla="*/ 24 w 80"/>
                <a:gd name="T55" fmla="*/ 3 h 81"/>
                <a:gd name="T56" fmla="*/ 11 w 80"/>
                <a:gd name="T57" fmla="*/ 11 h 81"/>
                <a:gd name="T58" fmla="*/ 3 w 80"/>
                <a:gd name="T59" fmla="*/ 24 h 81"/>
                <a:gd name="T60" fmla="*/ 0 w 80"/>
                <a:gd name="T61" fmla="*/ 40 h 81"/>
                <a:gd name="T62" fmla="*/ 0 w 80"/>
                <a:gd name="T63" fmla="*/ 49 h 81"/>
                <a:gd name="T64" fmla="*/ 7 w 80"/>
                <a:gd name="T65" fmla="*/ 63 h 81"/>
                <a:gd name="T66" fmla="*/ 17 w 80"/>
                <a:gd name="T67" fmla="*/ 74 h 81"/>
                <a:gd name="T68" fmla="*/ 32 w 80"/>
                <a:gd name="T69" fmla="*/ 79 h 81"/>
                <a:gd name="T70" fmla="*/ 40 w 80"/>
                <a:gd name="T71" fmla="*/ 81 h 81"/>
                <a:gd name="T72" fmla="*/ 55 w 80"/>
                <a:gd name="T73" fmla="*/ 77 h 81"/>
                <a:gd name="T74" fmla="*/ 68 w 80"/>
                <a:gd name="T75" fmla="*/ 68 h 81"/>
                <a:gd name="T76" fmla="*/ 76 w 80"/>
                <a:gd name="T77" fmla="*/ 56 h 81"/>
                <a:gd name="T78" fmla="*/ 80 w 80"/>
                <a:gd name="T79"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81">
                  <a:moveTo>
                    <a:pt x="75" y="40"/>
                  </a:moveTo>
                  <a:lnTo>
                    <a:pt x="69" y="40"/>
                  </a:lnTo>
                  <a:lnTo>
                    <a:pt x="69" y="40"/>
                  </a:lnTo>
                  <a:lnTo>
                    <a:pt x="68" y="46"/>
                  </a:lnTo>
                  <a:lnTo>
                    <a:pt x="67" y="52"/>
                  </a:lnTo>
                  <a:lnTo>
                    <a:pt x="64" y="56"/>
                  </a:lnTo>
                  <a:lnTo>
                    <a:pt x="61" y="61"/>
                  </a:lnTo>
                  <a:lnTo>
                    <a:pt x="61" y="61"/>
                  </a:lnTo>
                  <a:lnTo>
                    <a:pt x="55" y="64"/>
                  </a:lnTo>
                  <a:lnTo>
                    <a:pt x="51" y="67"/>
                  </a:lnTo>
                  <a:lnTo>
                    <a:pt x="46" y="68"/>
                  </a:lnTo>
                  <a:lnTo>
                    <a:pt x="40" y="70"/>
                  </a:lnTo>
                  <a:lnTo>
                    <a:pt x="40" y="70"/>
                  </a:lnTo>
                  <a:lnTo>
                    <a:pt x="33" y="68"/>
                  </a:lnTo>
                  <a:lnTo>
                    <a:pt x="28" y="67"/>
                  </a:lnTo>
                  <a:lnTo>
                    <a:pt x="24" y="64"/>
                  </a:lnTo>
                  <a:lnTo>
                    <a:pt x="19" y="61"/>
                  </a:lnTo>
                  <a:lnTo>
                    <a:pt x="19" y="61"/>
                  </a:lnTo>
                  <a:lnTo>
                    <a:pt x="15" y="56"/>
                  </a:lnTo>
                  <a:lnTo>
                    <a:pt x="12" y="52"/>
                  </a:lnTo>
                  <a:lnTo>
                    <a:pt x="11" y="46"/>
                  </a:lnTo>
                  <a:lnTo>
                    <a:pt x="11" y="40"/>
                  </a:lnTo>
                  <a:lnTo>
                    <a:pt x="11" y="40"/>
                  </a:lnTo>
                  <a:lnTo>
                    <a:pt x="11" y="34"/>
                  </a:lnTo>
                  <a:lnTo>
                    <a:pt x="12" y="28"/>
                  </a:lnTo>
                  <a:lnTo>
                    <a:pt x="15" y="24"/>
                  </a:lnTo>
                  <a:lnTo>
                    <a:pt x="19" y="20"/>
                  </a:lnTo>
                  <a:lnTo>
                    <a:pt x="19" y="20"/>
                  </a:lnTo>
                  <a:lnTo>
                    <a:pt x="24" y="16"/>
                  </a:lnTo>
                  <a:lnTo>
                    <a:pt x="28" y="13"/>
                  </a:lnTo>
                  <a:lnTo>
                    <a:pt x="33" y="11"/>
                  </a:lnTo>
                  <a:lnTo>
                    <a:pt x="40" y="11"/>
                  </a:lnTo>
                  <a:lnTo>
                    <a:pt x="40" y="11"/>
                  </a:lnTo>
                  <a:lnTo>
                    <a:pt x="46" y="11"/>
                  </a:lnTo>
                  <a:lnTo>
                    <a:pt x="51" y="13"/>
                  </a:lnTo>
                  <a:lnTo>
                    <a:pt x="55" y="16"/>
                  </a:lnTo>
                  <a:lnTo>
                    <a:pt x="61" y="20"/>
                  </a:lnTo>
                  <a:lnTo>
                    <a:pt x="61" y="20"/>
                  </a:lnTo>
                  <a:lnTo>
                    <a:pt x="64" y="24"/>
                  </a:lnTo>
                  <a:lnTo>
                    <a:pt x="67" y="28"/>
                  </a:lnTo>
                  <a:lnTo>
                    <a:pt x="68" y="34"/>
                  </a:lnTo>
                  <a:lnTo>
                    <a:pt x="69" y="40"/>
                  </a:lnTo>
                  <a:lnTo>
                    <a:pt x="75" y="40"/>
                  </a:lnTo>
                  <a:lnTo>
                    <a:pt x="80" y="40"/>
                  </a:lnTo>
                  <a:lnTo>
                    <a:pt x="80" y="40"/>
                  </a:lnTo>
                  <a:lnTo>
                    <a:pt x="79" y="32"/>
                  </a:lnTo>
                  <a:lnTo>
                    <a:pt x="76" y="24"/>
                  </a:lnTo>
                  <a:lnTo>
                    <a:pt x="73" y="17"/>
                  </a:lnTo>
                  <a:lnTo>
                    <a:pt x="68" y="11"/>
                  </a:lnTo>
                  <a:lnTo>
                    <a:pt x="62" y="7"/>
                  </a:lnTo>
                  <a:lnTo>
                    <a:pt x="55" y="3"/>
                  </a:lnTo>
                  <a:lnTo>
                    <a:pt x="49" y="0"/>
                  </a:lnTo>
                  <a:lnTo>
                    <a:pt x="40" y="0"/>
                  </a:lnTo>
                  <a:lnTo>
                    <a:pt x="40" y="0"/>
                  </a:lnTo>
                  <a:lnTo>
                    <a:pt x="32" y="0"/>
                  </a:lnTo>
                  <a:lnTo>
                    <a:pt x="24" y="3"/>
                  </a:lnTo>
                  <a:lnTo>
                    <a:pt x="17" y="7"/>
                  </a:lnTo>
                  <a:lnTo>
                    <a:pt x="11" y="11"/>
                  </a:lnTo>
                  <a:lnTo>
                    <a:pt x="7" y="17"/>
                  </a:lnTo>
                  <a:lnTo>
                    <a:pt x="3" y="24"/>
                  </a:lnTo>
                  <a:lnTo>
                    <a:pt x="0" y="32"/>
                  </a:lnTo>
                  <a:lnTo>
                    <a:pt x="0" y="40"/>
                  </a:lnTo>
                  <a:lnTo>
                    <a:pt x="0" y="40"/>
                  </a:lnTo>
                  <a:lnTo>
                    <a:pt x="0" y="49"/>
                  </a:lnTo>
                  <a:lnTo>
                    <a:pt x="3" y="56"/>
                  </a:lnTo>
                  <a:lnTo>
                    <a:pt x="7" y="63"/>
                  </a:lnTo>
                  <a:lnTo>
                    <a:pt x="11" y="68"/>
                  </a:lnTo>
                  <a:lnTo>
                    <a:pt x="17" y="74"/>
                  </a:lnTo>
                  <a:lnTo>
                    <a:pt x="24" y="77"/>
                  </a:lnTo>
                  <a:lnTo>
                    <a:pt x="32" y="79"/>
                  </a:lnTo>
                  <a:lnTo>
                    <a:pt x="40" y="81"/>
                  </a:lnTo>
                  <a:lnTo>
                    <a:pt x="40" y="81"/>
                  </a:lnTo>
                  <a:lnTo>
                    <a:pt x="49" y="79"/>
                  </a:lnTo>
                  <a:lnTo>
                    <a:pt x="55" y="77"/>
                  </a:lnTo>
                  <a:lnTo>
                    <a:pt x="62" y="74"/>
                  </a:lnTo>
                  <a:lnTo>
                    <a:pt x="68" y="68"/>
                  </a:lnTo>
                  <a:lnTo>
                    <a:pt x="73" y="63"/>
                  </a:lnTo>
                  <a:lnTo>
                    <a:pt x="76" y="56"/>
                  </a:lnTo>
                  <a:lnTo>
                    <a:pt x="79" y="49"/>
                  </a:lnTo>
                  <a:lnTo>
                    <a:pt x="80" y="40"/>
                  </a:lnTo>
                  <a:lnTo>
                    <a:pt x="75" y="4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97" name="Freeform 44">
              <a:extLst>
                <a:ext uri="{FF2B5EF4-FFF2-40B4-BE49-F238E27FC236}">
                  <a16:creationId xmlns:a16="http://schemas.microsoft.com/office/drawing/2014/main" id="{118EF17B-E66D-47FA-B798-F336AF91BB7E}"/>
                </a:ext>
              </a:extLst>
            </p:cNvPr>
            <p:cNvSpPr>
              <a:spLocks/>
            </p:cNvSpPr>
            <p:nvPr/>
          </p:nvSpPr>
          <p:spPr bwMode="auto">
            <a:xfrm>
              <a:off x="7728962" y="2144185"/>
              <a:ext cx="422780" cy="1032818"/>
            </a:xfrm>
            <a:custGeom>
              <a:avLst/>
              <a:gdLst>
                <a:gd name="T0" fmla="*/ 206 w 219"/>
                <a:gd name="T1" fmla="*/ 13 h 535"/>
                <a:gd name="T2" fmla="*/ 204 w 219"/>
                <a:gd name="T3" fmla="*/ 8 h 535"/>
                <a:gd name="T4" fmla="*/ 193 w 219"/>
                <a:gd name="T5" fmla="*/ 0 h 535"/>
                <a:gd name="T6" fmla="*/ 186 w 219"/>
                <a:gd name="T7" fmla="*/ 0 h 535"/>
                <a:gd name="T8" fmla="*/ 175 w 219"/>
                <a:gd name="T9" fmla="*/ 7 h 535"/>
                <a:gd name="T10" fmla="*/ 172 w 219"/>
                <a:gd name="T11" fmla="*/ 20 h 535"/>
                <a:gd name="T12" fmla="*/ 184 w 219"/>
                <a:gd name="T13" fmla="*/ 91 h 535"/>
                <a:gd name="T14" fmla="*/ 101 w 219"/>
                <a:gd name="T15" fmla="*/ 167 h 535"/>
                <a:gd name="T16" fmla="*/ 72 w 219"/>
                <a:gd name="T17" fmla="*/ 88 h 535"/>
                <a:gd name="T18" fmla="*/ 78 w 219"/>
                <a:gd name="T19" fmla="*/ 22 h 535"/>
                <a:gd name="T20" fmla="*/ 73 w 219"/>
                <a:gd name="T21" fmla="*/ 9 h 535"/>
                <a:gd name="T22" fmla="*/ 62 w 219"/>
                <a:gd name="T23" fmla="*/ 4 h 535"/>
                <a:gd name="T24" fmla="*/ 55 w 219"/>
                <a:gd name="T25" fmla="*/ 4 h 535"/>
                <a:gd name="T26" fmla="*/ 46 w 219"/>
                <a:gd name="T27" fmla="*/ 12 h 535"/>
                <a:gd name="T28" fmla="*/ 36 w 219"/>
                <a:gd name="T29" fmla="*/ 92 h 535"/>
                <a:gd name="T30" fmla="*/ 42 w 219"/>
                <a:gd name="T31" fmla="*/ 109 h 535"/>
                <a:gd name="T32" fmla="*/ 69 w 219"/>
                <a:gd name="T33" fmla="*/ 183 h 535"/>
                <a:gd name="T34" fmla="*/ 71 w 219"/>
                <a:gd name="T35" fmla="*/ 187 h 535"/>
                <a:gd name="T36" fmla="*/ 78 w 219"/>
                <a:gd name="T37" fmla="*/ 192 h 535"/>
                <a:gd name="T38" fmla="*/ 80 w 219"/>
                <a:gd name="T39" fmla="*/ 349 h 535"/>
                <a:gd name="T40" fmla="*/ 73 w 219"/>
                <a:gd name="T41" fmla="*/ 359 h 535"/>
                <a:gd name="T42" fmla="*/ 5 w 219"/>
                <a:gd name="T43" fmla="*/ 492 h 535"/>
                <a:gd name="T44" fmla="*/ 1 w 219"/>
                <a:gd name="T45" fmla="*/ 506 h 535"/>
                <a:gd name="T46" fmla="*/ 0 w 219"/>
                <a:gd name="T47" fmla="*/ 518 h 535"/>
                <a:gd name="T48" fmla="*/ 3 w 219"/>
                <a:gd name="T49" fmla="*/ 528 h 535"/>
                <a:gd name="T50" fmla="*/ 10 w 219"/>
                <a:gd name="T51" fmla="*/ 533 h 535"/>
                <a:gd name="T52" fmla="*/ 14 w 219"/>
                <a:gd name="T53" fmla="*/ 535 h 535"/>
                <a:gd name="T54" fmla="*/ 22 w 219"/>
                <a:gd name="T55" fmla="*/ 533 h 535"/>
                <a:gd name="T56" fmla="*/ 32 w 219"/>
                <a:gd name="T57" fmla="*/ 528 h 535"/>
                <a:gd name="T58" fmla="*/ 42 w 219"/>
                <a:gd name="T59" fmla="*/ 518 h 535"/>
                <a:gd name="T60" fmla="*/ 112 w 219"/>
                <a:gd name="T61" fmla="*/ 378 h 535"/>
                <a:gd name="T62" fmla="*/ 116 w 219"/>
                <a:gd name="T63" fmla="*/ 368 h 535"/>
                <a:gd name="T64" fmla="*/ 119 w 219"/>
                <a:gd name="T65" fmla="*/ 359 h 535"/>
                <a:gd name="T66" fmla="*/ 66 w 219"/>
                <a:gd name="T67" fmla="*/ 492 h 535"/>
                <a:gd name="T68" fmla="*/ 64 w 219"/>
                <a:gd name="T69" fmla="*/ 499 h 535"/>
                <a:gd name="T70" fmla="*/ 61 w 219"/>
                <a:gd name="T71" fmla="*/ 511 h 535"/>
                <a:gd name="T72" fmla="*/ 61 w 219"/>
                <a:gd name="T73" fmla="*/ 522 h 535"/>
                <a:gd name="T74" fmla="*/ 66 w 219"/>
                <a:gd name="T75" fmla="*/ 531 h 535"/>
                <a:gd name="T76" fmla="*/ 69 w 219"/>
                <a:gd name="T77" fmla="*/ 533 h 535"/>
                <a:gd name="T78" fmla="*/ 78 w 219"/>
                <a:gd name="T79" fmla="*/ 535 h 535"/>
                <a:gd name="T80" fmla="*/ 87 w 219"/>
                <a:gd name="T81" fmla="*/ 532 h 535"/>
                <a:gd name="T82" fmla="*/ 97 w 219"/>
                <a:gd name="T83" fmla="*/ 524 h 535"/>
                <a:gd name="T84" fmla="*/ 105 w 219"/>
                <a:gd name="T85" fmla="*/ 512 h 535"/>
                <a:gd name="T86" fmla="*/ 173 w 219"/>
                <a:gd name="T87" fmla="*/ 378 h 535"/>
                <a:gd name="T88" fmla="*/ 182 w 219"/>
                <a:gd name="T89" fmla="*/ 354 h 535"/>
                <a:gd name="T90" fmla="*/ 186 w 219"/>
                <a:gd name="T91" fmla="*/ 335 h 535"/>
                <a:gd name="T92" fmla="*/ 188 w 219"/>
                <a:gd name="T93" fmla="*/ 316 h 535"/>
                <a:gd name="T94" fmla="*/ 187 w 219"/>
                <a:gd name="T95" fmla="*/ 203 h 535"/>
                <a:gd name="T96" fmla="*/ 190 w 219"/>
                <a:gd name="T97" fmla="*/ 201 h 535"/>
                <a:gd name="T98" fmla="*/ 195 w 219"/>
                <a:gd name="T99" fmla="*/ 194 h 535"/>
                <a:gd name="T100" fmla="*/ 219 w 219"/>
                <a:gd name="T101" fmla="*/ 99 h 535"/>
                <a:gd name="T102" fmla="*/ 219 w 219"/>
                <a:gd name="T103" fmla="*/ 92 h 535"/>
                <a:gd name="T104" fmla="*/ 219 w 219"/>
                <a:gd name="T105" fmla="*/ 8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535">
                  <a:moveTo>
                    <a:pt x="219" y="87"/>
                  </a:moveTo>
                  <a:lnTo>
                    <a:pt x="206" y="13"/>
                  </a:lnTo>
                  <a:lnTo>
                    <a:pt x="206" y="13"/>
                  </a:lnTo>
                  <a:lnTo>
                    <a:pt x="204" y="8"/>
                  </a:lnTo>
                  <a:lnTo>
                    <a:pt x="200" y="2"/>
                  </a:lnTo>
                  <a:lnTo>
                    <a:pt x="193" y="0"/>
                  </a:lnTo>
                  <a:lnTo>
                    <a:pt x="186" y="0"/>
                  </a:lnTo>
                  <a:lnTo>
                    <a:pt x="186" y="0"/>
                  </a:lnTo>
                  <a:lnTo>
                    <a:pt x="180" y="2"/>
                  </a:lnTo>
                  <a:lnTo>
                    <a:pt x="175" y="7"/>
                  </a:lnTo>
                  <a:lnTo>
                    <a:pt x="172" y="13"/>
                  </a:lnTo>
                  <a:lnTo>
                    <a:pt x="172" y="20"/>
                  </a:lnTo>
                  <a:lnTo>
                    <a:pt x="184" y="91"/>
                  </a:lnTo>
                  <a:lnTo>
                    <a:pt x="184" y="91"/>
                  </a:lnTo>
                  <a:lnTo>
                    <a:pt x="166" y="167"/>
                  </a:lnTo>
                  <a:lnTo>
                    <a:pt x="101" y="167"/>
                  </a:lnTo>
                  <a:lnTo>
                    <a:pt x="72" y="90"/>
                  </a:lnTo>
                  <a:lnTo>
                    <a:pt x="72" y="88"/>
                  </a:lnTo>
                  <a:lnTo>
                    <a:pt x="78" y="22"/>
                  </a:lnTo>
                  <a:lnTo>
                    <a:pt x="78" y="22"/>
                  </a:lnTo>
                  <a:lnTo>
                    <a:pt x="78" y="16"/>
                  </a:lnTo>
                  <a:lnTo>
                    <a:pt x="73" y="9"/>
                  </a:lnTo>
                  <a:lnTo>
                    <a:pt x="69" y="5"/>
                  </a:lnTo>
                  <a:lnTo>
                    <a:pt x="62" y="4"/>
                  </a:lnTo>
                  <a:lnTo>
                    <a:pt x="62" y="4"/>
                  </a:lnTo>
                  <a:lnTo>
                    <a:pt x="55" y="4"/>
                  </a:lnTo>
                  <a:lnTo>
                    <a:pt x="50" y="8"/>
                  </a:lnTo>
                  <a:lnTo>
                    <a:pt x="46" y="12"/>
                  </a:lnTo>
                  <a:lnTo>
                    <a:pt x="43" y="19"/>
                  </a:lnTo>
                  <a:lnTo>
                    <a:pt x="36" y="92"/>
                  </a:lnTo>
                  <a:lnTo>
                    <a:pt x="36" y="92"/>
                  </a:lnTo>
                  <a:lnTo>
                    <a:pt x="42" y="109"/>
                  </a:lnTo>
                  <a:lnTo>
                    <a:pt x="53" y="140"/>
                  </a:lnTo>
                  <a:lnTo>
                    <a:pt x="69" y="183"/>
                  </a:lnTo>
                  <a:lnTo>
                    <a:pt x="69" y="183"/>
                  </a:lnTo>
                  <a:lnTo>
                    <a:pt x="71" y="187"/>
                  </a:lnTo>
                  <a:lnTo>
                    <a:pt x="73" y="189"/>
                  </a:lnTo>
                  <a:lnTo>
                    <a:pt x="78" y="192"/>
                  </a:lnTo>
                  <a:lnTo>
                    <a:pt x="80" y="195"/>
                  </a:lnTo>
                  <a:lnTo>
                    <a:pt x="80" y="349"/>
                  </a:lnTo>
                  <a:lnTo>
                    <a:pt x="80" y="349"/>
                  </a:lnTo>
                  <a:lnTo>
                    <a:pt x="73" y="359"/>
                  </a:lnTo>
                  <a:lnTo>
                    <a:pt x="5" y="492"/>
                  </a:lnTo>
                  <a:lnTo>
                    <a:pt x="5" y="492"/>
                  </a:lnTo>
                  <a:lnTo>
                    <a:pt x="3" y="499"/>
                  </a:lnTo>
                  <a:lnTo>
                    <a:pt x="1" y="506"/>
                  </a:lnTo>
                  <a:lnTo>
                    <a:pt x="0" y="511"/>
                  </a:lnTo>
                  <a:lnTo>
                    <a:pt x="0" y="518"/>
                  </a:lnTo>
                  <a:lnTo>
                    <a:pt x="1" y="522"/>
                  </a:lnTo>
                  <a:lnTo>
                    <a:pt x="3" y="528"/>
                  </a:lnTo>
                  <a:lnTo>
                    <a:pt x="5" y="531"/>
                  </a:lnTo>
                  <a:lnTo>
                    <a:pt x="10" y="533"/>
                  </a:lnTo>
                  <a:lnTo>
                    <a:pt x="10" y="533"/>
                  </a:lnTo>
                  <a:lnTo>
                    <a:pt x="14" y="535"/>
                  </a:lnTo>
                  <a:lnTo>
                    <a:pt x="18" y="535"/>
                  </a:lnTo>
                  <a:lnTo>
                    <a:pt x="22" y="533"/>
                  </a:lnTo>
                  <a:lnTo>
                    <a:pt x="28" y="532"/>
                  </a:lnTo>
                  <a:lnTo>
                    <a:pt x="32" y="528"/>
                  </a:lnTo>
                  <a:lnTo>
                    <a:pt x="37" y="524"/>
                  </a:lnTo>
                  <a:lnTo>
                    <a:pt x="42" y="518"/>
                  </a:lnTo>
                  <a:lnTo>
                    <a:pt x="44" y="512"/>
                  </a:lnTo>
                  <a:lnTo>
                    <a:pt x="112" y="378"/>
                  </a:lnTo>
                  <a:lnTo>
                    <a:pt x="112" y="378"/>
                  </a:lnTo>
                  <a:lnTo>
                    <a:pt x="116" y="368"/>
                  </a:lnTo>
                  <a:lnTo>
                    <a:pt x="119" y="359"/>
                  </a:lnTo>
                  <a:lnTo>
                    <a:pt x="119" y="359"/>
                  </a:lnTo>
                  <a:lnTo>
                    <a:pt x="134" y="359"/>
                  </a:lnTo>
                  <a:lnTo>
                    <a:pt x="66" y="492"/>
                  </a:lnTo>
                  <a:lnTo>
                    <a:pt x="66" y="492"/>
                  </a:lnTo>
                  <a:lnTo>
                    <a:pt x="64" y="499"/>
                  </a:lnTo>
                  <a:lnTo>
                    <a:pt x="61" y="506"/>
                  </a:lnTo>
                  <a:lnTo>
                    <a:pt x="61" y="511"/>
                  </a:lnTo>
                  <a:lnTo>
                    <a:pt x="61" y="518"/>
                  </a:lnTo>
                  <a:lnTo>
                    <a:pt x="61" y="522"/>
                  </a:lnTo>
                  <a:lnTo>
                    <a:pt x="64" y="528"/>
                  </a:lnTo>
                  <a:lnTo>
                    <a:pt x="66" y="531"/>
                  </a:lnTo>
                  <a:lnTo>
                    <a:pt x="69" y="533"/>
                  </a:lnTo>
                  <a:lnTo>
                    <a:pt x="69" y="533"/>
                  </a:lnTo>
                  <a:lnTo>
                    <a:pt x="73" y="535"/>
                  </a:lnTo>
                  <a:lnTo>
                    <a:pt x="78" y="535"/>
                  </a:lnTo>
                  <a:lnTo>
                    <a:pt x="83" y="533"/>
                  </a:lnTo>
                  <a:lnTo>
                    <a:pt x="87" y="532"/>
                  </a:lnTo>
                  <a:lnTo>
                    <a:pt x="93" y="528"/>
                  </a:lnTo>
                  <a:lnTo>
                    <a:pt x="97" y="524"/>
                  </a:lnTo>
                  <a:lnTo>
                    <a:pt x="101" y="518"/>
                  </a:lnTo>
                  <a:lnTo>
                    <a:pt x="105" y="512"/>
                  </a:lnTo>
                  <a:lnTo>
                    <a:pt x="173" y="378"/>
                  </a:lnTo>
                  <a:lnTo>
                    <a:pt x="173" y="378"/>
                  </a:lnTo>
                  <a:lnTo>
                    <a:pt x="177" y="367"/>
                  </a:lnTo>
                  <a:lnTo>
                    <a:pt x="182" y="354"/>
                  </a:lnTo>
                  <a:lnTo>
                    <a:pt x="186" y="335"/>
                  </a:lnTo>
                  <a:lnTo>
                    <a:pt x="186" y="335"/>
                  </a:lnTo>
                  <a:lnTo>
                    <a:pt x="187" y="328"/>
                  </a:lnTo>
                  <a:lnTo>
                    <a:pt x="188" y="316"/>
                  </a:lnTo>
                  <a:lnTo>
                    <a:pt x="188" y="282"/>
                  </a:lnTo>
                  <a:lnTo>
                    <a:pt x="187" y="203"/>
                  </a:lnTo>
                  <a:lnTo>
                    <a:pt x="187" y="203"/>
                  </a:lnTo>
                  <a:lnTo>
                    <a:pt x="190" y="201"/>
                  </a:lnTo>
                  <a:lnTo>
                    <a:pt x="194" y="198"/>
                  </a:lnTo>
                  <a:lnTo>
                    <a:pt x="195" y="194"/>
                  </a:lnTo>
                  <a:lnTo>
                    <a:pt x="197" y="189"/>
                  </a:lnTo>
                  <a:lnTo>
                    <a:pt x="219" y="99"/>
                  </a:lnTo>
                  <a:lnTo>
                    <a:pt x="219" y="99"/>
                  </a:lnTo>
                  <a:lnTo>
                    <a:pt x="219" y="92"/>
                  </a:lnTo>
                  <a:lnTo>
                    <a:pt x="219" y="92"/>
                  </a:lnTo>
                  <a:lnTo>
                    <a:pt x="219" y="87"/>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98" name="Freeform 45">
              <a:extLst>
                <a:ext uri="{FF2B5EF4-FFF2-40B4-BE49-F238E27FC236}">
                  <a16:creationId xmlns:a16="http://schemas.microsoft.com/office/drawing/2014/main" id="{8365BED0-DFBE-4972-B566-A80CF7BC1DA9}"/>
                </a:ext>
              </a:extLst>
            </p:cNvPr>
            <p:cNvSpPr>
              <a:spLocks/>
            </p:cNvSpPr>
            <p:nvPr/>
          </p:nvSpPr>
          <p:spPr bwMode="auto">
            <a:xfrm>
              <a:off x="7728962" y="2144185"/>
              <a:ext cx="422780" cy="1032818"/>
            </a:xfrm>
            <a:custGeom>
              <a:avLst/>
              <a:gdLst>
                <a:gd name="T0" fmla="*/ 206 w 219"/>
                <a:gd name="T1" fmla="*/ 13 h 535"/>
                <a:gd name="T2" fmla="*/ 204 w 219"/>
                <a:gd name="T3" fmla="*/ 8 h 535"/>
                <a:gd name="T4" fmla="*/ 193 w 219"/>
                <a:gd name="T5" fmla="*/ 0 h 535"/>
                <a:gd name="T6" fmla="*/ 186 w 219"/>
                <a:gd name="T7" fmla="*/ 0 h 535"/>
                <a:gd name="T8" fmla="*/ 175 w 219"/>
                <a:gd name="T9" fmla="*/ 7 h 535"/>
                <a:gd name="T10" fmla="*/ 172 w 219"/>
                <a:gd name="T11" fmla="*/ 20 h 535"/>
                <a:gd name="T12" fmla="*/ 184 w 219"/>
                <a:gd name="T13" fmla="*/ 91 h 535"/>
                <a:gd name="T14" fmla="*/ 101 w 219"/>
                <a:gd name="T15" fmla="*/ 167 h 535"/>
                <a:gd name="T16" fmla="*/ 72 w 219"/>
                <a:gd name="T17" fmla="*/ 88 h 535"/>
                <a:gd name="T18" fmla="*/ 78 w 219"/>
                <a:gd name="T19" fmla="*/ 22 h 535"/>
                <a:gd name="T20" fmla="*/ 73 w 219"/>
                <a:gd name="T21" fmla="*/ 9 h 535"/>
                <a:gd name="T22" fmla="*/ 62 w 219"/>
                <a:gd name="T23" fmla="*/ 4 h 535"/>
                <a:gd name="T24" fmla="*/ 55 w 219"/>
                <a:gd name="T25" fmla="*/ 4 h 535"/>
                <a:gd name="T26" fmla="*/ 46 w 219"/>
                <a:gd name="T27" fmla="*/ 12 h 535"/>
                <a:gd name="T28" fmla="*/ 36 w 219"/>
                <a:gd name="T29" fmla="*/ 92 h 535"/>
                <a:gd name="T30" fmla="*/ 42 w 219"/>
                <a:gd name="T31" fmla="*/ 109 h 535"/>
                <a:gd name="T32" fmla="*/ 69 w 219"/>
                <a:gd name="T33" fmla="*/ 183 h 535"/>
                <a:gd name="T34" fmla="*/ 71 w 219"/>
                <a:gd name="T35" fmla="*/ 187 h 535"/>
                <a:gd name="T36" fmla="*/ 78 w 219"/>
                <a:gd name="T37" fmla="*/ 192 h 535"/>
                <a:gd name="T38" fmla="*/ 80 w 219"/>
                <a:gd name="T39" fmla="*/ 349 h 535"/>
                <a:gd name="T40" fmla="*/ 73 w 219"/>
                <a:gd name="T41" fmla="*/ 359 h 535"/>
                <a:gd name="T42" fmla="*/ 5 w 219"/>
                <a:gd name="T43" fmla="*/ 492 h 535"/>
                <a:gd name="T44" fmla="*/ 1 w 219"/>
                <a:gd name="T45" fmla="*/ 506 h 535"/>
                <a:gd name="T46" fmla="*/ 0 w 219"/>
                <a:gd name="T47" fmla="*/ 518 h 535"/>
                <a:gd name="T48" fmla="*/ 3 w 219"/>
                <a:gd name="T49" fmla="*/ 528 h 535"/>
                <a:gd name="T50" fmla="*/ 10 w 219"/>
                <a:gd name="T51" fmla="*/ 533 h 535"/>
                <a:gd name="T52" fmla="*/ 14 w 219"/>
                <a:gd name="T53" fmla="*/ 535 h 535"/>
                <a:gd name="T54" fmla="*/ 22 w 219"/>
                <a:gd name="T55" fmla="*/ 533 h 535"/>
                <a:gd name="T56" fmla="*/ 32 w 219"/>
                <a:gd name="T57" fmla="*/ 528 h 535"/>
                <a:gd name="T58" fmla="*/ 42 w 219"/>
                <a:gd name="T59" fmla="*/ 518 h 535"/>
                <a:gd name="T60" fmla="*/ 112 w 219"/>
                <a:gd name="T61" fmla="*/ 378 h 535"/>
                <a:gd name="T62" fmla="*/ 116 w 219"/>
                <a:gd name="T63" fmla="*/ 368 h 535"/>
                <a:gd name="T64" fmla="*/ 119 w 219"/>
                <a:gd name="T65" fmla="*/ 359 h 535"/>
                <a:gd name="T66" fmla="*/ 66 w 219"/>
                <a:gd name="T67" fmla="*/ 492 h 535"/>
                <a:gd name="T68" fmla="*/ 64 w 219"/>
                <a:gd name="T69" fmla="*/ 499 h 535"/>
                <a:gd name="T70" fmla="*/ 61 w 219"/>
                <a:gd name="T71" fmla="*/ 511 h 535"/>
                <a:gd name="T72" fmla="*/ 61 w 219"/>
                <a:gd name="T73" fmla="*/ 522 h 535"/>
                <a:gd name="T74" fmla="*/ 66 w 219"/>
                <a:gd name="T75" fmla="*/ 531 h 535"/>
                <a:gd name="T76" fmla="*/ 69 w 219"/>
                <a:gd name="T77" fmla="*/ 533 h 535"/>
                <a:gd name="T78" fmla="*/ 78 w 219"/>
                <a:gd name="T79" fmla="*/ 535 h 535"/>
                <a:gd name="T80" fmla="*/ 87 w 219"/>
                <a:gd name="T81" fmla="*/ 532 h 535"/>
                <a:gd name="T82" fmla="*/ 97 w 219"/>
                <a:gd name="T83" fmla="*/ 524 h 535"/>
                <a:gd name="T84" fmla="*/ 105 w 219"/>
                <a:gd name="T85" fmla="*/ 512 h 535"/>
                <a:gd name="T86" fmla="*/ 173 w 219"/>
                <a:gd name="T87" fmla="*/ 378 h 535"/>
                <a:gd name="T88" fmla="*/ 182 w 219"/>
                <a:gd name="T89" fmla="*/ 354 h 535"/>
                <a:gd name="T90" fmla="*/ 186 w 219"/>
                <a:gd name="T91" fmla="*/ 335 h 535"/>
                <a:gd name="T92" fmla="*/ 188 w 219"/>
                <a:gd name="T93" fmla="*/ 316 h 535"/>
                <a:gd name="T94" fmla="*/ 187 w 219"/>
                <a:gd name="T95" fmla="*/ 203 h 535"/>
                <a:gd name="T96" fmla="*/ 190 w 219"/>
                <a:gd name="T97" fmla="*/ 201 h 535"/>
                <a:gd name="T98" fmla="*/ 195 w 219"/>
                <a:gd name="T99" fmla="*/ 194 h 535"/>
                <a:gd name="T100" fmla="*/ 219 w 219"/>
                <a:gd name="T101" fmla="*/ 99 h 535"/>
                <a:gd name="T102" fmla="*/ 219 w 219"/>
                <a:gd name="T103" fmla="*/ 92 h 535"/>
                <a:gd name="T104" fmla="*/ 219 w 219"/>
                <a:gd name="T105" fmla="*/ 8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535">
                  <a:moveTo>
                    <a:pt x="219" y="87"/>
                  </a:moveTo>
                  <a:lnTo>
                    <a:pt x="206" y="13"/>
                  </a:lnTo>
                  <a:lnTo>
                    <a:pt x="206" y="13"/>
                  </a:lnTo>
                  <a:lnTo>
                    <a:pt x="204" y="8"/>
                  </a:lnTo>
                  <a:lnTo>
                    <a:pt x="200" y="2"/>
                  </a:lnTo>
                  <a:lnTo>
                    <a:pt x="193" y="0"/>
                  </a:lnTo>
                  <a:lnTo>
                    <a:pt x="186" y="0"/>
                  </a:lnTo>
                  <a:lnTo>
                    <a:pt x="186" y="0"/>
                  </a:lnTo>
                  <a:lnTo>
                    <a:pt x="180" y="2"/>
                  </a:lnTo>
                  <a:lnTo>
                    <a:pt x="175" y="7"/>
                  </a:lnTo>
                  <a:lnTo>
                    <a:pt x="172" y="13"/>
                  </a:lnTo>
                  <a:lnTo>
                    <a:pt x="172" y="20"/>
                  </a:lnTo>
                  <a:lnTo>
                    <a:pt x="184" y="91"/>
                  </a:lnTo>
                  <a:lnTo>
                    <a:pt x="184" y="91"/>
                  </a:lnTo>
                  <a:lnTo>
                    <a:pt x="166" y="167"/>
                  </a:lnTo>
                  <a:lnTo>
                    <a:pt x="101" y="167"/>
                  </a:lnTo>
                  <a:lnTo>
                    <a:pt x="72" y="90"/>
                  </a:lnTo>
                  <a:lnTo>
                    <a:pt x="72" y="88"/>
                  </a:lnTo>
                  <a:lnTo>
                    <a:pt x="78" y="22"/>
                  </a:lnTo>
                  <a:lnTo>
                    <a:pt x="78" y="22"/>
                  </a:lnTo>
                  <a:lnTo>
                    <a:pt x="78" y="16"/>
                  </a:lnTo>
                  <a:lnTo>
                    <a:pt x="73" y="9"/>
                  </a:lnTo>
                  <a:lnTo>
                    <a:pt x="69" y="5"/>
                  </a:lnTo>
                  <a:lnTo>
                    <a:pt x="62" y="4"/>
                  </a:lnTo>
                  <a:lnTo>
                    <a:pt x="62" y="4"/>
                  </a:lnTo>
                  <a:lnTo>
                    <a:pt x="55" y="4"/>
                  </a:lnTo>
                  <a:lnTo>
                    <a:pt x="50" y="8"/>
                  </a:lnTo>
                  <a:lnTo>
                    <a:pt x="46" y="12"/>
                  </a:lnTo>
                  <a:lnTo>
                    <a:pt x="43" y="19"/>
                  </a:lnTo>
                  <a:lnTo>
                    <a:pt x="36" y="92"/>
                  </a:lnTo>
                  <a:lnTo>
                    <a:pt x="36" y="92"/>
                  </a:lnTo>
                  <a:lnTo>
                    <a:pt x="42" y="109"/>
                  </a:lnTo>
                  <a:lnTo>
                    <a:pt x="53" y="140"/>
                  </a:lnTo>
                  <a:lnTo>
                    <a:pt x="69" y="183"/>
                  </a:lnTo>
                  <a:lnTo>
                    <a:pt x="69" y="183"/>
                  </a:lnTo>
                  <a:lnTo>
                    <a:pt x="71" y="187"/>
                  </a:lnTo>
                  <a:lnTo>
                    <a:pt x="73" y="189"/>
                  </a:lnTo>
                  <a:lnTo>
                    <a:pt x="78" y="192"/>
                  </a:lnTo>
                  <a:lnTo>
                    <a:pt x="80" y="195"/>
                  </a:lnTo>
                  <a:lnTo>
                    <a:pt x="80" y="349"/>
                  </a:lnTo>
                  <a:lnTo>
                    <a:pt x="80" y="349"/>
                  </a:lnTo>
                  <a:lnTo>
                    <a:pt x="73" y="359"/>
                  </a:lnTo>
                  <a:lnTo>
                    <a:pt x="5" y="492"/>
                  </a:lnTo>
                  <a:lnTo>
                    <a:pt x="5" y="492"/>
                  </a:lnTo>
                  <a:lnTo>
                    <a:pt x="3" y="499"/>
                  </a:lnTo>
                  <a:lnTo>
                    <a:pt x="1" y="506"/>
                  </a:lnTo>
                  <a:lnTo>
                    <a:pt x="0" y="511"/>
                  </a:lnTo>
                  <a:lnTo>
                    <a:pt x="0" y="518"/>
                  </a:lnTo>
                  <a:lnTo>
                    <a:pt x="1" y="522"/>
                  </a:lnTo>
                  <a:lnTo>
                    <a:pt x="3" y="528"/>
                  </a:lnTo>
                  <a:lnTo>
                    <a:pt x="5" y="531"/>
                  </a:lnTo>
                  <a:lnTo>
                    <a:pt x="10" y="533"/>
                  </a:lnTo>
                  <a:lnTo>
                    <a:pt x="10" y="533"/>
                  </a:lnTo>
                  <a:lnTo>
                    <a:pt x="14" y="535"/>
                  </a:lnTo>
                  <a:lnTo>
                    <a:pt x="18" y="535"/>
                  </a:lnTo>
                  <a:lnTo>
                    <a:pt x="22" y="533"/>
                  </a:lnTo>
                  <a:lnTo>
                    <a:pt x="28" y="532"/>
                  </a:lnTo>
                  <a:lnTo>
                    <a:pt x="32" y="528"/>
                  </a:lnTo>
                  <a:lnTo>
                    <a:pt x="37" y="524"/>
                  </a:lnTo>
                  <a:lnTo>
                    <a:pt x="42" y="518"/>
                  </a:lnTo>
                  <a:lnTo>
                    <a:pt x="44" y="512"/>
                  </a:lnTo>
                  <a:lnTo>
                    <a:pt x="112" y="378"/>
                  </a:lnTo>
                  <a:lnTo>
                    <a:pt x="112" y="378"/>
                  </a:lnTo>
                  <a:lnTo>
                    <a:pt x="116" y="368"/>
                  </a:lnTo>
                  <a:lnTo>
                    <a:pt x="119" y="359"/>
                  </a:lnTo>
                  <a:lnTo>
                    <a:pt x="119" y="359"/>
                  </a:lnTo>
                  <a:lnTo>
                    <a:pt x="134" y="359"/>
                  </a:lnTo>
                  <a:lnTo>
                    <a:pt x="66" y="492"/>
                  </a:lnTo>
                  <a:lnTo>
                    <a:pt x="66" y="492"/>
                  </a:lnTo>
                  <a:lnTo>
                    <a:pt x="64" y="499"/>
                  </a:lnTo>
                  <a:lnTo>
                    <a:pt x="61" y="506"/>
                  </a:lnTo>
                  <a:lnTo>
                    <a:pt x="61" y="511"/>
                  </a:lnTo>
                  <a:lnTo>
                    <a:pt x="61" y="518"/>
                  </a:lnTo>
                  <a:lnTo>
                    <a:pt x="61" y="522"/>
                  </a:lnTo>
                  <a:lnTo>
                    <a:pt x="64" y="528"/>
                  </a:lnTo>
                  <a:lnTo>
                    <a:pt x="66" y="531"/>
                  </a:lnTo>
                  <a:lnTo>
                    <a:pt x="69" y="533"/>
                  </a:lnTo>
                  <a:lnTo>
                    <a:pt x="69" y="533"/>
                  </a:lnTo>
                  <a:lnTo>
                    <a:pt x="73" y="535"/>
                  </a:lnTo>
                  <a:lnTo>
                    <a:pt x="78" y="535"/>
                  </a:lnTo>
                  <a:lnTo>
                    <a:pt x="83" y="533"/>
                  </a:lnTo>
                  <a:lnTo>
                    <a:pt x="87" y="532"/>
                  </a:lnTo>
                  <a:lnTo>
                    <a:pt x="93" y="528"/>
                  </a:lnTo>
                  <a:lnTo>
                    <a:pt x="97" y="524"/>
                  </a:lnTo>
                  <a:lnTo>
                    <a:pt x="101" y="518"/>
                  </a:lnTo>
                  <a:lnTo>
                    <a:pt x="105" y="512"/>
                  </a:lnTo>
                  <a:lnTo>
                    <a:pt x="173" y="378"/>
                  </a:lnTo>
                  <a:lnTo>
                    <a:pt x="173" y="378"/>
                  </a:lnTo>
                  <a:lnTo>
                    <a:pt x="177" y="367"/>
                  </a:lnTo>
                  <a:lnTo>
                    <a:pt x="182" y="354"/>
                  </a:lnTo>
                  <a:lnTo>
                    <a:pt x="186" y="335"/>
                  </a:lnTo>
                  <a:lnTo>
                    <a:pt x="186" y="335"/>
                  </a:lnTo>
                  <a:lnTo>
                    <a:pt x="187" y="328"/>
                  </a:lnTo>
                  <a:lnTo>
                    <a:pt x="188" y="316"/>
                  </a:lnTo>
                  <a:lnTo>
                    <a:pt x="188" y="282"/>
                  </a:lnTo>
                  <a:lnTo>
                    <a:pt x="187" y="203"/>
                  </a:lnTo>
                  <a:lnTo>
                    <a:pt x="187" y="203"/>
                  </a:lnTo>
                  <a:lnTo>
                    <a:pt x="190" y="201"/>
                  </a:lnTo>
                  <a:lnTo>
                    <a:pt x="194" y="198"/>
                  </a:lnTo>
                  <a:lnTo>
                    <a:pt x="195" y="194"/>
                  </a:lnTo>
                  <a:lnTo>
                    <a:pt x="197" y="189"/>
                  </a:lnTo>
                  <a:lnTo>
                    <a:pt x="219" y="99"/>
                  </a:lnTo>
                  <a:lnTo>
                    <a:pt x="219" y="99"/>
                  </a:lnTo>
                  <a:lnTo>
                    <a:pt x="219" y="92"/>
                  </a:lnTo>
                  <a:lnTo>
                    <a:pt x="219" y="92"/>
                  </a:lnTo>
                  <a:lnTo>
                    <a:pt x="219" y="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199" name="Freeform 46">
              <a:extLst>
                <a:ext uri="{FF2B5EF4-FFF2-40B4-BE49-F238E27FC236}">
                  <a16:creationId xmlns:a16="http://schemas.microsoft.com/office/drawing/2014/main" id="{549DD5BD-AA02-4B7B-B6E0-C026765B8AF4}"/>
                </a:ext>
              </a:extLst>
            </p:cNvPr>
            <p:cNvSpPr>
              <a:spLocks/>
            </p:cNvSpPr>
            <p:nvPr/>
          </p:nvSpPr>
          <p:spPr bwMode="auto">
            <a:xfrm>
              <a:off x="7904638" y="2290903"/>
              <a:ext cx="150579" cy="167954"/>
            </a:xfrm>
            <a:custGeom>
              <a:avLst/>
              <a:gdLst>
                <a:gd name="T0" fmla="*/ 39 w 78"/>
                <a:gd name="T1" fmla="*/ 0 h 87"/>
                <a:gd name="T2" fmla="*/ 39 w 78"/>
                <a:gd name="T3" fmla="*/ 0 h 87"/>
                <a:gd name="T4" fmla="*/ 32 w 78"/>
                <a:gd name="T5" fmla="*/ 0 h 87"/>
                <a:gd name="T6" fmla="*/ 24 w 78"/>
                <a:gd name="T7" fmla="*/ 3 h 87"/>
                <a:gd name="T8" fmla="*/ 18 w 78"/>
                <a:gd name="T9" fmla="*/ 7 h 87"/>
                <a:gd name="T10" fmla="*/ 13 w 78"/>
                <a:gd name="T11" fmla="*/ 11 h 87"/>
                <a:gd name="T12" fmla="*/ 7 w 78"/>
                <a:gd name="T13" fmla="*/ 16 h 87"/>
                <a:gd name="T14" fmla="*/ 5 w 78"/>
                <a:gd name="T15" fmla="*/ 23 h 87"/>
                <a:gd name="T16" fmla="*/ 2 w 78"/>
                <a:gd name="T17" fmla="*/ 30 h 87"/>
                <a:gd name="T18" fmla="*/ 0 w 78"/>
                <a:gd name="T19" fmla="*/ 37 h 87"/>
                <a:gd name="T20" fmla="*/ 0 w 78"/>
                <a:gd name="T21" fmla="*/ 37 h 87"/>
                <a:gd name="T22" fmla="*/ 2 w 78"/>
                <a:gd name="T23" fmla="*/ 46 h 87"/>
                <a:gd name="T24" fmla="*/ 3 w 78"/>
                <a:gd name="T25" fmla="*/ 54 h 87"/>
                <a:gd name="T26" fmla="*/ 7 w 78"/>
                <a:gd name="T27" fmla="*/ 62 h 87"/>
                <a:gd name="T28" fmla="*/ 11 w 78"/>
                <a:gd name="T29" fmla="*/ 69 h 87"/>
                <a:gd name="T30" fmla="*/ 17 w 78"/>
                <a:gd name="T31" fmla="*/ 76 h 87"/>
                <a:gd name="T32" fmla="*/ 24 w 78"/>
                <a:gd name="T33" fmla="*/ 82 h 87"/>
                <a:gd name="T34" fmla="*/ 31 w 78"/>
                <a:gd name="T35" fmla="*/ 86 h 87"/>
                <a:gd name="T36" fmla="*/ 39 w 78"/>
                <a:gd name="T37" fmla="*/ 87 h 87"/>
                <a:gd name="T38" fmla="*/ 39 w 78"/>
                <a:gd name="T39" fmla="*/ 87 h 87"/>
                <a:gd name="T40" fmla="*/ 39 w 78"/>
                <a:gd name="T41" fmla="*/ 87 h 87"/>
                <a:gd name="T42" fmla="*/ 39 w 78"/>
                <a:gd name="T43" fmla="*/ 87 h 87"/>
                <a:gd name="T44" fmla="*/ 46 w 78"/>
                <a:gd name="T45" fmla="*/ 86 h 87"/>
                <a:gd name="T46" fmla="*/ 54 w 78"/>
                <a:gd name="T47" fmla="*/ 82 h 87"/>
                <a:gd name="T48" fmla="*/ 60 w 78"/>
                <a:gd name="T49" fmla="*/ 77 h 87"/>
                <a:gd name="T50" fmla="*/ 66 w 78"/>
                <a:gd name="T51" fmla="*/ 71 h 87"/>
                <a:gd name="T52" fmla="*/ 71 w 78"/>
                <a:gd name="T53" fmla="*/ 64 h 87"/>
                <a:gd name="T54" fmla="*/ 74 w 78"/>
                <a:gd name="T55" fmla="*/ 55 h 87"/>
                <a:gd name="T56" fmla="*/ 77 w 78"/>
                <a:gd name="T57" fmla="*/ 47 h 87"/>
                <a:gd name="T58" fmla="*/ 78 w 78"/>
                <a:gd name="T59" fmla="*/ 39 h 87"/>
                <a:gd name="T60" fmla="*/ 78 w 78"/>
                <a:gd name="T61" fmla="*/ 39 h 87"/>
                <a:gd name="T62" fmla="*/ 77 w 78"/>
                <a:gd name="T63" fmla="*/ 30 h 87"/>
                <a:gd name="T64" fmla="*/ 75 w 78"/>
                <a:gd name="T65" fmla="*/ 23 h 87"/>
                <a:gd name="T66" fmla="*/ 71 w 78"/>
                <a:gd name="T67" fmla="*/ 16 h 87"/>
                <a:gd name="T68" fmla="*/ 67 w 78"/>
                <a:gd name="T69" fmla="*/ 11 h 87"/>
                <a:gd name="T70" fmla="*/ 61 w 78"/>
                <a:gd name="T71" fmla="*/ 7 h 87"/>
                <a:gd name="T72" fmla="*/ 54 w 78"/>
                <a:gd name="T73" fmla="*/ 3 h 87"/>
                <a:gd name="T74" fmla="*/ 48 w 78"/>
                <a:gd name="T75" fmla="*/ 1 h 87"/>
                <a:gd name="T76" fmla="*/ 41 w 78"/>
                <a:gd name="T77" fmla="*/ 0 h 87"/>
                <a:gd name="T78" fmla="*/ 41 w 78"/>
                <a:gd name="T79" fmla="*/ 0 h 87"/>
                <a:gd name="T80" fmla="*/ 39 w 78"/>
                <a:gd name="T8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87">
                  <a:moveTo>
                    <a:pt x="39" y="0"/>
                  </a:moveTo>
                  <a:lnTo>
                    <a:pt x="39" y="0"/>
                  </a:lnTo>
                  <a:lnTo>
                    <a:pt x="32" y="0"/>
                  </a:lnTo>
                  <a:lnTo>
                    <a:pt x="24" y="3"/>
                  </a:lnTo>
                  <a:lnTo>
                    <a:pt x="18" y="7"/>
                  </a:lnTo>
                  <a:lnTo>
                    <a:pt x="13" y="11"/>
                  </a:lnTo>
                  <a:lnTo>
                    <a:pt x="7" y="16"/>
                  </a:lnTo>
                  <a:lnTo>
                    <a:pt x="5" y="23"/>
                  </a:lnTo>
                  <a:lnTo>
                    <a:pt x="2" y="30"/>
                  </a:lnTo>
                  <a:lnTo>
                    <a:pt x="0" y="37"/>
                  </a:lnTo>
                  <a:lnTo>
                    <a:pt x="0" y="37"/>
                  </a:lnTo>
                  <a:lnTo>
                    <a:pt x="2" y="46"/>
                  </a:lnTo>
                  <a:lnTo>
                    <a:pt x="3" y="54"/>
                  </a:lnTo>
                  <a:lnTo>
                    <a:pt x="7" y="62"/>
                  </a:lnTo>
                  <a:lnTo>
                    <a:pt x="11" y="69"/>
                  </a:lnTo>
                  <a:lnTo>
                    <a:pt x="17" y="76"/>
                  </a:lnTo>
                  <a:lnTo>
                    <a:pt x="24" y="82"/>
                  </a:lnTo>
                  <a:lnTo>
                    <a:pt x="31" y="86"/>
                  </a:lnTo>
                  <a:lnTo>
                    <a:pt x="39" y="87"/>
                  </a:lnTo>
                  <a:lnTo>
                    <a:pt x="39" y="87"/>
                  </a:lnTo>
                  <a:lnTo>
                    <a:pt x="39" y="87"/>
                  </a:lnTo>
                  <a:lnTo>
                    <a:pt x="39" y="87"/>
                  </a:lnTo>
                  <a:lnTo>
                    <a:pt x="46" y="86"/>
                  </a:lnTo>
                  <a:lnTo>
                    <a:pt x="54" y="82"/>
                  </a:lnTo>
                  <a:lnTo>
                    <a:pt x="60" y="77"/>
                  </a:lnTo>
                  <a:lnTo>
                    <a:pt x="66" y="71"/>
                  </a:lnTo>
                  <a:lnTo>
                    <a:pt x="71" y="64"/>
                  </a:lnTo>
                  <a:lnTo>
                    <a:pt x="74" y="55"/>
                  </a:lnTo>
                  <a:lnTo>
                    <a:pt x="77" y="47"/>
                  </a:lnTo>
                  <a:lnTo>
                    <a:pt x="78" y="39"/>
                  </a:lnTo>
                  <a:lnTo>
                    <a:pt x="78" y="39"/>
                  </a:lnTo>
                  <a:lnTo>
                    <a:pt x="77" y="30"/>
                  </a:lnTo>
                  <a:lnTo>
                    <a:pt x="75" y="23"/>
                  </a:lnTo>
                  <a:lnTo>
                    <a:pt x="71" y="16"/>
                  </a:lnTo>
                  <a:lnTo>
                    <a:pt x="67" y="11"/>
                  </a:lnTo>
                  <a:lnTo>
                    <a:pt x="61" y="7"/>
                  </a:lnTo>
                  <a:lnTo>
                    <a:pt x="54" y="3"/>
                  </a:lnTo>
                  <a:lnTo>
                    <a:pt x="48" y="1"/>
                  </a:lnTo>
                  <a:lnTo>
                    <a:pt x="41" y="0"/>
                  </a:lnTo>
                  <a:lnTo>
                    <a:pt x="41" y="0"/>
                  </a:lnTo>
                  <a:lnTo>
                    <a:pt x="39"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200" name="Freeform 47">
              <a:extLst>
                <a:ext uri="{FF2B5EF4-FFF2-40B4-BE49-F238E27FC236}">
                  <a16:creationId xmlns:a16="http://schemas.microsoft.com/office/drawing/2014/main" id="{4CF18C7C-FAD5-4EAF-9001-A879B876C560}"/>
                </a:ext>
              </a:extLst>
            </p:cNvPr>
            <p:cNvSpPr>
              <a:spLocks/>
            </p:cNvSpPr>
            <p:nvPr/>
          </p:nvSpPr>
          <p:spPr bwMode="auto">
            <a:xfrm>
              <a:off x="7904638" y="2290903"/>
              <a:ext cx="150579" cy="167954"/>
            </a:xfrm>
            <a:custGeom>
              <a:avLst/>
              <a:gdLst>
                <a:gd name="T0" fmla="*/ 39 w 78"/>
                <a:gd name="T1" fmla="*/ 0 h 87"/>
                <a:gd name="T2" fmla="*/ 39 w 78"/>
                <a:gd name="T3" fmla="*/ 0 h 87"/>
                <a:gd name="T4" fmla="*/ 32 w 78"/>
                <a:gd name="T5" fmla="*/ 0 h 87"/>
                <a:gd name="T6" fmla="*/ 24 w 78"/>
                <a:gd name="T7" fmla="*/ 3 h 87"/>
                <a:gd name="T8" fmla="*/ 18 w 78"/>
                <a:gd name="T9" fmla="*/ 7 h 87"/>
                <a:gd name="T10" fmla="*/ 13 w 78"/>
                <a:gd name="T11" fmla="*/ 11 h 87"/>
                <a:gd name="T12" fmla="*/ 7 w 78"/>
                <a:gd name="T13" fmla="*/ 16 h 87"/>
                <a:gd name="T14" fmla="*/ 5 w 78"/>
                <a:gd name="T15" fmla="*/ 23 h 87"/>
                <a:gd name="T16" fmla="*/ 2 w 78"/>
                <a:gd name="T17" fmla="*/ 30 h 87"/>
                <a:gd name="T18" fmla="*/ 0 w 78"/>
                <a:gd name="T19" fmla="*/ 37 h 87"/>
                <a:gd name="T20" fmla="*/ 0 w 78"/>
                <a:gd name="T21" fmla="*/ 37 h 87"/>
                <a:gd name="T22" fmla="*/ 2 w 78"/>
                <a:gd name="T23" fmla="*/ 46 h 87"/>
                <a:gd name="T24" fmla="*/ 3 w 78"/>
                <a:gd name="T25" fmla="*/ 54 h 87"/>
                <a:gd name="T26" fmla="*/ 7 w 78"/>
                <a:gd name="T27" fmla="*/ 62 h 87"/>
                <a:gd name="T28" fmla="*/ 11 w 78"/>
                <a:gd name="T29" fmla="*/ 69 h 87"/>
                <a:gd name="T30" fmla="*/ 17 w 78"/>
                <a:gd name="T31" fmla="*/ 76 h 87"/>
                <a:gd name="T32" fmla="*/ 24 w 78"/>
                <a:gd name="T33" fmla="*/ 82 h 87"/>
                <a:gd name="T34" fmla="*/ 31 w 78"/>
                <a:gd name="T35" fmla="*/ 86 h 87"/>
                <a:gd name="T36" fmla="*/ 39 w 78"/>
                <a:gd name="T37" fmla="*/ 87 h 87"/>
                <a:gd name="T38" fmla="*/ 39 w 78"/>
                <a:gd name="T39" fmla="*/ 87 h 87"/>
                <a:gd name="T40" fmla="*/ 39 w 78"/>
                <a:gd name="T41" fmla="*/ 87 h 87"/>
                <a:gd name="T42" fmla="*/ 39 w 78"/>
                <a:gd name="T43" fmla="*/ 87 h 87"/>
                <a:gd name="T44" fmla="*/ 46 w 78"/>
                <a:gd name="T45" fmla="*/ 86 h 87"/>
                <a:gd name="T46" fmla="*/ 54 w 78"/>
                <a:gd name="T47" fmla="*/ 82 h 87"/>
                <a:gd name="T48" fmla="*/ 60 w 78"/>
                <a:gd name="T49" fmla="*/ 77 h 87"/>
                <a:gd name="T50" fmla="*/ 66 w 78"/>
                <a:gd name="T51" fmla="*/ 71 h 87"/>
                <a:gd name="T52" fmla="*/ 71 w 78"/>
                <a:gd name="T53" fmla="*/ 64 h 87"/>
                <a:gd name="T54" fmla="*/ 74 w 78"/>
                <a:gd name="T55" fmla="*/ 55 h 87"/>
                <a:gd name="T56" fmla="*/ 77 w 78"/>
                <a:gd name="T57" fmla="*/ 47 h 87"/>
                <a:gd name="T58" fmla="*/ 78 w 78"/>
                <a:gd name="T59" fmla="*/ 39 h 87"/>
                <a:gd name="T60" fmla="*/ 78 w 78"/>
                <a:gd name="T61" fmla="*/ 39 h 87"/>
                <a:gd name="T62" fmla="*/ 77 w 78"/>
                <a:gd name="T63" fmla="*/ 30 h 87"/>
                <a:gd name="T64" fmla="*/ 75 w 78"/>
                <a:gd name="T65" fmla="*/ 23 h 87"/>
                <a:gd name="T66" fmla="*/ 71 w 78"/>
                <a:gd name="T67" fmla="*/ 16 h 87"/>
                <a:gd name="T68" fmla="*/ 67 w 78"/>
                <a:gd name="T69" fmla="*/ 11 h 87"/>
                <a:gd name="T70" fmla="*/ 61 w 78"/>
                <a:gd name="T71" fmla="*/ 7 h 87"/>
                <a:gd name="T72" fmla="*/ 54 w 78"/>
                <a:gd name="T73" fmla="*/ 3 h 87"/>
                <a:gd name="T74" fmla="*/ 48 w 78"/>
                <a:gd name="T75" fmla="*/ 1 h 87"/>
                <a:gd name="T76" fmla="*/ 41 w 78"/>
                <a:gd name="T77" fmla="*/ 0 h 87"/>
                <a:gd name="T78" fmla="*/ 41 w 78"/>
                <a:gd name="T79" fmla="*/ 0 h 87"/>
                <a:gd name="T80" fmla="*/ 39 w 78"/>
                <a:gd name="T8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87">
                  <a:moveTo>
                    <a:pt x="39" y="0"/>
                  </a:moveTo>
                  <a:lnTo>
                    <a:pt x="39" y="0"/>
                  </a:lnTo>
                  <a:lnTo>
                    <a:pt x="32" y="0"/>
                  </a:lnTo>
                  <a:lnTo>
                    <a:pt x="24" y="3"/>
                  </a:lnTo>
                  <a:lnTo>
                    <a:pt x="18" y="7"/>
                  </a:lnTo>
                  <a:lnTo>
                    <a:pt x="13" y="11"/>
                  </a:lnTo>
                  <a:lnTo>
                    <a:pt x="7" y="16"/>
                  </a:lnTo>
                  <a:lnTo>
                    <a:pt x="5" y="23"/>
                  </a:lnTo>
                  <a:lnTo>
                    <a:pt x="2" y="30"/>
                  </a:lnTo>
                  <a:lnTo>
                    <a:pt x="0" y="37"/>
                  </a:lnTo>
                  <a:lnTo>
                    <a:pt x="0" y="37"/>
                  </a:lnTo>
                  <a:lnTo>
                    <a:pt x="2" y="46"/>
                  </a:lnTo>
                  <a:lnTo>
                    <a:pt x="3" y="54"/>
                  </a:lnTo>
                  <a:lnTo>
                    <a:pt x="7" y="62"/>
                  </a:lnTo>
                  <a:lnTo>
                    <a:pt x="11" y="69"/>
                  </a:lnTo>
                  <a:lnTo>
                    <a:pt x="17" y="76"/>
                  </a:lnTo>
                  <a:lnTo>
                    <a:pt x="24" y="82"/>
                  </a:lnTo>
                  <a:lnTo>
                    <a:pt x="31" y="86"/>
                  </a:lnTo>
                  <a:lnTo>
                    <a:pt x="39" y="87"/>
                  </a:lnTo>
                  <a:lnTo>
                    <a:pt x="39" y="87"/>
                  </a:lnTo>
                  <a:lnTo>
                    <a:pt x="39" y="87"/>
                  </a:lnTo>
                  <a:lnTo>
                    <a:pt x="39" y="87"/>
                  </a:lnTo>
                  <a:lnTo>
                    <a:pt x="46" y="86"/>
                  </a:lnTo>
                  <a:lnTo>
                    <a:pt x="54" y="82"/>
                  </a:lnTo>
                  <a:lnTo>
                    <a:pt x="60" y="77"/>
                  </a:lnTo>
                  <a:lnTo>
                    <a:pt x="66" y="71"/>
                  </a:lnTo>
                  <a:lnTo>
                    <a:pt x="71" y="64"/>
                  </a:lnTo>
                  <a:lnTo>
                    <a:pt x="74" y="55"/>
                  </a:lnTo>
                  <a:lnTo>
                    <a:pt x="77" y="47"/>
                  </a:lnTo>
                  <a:lnTo>
                    <a:pt x="78" y="39"/>
                  </a:lnTo>
                  <a:lnTo>
                    <a:pt x="78" y="39"/>
                  </a:lnTo>
                  <a:lnTo>
                    <a:pt x="77" y="30"/>
                  </a:lnTo>
                  <a:lnTo>
                    <a:pt x="75" y="23"/>
                  </a:lnTo>
                  <a:lnTo>
                    <a:pt x="71" y="16"/>
                  </a:lnTo>
                  <a:lnTo>
                    <a:pt x="67" y="11"/>
                  </a:lnTo>
                  <a:lnTo>
                    <a:pt x="61" y="7"/>
                  </a:lnTo>
                  <a:lnTo>
                    <a:pt x="54" y="3"/>
                  </a:lnTo>
                  <a:lnTo>
                    <a:pt x="48" y="1"/>
                  </a:lnTo>
                  <a:lnTo>
                    <a:pt x="41" y="0"/>
                  </a:lnTo>
                  <a:lnTo>
                    <a:pt x="41"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grpSp>
      <p:grpSp>
        <p:nvGrpSpPr>
          <p:cNvPr id="207" name="Gruppieren 206">
            <a:extLst>
              <a:ext uri="{FF2B5EF4-FFF2-40B4-BE49-F238E27FC236}">
                <a16:creationId xmlns:a16="http://schemas.microsoft.com/office/drawing/2014/main" id="{930B2159-30DC-4965-A6A6-CD3C484DF338}"/>
              </a:ext>
            </a:extLst>
          </p:cNvPr>
          <p:cNvGrpSpPr/>
          <p:nvPr/>
        </p:nvGrpSpPr>
        <p:grpSpPr>
          <a:xfrm>
            <a:off x="569639" y="1182170"/>
            <a:ext cx="762548" cy="1054053"/>
            <a:chOff x="2068734" y="5190"/>
            <a:chExt cx="762548" cy="1054053"/>
          </a:xfrm>
        </p:grpSpPr>
        <p:sp>
          <p:nvSpPr>
            <p:cNvPr id="53" name="Freeform 16">
              <a:extLst>
                <a:ext uri="{FF2B5EF4-FFF2-40B4-BE49-F238E27FC236}">
                  <a16:creationId xmlns:a16="http://schemas.microsoft.com/office/drawing/2014/main" id="{8DB7EEA3-D5AD-49F2-AA4F-66D94770D940}"/>
                </a:ext>
              </a:extLst>
            </p:cNvPr>
            <p:cNvSpPr>
              <a:spLocks/>
            </p:cNvSpPr>
            <p:nvPr/>
          </p:nvSpPr>
          <p:spPr bwMode="auto">
            <a:xfrm>
              <a:off x="2422016" y="5190"/>
              <a:ext cx="150579" cy="167954"/>
            </a:xfrm>
            <a:custGeom>
              <a:avLst/>
              <a:gdLst>
                <a:gd name="T0" fmla="*/ 0 w 78"/>
                <a:gd name="T1" fmla="*/ 39 h 87"/>
                <a:gd name="T2" fmla="*/ 0 w 78"/>
                <a:gd name="T3" fmla="*/ 39 h 87"/>
                <a:gd name="T4" fmla="*/ 1 w 78"/>
                <a:gd name="T5" fmla="*/ 30 h 87"/>
                <a:gd name="T6" fmla="*/ 4 w 78"/>
                <a:gd name="T7" fmla="*/ 24 h 87"/>
                <a:gd name="T8" fmla="*/ 7 w 78"/>
                <a:gd name="T9" fmla="*/ 17 h 87"/>
                <a:gd name="T10" fmla="*/ 11 w 78"/>
                <a:gd name="T11" fmla="*/ 11 h 87"/>
                <a:gd name="T12" fmla="*/ 18 w 78"/>
                <a:gd name="T13" fmla="*/ 7 h 87"/>
                <a:gd name="T14" fmla="*/ 24 w 78"/>
                <a:gd name="T15" fmla="*/ 3 h 87"/>
                <a:gd name="T16" fmla="*/ 30 w 78"/>
                <a:gd name="T17" fmla="*/ 1 h 87"/>
                <a:gd name="T18" fmla="*/ 39 w 78"/>
                <a:gd name="T19" fmla="*/ 0 h 87"/>
                <a:gd name="T20" fmla="*/ 39 w 78"/>
                <a:gd name="T21" fmla="*/ 0 h 87"/>
                <a:gd name="T22" fmla="*/ 47 w 78"/>
                <a:gd name="T23" fmla="*/ 1 h 87"/>
                <a:gd name="T24" fmla="*/ 54 w 78"/>
                <a:gd name="T25" fmla="*/ 3 h 87"/>
                <a:gd name="T26" fmla="*/ 61 w 78"/>
                <a:gd name="T27" fmla="*/ 7 h 87"/>
                <a:gd name="T28" fmla="*/ 67 w 78"/>
                <a:gd name="T29" fmla="*/ 11 h 87"/>
                <a:gd name="T30" fmla="*/ 71 w 78"/>
                <a:gd name="T31" fmla="*/ 17 h 87"/>
                <a:gd name="T32" fmla="*/ 75 w 78"/>
                <a:gd name="T33" fmla="*/ 24 h 87"/>
                <a:gd name="T34" fmla="*/ 76 w 78"/>
                <a:gd name="T35" fmla="*/ 30 h 87"/>
                <a:gd name="T36" fmla="*/ 78 w 78"/>
                <a:gd name="T37" fmla="*/ 39 h 87"/>
                <a:gd name="T38" fmla="*/ 78 w 78"/>
                <a:gd name="T39" fmla="*/ 39 h 87"/>
                <a:gd name="T40" fmla="*/ 76 w 78"/>
                <a:gd name="T41" fmla="*/ 47 h 87"/>
                <a:gd name="T42" fmla="*/ 75 w 78"/>
                <a:gd name="T43" fmla="*/ 55 h 87"/>
                <a:gd name="T44" fmla="*/ 71 w 78"/>
                <a:gd name="T45" fmla="*/ 64 h 87"/>
                <a:gd name="T46" fmla="*/ 67 w 78"/>
                <a:gd name="T47" fmla="*/ 71 h 87"/>
                <a:gd name="T48" fmla="*/ 61 w 78"/>
                <a:gd name="T49" fmla="*/ 78 h 87"/>
                <a:gd name="T50" fmla="*/ 54 w 78"/>
                <a:gd name="T51" fmla="*/ 83 h 87"/>
                <a:gd name="T52" fmla="*/ 47 w 78"/>
                <a:gd name="T53" fmla="*/ 86 h 87"/>
                <a:gd name="T54" fmla="*/ 39 w 78"/>
                <a:gd name="T55" fmla="*/ 87 h 87"/>
                <a:gd name="T56" fmla="*/ 39 w 78"/>
                <a:gd name="T57" fmla="*/ 87 h 87"/>
                <a:gd name="T58" fmla="*/ 32 w 78"/>
                <a:gd name="T59" fmla="*/ 86 h 87"/>
                <a:gd name="T60" fmla="*/ 24 w 78"/>
                <a:gd name="T61" fmla="*/ 83 h 87"/>
                <a:gd name="T62" fmla="*/ 18 w 78"/>
                <a:gd name="T63" fmla="*/ 78 h 87"/>
                <a:gd name="T64" fmla="*/ 12 w 78"/>
                <a:gd name="T65" fmla="*/ 71 h 87"/>
                <a:gd name="T66" fmla="*/ 7 w 78"/>
                <a:gd name="T67" fmla="*/ 64 h 87"/>
                <a:gd name="T68" fmla="*/ 4 w 78"/>
                <a:gd name="T69" fmla="*/ 55 h 87"/>
                <a:gd name="T70" fmla="*/ 1 w 78"/>
                <a:gd name="T71" fmla="*/ 47 h 87"/>
                <a:gd name="T72" fmla="*/ 0 w 78"/>
                <a:gd name="T73"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87">
                  <a:moveTo>
                    <a:pt x="0" y="39"/>
                  </a:moveTo>
                  <a:lnTo>
                    <a:pt x="0" y="39"/>
                  </a:lnTo>
                  <a:lnTo>
                    <a:pt x="1" y="30"/>
                  </a:lnTo>
                  <a:lnTo>
                    <a:pt x="4" y="24"/>
                  </a:lnTo>
                  <a:lnTo>
                    <a:pt x="7" y="17"/>
                  </a:lnTo>
                  <a:lnTo>
                    <a:pt x="11" y="11"/>
                  </a:lnTo>
                  <a:lnTo>
                    <a:pt x="18" y="7"/>
                  </a:lnTo>
                  <a:lnTo>
                    <a:pt x="24" y="3"/>
                  </a:lnTo>
                  <a:lnTo>
                    <a:pt x="30" y="1"/>
                  </a:lnTo>
                  <a:lnTo>
                    <a:pt x="39" y="0"/>
                  </a:lnTo>
                  <a:lnTo>
                    <a:pt x="39" y="0"/>
                  </a:lnTo>
                  <a:lnTo>
                    <a:pt x="47" y="1"/>
                  </a:lnTo>
                  <a:lnTo>
                    <a:pt x="54" y="3"/>
                  </a:lnTo>
                  <a:lnTo>
                    <a:pt x="61" y="7"/>
                  </a:lnTo>
                  <a:lnTo>
                    <a:pt x="67" y="11"/>
                  </a:lnTo>
                  <a:lnTo>
                    <a:pt x="71" y="17"/>
                  </a:lnTo>
                  <a:lnTo>
                    <a:pt x="75" y="24"/>
                  </a:lnTo>
                  <a:lnTo>
                    <a:pt x="76" y="30"/>
                  </a:lnTo>
                  <a:lnTo>
                    <a:pt x="78" y="39"/>
                  </a:lnTo>
                  <a:lnTo>
                    <a:pt x="78" y="39"/>
                  </a:lnTo>
                  <a:lnTo>
                    <a:pt x="76" y="47"/>
                  </a:lnTo>
                  <a:lnTo>
                    <a:pt x="75" y="55"/>
                  </a:lnTo>
                  <a:lnTo>
                    <a:pt x="71" y="64"/>
                  </a:lnTo>
                  <a:lnTo>
                    <a:pt x="67" y="71"/>
                  </a:lnTo>
                  <a:lnTo>
                    <a:pt x="61" y="78"/>
                  </a:lnTo>
                  <a:lnTo>
                    <a:pt x="54" y="83"/>
                  </a:lnTo>
                  <a:lnTo>
                    <a:pt x="47" y="86"/>
                  </a:lnTo>
                  <a:lnTo>
                    <a:pt x="39" y="87"/>
                  </a:lnTo>
                  <a:lnTo>
                    <a:pt x="39" y="87"/>
                  </a:lnTo>
                  <a:lnTo>
                    <a:pt x="32" y="86"/>
                  </a:lnTo>
                  <a:lnTo>
                    <a:pt x="24" y="83"/>
                  </a:lnTo>
                  <a:lnTo>
                    <a:pt x="18" y="78"/>
                  </a:lnTo>
                  <a:lnTo>
                    <a:pt x="12" y="71"/>
                  </a:lnTo>
                  <a:lnTo>
                    <a:pt x="7" y="64"/>
                  </a:lnTo>
                  <a:lnTo>
                    <a:pt x="4" y="55"/>
                  </a:lnTo>
                  <a:lnTo>
                    <a:pt x="1" y="47"/>
                  </a:lnTo>
                  <a:lnTo>
                    <a:pt x="0" y="39"/>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58" name="Freeform 17">
              <a:extLst>
                <a:ext uri="{FF2B5EF4-FFF2-40B4-BE49-F238E27FC236}">
                  <a16:creationId xmlns:a16="http://schemas.microsoft.com/office/drawing/2014/main" id="{4CD366B3-FC13-4073-8131-4BE6F8D9EA4E}"/>
                </a:ext>
              </a:extLst>
            </p:cNvPr>
            <p:cNvSpPr>
              <a:spLocks/>
            </p:cNvSpPr>
            <p:nvPr/>
          </p:nvSpPr>
          <p:spPr bwMode="auto">
            <a:xfrm>
              <a:off x="2422016" y="5190"/>
              <a:ext cx="150579" cy="167954"/>
            </a:xfrm>
            <a:custGeom>
              <a:avLst/>
              <a:gdLst>
                <a:gd name="T0" fmla="*/ 0 w 78"/>
                <a:gd name="T1" fmla="*/ 39 h 87"/>
                <a:gd name="T2" fmla="*/ 0 w 78"/>
                <a:gd name="T3" fmla="*/ 39 h 87"/>
                <a:gd name="T4" fmla="*/ 1 w 78"/>
                <a:gd name="T5" fmla="*/ 30 h 87"/>
                <a:gd name="T6" fmla="*/ 4 w 78"/>
                <a:gd name="T7" fmla="*/ 24 h 87"/>
                <a:gd name="T8" fmla="*/ 7 w 78"/>
                <a:gd name="T9" fmla="*/ 17 h 87"/>
                <a:gd name="T10" fmla="*/ 11 w 78"/>
                <a:gd name="T11" fmla="*/ 11 h 87"/>
                <a:gd name="T12" fmla="*/ 18 w 78"/>
                <a:gd name="T13" fmla="*/ 7 h 87"/>
                <a:gd name="T14" fmla="*/ 24 w 78"/>
                <a:gd name="T15" fmla="*/ 3 h 87"/>
                <a:gd name="T16" fmla="*/ 30 w 78"/>
                <a:gd name="T17" fmla="*/ 1 h 87"/>
                <a:gd name="T18" fmla="*/ 39 w 78"/>
                <a:gd name="T19" fmla="*/ 0 h 87"/>
                <a:gd name="T20" fmla="*/ 39 w 78"/>
                <a:gd name="T21" fmla="*/ 0 h 87"/>
                <a:gd name="T22" fmla="*/ 47 w 78"/>
                <a:gd name="T23" fmla="*/ 1 h 87"/>
                <a:gd name="T24" fmla="*/ 54 w 78"/>
                <a:gd name="T25" fmla="*/ 3 h 87"/>
                <a:gd name="T26" fmla="*/ 61 w 78"/>
                <a:gd name="T27" fmla="*/ 7 h 87"/>
                <a:gd name="T28" fmla="*/ 67 w 78"/>
                <a:gd name="T29" fmla="*/ 11 h 87"/>
                <a:gd name="T30" fmla="*/ 71 w 78"/>
                <a:gd name="T31" fmla="*/ 17 h 87"/>
                <a:gd name="T32" fmla="*/ 75 w 78"/>
                <a:gd name="T33" fmla="*/ 24 h 87"/>
                <a:gd name="T34" fmla="*/ 76 w 78"/>
                <a:gd name="T35" fmla="*/ 30 h 87"/>
                <a:gd name="T36" fmla="*/ 78 w 78"/>
                <a:gd name="T37" fmla="*/ 39 h 87"/>
                <a:gd name="T38" fmla="*/ 78 w 78"/>
                <a:gd name="T39" fmla="*/ 39 h 87"/>
                <a:gd name="T40" fmla="*/ 76 w 78"/>
                <a:gd name="T41" fmla="*/ 47 h 87"/>
                <a:gd name="T42" fmla="*/ 75 w 78"/>
                <a:gd name="T43" fmla="*/ 55 h 87"/>
                <a:gd name="T44" fmla="*/ 71 w 78"/>
                <a:gd name="T45" fmla="*/ 64 h 87"/>
                <a:gd name="T46" fmla="*/ 67 w 78"/>
                <a:gd name="T47" fmla="*/ 71 h 87"/>
                <a:gd name="T48" fmla="*/ 61 w 78"/>
                <a:gd name="T49" fmla="*/ 78 h 87"/>
                <a:gd name="T50" fmla="*/ 54 w 78"/>
                <a:gd name="T51" fmla="*/ 83 h 87"/>
                <a:gd name="T52" fmla="*/ 47 w 78"/>
                <a:gd name="T53" fmla="*/ 86 h 87"/>
                <a:gd name="T54" fmla="*/ 39 w 78"/>
                <a:gd name="T55" fmla="*/ 87 h 87"/>
                <a:gd name="T56" fmla="*/ 39 w 78"/>
                <a:gd name="T57" fmla="*/ 87 h 87"/>
                <a:gd name="T58" fmla="*/ 32 w 78"/>
                <a:gd name="T59" fmla="*/ 86 h 87"/>
                <a:gd name="T60" fmla="*/ 24 w 78"/>
                <a:gd name="T61" fmla="*/ 83 h 87"/>
                <a:gd name="T62" fmla="*/ 18 w 78"/>
                <a:gd name="T63" fmla="*/ 78 h 87"/>
                <a:gd name="T64" fmla="*/ 12 w 78"/>
                <a:gd name="T65" fmla="*/ 71 h 87"/>
                <a:gd name="T66" fmla="*/ 7 w 78"/>
                <a:gd name="T67" fmla="*/ 64 h 87"/>
                <a:gd name="T68" fmla="*/ 4 w 78"/>
                <a:gd name="T69" fmla="*/ 55 h 87"/>
                <a:gd name="T70" fmla="*/ 1 w 78"/>
                <a:gd name="T71" fmla="*/ 47 h 87"/>
                <a:gd name="T72" fmla="*/ 0 w 78"/>
                <a:gd name="T73"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87">
                  <a:moveTo>
                    <a:pt x="0" y="39"/>
                  </a:moveTo>
                  <a:lnTo>
                    <a:pt x="0" y="39"/>
                  </a:lnTo>
                  <a:lnTo>
                    <a:pt x="1" y="30"/>
                  </a:lnTo>
                  <a:lnTo>
                    <a:pt x="4" y="24"/>
                  </a:lnTo>
                  <a:lnTo>
                    <a:pt x="7" y="17"/>
                  </a:lnTo>
                  <a:lnTo>
                    <a:pt x="11" y="11"/>
                  </a:lnTo>
                  <a:lnTo>
                    <a:pt x="18" y="7"/>
                  </a:lnTo>
                  <a:lnTo>
                    <a:pt x="24" y="3"/>
                  </a:lnTo>
                  <a:lnTo>
                    <a:pt x="30" y="1"/>
                  </a:lnTo>
                  <a:lnTo>
                    <a:pt x="39" y="0"/>
                  </a:lnTo>
                  <a:lnTo>
                    <a:pt x="39" y="0"/>
                  </a:lnTo>
                  <a:lnTo>
                    <a:pt x="47" y="1"/>
                  </a:lnTo>
                  <a:lnTo>
                    <a:pt x="54" y="3"/>
                  </a:lnTo>
                  <a:lnTo>
                    <a:pt x="61" y="7"/>
                  </a:lnTo>
                  <a:lnTo>
                    <a:pt x="67" y="11"/>
                  </a:lnTo>
                  <a:lnTo>
                    <a:pt x="71" y="17"/>
                  </a:lnTo>
                  <a:lnTo>
                    <a:pt x="75" y="24"/>
                  </a:lnTo>
                  <a:lnTo>
                    <a:pt x="76" y="30"/>
                  </a:lnTo>
                  <a:lnTo>
                    <a:pt x="78" y="39"/>
                  </a:lnTo>
                  <a:lnTo>
                    <a:pt x="78" y="39"/>
                  </a:lnTo>
                  <a:lnTo>
                    <a:pt x="76" y="47"/>
                  </a:lnTo>
                  <a:lnTo>
                    <a:pt x="75" y="55"/>
                  </a:lnTo>
                  <a:lnTo>
                    <a:pt x="71" y="64"/>
                  </a:lnTo>
                  <a:lnTo>
                    <a:pt x="67" y="71"/>
                  </a:lnTo>
                  <a:lnTo>
                    <a:pt x="61" y="78"/>
                  </a:lnTo>
                  <a:lnTo>
                    <a:pt x="54" y="83"/>
                  </a:lnTo>
                  <a:lnTo>
                    <a:pt x="47" y="86"/>
                  </a:lnTo>
                  <a:lnTo>
                    <a:pt x="39" y="87"/>
                  </a:lnTo>
                  <a:lnTo>
                    <a:pt x="39" y="87"/>
                  </a:lnTo>
                  <a:lnTo>
                    <a:pt x="32" y="86"/>
                  </a:lnTo>
                  <a:lnTo>
                    <a:pt x="24" y="83"/>
                  </a:lnTo>
                  <a:lnTo>
                    <a:pt x="18" y="78"/>
                  </a:lnTo>
                  <a:lnTo>
                    <a:pt x="12" y="71"/>
                  </a:lnTo>
                  <a:lnTo>
                    <a:pt x="7" y="64"/>
                  </a:lnTo>
                  <a:lnTo>
                    <a:pt x="4" y="55"/>
                  </a:lnTo>
                  <a:lnTo>
                    <a:pt x="1" y="47"/>
                  </a:lnTo>
                  <a:lnTo>
                    <a:pt x="0" y="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205" name="Freeform 52">
              <a:extLst>
                <a:ext uri="{FF2B5EF4-FFF2-40B4-BE49-F238E27FC236}">
                  <a16:creationId xmlns:a16="http://schemas.microsoft.com/office/drawing/2014/main" id="{66A16854-89A2-4EB1-91AD-EF0DD615CCA2}"/>
                </a:ext>
              </a:extLst>
            </p:cNvPr>
            <p:cNvSpPr>
              <a:spLocks/>
            </p:cNvSpPr>
            <p:nvPr/>
          </p:nvSpPr>
          <p:spPr bwMode="auto">
            <a:xfrm>
              <a:off x="2109275" y="213684"/>
              <a:ext cx="722007" cy="845559"/>
            </a:xfrm>
            <a:custGeom>
              <a:avLst/>
              <a:gdLst>
                <a:gd name="T0" fmla="*/ 306 w 374"/>
                <a:gd name="T1" fmla="*/ 7 h 438"/>
                <a:gd name="T2" fmla="*/ 301 w 374"/>
                <a:gd name="T3" fmla="*/ 2 h 438"/>
                <a:gd name="T4" fmla="*/ 295 w 374"/>
                <a:gd name="T5" fmla="*/ 0 h 438"/>
                <a:gd name="T6" fmla="*/ 154 w 374"/>
                <a:gd name="T7" fmla="*/ 0 h 438"/>
                <a:gd name="T8" fmla="*/ 147 w 374"/>
                <a:gd name="T9" fmla="*/ 4 h 438"/>
                <a:gd name="T10" fmla="*/ 16 w 374"/>
                <a:gd name="T11" fmla="*/ 60 h 438"/>
                <a:gd name="T12" fmla="*/ 9 w 374"/>
                <a:gd name="T13" fmla="*/ 61 h 438"/>
                <a:gd name="T14" fmla="*/ 1 w 374"/>
                <a:gd name="T15" fmla="*/ 71 h 438"/>
                <a:gd name="T16" fmla="*/ 0 w 374"/>
                <a:gd name="T17" fmla="*/ 78 h 438"/>
                <a:gd name="T18" fmla="*/ 4 w 374"/>
                <a:gd name="T19" fmla="*/ 90 h 438"/>
                <a:gd name="T20" fmla="*/ 16 w 374"/>
                <a:gd name="T21" fmla="*/ 96 h 438"/>
                <a:gd name="T22" fmla="*/ 102 w 374"/>
                <a:gd name="T23" fmla="*/ 96 h 438"/>
                <a:gd name="T24" fmla="*/ 107 w 374"/>
                <a:gd name="T25" fmla="*/ 96 h 438"/>
                <a:gd name="T26" fmla="*/ 113 w 374"/>
                <a:gd name="T27" fmla="*/ 92 h 438"/>
                <a:gd name="T28" fmla="*/ 154 w 374"/>
                <a:gd name="T29" fmla="*/ 160 h 438"/>
                <a:gd name="T30" fmla="*/ 154 w 374"/>
                <a:gd name="T31" fmla="*/ 359 h 438"/>
                <a:gd name="T32" fmla="*/ 154 w 374"/>
                <a:gd name="T33" fmla="*/ 365 h 438"/>
                <a:gd name="T34" fmla="*/ 159 w 374"/>
                <a:gd name="T35" fmla="*/ 376 h 438"/>
                <a:gd name="T36" fmla="*/ 166 w 374"/>
                <a:gd name="T37" fmla="*/ 381 h 438"/>
                <a:gd name="T38" fmla="*/ 174 w 374"/>
                <a:gd name="T39" fmla="*/ 383 h 438"/>
                <a:gd name="T40" fmla="*/ 179 w 374"/>
                <a:gd name="T41" fmla="*/ 383 h 438"/>
                <a:gd name="T42" fmla="*/ 186 w 374"/>
                <a:gd name="T43" fmla="*/ 379 h 438"/>
                <a:gd name="T44" fmla="*/ 192 w 374"/>
                <a:gd name="T45" fmla="*/ 369 h 438"/>
                <a:gd name="T46" fmla="*/ 194 w 374"/>
                <a:gd name="T47" fmla="*/ 359 h 438"/>
                <a:gd name="T48" fmla="*/ 206 w 374"/>
                <a:gd name="T49" fmla="*/ 219 h 438"/>
                <a:gd name="T50" fmla="*/ 206 w 374"/>
                <a:gd name="T51" fmla="*/ 415 h 438"/>
                <a:gd name="T52" fmla="*/ 208 w 374"/>
                <a:gd name="T53" fmla="*/ 423 h 438"/>
                <a:gd name="T54" fmla="*/ 215 w 374"/>
                <a:gd name="T55" fmla="*/ 434 h 438"/>
                <a:gd name="T56" fmla="*/ 222 w 374"/>
                <a:gd name="T57" fmla="*/ 437 h 438"/>
                <a:gd name="T58" fmla="*/ 226 w 374"/>
                <a:gd name="T59" fmla="*/ 438 h 438"/>
                <a:gd name="T60" fmla="*/ 234 w 374"/>
                <a:gd name="T61" fmla="*/ 435 h 438"/>
                <a:gd name="T62" fmla="*/ 241 w 374"/>
                <a:gd name="T63" fmla="*/ 431 h 438"/>
                <a:gd name="T64" fmla="*/ 247 w 374"/>
                <a:gd name="T65" fmla="*/ 419 h 438"/>
                <a:gd name="T66" fmla="*/ 247 w 374"/>
                <a:gd name="T67" fmla="*/ 219 h 438"/>
                <a:gd name="T68" fmla="*/ 247 w 374"/>
                <a:gd name="T69" fmla="*/ 39 h 438"/>
                <a:gd name="T70" fmla="*/ 345 w 374"/>
                <a:gd name="T71" fmla="*/ 87 h 438"/>
                <a:gd name="T72" fmla="*/ 351 w 374"/>
                <a:gd name="T73" fmla="*/ 90 h 438"/>
                <a:gd name="T74" fmla="*/ 363 w 374"/>
                <a:gd name="T75" fmla="*/ 89 h 438"/>
                <a:gd name="T76" fmla="*/ 369 w 374"/>
                <a:gd name="T77" fmla="*/ 85 h 438"/>
                <a:gd name="T78" fmla="*/ 374 w 374"/>
                <a:gd name="T79" fmla="*/ 72 h 438"/>
                <a:gd name="T80" fmla="*/ 369 w 374"/>
                <a:gd name="T81" fmla="*/ 6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4" h="438">
                  <a:moveTo>
                    <a:pt x="369" y="60"/>
                  </a:moveTo>
                  <a:lnTo>
                    <a:pt x="306" y="7"/>
                  </a:lnTo>
                  <a:lnTo>
                    <a:pt x="306" y="7"/>
                  </a:lnTo>
                  <a:lnTo>
                    <a:pt x="301" y="2"/>
                  </a:lnTo>
                  <a:lnTo>
                    <a:pt x="298" y="0"/>
                  </a:lnTo>
                  <a:lnTo>
                    <a:pt x="295" y="0"/>
                  </a:lnTo>
                  <a:lnTo>
                    <a:pt x="154" y="0"/>
                  </a:lnTo>
                  <a:lnTo>
                    <a:pt x="154" y="0"/>
                  </a:lnTo>
                  <a:lnTo>
                    <a:pt x="150" y="2"/>
                  </a:lnTo>
                  <a:lnTo>
                    <a:pt x="147" y="4"/>
                  </a:lnTo>
                  <a:lnTo>
                    <a:pt x="90" y="60"/>
                  </a:lnTo>
                  <a:lnTo>
                    <a:pt x="16" y="60"/>
                  </a:lnTo>
                  <a:lnTo>
                    <a:pt x="16" y="60"/>
                  </a:lnTo>
                  <a:lnTo>
                    <a:pt x="9" y="61"/>
                  </a:lnTo>
                  <a:lnTo>
                    <a:pt x="4" y="65"/>
                  </a:lnTo>
                  <a:lnTo>
                    <a:pt x="1" y="71"/>
                  </a:lnTo>
                  <a:lnTo>
                    <a:pt x="0" y="78"/>
                  </a:lnTo>
                  <a:lnTo>
                    <a:pt x="0" y="78"/>
                  </a:lnTo>
                  <a:lnTo>
                    <a:pt x="1" y="85"/>
                  </a:lnTo>
                  <a:lnTo>
                    <a:pt x="4" y="90"/>
                  </a:lnTo>
                  <a:lnTo>
                    <a:pt x="9" y="94"/>
                  </a:lnTo>
                  <a:lnTo>
                    <a:pt x="16" y="96"/>
                  </a:lnTo>
                  <a:lnTo>
                    <a:pt x="102" y="96"/>
                  </a:lnTo>
                  <a:lnTo>
                    <a:pt x="102" y="96"/>
                  </a:lnTo>
                  <a:lnTo>
                    <a:pt x="107" y="96"/>
                  </a:lnTo>
                  <a:lnTo>
                    <a:pt x="107" y="96"/>
                  </a:lnTo>
                  <a:lnTo>
                    <a:pt x="109" y="94"/>
                  </a:lnTo>
                  <a:lnTo>
                    <a:pt x="113" y="92"/>
                  </a:lnTo>
                  <a:lnTo>
                    <a:pt x="154" y="53"/>
                  </a:lnTo>
                  <a:lnTo>
                    <a:pt x="154" y="160"/>
                  </a:lnTo>
                  <a:lnTo>
                    <a:pt x="154" y="160"/>
                  </a:lnTo>
                  <a:lnTo>
                    <a:pt x="154" y="359"/>
                  </a:lnTo>
                  <a:lnTo>
                    <a:pt x="154" y="359"/>
                  </a:lnTo>
                  <a:lnTo>
                    <a:pt x="154" y="365"/>
                  </a:lnTo>
                  <a:lnTo>
                    <a:pt x="155" y="369"/>
                  </a:lnTo>
                  <a:lnTo>
                    <a:pt x="159" y="376"/>
                  </a:lnTo>
                  <a:lnTo>
                    <a:pt x="162" y="379"/>
                  </a:lnTo>
                  <a:lnTo>
                    <a:pt x="166" y="381"/>
                  </a:lnTo>
                  <a:lnTo>
                    <a:pt x="170" y="383"/>
                  </a:lnTo>
                  <a:lnTo>
                    <a:pt x="174" y="383"/>
                  </a:lnTo>
                  <a:lnTo>
                    <a:pt x="174" y="383"/>
                  </a:lnTo>
                  <a:lnTo>
                    <a:pt x="179" y="383"/>
                  </a:lnTo>
                  <a:lnTo>
                    <a:pt x="181" y="381"/>
                  </a:lnTo>
                  <a:lnTo>
                    <a:pt x="186" y="379"/>
                  </a:lnTo>
                  <a:lnTo>
                    <a:pt x="188" y="376"/>
                  </a:lnTo>
                  <a:lnTo>
                    <a:pt x="192" y="369"/>
                  </a:lnTo>
                  <a:lnTo>
                    <a:pt x="194" y="365"/>
                  </a:lnTo>
                  <a:lnTo>
                    <a:pt x="194" y="359"/>
                  </a:lnTo>
                  <a:lnTo>
                    <a:pt x="194" y="219"/>
                  </a:lnTo>
                  <a:lnTo>
                    <a:pt x="206" y="219"/>
                  </a:lnTo>
                  <a:lnTo>
                    <a:pt x="206" y="415"/>
                  </a:lnTo>
                  <a:lnTo>
                    <a:pt x="206" y="415"/>
                  </a:lnTo>
                  <a:lnTo>
                    <a:pt x="206" y="419"/>
                  </a:lnTo>
                  <a:lnTo>
                    <a:pt x="208" y="423"/>
                  </a:lnTo>
                  <a:lnTo>
                    <a:pt x="212" y="431"/>
                  </a:lnTo>
                  <a:lnTo>
                    <a:pt x="215" y="434"/>
                  </a:lnTo>
                  <a:lnTo>
                    <a:pt x="219" y="435"/>
                  </a:lnTo>
                  <a:lnTo>
                    <a:pt x="222" y="437"/>
                  </a:lnTo>
                  <a:lnTo>
                    <a:pt x="226" y="438"/>
                  </a:lnTo>
                  <a:lnTo>
                    <a:pt x="226" y="438"/>
                  </a:lnTo>
                  <a:lnTo>
                    <a:pt x="230" y="437"/>
                  </a:lnTo>
                  <a:lnTo>
                    <a:pt x="234" y="435"/>
                  </a:lnTo>
                  <a:lnTo>
                    <a:pt x="238" y="434"/>
                  </a:lnTo>
                  <a:lnTo>
                    <a:pt x="241" y="431"/>
                  </a:lnTo>
                  <a:lnTo>
                    <a:pt x="245" y="423"/>
                  </a:lnTo>
                  <a:lnTo>
                    <a:pt x="247" y="419"/>
                  </a:lnTo>
                  <a:lnTo>
                    <a:pt x="247" y="415"/>
                  </a:lnTo>
                  <a:lnTo>
                    <a:pt x="247" y="219"/>
                  </a:lnTo>
                  <a:lnTo>
                    <a:pt x="247" y="215"/>
                  </a:lnTo>
                  <a:lnTo>
                    <a:pt x="247" y="39"/>
                  </a:lnTo>
                  <a:lnTo>
                    <a:pt x="290" y="39"/>
                  </a:lnTo>
                  <a:lnTo>
                    <a:pt x="345" y="87"/>
                  </a:lnTo>
                  <a:lnTo>
                    <a:pt x="345" y="87"/>
                  </a:lnTo>
                  <a:lnTo>
                    <a:pt x="351" y="90"/>
                  </a:lnTo>
                  <a:lnTo>
                    <a:pt x="357" y="92"/>
                  </a:lnTo>
                  <a:lnTo>
                    <a:pt x="363" y="89"/>
                  </a:lnTo>
                  <a:lnTo>
                    <a:pt x="369" y="85"/>
                  </a:lnTo>
                  <a:lnTo>
                    <a:pt x="369" y="85"/>
                  </a:lnTo>
                  <a:lnTo>
                    <a:pt x="373" y="78"/>
                  </a:lnTo>
                  <a:lnTo>
                    <a:pt x="374" y="72"/>
                  </a:lnTo>
                  <a:lnTo>
                    <a:pt x="373" y="65"/>
                  </a:lnTo>
                  <a:lnTo>
                    <a:pt x="369" y="60"/>
                  </a:lnTo>
                  <a:lnTo>
                    <a:pt x="369" y="6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sp>
          <p:nvSpPr>
            <p:cNvPr id="206" name="Freeform 53">
              <a:extLst>
                <a:ext uri="{FF2B5EF4-FFF2-40B4-BE49-F238E27FC236}">
                  <a16:creationId xmlns:a16="http://schemas.microsoft.com/office/drawing/2014/main" id="{A93443EC-B593-4F3E-937C-36A58A231197}"/>
                </a:ext>
              </a:extLst>
            </p:cNvPr>
            <p:cNvSpPr>
              <a:spLocks/>
            </p:cNvSpPr>
            <p:nvPr/>
          </p:nvSpPr>
          <p:spPr bwMode="auto">
            <a:xfrm>
              <a:off x="2068734" y="416387"/>
              <a:ext cx="173745" cy="177606"/>
            </a:xfrm>
            <a:custGeom>
              <a:avLst/>
              <a:gdLst>
                <a:gd name="T0" fmla="*/ 90 w 90"/>
                <a:gd name="T1" fmla="*/ 46 h 92"/>
                <a:gd name="T2" fmla="*/ 90 w 90"/>
                <a:gd name="T3" fmla="*/ 46 h 92"/>
                <a:gd name="T4" fmla="*/ 89 w 90"/>
                <a:gd name="T5" fmla="*/ 56 h 92"/>
                <a:gd name="T6" fmla="*/ 86 w 90"/>
                <a:gd name="T7" fmla="*/ 64 h 92"/>
                <a:gd name="T8" fmla="*/ 82 w 90"/>
                <a:gd name="T9" fmla="*/ 71 h 92"/>
                <a:gd name="T10" fmla="*/ 76 w 90"/>
                <a:gd name="T11" fmla="*/ 78 h 92"/>
                <a:gd name="T12" fmla="*/ 69 w 90"/>
                <a:gd name="T13" fmla="*/ 84 h 92"/>
                <a:gd name="T14" fmla="*/ 62 w 90"/>
                <a:gd name="T15" fmla="*/ 88 h 92"/>
                <a:gd name="T16" fmla="*/ 54 w 90"/>
                <a:gd name="T17" fmla="*/ 91 h 92"/>
                <a:gd name="T18" fmla="*/ 44 w 90"/>
                <a:gd name="T19" fmla="*/ 92 h 92"/>
                <a:gd name="T20" fmla="*/ 44 w 90"/>
                <a:gd name="T21" fmla="*/ 92 h 92"/>
                <a:gd name="T22" fmla="*/ 35 w 90"/>
                <a:gd name="T23" fmla="*/ 91 h 92"/>
                <a:gd name="T24" fmla="*/ 26 w 90"/>
                <a:gd name="T25" fmla="*/ 88 h 92"/>
                <a:gd name="T26" fmla="*/ 19 w 90"/>
                <a:gd name="T27" fmla="*/ 84 h 92"/>
                <a:gd name="T28" fmla="*/ 12 w 90"/>
                <a:gd name="T29" fmla="*/ 78 h 92"/>
                <a:gd name="T30" fmla="*/ 7 w 90"/>
                <a:gd name="T31" fmla="*/ 71 h 92"/>
                <a:gd name="T32" fmla="*/ 3 w 90"/>
                <a:gd name="T33" fmla="*/ 64 h 92"/>
                <a:gd name="T34" fmla="*/ 0 w 90"/>
                <a:gd name="T35" fmla="*/ 56 h 92"/>
                <a:gd name="T36" fmla="*/ 0 w 90"/>
                <a:gd name="T37" fmla="*/ 46 h 92"/>
                <a:gd name="T38" fmla="*/ 0 w 90"/>
                <a:gd name="T39" fmla="*/ 46 h 92"/>
                <a:gd name="T40" fmla="*/ 0 w 90"/>
                <a:gd name="T41" fmla="*/ 37 h 92"/>
                <a:gd name="T42" fmla="*/ 3 w 90"/>
                <a:gd name="T43" fmla="*/ 28 h 92"/>
                <a:gd name="T44" fmla="*/ 7 w 90"/>
                <a:gd name="T45" fmla="*/ 21 h 92"/>
                <a:gd name="T46" fmla="*/ 12 w 90"/>
                <a:gd name="T47" fmla="*/ 14 h 92"/>
                <a:gd name="T48" fmla="*/ 19 w 90"/>
                <a:gd name="T49" fmla="*/ 9 h 92"/>
                <a:gd name="T50" fmla="*/ 26 w 90"/>
                <a:gd name="T51" fmla="*/ 5 h 92"/>
                <a:gd name="T52" fmla="*/ 35 w 90"/>
                <a:gd name="T53" fmla="*/ 2 h 92"/>
                <a:gd name="T54" fmla="*/ 44 w 90"/>
                <a:gd name="T55" fmla="*/ 0 h 92"/>
                <a:gd name="T56" fmla="*/ 44 w 90"/>
                <a:gd name="T57" fmla="*/ 0 h 92"/>
                <a:gd name="T58" fmla="*/ 54 w 90"/>
                <a:gd name="T59" fmla="*/ 2 h 92"/>
                <a:gd name="T60" fmla="*/ 62 w 90"/>
                <a:gd name="T61" fmla="*/ 5 h 92"/>
                <a:gd name="T62" fmla="*/ 69 w 90"/>
                <a:gd name="T63" fmla="*/ 9 h 92"/>
                <a:gd name="T64" fmla="*/ 76 w 90"/>
                <a:gd name="T65" fmla="*/ 14 h 92"/>
                <a:gd name="T66" fmla="*/ 82 w 90"/>
                <a:gd name="T67" fmla="*/ 21 h 92"/>
                <a:gd name="T68" fmla="*/ 86 w 90"/>
                <a:gd name="T69" fmla="*/ 28 h 92"/>
                <a:gd name="T70" fmla="*/ 89 w 90"/>
                <a:gd name="T71" fmla="*/ 37 h 92"/>
                <a:gd name="T72" fmla="*/ 90 w 90"/>
                <a:gd name="T73" fmla="*/ 46 h 92"/>
                <a:gd name="T74" fmla="*/ 90 w 90"/>
                <a:gd name="T75"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2">
                  <a:moveTo>
                    <a:pt x="90" y="46"/>
                  </a:moveTo>
                  <a:lnTo>
                    <a:pt x="90" y="46"/>
                  </a:lnTo>
                  <a:lnTo>
                    <a:pt x="89" y="56"/>
                  </a:lnTo>
                  <a:lnTo>
                    <a:pt x="86" y="64"/>
                  </a:lnTo>
                  <a:lnTo>
                    <a:pt x="82" y="71"/>
                  </a:lnTo>
                  <a:lnTo>
                    <a:pt x="76" y="78"/>
                  </a:lnTo>
                  <a:lnTo>
                    <a:pt x="69" y="84"/>
                  </a:lnTo>
                  <a:lnTo>
                    <a:pt x="62" y="88"/>
                  </a:lnTo>
                  <a:lnTo>
                    <a:pt x="54" y="91"/>
                  </a:lnTo>
                  <a:lnTo>
                    <a:pt x="44" y="92"/>
                  </a:lnTo>
                  <a:lnTo>
                    <a:pt x="44" y="92"/>
                  </a:lnTo>
                  <a:lnTo>
                    <a:pt x="35" y="91"/>
                  </a:lnTo>
                  <a:lnTo>
                    <a:pt x="26" y="88"/>
                  </a:lnTo>
                  <a:lnTo>
                    <a:pt x="19" y="84"/>
                  </a:lnTo>
                  <a:lnTo>
                    <a:pt x="12" y="78"/>
                  </a:lnTo>
                  <a:lnTo>
                    <a:pt x="7" y="71"/>
                  </a:lnTo>
                  <a:lnTo>
                    <a:pt x="3" y="64"/>
                  </a:lnTo>
                  <a:lnTo>
                    <a:pt x="0" y="56"/>
                  </a:lnTo>
                  <a:lnTo>
                    <a:pt x="0" y="46"/>
                  </a:lnTo>
                  <a:lnTo>
                    <a:pt x="0" y="46"/>
                  </a:lnTo>
                  <a:lnTo>
                    <a:pt x="0" y="37"/>
                  </a:lnTo>
                  <a:lnTo>
                    <a:pt x="3" y="28"/>
                  </a:lnTo>
                  <a:lnTo>
                    <a:pt x="7" y="21"/>
                  </a:lnTo>
                  <a:lnTo>
                    <a:pt x="12" y="14"/>
                  </a:lnTo>
                  <a:lnTo>
                    <a:pt x="19" y="9"/>
                  </a:lnTo>
                  <a:lnTo>
                    <a:pt x="26" y="5"/>
                  </a:lnTo>
                  <a:lnTo>
                    <a:pt x="35" y="2"/>
                  </a:lnTo>
                  <a:lnTo>
                    <a:pt x="44" y="0"/>
                  </a:lnTo>
                  <a:lnTo>
                    <a:pt x="44" y="0"/>
                  </a:lnTo>
                  <a:lnTo>
                    <a:pt x="54" y="2"/>
                  </a:lnTo>
                  <a:lnTo>
                    <a:pt x="62" y="5"/>
                  </a:lnTo>
                  <a:lnTo>
                    <a:pt x="69" y="9"/>
                  </a:lnTo>
                  <a:lnTo>
                    <a:pt x="76" y="14"/>
                  </a:lnTo>
                  <a:lnTo>
                    <a:pt x="82" y="21"/>
                  </a:lnTo>
                  <a:lnTo>
                    <a:pt x="86" y="28"/>
                  </a:lnTo>
                  <a:lnTo>
                    <a:pt x="89" y="37"/>
                  </a:lnTo>
                  <a:lnTo>
                    <a:pt x="90" y="46"/>
                  </a:lnTo>
                  <a:lnTo>
                    <a:pt x="90" y="46"/>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CH"/>
            </a:p>
          </p:txBody>
        </p:sp>
      </p:grpSp>
      <p:sp>
        <p:nvSpPr>
          <p:cNvPr id="76" name="Textplatzhalter 5">
            <a:extLst>
              <a:ext uri="{FF2B5EF4-FFF2-40B4-BE49-F238E27FC236}">
                <a16:creationId xmlns:a16="http://schemas.microsoft.com/office/drawing/2014/main" id="{FDDC2A58-1A00-439F-991E-2306C981DF47}"/>
              </a:ext>
            </a:extLst>
          </p:cNvPr>
          <p:cNvSpPr>
            <a:spLocks noGrp="1"/>
          </p:cNvSpPr>
          <p:nvPr>
            <p:ph type="body" sz="quarter" idx="13"/>
          </p:nvPr>
        </p:nvSpPr>
        <p:spPr>
          <a:xfrm>
            <a:off x="526120" y="6001335"/>
            <a:ext cx="11090275" cy="370296"/>
          </a:xfrm>
        </p:spPr>
        <p:txBody>
          <a:bodyPr/>
          <a:lstStyle/>
          <a:p>
            <a:r>
              <a:rPr lang="it-CH" sz="1000" dirty="0"/>
              <a:t>Fonte: statistica LAINF, AINP e AID, 2017-2021, stima sulla base di un campione statistico, SSAINF</a:t>
            </a:r>
          </a:p>
          <a:p>
            <a:r>
              <a:rPr lang="it-CH" sz="1000" dirty="0"/>
              <a:t>* Casi registrati negli anni 2013-2017 e aggiornati a +4 anni</a:t>
            </a:r>
          </a:p>
        </p:txBody>
      </p:sp>
    </p:spTree>
    <p:extLst>
      <p:ext uri="{BB962C8B-B14F-4D97-AF65-F5344CB8AC3E}">
        <p14:creationId xmlns:p14="http://schemas.microsoft.com/office/powerpoint/2010/main" val="416154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B736-F5DB-4962-8994-303C9900F239}"/>
              </a:ext>
            </a:extLst>
          </p:cNvPr>
          <p:cNvSpPr>
            <a:spLocks noGrp="1"/>
          </p:cNvSpPr>
          <p:nvPr>
            <p:ph type="title"/>
          </p:nvPr>
        </p:nvSpPr>
        <p:spPr/>
        <p:txBody>
          <a:bodyPr/>
          <a:lstStyle/>
          <a:p>
            <a:r>
              <a:rPr lang="it-CH" noProof="0" dirty="0"/>
              <a:t>Rischio secondo la disciplina sportiva</a:t>
            </a:r>
          </a:p>
        </p:txBody>
      </p:sp>
      <p:sp>
        <p:nvSpPr>
          <p:cNvPr id="3" name="Date Placeholder 2">
            <a:extLst>
              <a:ext uri="{FF2B5EF4-FFF2-40B4-BE49-F238E27FC236}">
                <a16:creationId xmlns:a16="http://schemas.microsoft.com/office/drawing/2014/main" id="{912DDB0C-90B7-45F4-8162-B2516F55120E}"/>
              </a:ext>
            </a:extLst>
          </p:cNvPr>
          <p:cNvSpPr>
            <a:spLocks noGrp="1"/>
          </p:cNvSpPr>
          <p:nvPr>
            <p:ph type="dt" sz="half" idx="10"/>
          </p:nvPr>
        </p:nvSpPr>
        <p:spPr/>
        <p:txBody>
          <a:bodyPr/>
          <a:lstStyle/>
          <a:p>
            <a:fld id="{1B04C38C-4EB2-413A-BF0F-B7F16C5CDE4E}" type="datetime1">
              <a:rPr lang="de-CH" smtClean="0"/>
              <a:t>26.09.2023</a:t>
            </a:fld>
            <a:endParaRPr lang="it-CH" dirty="0"/>
          </a:p>
        </p:txBody>
      </p:sp>
      <p:sp>
        <p:nvSpPr>
          <p:cNvPr id="4" name="Footer Placeholder 3">
            <a:extLst>
              <a:ext uri="{FF2B5EF4-FFF2-40B4-BE49-F238E27FC236}">
                <a16:creationId xmlns:a16="http://schemas.microsoft.com/office/drawing/2014/main" id="{66BF557A-C5EF-4A91-8A29-08C73B4509E2}"/>
              </a:ext>
            </a:extLst>
          </p:cNvPr>
          <p:cNvSpPr>
            <a:spLocks noGrp="1"/>
          </p:cNvSpPr>
          <p:nvPr>
            <p:ph type="ftr" sz="quarter" idx="11"/>
          </p:nvPr>
        </p:nvSpPr>
        <p:spPr/>
        <p:txBody>
          <a:bodyPr/>
          <a:lstStyle/>
          <a:p>
            <a:r>
              <a:rPr lang="it-CH" dirty="0"/>
              <a:t>Statistica INP</a:t>
            </a:r>
          </a:p>
        </p:txBody>
      </p:sp>
      <p:sp>
        <p:nvSpPr>
          <p:cNvPr id="5" name="Slide Number Placeholder 4">
            <a:extLst>
              <a:ext uri="{FF2B5EF4-FFF2-40B4-BE49-F238E27FC236}">
                <a16:creationId xmlns:a16="http://schemas.microsoft.com/office/drawing/2014/main" id="{9EAB5321-D8A8-44F2-A356-2708A72CCDA6}"/>
              </a:ext>
            </a:extLst>
          </p:cNvPr>
          <p:cNvSpPr>
            <a:spLocks noGrp="1"/>
          </p:cNvSpPr>
          <p:nvPr>
            <p:ph type="sldNum" sz="quarter" idx="12"/>
          </p:nvPr>
        </p:nvSpPr>
        <p:spPr/>
        <p:txBody>
          <a:bodyPr/>
          <a:lstStyle/>
          <a:p>
            <a:fld id="{60E08586-5008-4F39-85A9-B98F3A4515CE}" type="slidenum">
              <a:rPr lang="de-CH" smtClean="0"/>
              <a:t>5</a:t>
            </a:fld>
            <a:endParaRPr lang="it-CH" dirty="0"/>
          </a:p>
        </p:txBody>
      </p:sp>
      <p:sp>
        <p:nvSpPr>
          <p:cNvPr id="10" name="Content Placeholder 2">
            <a:extLst>
              <a:ext uri="{FF2B5EF4-FFF2-40B4-BE49-F238E27FC236}">
                <a16:creationId xmlns:a16="http://schemas.microsoft.com/office/drawing/2014/main" id="{F95055CB-5A97-48CF-9A90-23FD0DF606B6}"/>
              </a:ext>
            </a:extLst>
          </p:cNvPr>
          <p:cNvSpPr txBox="1">
            <a:spLocks/>
          </p:cNvSpPr>
          <p:nvPr/>
        </p:nvSpPr>
        <p:spPr>
          <a:xfrm>
            <a:off x="550863" y="1557339"/>
            <a:ext cx="5256000" cy="647525"/>
          </a:xfrm>
          <a:prstGeom prst="rect">
            <a:avLst/>
          </a:prstGeom>
        </p:spPr>
        <p:txBody>
          <a:bodyPr lIns="0" tIns="0" rIns="0" bIns="0"/>
          <a:lstStyle>
            <a:lvl1pPr marL="179388" indent="-179388" algn="l" defTabSz="914400" rtl="0" eaLnBrk="1" latinLnBrk="0" hangingPunct="1">
              <a:lnSpc>
                <a:spcPct val="100000"/>
              </a:lnSpc>
              <a:spcBef>
                <a:spcPts val="240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CH" sz="1600" b="1" dirty="0"/>
              <a:t>N. di infortunati in </a:t>
            </a:r>
            <a:br>
              <a:rPr lang="de-CH" sz="1600" b="1" dirty="0"/>
            </a:br>
            <a:r>
              <a:rPr lang="it-CH" sz="1600" b="1" dirty="0"/>
              <a:t>discipline sportive selezionate su </a:t>
            </a:r>
            <a:br>
              <a:rPr lang="de-CH" sz="1600" b="1" dirty="0"/>
            </a:br>
            <a:r>
              <a:rPr lang="it-CH" sz="1600" b="1" dirty="0"/>
              <a:t>un milione di ore di pratica</a:t>
            </a:r>
            <a:br>
              <a:rPr lang="de-CH" sz="1600" b="1" dirty="0"/>
            </a:br>
            <a:r>
              <a:rPr lang="it-CH" sz="1600" b="1" dirty="0"/>
              <a:t>(segmento LAINF,</a:t>
            </a:r>
            <a:r>
              <a:rPr lang="it-CH" sz="1600" b="1" dirty="0">
                <a:solidFill>
                  <a:prstClr val="black"/>
                </a:solidFill>
              </a:rPr>
              <a:t> Ø 2015-2019)</a:t>
            </a:r>
            <a:r>
              <a:rPr lang="it-CH" sz="1600" b="1" dirty="0"/>
              <a:t> </a:t>
            </a:r>
            <a:br>
              <a:rPr lang="de-CH" sz="1600" b="1" dirty="0"/>
            </a:br>
            <a:br>
              <a:rPr lang="de-CH" sz="1600" b="1" dirty="0"/>
            </a:br>
            <a:br>
              <a:rPr lang="de-CH" sz="1600" b="1" dirty="0"/>
            </a:br>
            <a:r>
              <a:rPr lang="it-CH" sz="1200" dirty="0">
                <a:solidFill>
                  <a:prstClr val="black"/>
                </a:solidFill>
              </a:rPr>
              <a:t>Fonte:</a:t>
            </a:r>
            <a:br>
              <a:rPr lang="de-CH" sz="1200" dirty="0">
                <a:solidFill>
                  <a:prstClr val="black"/>
                </a:solidFill>
              </a:rPr>
            </a:br>
            <a:r>
              <a:rPr lang="it-CH" sz="1200" dirty="0">
                <a:solidFill>
                  <a:prstClr val="black"/>
                </a:solidFill>
              </a:rPr>
              <a:t>SSAINF, Sport Svizzera 2020, </a:t>
            </a:r>
          </a:p>
          <a:p>
            <a:pPr marL="0" lvl="0" indent="0">
              <a:lnSpc>
                <a:spcPts val="1600"/>
              </a:lnSpc>
              <a:spcBef>
                <a:spcPts val="0"/>
              </a:spcBef>
              <a:buNone/>
            </a:pPr>
            <a:r>
              <a:rPr lang="it-CH" sz="1200" dirty="0">
                <a:solidFill>
                  <a:prstClr val="black"/>
                </a:solidFill>
              </a:rPr>
              <a:t>Lamprecht &amp; Stamm </a:t>
            </a:r>
            <a:br>
              <a:rPr lang="de-CH" sz="1200" dirty="0">
                <a:solidFill>
                  <a:prstClr val="black"/>
                </a:solidFill>
              </a:rPr>
            </a:br>
            <a:endParaRPr lang="it-CH" sz="1200" dirty="0">
              <a:solidFill>
                <a:prstClr val="black"/>
              </a:solidFill>
            </a:endParaRPr>
          </a:p>
          <a:p>
            <a:pPr marL="0" indent="0">
              <a:spcBef>
                <a:spcPts val="0"/>
              </a:spcBef>
              <a:buFont typeface="Arial" panose="020B0604020202020204" pitchFamily="34" charset="0"/>
              <a:buNone/>
            </a:pPr>
            <a:endParaRPr lang="it-CH" sz="1600" dirty="0"/>
          </a:p>
        </p:txBody>
      </p:sp>
      <p:graphicFrame>
        <p:nvGraphicFramePr>
          <p:cNvPr id="11" name="Diagramm 10">
            <a:extLst>
              <a:ext uri="{FF2B5EF4-FFF2-40B4-BE49-F238E27FC236}">
                <a16:creationId xmlns:a16="http://schemas.microsoft.com/office/drawing/2014/main" id="{EBEF4A90-9C50-4A20-B127-067A921D5B18}"/>
              </a:ext>
            </a:extLst>
          </p:cNvPr>
          <p:cNvGraphicFramePr/>
          <p:nvPr>
            <p:extLst>
              <p:ext uri="{D42A27DB-BD31-4B8C-83A1-F6EECF244321}">
                <p14:modId xmlns:p14="http://schemas.microsoft.com/office/powerpoint/2010/main" val="2838177236"/>
              </p:ext>
            </p:extLst>
          </p:nvPr>
        </p:nvGraphicFramePr>
        <p:xfrm>
          <a:off x="3647728" y="911390"/>
          <a:ext cx="8424936" cy="503789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a:extLst>
              <a:ext uri="{FF2B5EF4-FFF2-40B4-BE49-F238E27FC236}">
                <a16:creationId xmlns:a16="http://schemas.microsoft.com/office/drawing/2014/main" id="{CE434B4B-0C7F-4C5C-8B59-F0B273400BCE}"/>
              </a:ext>
            </a:extLst>
          </p:cNvPr>
          <p:cNvSpPr txBox="1"/>
          <p:nvPr/>
        </p:nvSpPr>
        <p:spPr>
          <a:xfrm>
            <a:off x="4117100" y="6046248"/>
            <a:ext cx="7739540" cy="492443"/>
          </a:xfrm>
          <a:prstGeom prst="rect">
            <a:avLst/>
          </a:prstGeom>
          <a:noFill/>
        </p:spPr>
        <p:txBody>
          <a:bodyPr wrap="square" lIns="0" tIns="0" rIns="0" bIns="0" rtlCol="0">
            <a:spAutoFit/>
          </a:bodyPr>
          <a:lstStyle/>
          <a:p>
            <a:r>
              <a:rPr lang="it-CH" sz="800" dirty="0"/>
              <a:t>Nota bene: * a causa delle differenti modalità di registrazione e classificazione, non vengono indicate ad esempio le seguenti discipline sportive: pattinaggio sul ghiaccio, danza, sport aerei, corse con veicoli a motore. Per le discipline sportive praticate da meno del 2 per cento degli infortunati nel segmento LAINF, i valori sono indicati in grigio e vanno interpretati con cautela. </a:t>
            </a:r>
            <a:br>
              <a:rPr lang="de-CH" sz="800" dirty="0"/>
            </a:br>
            <a:r>
              <a:rPr lang="it-CH" sz="800" dirty="0"/>
              <a:t>** escl. kitesurf, SUP; *** incl. (nordic) walking, orienteering, percorso vita; **** incl. yoga, Pilates, allenamento muscolare.</a:t>
            </a:r>
          </a:p>
          <a:p>
            <a:pPr algn="l"/>
            <a:endParaRPr lang="it-CH" sz="800" dirty="0" err="1"/>
          </a:p>
        </p:txBody>
      </p:sp>
    </p:spTree>
    <p:extLst>
      <p:ext uri="{BB962C8B-B14F-4D97-AF65-F5344CB8AC3E}">
        <p14:creationId xmlns:p14="http://schemas.microsoft.com/office/powerpoint/2010/main" val="268084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B736-F5DB-4962-8994-303C9900F239}"/>
              </a:ext>
            </a:extLst>
          </p:cNvPr>
          <p:cNvSpPr>
            <a:spLocks noGrp="1"/>
          </p:cNvSpPr>
          <p:nvPr>
            <p:ph type="title"/>
          </p:nvPr>
        </p:nvSpPr>
        <p:spPr/>
        <p:txBody>
          <a:bodyPr/>
          <a:lstStyle/>
          <a:p>
            <a:r>
              <a:rPr lang="it-CH" noProof="0" dirty="0"/>
              <a:t>Sport sulla neve</a:t>
            </a:r>
            <a:br>
              <a:rPr lang="de-CH" noProof="0" dirty="0"/>
            </a:br>
            <a:r>
              <a:rPr lang="it-CH" dirty="0">
                <a:solidFill>
                  <a:srgbClr val="666666"/>
                </a:solidFill>
              </a:rPr>
              <a:t>Numero, costi, età</a:t>
            </a:r>
            <a:endParaRPr lang="it-CH" noProof="0" dirty="0"/>
          </a:p>
        </p:txBody>
      </p:sp>
      <p:sp>
        <p:nvSpPr>
          <p:cNvPr id="3" name="Date Placeholder 2">
            <a:extLst>
              <a:ext uri="{FF2B5EF4-FFF2-40B4-BE49-F238E27FC236}">
                <a16:creationId xmlns:a16="http://schemas.microsoft.com/office/drawing/2014/main" id="{912DDB0C-90B7-45F4-8162-B2516F55120E}"/>
              </a:ext>
            </a:extLst>
          </p:cNvPr>
          <p:cNvSpPr>
            <a:spLocks noGrp="1"/>
          </p:cNvSpPr>
          <p:nvPr>
            <p:ph type="dt" sz="half" idx="10"/>
          </p:nvPr>
        </p:nvSpPr>
        <p:spPr/>
        <p:txBody>
          <a:bodyPr/>
          <a:lstStyle/>
          <a:p>
            <a:fld id="{1B04C38C-4EB2-413A-BF0F-B7F16C5CDE4E}" type="datetime1">
              <a:rPr lang="de-CH" smtClean="0"/>
              <a:t>26.09.2023</a:t>
            </a:fld>
            <a:endParaRPr lang="it-CH" dirty="0"/>
          </a:p>
        </p:txBody>
      </p:sp>
      <p:sp>
        <p:nvSpPr>
          <p:cNvPr id="4" name="Footer Placeholder 3">
            <a:extLst>
              <a:ext uri="{FF2B5EF4-FFF2-40B4-BE49-F238E27FC236}">
                <a16:creationId xmlns:a16="http://schemas.microsoft.com/office/drawing/2014/main" id="{66BF557A-C5EF-4A91-8A29-08C73B4509E2}"/>
              </a:ext>
            </a:extLst>
          </p:cNvPr>
          <p:cNvSpPr>
            <a:spLocks noGrp="1"/>
          </p:cNvSpPr>
          <p:nvPr>
            <p:ph type="ftr" sz="quarter" idx="11"/>
          </p:nvPr>
        </p:nvSpPr>
        <p:spPr/>
        <p:txBody>
          <a:bodyPr/>
          <a:lstStyle/>
          <a:p>
            <a:r>
              <a:rPr lang="it-CH" dirty="0"/>
              <a:t>Statistica INP</a:t>
            </a:r>
          </a:p>
        </p:txBody>
      </p:sp>
      <p:sp>
        <p:nvSpPr>
          <p:cNvPr id="5" name="Slide Number Placeholder 4">
            <a:extLst>
              <a:ext uri="{FF2B5EF4-FFF2-40B4-BE49-F238E27FC236}">
                <a16:creationId xmlns:a16="http://schemas.microsoft.com/office/drawing/2014/main" id="{9EAB5321-D8A8-44F2-A356-2708A72CCDA6}"/>
              </a:ext>
            </a:extLst>
          </p:cNvPr>
          <p:cNvSpPr>
            <a:spLocks noGrp="1"/>
          </p:cNvSpPr>
          <p:nvPr>
            <p:ph type="sldNum" sz="quarter" idx="12"/>
          </p:nvPr>
        </p:nvSpPr>
        <p:spPr/>
        <p:txBody>
          <a:bodyPr/>
          <a:lstStyle/>
          <a:p>
            <a:fld id="{E061DD87-6F72-4588-8170-36CDEF4AF3D7}" type="slidenum">
              <a:rPr lang="de-CH" smtClean="0"/>
              <a:t>6</a:t>
            </a:fld>
            <a:endParaRPr lang="it-CH" dirty="0"/>
          </a:p>
        </p:txBody>
      </p:sp>
      <p:graphicFrame>
        <p:nvGraphicFramePr>
          <p:cNvPr id="9" name="Chart 8">
            <a:extLst>
              <a:ext uri="{FF2B5EF4-FFF2-40B4-BE49-F238E27FC236}">
                <a16:creationId xmlns:a16="http://schemas.microsoft.com/office/drawing/2014/main" id="{88EEED79-9F3D-42D3-A3A9-72E99DCCE2B0}"/>
              </a:ext>
            </a:extLst>
          </p:cNvPr>
          <p:cNvGraphicFramePr/>
          <p:nvPr>
            <p:extLst>
              <p:ext uri="{D42A27DB-BD31-4B8C-83A1-F6EECF244321}">
                <p14:modId xmlns:p14="http://schemas.microsoft.com/office/powerpoint/2010/main" val="152826515"/>
              </p:ext>
            </p:extLst>
          </p:nvPr>
        </p:nvGraphicFramePr>
        <p:xfrm>
          <a:off x="550863" y="2878884"/>
          <a:ext cx="5329113" cy="2854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a:extLst>
              <a:ext uri="{FF2B5EF4-FFF2-40B4-BE49-F238E27FC236}">
                <a16:creationId xmlns:a16="http://schemas.microsoft.com/office/drawing/2014/main" id="{F95055CB-5A97-48CF-9A90-23FD0DF606B6}"/>
              </a:ext>
            </a:extLst>
          </p:cNvPr>
          <p:cNvSpPr txBox="1">
            <a:spLocks/>
          </p:cNvSpPr>
          <p:nvPr/>
        </p:nvSpPr>
        <p:spPr>
          <a:xfrm>
            <a:off x="550863" y="2997499"/>
            <a:ext cx="5256000" cy="647525"/>
          </a:xfrm>
          <a:prstGeom prst="rect">
            <a:avLst/>
          </a:prstGeom>
        </p:spPr>
        <p:txBody>
          <a:bodyPr lIns="0" tIns="0" rIns="0" bIns="0"/>
          <a:lstStyle>
            <a:lvl1pPr marL="179388" indent="-179388" algn="l" defTabSz="914400" rtl="0" eaLnBrk="1" latinLnBrk="0" hangingPunct="1">
              <a:lnSpc>
                <a:spcPct val="100000"/>
              </a:lnSpc>
              <a:spcBef>
                <a:spcPts val="240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CH" sz="1600" b="1" dirty="0"/>
              <a:t>Sci</a:t>
            </a:r>
            <a:endParaRPr lang="it-CH" sz="1600" dirty="0"/>
          </a:p>
        </p:txBody>
      </p:sp>
      <p:graphicFrame>
        <p:nvGraphicFramePr>
          <p:cNvPr id="11" name="Chart 10">
            <a:extLst>
              <a:ext uri="{FF2B5EF4-FFF2-40B4-BE49-F238E27FC236}">
                <a16:creationId xmlns:a16="http://schemas.microsoft.com/office/drawing/2014/main" id="{8886182C-298F-4269-869F-3248D3DB44F8}"/>
              </a:ext>
            </a:extLst>
          </p:cNvPr>
          <p:cNvGraphicFramePr/>
          <p:nvPr>
            <p:extLst>
              <p:ext uri="{D42A27DB-BD31-4B8C-83A1-F6EECF244321}">
                <p14:modId xmlns:p14="http://schemas.microsoft.com/office/powerpoint/2010/main" val="555943534"/>
              </p:ext>
            </p:extLst>
          </p:nvPr>
        </p:nvGraphicFramePr>
        <p:xfrm>
          <a:off x="6312348" y="2876691"/>
          <a:ext cx="5329113" cy="2763659"/>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2">
            <a:extLst>
              <a:ext uri="{FF2B5EF4-FFF2-40B4-BE49-F238E27FC236}">
                <a16:creationId xmlns:a16="http://schemas.microsoft.com/office/drawing/2014/main" id="{53BCA36A-894E-437F-A154-27EF577E6AEE}"/>
              </a:ext>
            </a:extLst>
          </p:cNvPr>
          <p:cNvSpPr txBox="1">
            <a:spLocks/>
          </p:cNvSpPr>
          <p:nvPr/>
        </p:nvSpPr>
        <p:spPr>
          <a:xfrm>
            <a:off x="6312348" y="2997499"/>
            <a:ext cx="5256000" cy="647525"/>
          </a:xfrm>
          <a:prstGeom prst="rect">
            <a:avLst/>
          </a:prstGeom>
        </p:spPr>
        <p:txBody>
          <a:bodyPr lIns="0" tIns="0" rIns="0" bIns="0"/>
          <a:lstStyle>
            <a:lvl1pPr marL="179388" indent="-179388" algn="l" defTabSz="914400" rtl="0" eaLnBrk="1" latinLnBrk="0" hangingPunct="1">
              <a:lnSpc>
                <a:spcPct val="100000"/>
              </a:lnSpc>
              <a:spcBef>
                <a:spcPts val="240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CH" sz="1600" b="1" dirty="0"/>
              <a:t>Snowboard</a:t>
            </a:r>
            <a:endParaRPr lang="it-CH" sz="1600" dirty="0"/>
          </a:p>
        </p:txBody>
      </p:sp>
      <p:graphicFrame>
        <p:nvGraphicFramePr>
          <p:cNvPr id="15" name="Tabelle 14">
            <a:extLst>
              <a:ext uri="{FF2B5EF4-FFF2-40B4-BE49-F238E27FC236}">
                <a16:creationId xmlns:a16="http://schemas.microsoft.com/office/drawing/2014/main" id="{0F0CC18B-BDE6-4DD3-AD3F-49A444795F37}"/>
              </a:ext>
            </a:extLst>
          </p:cNvPr>
          <p:cNvGraphicFramePr>
            <a:graphicFrameLocks noGrp="1"/>
          </p:cNvGraphicFramePr>
          <p:nvPr>
            <p:extLst>
              <p:ext uri="{D42A27DB-BD31-4B8C-83A1-F6EECF244321}">
                <p14:modId xmlns:p14="http://schemas.microsoft.com/office/powerpoint/2010/main" val="2067692380"/>
              </p:ext>
            </p:extLst>
          </p:nvPr>
        </p:nvGraphicFramePr>
        <p:xfrm>
          <a:off x="550863" y="1633614"/>
          <a:ext cx="11089755" cy="1147314"/>
        </p:xfrm>
        <a:graphic>
          <a:graphicData uri="http://schemas.openxmlformats.org/drawingml/2006/table">
            <a:tbl>
              <a:tblPr>
                <a:tableStyleId>{9DCAF9ED-07DC-4A11-8D7F-57B35C25682E}</a:tableStyleId>
              </a:tblPr>
              <a:tblGrid>
                <a:gridCol w="2217951">
                  <a:extLst>
                    <a:ext uri="{9D8B030D-6E8A-4147-A177-3AD203B41FA5}">
                      <a16:colId xmlns:a16="http://schemas.microsoft.com/office/drawing/2014/main" val="20000"/>
                    </a:ext>
                  </a:extLst>
                </a:gridCol>
                <a:gridCol w="2217951">
                  <a:extLst>
                    <a:ext uri="{9D8B030D-6E8A-4147-A177-3AD203B41FA5}">
                      <a16:colId xmlns:a16="http://schemas.microsoft.com/office/drawing/2014/main" val="20001"/>
                    </a:ext>
                  </a:extLst>
                </a:gridCol>
                <a:gridCol w="2217951">
                  <a:extLst>
                    <a:ext uri="{9D8B030D-6E8A-4147-A177-3AD203B41FA5}">
                      <a16:colId xmlns:a16="http://schemas.microsoft.com/office/drawing/2014/main" val="20002"/>
                    </a:ext>
                  </a:extLst>
                </a:gridCol>
                <a:gridCol w="2217951">
                  <a:extLst>
                    <a:ext uri="{9D8B030D-6E8A-4147-A177-3AD203B41FA5}">
                      <a16:colId xmlns:a16="http://schemas.microsoft.com/office/drawing/2014/main" val="1110763396"/>
                    </a:ext>
                  </a:extLst>
                </a:gridCol>
                <a:gridCol w="2217951">
                  <a:extLst>
                    <a:ext uri="{9D8B030D-6E8A-4147-A177-3AD203B41FA5}">
                      <a16:colId xmlns:a16="http://schemas.microsoft.com/office/drawing/2014/main" val="2161280882"/>
                    </a:ext>
                  </a:extLst>
                </a:gridCol>
              </a:tblGrid>
              <a:tr h="280164">
                <a:tc>
                  <a:txBody>
                    <a:bodyPr/>
                    <a:lstStyle/>
                    <a:p>
                      <a:pPr algn="l" fontAlgn="b"/>
                      <a:r>
                        <a:rPr lang="it-CH" sz="1400" b="1" dirty="0">
                          <a:solidFill>
                            <a:srgbClr val="000000"/>
                          </a:solidFill>
                        </a:rPr>
                        <a:t>Categoria</a:t>
                      </a:r>
                      <a:endParaRPr lang="it-CH" sz="1400" b="1" i="0" u="none" strike="noStrike" dirty="0">
                        <a:effectLst/>
                        <a:latin typeface="+mn-lt"/>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CH" sz="1400" b="1" dirty="0">
                          <a:solidFill>
                            <a:srgbClr val="000000"/>
                          </a:solidFill>
                        </a:rPr>
                        <a:t>Nuovi casi registrati all'anno</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CH" sz="1400" b="1" dirty="0">
                          <a:solidFill>
                            <a:srgbClr val="000000"/>
                          </a:solidFill>
                        </a:rPr>
                        <a:t>Costi correnti annui (mio. 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it-CH" sz="1400" b="1" dirty="0">
                          <a:solidFill>
                            <a:srgbClr val="000000"/>
                          </a:solidFill>
                        </a:rPr>
                        <a:t>Costi per infortunio (CHF</a:t>
                      </a:r>
                      <a:r>
                        <a:rPr lang="it-CH" sz="1400" b="1" dirty="0">
                          <a:solidFill>
                            <a:schemeClr val="tx1"/>
                          </a:solidFill>
                        </a:rPr>
                        <a:t>)*</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CH" sz="1400" b="1" dirty="0">
                          <a:solidFill>
                            <a:srgbClr val="000000"/>
                          </a:solidFill>
                        </a:rPr>
                        <a:t>Numero di casi</a:t>
                      </a:r>
                      <a:r>
                        <a:rPr lang="it-CH" sz="1400" b="1" baseline="0" dirty="0">
                          <a:solidFill>
                            <a:srgbClr val="000000"/>
                          </a:solidFill>
                        </a:rPr>
                        <a:t> con giorni indennizzati</a:t>
                      </a:r>
                      <a:r>
                        <a:rPr lang="it-CH" sz="1400" b="1" baseline="0" dirty="0">
                          <a:solidFill>
                            <a:schemeClr val="tx1"/>
                          </a:solidFill>
                        </a:rPr>
                        <a:t>*</a:t>
                      </a:r>
                      <a:endParaRPr lang="it-CH" sz="1400" b="1" dirty="0">
                        <a:solidFill>
                          <a:schemeClr val="tx1"/>
                        </a:solidFill>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t"/>
                      <a:r>
                        <a:rPr lang="it-CH" sz="1400" dirty="0">
                          <a:effectLst/>
                        </a:rPr>
                        <a:t>Sci</a:t>
                      </a:r>
                      <a:endParaRPr lang="it-CH" sz="1400" b="0" i="0" u="none" strike="noStrike" dirty="0">
                        <a:solidFill>
                          <a:schemeClr val="tx1"/>
                        </a:solidFill>
                        <a:effectLst/>
                        <a:latin typeface="+mn-lt"/>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27 362</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269</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8600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44%</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r h="313497">
                <a:tc>
                  <a:txBody>
                    <a:bodyPr/>
                    <a:lstStyle/>
                    <a:p>
                      <a:pPr algn="l" fontAlgn="t"/>
                      <a:r>
                        <a:rPr lang="it-CH" sz="1400" dirty="0">
                          <a:effectLst/>
                        </a:rPr>
                        <a:t>Snowboard</a:t>
                      </a:r>
                      <a:endParaRPr lang="it-CH" sz="1400" b="0" i="0" u="none" strike="noStrike" dirty="0">
                        <a:solidFill>
                          <a:schemeClr val="tx1"/>
                        </a:solidFill>
                        <a:effectLst/>
                        <a:latin typeface="+mn-lt"/>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400" b="0" i="0" u="none" strike="noStrike" dirty="0">
                          <a:solidFill>
                            <a:srgbClr val="000000"/>
                          </a:solidFill>
                          <a:effectLst/>
                          <a:latin typeface="+mn-lt"/>
                        </a:rPr>
                        <a:t>5858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400" b="0" i="0" u="none" strike="noStrike" dirty="0">
                          <a:solidFill>
                            <a:srgbClr val="000000"/>
                          </a:solidFill>
                          <a:effectLst/>
                          <a:latin typeface="+mn-lt"/>
                        </a:rPr>
                        <a:t>38</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400" b="0" i="0" u="none" strike="noStrike" dirty="0">
                          <a:solidFill>
                            <a:srgbClr val="000000"/>
                          </a:solidFill>
                          <a:effectLst/>
                          <a:latin typeface="+mn-lt"/>
                        </a:rPr>
                        <a:t>5600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400" b="0" i="0" u="none" strike="noStrike" dirty="0">
                          <a:solidFill>
                            <a:srgbClr val="000000"/>
                          </a:solidFill>
                          <a:effectLst/>
                          <a:latin typeface="+mn-lt"/>
                        </a:rPr>
                        <a:t>45%</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2517046"/>
                  </a:ext>
                </a:extLst>
              </a:tr>
            </a:tbl>
          </a:graphicData>
        </a:graphic>
      </p:graphicFrame>
      <p:sp>
        <p:nvSpPr>
          <p:cNvPr id="19" name="Textplatzhalter 5">
            <a:extLst>
              <a:ext uri="{FF2B5EF4-FFF2-40B4-BE49-F238E27FC236}">
                <a16:creationId xmlns:a16="http://schemas.microsoft.com/office/drawing/2014/main" id="{6F2A14AF-03E5-49C9-86FD-6A07361DCE35}"/>
              </a:ext>
            </a:extLst>
          </p:cNvPr>
          <p:cNvSpPr>
            <a:spLocks noGrp="1"/>
          </p:cNvSpPr>
          <p:nvPr>
            <p:ph type="body" sz="quarter" idx="13"/>
          </p:nvPr>
        </p:nvSpPr>
        <p:spPr>
          <a:xfrm>
            <a:off x="550863" y="6008309"/>
            <a:ext cx="11090275" cy="404369"/>
          </a:xfrm>
        </p:spPr>
        <p:txBody>
          <a:bodyPr/>
          <a:lstStyle/>
          <a:p>
            <a:r>
              <a:rPr lang="it-CH" sz="1000" dirty="0"/>
              <a:t>Fonte: statistica LAINF, AINP e AID, 2017-2021, stima sulla base di un campione statistico, SSAINF</a:t>
            </a:r>
          </a:p>
          <a:p>
            <a:r>
              <a:rPr lang="it-CH" sz="1000" dirty="0"/>
              <a:t>* Casi registrati negli anni 2013-2017 e aggiornati a +4 anni</a:t>
            </a:r>
          </a:p>
        </p:txBody>
      </p:sp>
      <p:sp>
        <p:nvSpPr>
          <p:cNvPr id="13" name="Rechteck 12">
            <a:extLst>
              <a:ext uri="{FF2B5EF4-FFF2-40B4-BE49-F238E27FC236}">
                <a16:creationId xmlns:a16="http://schemas.microsoft.com/office/drawing/2014/main" id="{AD2ABAB6-B294-4A23-8EB4-DE5615F0CFBC}"/>
              </a:ext>
            </a:extLst>
          </p:cNvPr>
          <p:cNvSpPr/>
          <p:nvPr/>
        </p:nvSpPr>
        <p:spPr>
          <a:xfrm>
            <a:off x="10704512" y="5985917"/>
            <a:ext cx="1021433" cy="215444"/>
          </a:xfrm>
          <a:prstGeom prst="rect">
            <a:avLst/>
          </a:prstGeom>
        </p:spPr>
        <p:txBody>
          <a:bodyPr wrap="none">
            <a:spAutoFit/>
          </a:bodyPr>
          <a:lstStyle/>
          <a:p>
            <a:pPr algn="r"/>
            <a:r>
              <a:rPr lang="it-CH" sz="800" dirty="0"/>
              <a:t>(valori arrotondati)</a:t>
            </a:r>
          </a:p>
        </p:txBody>
      </p:sp>
    </p:spTree>
    <p:extLst>
      <p:ext uri="{BB962C8B-B14F-4D97-AF65-F5344CB8AC3E}">
        <p14:creationId xmlns:p14="http://schemas.microsoft.com/office/powerpoint/2010/main" val="262054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90B5-8908-4587-BA5B-2286DB29B145}"/>
              </a:ext>
            </a:extLst>
          </p:cNvPr>
          <p:cNvSpPr>
            <a:spLocks noGrp="1"/>
          </p:cNvSpPr>
          <p:nvPr>
            <p:ph type="title"/>
          </p:nvPr>
        </p:nvSpPr>
        <p:spPr/>
        <p:txBody>
          <a:bodyPr/>
          <a:lstStyle/>
          <a:p>
            <a:r>
              <a:rPr lang="it-CH" dirty="0"/>
              <a:t>Parti del corpo lese (diagnosi principale)</a:t>
            </a:r>
            <a:endParaRPr lang="it-CH" strike="sngStrike" noProof="0" dirty="0">
              <a:solidFill>
                <a:srgbClr val="FF0000"/>
              </a:solidFill>
            </a:endParaRPr>
          </a:p>
        </p:txBody>
      </p:sp>
      <p:sp>
        <p:nvSpPr>
          <p:cNvPr id="5" name="Date Placeholder 4">
            <a:extLst>
              <a:ext uri="{FF2B5EF4-FFF2-40B4-BE49-F238E27FC236}">
                <a16:creationId xmlns:a16="http://schemas.microsoft.com/office/drawing/2014/main" id="{5D74D768-35C5-4BF9-BE19-FC9FFED73676}"/>
              </a:ext>
            </a:extLst>
          </p:cNvPr>
          <p:cNvSpPr>
            <a:spLocks noGrp="1"/>
          </p:cNvSpPr>
          <p:nvPr>
            <p:ph type="dt" sz="half" idx="10"/>
          </p:nvPr>
        </p:nvSpPr>
        <p:spPr/>
        <p:txBody>
          <a:bodyPr/>
          <a:lstStyle/>
          <a:p>
            <a:fld id="{BD44C1C6-F47A-4C0C-9C14-866C0EC578C3}" type="datetime1">
              <a:rPr lang="de-CH" smtClean="0"/>
              <a:t>26.09.2023</a:t>
            </a:fld>
            <a:endParaRPr lang="it-CH" dirty="0"/>
          </a:p>
        </p:txBody>
      </p:sp>
      <p:sp>
        <p:nvSpPr>
          <p:cNvPr id="6" name="Footer Placeholder 5">
            <a:extLst>
              <a:ext uri="{FF2B5EF4-FFF2-40B4-BE49-F238E27FC236}">
                <a16:creationId xmlns:a16="http://schemas.microsoft.com/office/drawing/2014/main" id="{7943302C-273B-4D4D-A67D-D22A9E5037FE}"/>
              </a:ext>
            </a:extLst>
          </p:cNvPr>
          <p:cNvSpPr>
            <a:spLocks noGrp="1"/>
          </p:cNvSpPr>
          <p:nvPr>
            <p:ph type="ftr" sz="quarter" idx="11"/>
          </p:nvPr>
        </p:nvSpPr>
        <p:spPr/>
        <p:txBody>
          <a:bodyPr/>
          <a:lstStyle/>
          <a:p>
            <a:r>
              <a:rPr lang="it-CH" dirty="0"/>
              <a:t>Statistica INP</a:t>
            </a:r>
          </a:p>
        </p:txBody>
      </p:sp>
      <p:sp>
        <p:nvSpPr>
          <p:cNvPr id="7" name="Slide Number Placeholder 6">
            <a:extLst>
              <a:ext uri="{FF2B5EF4-FFF2-40B4-BE49-F238E27FC236}">
                <a16:creationId xmlns:a16="http://schemas.microsoft.com/office/drawing/2014/main" id="{7CD8FA83-9BC7-4214-B6A5-4FDFBFA2ED7D}"/>
              </a:ext>
            </a:extLst>
          </p:cNvPr>
          <p:cNvSpPr>
            <a:spLocks noGrp="1"/>
          </p:cNvSpPr>
          <p:nvPr>
            <p:ph type="sldNum" sz="quarter" idx="12"/>
          </p:nvPr>
        </p:nvSpPr>
        <p:spPr/>
        <p:txBody>
          <a:bodyPr/>
          <a:lstStyle/>
          <a:p>
            <a:fld id="{C422265D-BC0D-4371-960F-A04166C9A602}" type="slidenum">
              <a:rPr lang="de-CH" smtClean="0"/>
              <a:t>7</a:t>
            </a:fld>
            <a:endParaRPr lang="it-CH" dirty="0"/>
          </a:p>
        </p:txBody>
      </p:sp>
      <p:sp>
        <p:nvSpPr>
          <p:cNvPr id="16" name="Textfeld 15">
            <a:extLst>
              <a:ext uri="{FF2B5EF4-FFF2-40B4-BE49-F238E27FC236}">
                <a16:creationId xmlns:a16="http://schemas.microsoft.com/office/drawing/2014/main" id="{9446D3B7-51C9-4346-932C-F3693B63C1ED}"/>
              </a:ext>
            </a:extLst>
          </p:cNvPr>
          <p:cNvSpPr txBox="1"/>
          <p:nvPr/>
        </p:nvSpPr>
        <p:spPr>
          <a:xfrm>
            <a:off x="445801" y="1428686"/>
            <a:ext cx="1108923" cy="461665"/>
          </a:xfrm>
          <a:prstGeom prst="rect">
            <a:avLst/>
          </a:prstGeom>
          <a:noFill/>
        </p:spPr>
        <p:txBody>
          <a:bodyPr wrap="square" rtlCol="0">
            <a:spAutoFit/>
          </a:bodyPr>
          <a:lstStyle/>
          <a:p>
            <a:r>
              <a:rPr lang="it-CH" sz="2400" b="1" dirty="0">
                <a:latin typeface="+mn-lt"/>
                <a:ea typeface="+mn-ea"/>
              </a:rPr>
              <a:t>Sci</a:t>
            </a:r>
          </a:p>
        </p:txBody>
      </p:sp>
      <p:sp>
        <p:nvSpPr>
          <p:cNvPr id="17" name="Textfeld 16">
            <a:extLst>
              <a:ext uri="{FF2B5EF4-FFF2-40B4-BE49-F238E27FC236}">
                <a16:creationId xmlns:a16="http://schemas.microsoft.com/office/drawing/2014/main" id="{20564AAE-4400-4A6F-9CF8-643053135E54}"/>
              </a:ext>
            </a:extLst>
          </p:cNvPr>
          <p:cNvSpPr txBox="1"/>
          <p:nvPr/>
        </p:nvSpPr>
        <p:spPr>
          <a:xfrm>
            <a:off x="5990333" y="1442186"/>
            <a:ext cx="2520280" cy="461665"/>
          </a:xfrm>
          <a:prstGeom prst="rect">
            <a:avLst/>
          </a:prstGeom>
          <a:noFill/>
        </p:spPr>
        <p:txBody>
          <a:bodyPr wrap="square" rtlCol="0">
            <a:spAutoFit/>
          </a:bodyPr>
          <a:lstStyle/>
          <a:p>
            <a:r>
              <a:rPr lang="it-CH" sz="2400" b="1" dirty="0">
                <a:latin typeface="+mn-lt"/>
                <a:ea typeface="+mn-ea"/>
              </a:rPr>
              <a:t>Snowboard</a:t>
            </a:r>
          </a:p>
        </p:txBody>
      </p:sp>
      <p:pic>
        <p:nvPicPr>
          <p:cNvPr id="18" name="Grafik 17">
            <a:extLst>
              <a:ext uri="{FF2B5EF4-FFF2-40B4-BE49-F238E27FC236}">
                <a16:creationId xmlns:a16="http://schemas.microsoft.com/office/drawing/2014/main" id="{BAE7044A-2200-4DFB-B774-A45E5BF9DE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2"/>
          <a:stretch/>
        </p:blipFill>
        <p:spPr>
          <a:xfrm>
            <a:off x="1395588" y="2078377"/>
            <a:ext cx="3188244" cy="3283791"/>
          </a:xfrm>
          <a:prstGeom prst="rect">
            <a:avLst/>
          </a:prstGeom>
        </p:spPr>
      </p:pic>
      <p:pic>
        <p:nvPicPr>
          <p:cNvPr id="19" name="Grafik 18">
            <a:extLst>
              <a:ext uri="{FF2B5EF4-FFF2-40B4-BE49-F238E27FC236}">
                <a16:creationId xmlns:a16="http://schemas.microsoft.com/office/drawing/2014/main" id="{219B7317-53E6-43C1-99D9-25F6E94125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713"/>
          <a:stretch/>
        </p:blipFill>
        <p:spPr>
          <a:xfrm>
            <a:off x="6932856" y="2191441"/>
            <a:ext cx="2887168" cy="3283791"/>
          </a:xfrm>
          <a:prstGeom prst="rect">
            <a:avLst/>
          </a:prstGeom>
        </p:spPr>
      </p:pic>
      <p:sp>
        <p:nvSpPr>
          <p:cNvPr id="20" name="Textfeld 19">
            <a:extLst>
              <a:ext uri="{FF2B5EF4-FFF2-40B4-BE49-F238E27FC236}">
                <a16:creationId xmlns:a16="http://schemas.microsoft.com/office/drawing/2014/main" id="{AB139EE5-EAB7-4814-871F-DAAF4235A350}"/>
              </a:ext>
            </a:extLst>
          </p:cNvPr>
          <p:cNvSpPr txBox="1"/>
          <p:nvPr/>
        </p:nvSpPr>
        <p:spPr>
          <a:xfrm>
            <a:off x="3891414" y="2812331"/>
            <a:ext cx="2300074" cy="907941"/>
          </a:xfrm>
          <a:prstGeom prst="rect">
            <a:avLst/>
          </a:prstGeom>
          <a:noFill/>
        </p:spPr>
        <p:txBody>
          <a:bodyPr wrap="square" rtlCol="0">
            <a:spAutoFit/>
          </a:bodyPr>
          <a:lstStyle/>
          <a:p>
            <a:r>
              <a:rPr lang="it-CH" sz="2000" b="1" dirty="0">
                <a:solidFill>
                  <a:schemeClr val="accent1"/>
                </a:solidFill>
                <a:latin typeface="+mn-lt"/>
              </a:rPr>
              <a:t>33%</a:t>
            </a:r>
          </a:p>
          <a:p>
            <a:r>
              <a:rPr lang="fr-FR" sz="1100" dirty="0" err="1">
                <a:solidFill>
                  <a:srgbClr val="666666"/>
                </a:solidFill>
              </a:rPr>
              <a:t>Arti superiori</a:t>
            </a:r>
            <a:endParaRPr lang="fr-FR" sz="1100" dirty="0">
              <a:solidFill>
                <a:srgbClr val="666666"/>
              </a:solidFill>
            </a:endParaRPr>
          </a:p>
          <a:p>
            <a:r>
              <a:rPr lang="fr-FR" sz="1100" dirty="0">
                <a:solidFill>
                  <a:srgbClr val="666666"/>
                </a:solidFill>
              </a:rPr>
              <a:t>(spalla, braccio, gomito, </a:t>
            </a:r>
            <a:br>
              <a:rPr lang="de-CH" sz="1100" dirty="0">
                <a:solidFill>
                  <a:srgbClr val="666666"/>
                </a:solidFill>
              </a:rPr>
            </a:br>
            <a:r>
              <a:rPr lang="fr-FR" sz="1100" dirty="0">
                <a:solidFill>
                  <a:srgbClr val="666666"/>
                </a:solidFill>
              </a:rPr>
              <a:t>mano, dito)</a:t>
            </a:r>
          </a:p>
        </p:txBody>
      </p:sp>
      <p:sp>
        <p:nvSpPr>
          <p:cNvPr id="21" name="Textfeld 20">
            <a:extLst>
              <a:ext uri="{FF2B5EF4-FFF2-40B4-BE49-F238E27FC236}">
                <a16:creationId xmlns:a16="http://schemas.microsoft.com/office/drawing/2014/main" id="{7700F9FD-CCE4-4F13-B42B-E1CEBC1A4834}"/>
              </a:ext>
            </a:extLst>
          </p:cNvPr>
          <p:cNvSpPr txBox="1"/>
          <p:nvPr/>
        </p:nvSpPr>
        <p:spPr>
          <a:xfrm>
            <a:off x="3771885" y="1987462"/>
            <a:ext cx="2252107" cy="569387"/>
          </a:xfrm>
          <a:prstGeom prst="rect">
            <a:avLst/>
          </a:prstGeom>
          <a:noFill/>
        </p:spPr>
        <p:txBody>
          <a:bodyPr wrap="square" rtlCol="0">
            <a:spAutoFit/>
          </a:bodyPr>
          <a:lstStyle/>
          <a:p>
            <a:r>
              <a:rPr lang="it-CH" sz="2000" b="1" dirty="0">
                <a:solidFill>
                  <a:schemeClr val="accent1"/>
                </a:solidFill>
                <a:latin typeface="+mn-lt"/>
              </a:rPr>
              <a:t>7%</a:t>
            </a:r>
          </a:p>
          <a:p>
            <a:r>
              <a:rPr lang="it-IT" sz="1100" dirty="0" err="1">
                <a:solidFill>
                  <a:srgbClr val="666666"/>
                </a:solidFill>
              </a:rPr>
              <a:t>Testa, collo</a:t>
            </a:r>
            <a:endParaRPr lang="it-CH" sz="1100" dirty="0">
              <a:solidFill>
                <a:srgbClr val="666666"/>
              </a:solidFill>
            </a:endParaRPr>
          </a:p>
        </p:txBody>
      </p:sp>
      <p:sp>
        <p:nvSpPr>
          <p:cNvPr id="22" name="Textfeld 21">
            <a:extLst>
              <a:ext uri="{FF2B5EF4-FFF2-40B4-BE49-F238E27FC236}">
                <a16:creationId xmlns:a16="http://schemas.microsoft.com/office/drawing/2014/main" id="{91074581-0F75-40BC-B006-21E41F967AC2}"/>
              </a:ext>
            </a:extLst>
          </p:cNvPr>
          <p:cNvSpPr txBox="1"/>
          <p:nvPr/>
        </p:nvSpPr>
        <p:spPr>
          <a:xfrm>
            <a:off x="733145" y="2237997"/>
            <a:ext cx="2520520" cy="569387"/>
          </a:xfrm>
          <a:prstGeom prst="rect">
            <a:avLst/>
          </a:prstGeom>
          <a:noFill/>
        </p:spPr>
        <p:txBody>
          <a:bodyPr wrap="square" rtlCol="0">
            <a:spAutoFit/>
          </a:bodyPr>
          <a:lstStyle/>
          <a:p>
            <a:r>
              <a:rPr lang="it-CH" sz="2000" b="1" dirty="0">
                <a:solidFill>
                  <a:schemeClr val="accent1"/>
                </a:solidFill>
                <a:latin typeface="+mn-lt"/>
              </a:rPr>
              <a:t>4%</a:t>
            </a:r>
          </a:p>
          <a:p>
            <a:r>
              <a:rPr lang="it-IT" sz="1100" dirty="0" err="1">
                <a:solidFill>
                  <a:srgbClr val="666666"/>
                </a:solidFill>
              </a:rPr>
              <a:t>Colonna vertebrale</a:t>
            </a:r>
            <a:endParaRPr lang="it-CH" sz="1100" dirty="0">
              <a:solidFill>
                <a:srgbClr val="666666"/>
              </a:solidFill>
            </a:endParaRPr>
          </a:p>
        </p:txBody>
      </p:sp>
      <p:sp>
        <p:nvSpPr>
          <p:cNvPr id="23" name="Textfeld 22">
            <a:extLst>
              <a:ext uri="{FF2B5EF4-FFF2-40B4-BE49-F238E27FC236}">
                <a16:creationId xmlns:a16="http://schemas.microsoft.com/office/drawing/2014/main" id="{A9B68247-9F7E-4ADC-9FBC-3DA55056DACE}"/>
              </a:ext>
            </a:extLst>
          </p:cNvPr>
          <p:cNvSpPr txBox="1"/>
          <p:nvPr/>
        </p:nvSpPr>
        <p:spPr>
          <a:xfrm>
            <a:off x="478349" y="2912237"/>
            <a:ext cx="2377291" cy="738664"/>
          </a:xfrm>
          <a:prstGeom prst="rect">
            <a:avLst/>
          </a:prstGeom>
          <a:noFill/>
        </p:spPr>
        <p:txBody>
          <a:bodyPr wrap="square" rtlCol="0">
            <a:spAutoFit/>
          </a:bodyPr>
          <a:lstStyle/>
          <a:p>
            <a:r>
              <a:rPr lang="it-CH" sz="2000" b="1" dirty="0">
                <a:solidFill>
                  <a:schemeClr val="accent1"/>
                </a:solidFill>
                <a:latin typeface="+mn-lt"/>
              </a:rPr>
              <a:t>10%</a:t>
            </a:r>
          </a:p>
          <a:p>
            <a:r>
              <a:rPr lang="it-IT" sz="1100" dirty="0" err="1">
                <a:solidFill>
                  <a:srgbClr val="666666"/>
                </a:solidFill>
              </a:rPr>
              <a:t>Tronco, schiena </a:t>
            </a:r>
          </a:p>
          <a:p>
            <a:r>
              <a:rPr lang="it-IT" sz="1100" dirty="0" err="1">
                <a:solidFill>
                  <a:srgbClr val="666666"/>
                </a:solidFill>
              </a:rPr>
              <a:t>Glutei</a:t>
            </a:r>
            <a:endParaRPr lang="it-CH" sz="1100" dirty="0">
              <a:solidFill>
                <a:srgbClr val="666666"/>
              </a:solidFill>
            </a:endParaRPr>
          </a:p>
        </p:txBody>
      </p:sp>
      <p:sp>
        <p:nvSpPr>
          <p:cNvPr id="24" name="Textfeld 23">
            <a:extLst>
              <a:ext uri="{FF2B5EF4-FFF2-40B4-BE49-F238E27FC236}">
                <a16:creationId xmlns:a16="http://schemas.microsoft.com/office/drawing/2014/main" id="{53B6539F-EA99-4ADA-A0B1-C59F4D88EEC5}"/>
              </a:ext>
            </a:extLst>
          </p:cNvPr>
          <p:cNvSpPr txBox="1"/>
          <p:nvPr/>
        </p:nvSpPr>
        <p:spPr>
          <a:xfrm>
            <a:off x="670553" y="4778568"/>
            <a:ext cx="2121725" cy="738664"/>
          </a:xfrm>
          <a:prstGeom prst="rect">
            <a:avLst/>
          </a:prstGeom>
          <a:noFill/>
        </p:spPr>
        <p:txBody>
          <a:bodyPr wrap="square" rtlCol="0">
            <a:spAutoFit/>
          </a:bodyPr>
          <a:lstStyle/>
          <a:p>
            <a:r>
              <a:rPr lang="it-CH" sz="2000" b="1" dirty="0">
                <a:solidFill>
                  <a:schemeClr val="accent1"/>
                </a:solidFill>
                <a:latin typeface="+mn-lt"/>
              </a:rPr>
              <a:t>1</a:t>
            </a:r>
            <a:r>
              <a:rPr lang="it-CH" sz="2000" b="1" dirty="0">
                <a:solidFill>
                  <a:schemeClr val="accent1"/>
                </a:solidFill>
              </a:rPr>
              <a:t>%</a:t>
            </a:r>
            <a:endParaRPr lang="it-CH" sz="2000" b="1" dirty="0">
              <a:solidFill>
                <a:schemeClr val="accent1"/>
              </a:solidFill>
              <a:latin typeface="+mn-lt"/>
            </a:endParaRPr>
          </a:p>
          <a:p>
            <a:r>
              <a:rPr lang="fr-FR" sz="1100" dirty="0" err="1">
                <a:solidFill>
                  <a:srgbClr val="666666"/>
                </a:solidFill>
              </a:rPr>
              <a:t>Altre parti del corpo</a:t>
            </a:r>
            <a:endParaRPr lang="fr-FR" sz="1100" dirty="0">
              <a:solidFill>
                <a:srgbClr val="666666"/>
              </a:solidFill>
            </a:endParaRPr>
          </a:p>
          <a:p>
            <a:r>
              <a:rPr lang="fr-FR" sz="1100" dirty="0" err="1">
                <a:solidFill>
                  <a:srgbClr val="666666"/>
                </a:solidFill>
              </a:rPr>
              <a:t>e tutto il corpo</a:t>
            </a:r>
            <a:endParaRPr lang="it-CH" sz="1100" dirty="0">
              <a:solidFill>
                <a:srgbClr val="666666"/>
              </a:solidFill>
            </a:endParaRPr>
          </a:p>
        </p:txBody>
      </p:sp>
      <p:sp>
        <p:nvSpPr>
          <p:cNvPr id="25" name="Textfeld 24">
            <a:extLst>
              <a:ext uri="{FF2B5EF4-FFF2-40B4-BE49-F238E27FC236}">
                <a16:creationId xmlns:a16="http://schemas.microsoft.com/office/drawing/2014/main" id="{CB8FF87F-8C0D-4403-A360-4EF8D855EE61}"/>
              </a:ext>
            </a:extLst>
          </p:cNvPr>
          <p:cNvSpPr txBox="1"/>
          <p:nvPr/>
        </p:nvSpPr>
        <p:spPr>
          <a:xfrm>
            <a:off x="9688728" y="2742960"/>
            <a:ext cx="2074695" cy="907941"/>
          </a:xfrm>
          <a:prstGeom prst="rect">
            <a:avLst/>
          </a:prstGeom>
          <a:noFill/>
        </p:spPr>
        <p:txBody>
          <a:bodyPr wrap="square" rtlCol="0">
            <a:spAutoFit/>
          </a:bodyPr>
          <a:lstStyle/>
          <a:p>
            <a:r>
              <a:rPr lang="it-CH" sz="2000" b="1" dirty="0">
                <a:solidFill>
                  <a:schemeClr val="accent1"/>
                </a:solidFill>
                <a:latin typeface="+mn-lt"/>
              </a:rPr>
              <a:t>42%</a:t>
            </a:r>
          </a:p>
          <a:p>
            <a:r>
              <a:rPr lang="fr-FR" sz="1100" dirty="0" err="1">
                <a:solidFill>
                  <a:srgbClr val="666666"/>
                </a:solidFill>
              </a:rPr>
              <a:t>Arti superiori</a:t>
            </a:r>
            <a:endParaRPr lang="fr-FR" sz="1100" dirty="0">
              <a:solidFill>
                <a:srgbClr val="666666"/>
              </a:solidFill>
            </a:endParaRPr>
          </a:p>
          <a:p>
            <a:r>
              <a:rPr lang="fr-FR" sz="1100" dirty="0">
                <a:solidFill>
                  <a:srgbClr val="666666"/>
                </a:solidFill>
              </a:rPr>
              <a:t>(spalla, braccio, gomito, mano, dito)</a:t>
            </a:r>
          </a:p>
        </p:txBody>
      </p:sp>
      <p:sp>
        <p:nvSpPr>
          <p:cNvPr id="26" name="Textfeld 25">
            <a:extLst>
              <a:ext uri="{FF2B5EF4-FFF2-40B4-BE49-F238E27FC236}">
                <a16:creationId xmlns:a16="http://schemas.microsoft.com/office/drawing/2014/main" id="{FF1B16FE-6DA9-4CB7-9139-2A99C3F4DC10}"/>
              </a:ext>
            </a:extLst>
          </p:cNvPr>
          <p:cNvSpPr txBox="1"/>
          <p:nvPr/>
        </p:nvSpPr>
        <p:spPr>
          <a:xfrm>
            <a:off x="9340473" y="2011123"/>
            <a:ext cx="2703802" cy="569387"/>
          </a:xfrm>
          <a:prstGeom prst="rect">
            <a:avLst/>
          </a:prstGeom>
          <a:noFill/>
        </p:spPr>
        <p:txBody>
          <a:bodyPr wrap="square" rtlCol="0">
            <a:spAutoFit/>
          </a:bodyPr>
          <a:lstStyle/>
          <a:p>
            <a:r>
              <a:rPr lang="it-CH" sz="2000" b="1" dirty="0">
                <a:solidFill>
                  <a:schemeClr val="accent1"/>
                </a:solidFill>
                <a:latin typeface="+mn-lt"/>
              </a:rPr>
              <a:t>11%</a:t>
            </a:r>
          </a:p>
          <a:p>
            <a:r>
              <a:rPr lang="it-IT" sz="1100" dirty="0" err="1">
                <a:solidFill>
                  <a:srgbClr val="666666"/>
                </a:solidFill>
              </a:rPr>
              <a:t>Testa, collo</a:t>
            </a:r>
            <a:endParaRPr lang="it-CH" sz="1100" dirty="0">
              <a:solidFill>
                <a:srgbClr val="666666"/>
              </a:solidFill>
            </a:endParaRPr>
          </a:p>
        </p:txBody>
      </p:sp>
      <p:sp>
        <p:nvSpPr>
          <p:cNvPr id="27" name="Textfeld 26">
            <a:extLst>
              <a:ext uri="{FF2B5EF4-FFF2-40B4-BE49-F238E27FC236}">
                <a16:creationId xmlns:a16="http://schemas.microsoft.com/office/drawing/2014/main" id="{C4BD9BAE-3B62-4F00-B3D6-3B44C6788F23}"/>
              </a:ext>
            </a:extLst>
          </p:cNvPr>
          <p:cNvSpPr txBox="1"/>
          <p:nvPr/>
        </p:nvSpPr>
        <p:spPr>
          <a:xfrm>
            <a:off x="6394167" y="2295817"/>
            <a:ext cx="2204938" cy="569387"/>
          </a:xfrm>
          <a:prstGeom prst="rect">
            <a:avLst/>
          </a:prstGeom>
          <a:noFill/>
        </p:spPr>
        <p:txBody>
          <a:bodyPr wrap="square" rtlCol="0">
            <a:spAutoFit/>
          </a:bodyPr>
          <a:lstStyle/>
          <a:p>
            <a:r>
              <a:rPr lang="it-CH" sz="2000" b="1" dirty="0">
                <a:solidFill>
                  <a:schemeClr val="accent1"/>
                </a:solidFill>
                <a:latin typeface="+mn-lt"/>
              </a:rPr>
              <a:t>6%</a:t>
            </a:r>
          </a:p>
          <a:p>
            <a:r>
              <a:rPr lang="it-IT" sz="1100" dirty="0" err="1">
                <a:solidFill>
                  <a:srgbClr val="666666"/>
                </a:solidFill>
              </a:rPr>
              <a:t>Colonna vertebrale</a:t>
            </a:r>
            <a:endParaRPr lang="it-CH" sz="1100" dirty="0">
              <a:solidFill>
                <a:srgbClr val="666666"/>
              </a:solidFill>
            </a:endParaRPr>
          </a:p>
        </p:txBody>
      </p:sp>
      <p:sp>
        <p:nvSpPr>
          <p:cNvPr id="28" name="Textfeld 27">
            <a:extLst>
              <a:ext uri="{FF2B5EF4-FFF2-40B4-BE49-F238E27FC236}">
                <a16:creationId xmlns:a16="http://schemas.microsoft.com/office/drawing/2014/main" id="{E0390B6E-405E-4C8C-B820-EDDB349AC0E0}"/>
              </a:ext>
            </a:extLst>
          </p:cNvPr>
          <p:cNvSpPr txBox="1"/>
          <p:nvPr/>
        </p:nvSpPr>
        <p:spPr>
          <a:xfrm>
            <a:off x="6284487" y="3645024"/>
            <a:ext cx="2495826" cy="738664"/>
          </a:xfrm>
          <a:prstGeom prst="rect">
            <a:avLst/>
          </a:prstGeom>
          <a:noFill/>
        </p:spPr>
        <p:txBody>
          <a:bodyPr wrap="square" rtlCol="0">
            <a:spAutoFit/>
          </a:bodyPr>
          <a:lstStyle/>
          <a:p>
            <a:r>
              <a:rPr lang="it-CH" sz="2000" b="1" dirty="0">
                <a:solidFill>
                  <a:schemeClr val="accent1"/>
                </a:solidFill>
                <a:latin typeface="+mn-lt"/>
              </a:rPr>
              <a:t>18%</a:t>
            </a:r>
          </a:p>
          <a:p>
            <a:r>
              <a:rPr lang="it-IT" sz="1100" dirty="0" err="1">
                <a:solidFill>
                  <a:srgbClr val="666666"/>
                </a:solidFill>
              </a:rPr>
              <a:t>Tronco, schiena </a:t>
            </a:r>
          </a:p>
          <a:p>
            <a:r>
              <a:rPr lang="it-IT" sz="1100" dirty="0" err="1">
                <a:solidFill>
                  <a:srgbClr val="666666"/>
                </a:solidFill>
              </a:rPr>
              <a:t>Glutei</a:t>
            </a:r>
            <a:endParaRPr lang="it-CH" sz="1100" dirty="0">
              <a:solidFill>
                <a:srgbClr val="666666"/>
              </a:solidFill>
            </a:endParaRPr>
          </a:p>
        </p:txBody>
      </p:sp>
      <p:sp>
        <p:nvSpPr>
          <p:cNvPr id="29" name="Textfeld 28">
            <a:extLst>
              <a:ext uri="{FF2B5EF4-FFF2-40B4-BE49-F238E27FC236}">
                <a16:creationId xmlns:a16="http://schemas.microsoft.com/office/drawing/2014/main" id="{C8DE9775-EF78-4995-99F1-A51FA1042EBD}"/>
              </a:ext>
            </a:extLst>
          </p:cNvPr>
          <p:cNvSpPr txBox="1"/>
          <p:nvPr/>
        </p:nvSpPr>
        <p:spPr>
          <a:xfrm>
            <a:off x="6304964" y="5042974"/>
            <a:ext cx="3049553" cy="738664"/>
          </a:xfrm>
          <a:prstGeom prst="rect">
            <a:avLst/>
          </a:prstGeom>
          <a:noFill/>
        </p:spPr>
        <p:txBody>
          <a:bodyPr wrap="square" rtlCol="0">
            <a:spAutoFit/>
          </a:bodyPr>
          <a:lstStyle/>
          <a:p>
            <a:r>
              <a:rPr lang="it-CH" sz="2000" b="1" dirty="0">
                <a:solidFill>
                  <a:schemeClr val="accent1"/>
                </a:solidFill>
                <a:latin typeface="+mn-lt"/>
              </a:rPr>
              <a:t>1%</a:t>
            </a:r>
          </a:p>
          <a:p>
            <a:r>
              <a:rPr lang="fr-FR" sz="1100" dirty="0" err="1">
                <a:solidFill>
                  <a:srgbClr val="666666"/>
                </a:solidFill>
              </a:rPr>
              <a:t>Altre parti del corpo</a:t>
            </a:r>
            <a:endParaRPr lang="fr-FR" sz="1100" dirty="0">
              <a:solidFill>
                <a:srgbClr val="666666"/>
              </a:solidFill>
            </a:endParaRPr>
          </a:p>
          <a:p>
            <a:r>
              <a:rPr lang="fr-FR" sz="1100" dirty="0" err="1">
                <a:solidFill>
                  <a:srgbClr val="666666"/>
                </a:solidFill>
              </a:rPr>
              <a:t>e tutto il corpo</a:t>
            </a:r>
            <a:endParaRPr lang="it-CH" sz="1100" dirty="0">
              <a:solidFill>
                <a:srgbClr val="666666"/>
              </a:solidFill>
            </a:endParaRPr>
          </a:p>
        </p:txBody>
      </p:sp>
      <p:sp>
        <p:nvSpPr>
          <p:cNvPr id="30" name="Textfeld 29">
            <a:extLst>
              <a:ext uri="{FF2B5EF4-FFF2-40B4-BE49-F238E27FC236}">
                <a16:creationId xmlns:a16="http://schemas.microsoft.com/office/drawing/2014/main" id="{933D12D9-81AE-4BE2-9C17-6F2707715270}"/>
              </a:ext>
            </a:extLst>
          </p:cNvPr>
          <p:cNvSpPr txBox="1"/>
          <p:nvPr/>
        </p:nvSpPr>
        <p:spPr>
          <a:xfrm>
            <a:off x="9184068" y="4193734"/>
            <a:ext cx="2984980" cy="738664"/>
          </a:xfrm>
          <a:prstGeom prst="rect">
            <a:avLst/>
          </a:prstGeom>
          <a:noFill/>
        </p:spPr>
        <p:txBody>
          <a:bodyPr wrap="square" rtlCol="0">
            <a:spAutoFit/>
          </a:bodyPr>
          <a:lstStyle/>
          <a:p>
            <a:r>
              <a:rPr lang="it-CH" sz="2000" b="1" dirty="0">
                <a:solidFill>
                  <a:schemeClr val="accent1"/>
                </a:solidFill>
                <a:latin typeface="+mn-lt"/>
              </a:rPr>
              <a:t>23%</a:t>
            </a:r>
          </a:p>
          <a:p>
            <a:r>
              <a:rPr lang="fr-FR" sz="1100" dirty="0" err="1">
                <a:solidFill>
                  <a:srgbClr val="666666"/>
                </a:solidFill>
              </a:rPr>
              <a:t>Estremità inferiori</a:t>
            </a:r>
            <a:endParaRPr lang="fr-FR" sz="1100" dirty="0">
              <a:solidFill>
                <a:srgbClr val="666666"/>
              </a:solidFill>
            </a:endParaRPr>
          </a:p>
          <a:p>
            <a:r>
              <a:rPr lang="fr-FR" sz="1100" dirty="0">
                <a:solidFill>
                  <a:srgbClr val="666666"/>
                </a:solidFill>
              </a:rPr>
              <a:t>(bacino, gamba, ginocchio, piede)</a:t>
            </a:r>
          </a:p>
        </p:txBody>
      </p:sp>
      <p:sp>
        <p:nvSpPr>
          <p:cNvPr id="31" name="Textfeld 30">
            <a:extLst>
              <a:ext uri="{FF2B5EF4-FFF2-40B4-BE49-F238E27FC236}">
                <a16:creationId xmlns:a16="http://schemas.microsoft.com/office/drawing/2014/main" id="{3D951B7B-501C-4108-BE19-A0BAD29E9C5D}"/>
              </a:ext>
            </a:extLst>
          </p:cNvPr>
          <p:cNvSpPr txBox="1"/>
          <p:nvPr/>
        </p:nvSpPr>
        <p:spPr>
          <a:xfrm>
            <a:off x="3161048" y="4058488"/>
            <a:ext cx="2430896" cy="738664"/>
          </a:xfrm>
          <a:prstGeom prst="rect">
            <a:avLst/>
          </a:prstGeom>
          <a:noFill/>
        </p:spPr>
        <p:txBody>
          <a:bodyPr wrap="square" rtlCol="0">
            <a:spAutoFit/>
          </a:bodyPr>
          <a:lstStyle/>
          <a:p>
            <a:r>
              <a:rPr lang="it-CH" sz="2000" b="1" dirty="0">
                <a:solidFill>
                  <a:schemeClr val="accent1"/>
                </a:solidFill>
                <a:latin typeface="+mn-lt"/>
              </a:rPr>
              <a:t>45%</a:t>
            </a:r>
          </a:p>
          <a:p>
            <a:r>
              <a:rPr lang="fr-FR" sz="1100" dirty="0" err="1">
                <a:solidFill>
                  <a:srgbClr val="666666"/>
                </a:solidFill>
              </a:rPr>
              <a:t>Estremità inferiori</a:t>
            </a:r>
            <a:endParaRPr lang="fr-FR" sz="1100" dirty="0">
              <a:solidFill>
                <a:srgbClr val="666666"/>
              </a:solidFill>
            </a:endParaRPr>
          </a:p>
          <a:p>
            <a:r>
              <a:rPr lang="fr-FR" sz="1100" dirty="0">
                <a:solidFill>
                  <a:srgbClr val="666666"/>
                </a:solidFill>
              </a:rPr>
              <a:t>(bacino, gamba, ginocchio, piede)</a:t>
            </a:r>
          </a:p>
        </p:txBody>
      </p:sp>
      <p:sp>
        <p:nvSpPr>
          <p:cNvPr id="33" name="Textplatzhalter 5">
            <a:extLst>
              <a:ext uri="{FF2B5EF4-FFF2-40B4-BE49-F238E27FC236}">
                <a16:creationId xmlns:a16="http://schemas.microsoft.com/office/drawing/2014/main" id="{A6DBB2CF-A556-47DF-A88C-EEBE3756CA75}"/>
              </a:ext>
            </a:extLst>
          </p:cNvPr>
          <p:cNvSpPr>
            <a:spLocks noGrp="1"/>
          </p:cNvSpPr>
          <p:nvPr>
            <p:ph type="body" sz="quarter" idx="13"/>
          </p:nvPr>
        </p:nvSpPr>
        <p:spPr>
          <a:xfrm>
            <a:off x="551384" y="6133838"/>
            <a:ext cx="11090275" cy="179607"/>
          </a:xfrm>
        </p:spPr>
        <p:txBody>
          <a:bodyPr/>
          <a:lstStyle/>
          <a:p>
            <a:r>
              <a:rPr lang="it-CH" sz="1000" dirty="0"/>
              <a:t>Fonte: statistica LAINF, AINP e AID, 2017-2021, aggiornata al 2021, stima sulla base di un campione statistico, SSAINF</a:t>
            </a:r>
          </a:p>
        </p:txBody>
      </p:sp>
      <p:sp>
        <p:nvSpPr>
          <p:cNvPr id="32" name="Rechteck 31">
            <a:extLst>
              <a:ext uri="{FF2B5EF4-FFF2-40B4-BE49-F238E27FC236}">
                <a16:creationId xmlns:a16="http://schemas.microsoft.com/office/drawing/2014/main" id="{236C99F1-A356-484B-9E33-DF39AA973A65}"/>
              </a:ext>
            </a:extLst>
          </p:cNvPr>
          <p:cNvSpPr/>
          <p:nvPr/>
        </p:nvSpPr>
        <p:spPr>
          <a:xfrm>
            <a:off x="10704512" y="5985917"/>
            <a:ext cx="1021433" cy="215444"/>
          </a:xfrm>
          <a:prstGeom prst="rect">
            <a:avLst/>
          </a:prstGeom>
        </p:spPr>
        <p:txBody>
          <a:bodyPr wrap="none">
            <a:spAutoFit/>
          </a:bodyPr>
          <a:lstStyle/>
          <a:p>
            <a:pPr algn="r"/>
            <a:r>
              <a:rPr lang="it-CH" sz="800" dirty="0"/>
              <a:t>(valori arrotondati)</a:t>
            </a:r>
          </a:p>
        </p:txBody>
      </p:sp>
    </p:spTree>
    <p:extLst>
      <p:ext uri="{BB962C8B-B14F-4D97-AF65-F5344CB8AC3E}">
        <p14:creationId xmlns:p14="http://schemas.microsoft.com/office/powerpoint/2010/main" val="409432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67B0-07E6-7D43-90E6-5A33C33BA81D}"/>
              </a:ext>
            </a:extLst>
          </p:cNvPr>
          <p:cNvSpPr>
            <a:spLocks noGrp="1"/>
          </p:cNvSpPr>
          <p:nvPr>
            <p:ph type="title"/>
          </p:nvPr>
        </p:nvSpPr>
        <p:spPr>
          <a:xfrm>
            <a:off x="551384" y="476672"/>
            <a:ext cx="11089232" cy="864096"/>
          </a:xfrm>
        </p:spPr>
        <p:txBody>
          <a:bodyPr/>
          <a:lstStyle/>
          <a:p>
            <a:r>
              <a:rPr lang="it-CH" dirty="0"/>
              <a:t>Infortuni nel calcio</a:t>
            </a:r>
            <a:br>
              <a:rPr lang="de-CH" dirty="0"/>
            </a:br>
            <a:r>
              <a:rPr lang="it-CH" dirty="0">
                <a:solidFill>
                  <a:srgbClr val="666666"/>
                </a:solidFill>
              </a:rPr>
              <a:t>Numero, costi, età</a:t>
            </a:r>
            <a:endParaRPr lang="it-CH" dirty="0"/>
          </a:p>
        </p:txBody>
      </p:sp>
      <p:sp>
        <p:nvSpPr>
          <p:cNvPr id="3" name="Datumsplatzhalter 2">
            <a:extLst>
              <a:ext uri="{FF2B5EF4-FFF2-40B4-BE49-F238E27FC236}">
                <a16:creationId xmlns:a16="http://schemas.microsoft.com/office/drawing/2014/main" id="{D1BFD433-1841-8745-91AE-8793F4FDFF78}"/>
              </a:ext>
            </a:extLst>
          </p:cNvPr>
          <p:cNvSpPr>
            <a:spLocks noGrp="1"/>
          </p:cNvSpPr>
          <p:nvPr>
            <p:ph type="dt" sz="half" idx="10"/>
          </p:nvPr>
        </p:nvSpPr>
        <p:spPr/>
        <p:txBody>
          <a:bodyPr/>
          <a:lstStyle/>
          <a:p>
            <a:fld id="{715D7993-14B9-C540-A08F-67BC35B78416}" type="datetime1">
              <a:rPr lang="de-CH" smtClean="0"/>
              <a:t>26.09.2023</a:t>
            </a:fld>
            <a:endParaRPr lang="it-CH" dirty="0"/>
          </a:p>
        </p:txBody>
      </p:sp>
      <p:sp>
        <p:nvSpPr>
          <p:cNvPr id="4" name="Fußzeilenplatzhalter 3">
            <a:extLst>
              <a:ext uri="{FF2B5EF4-FFF2-40B4-BE49-F238E27FC236}">
                <a16:creationId xmlns:a16="http://schemas.microsoft.com/office/drawing/2014/main" id="{B022B550-928E-5A46-9BBE-0848DDE797DB}"/>
              </a:ext>
            </a:extLst>
          </p:cNvPr>
          <p:cNvSpPr>
            <a:spLocks noGrp="1"/>
          </p:cNvSpPr>
          <p:nvPr>
            <p:ph type="ftr" sz="quarter" idx="11"/>
          </p:nvPr>
        </p:nvSpPr>
        <p:spPr/>
        <p:txBody>
          <a:bodyPr/>
          <a:lstStyle/>
          <a:p>
            <a:r>
              <a:rPr lang="it-CH" dirty="0"/>
              <a:t>Statistica INP</a:t>
            </a:r>
          </a:p>
        </p:txBody>
      </p:sp>
      <p:sp>
        <p:nvSpPr>
          <p:cNvPr id="5" name="Foliennummernplatzhalter 4">
            <a:extLst>
              <a:ext uri="{FF2B5EF4-FFF2-40B4-BE49-F238E27FC236}">
                <a16:creationId xmlns:a16="http://schemas.microsoft.com/office/drawing/2014/main" id="{DCEB8725-2FEA-7C48-8CC2-F3299E8E5C1B}"/>
              </a:ext>
            </a:extLst>
          </p:cNvPr>
          <p:cNvSpPr>
            <a:spLocks noGrp="1"/>
          </p:cNvSpPr>
          <p:nvPr>
            <p:ph type="sldNum" sz="quarter" idx="12"/>
          </p:nvPr>
        </p:nvSpPr>
        <p:spPr/>
        <p:txBody>
          <a:bodyPr/>
          <a:lstStyle/>
          <a:p>
            <a:fld id="{A08E0235-58F6-4F55-AB7C-7287270B1087}" type="slidenum">
              <a:rPr lang="de-CH" smtClean="0"/>
              <a:pPr/>
              <a:t>8</a:t>
            </a:fld>
            <a:endParaRPr lang="it-CH" dirty="0"/>
          </a:p>
        </p:txBody>
      </p:sp>
      <p:graphicFrame>
        <p:nvGraphicFramePr>
          <p:cNvPr id="11" name="Tabelle 10">
            <a:extLst>
              <a:ext uri="{FF2B5EF4-FFF2-40B4-BE49-F238E27FC236}">
                <a16:creationId xmlns:a16="http://schemas.microsoft.com/office/drawing/2014/main" id="{C84A5E87-9F0A-44B3-B0E3-0976AE4C5565}"/>
              </a:ext>
            </a:extLst>
          </p:cNvPr>
          <p:cNvGraphicFramePr>
            <a:graphicFrameLocks noGrp="1"/>
          </p:cNvGraphicFramePr>
          <p:nvPr>
            <p:extLst>
              <p:ext uri="{D42A27DB-BD31-4B8C-83A1-F6EECF244321}">
                <p14:modId xmlns:p14="http://schemas.microsoft.com/office/powerpoint/2010/main" val="3586269851"/>
              </p:ext>
            </p:extLst>
          </p:nvPr>
        </p:nvGraphicFramePr>
        <p:xfrm>
          <a:off x="550863" y="1484784"/>
          <a:ext cx="11089756" cy="833817"/>
        </p:xfrm>
        <a:graphic>
          <a:graphicData uri="http://schemas.openxmlformats.org/drawingml/2006/table">
            <a:tbl>
              <a:tblPr>
                <a:tableStyleId>{9DCAF9ED-07DC-4A11-8D7F-57B35C25682E}</a:tableStyleId>
              </a:tblPr>
              <a:tblGrid>
                <a:gridCol w="2772439">
                  <a:extLst>
                    <a:ext uri="{9D8B030D-6E8A-4147-A177-3AD203B41FA5}">
                      <a16:colId xmlns:a16="http://schemas.microsoft.com/office/drawing/2014/main" val="20000"/>
                    </a:ext>
                  </a:extLst>
                </a:gridCol>
                <a:gridCol w="2772439">
                  <a:extLst>
                    <a:ext uri="{9D8B030D-6E8A-4147-A177-3AD203B41FA5}">
                      <a16:colId xmlns:a16="http://schemas.microsoft.com/office/drawing/2014/main" val="20001"/>
                    </a:ext>
                  </a:extLst>
                </a:gridCol>
                <a:gridCol w="2772439">
                  <a:extLst>
                    <a:ext uri="{9D8B030D-6E8A-4147-A177-3AD203B41FA5}">
                      <a16:colId xmlns:a16="http://schemas.microsoft.com/office/drawing/2014/main" val="20002"/>
                    </a:ext>
                  </a:extLst>
                </a:gridCol>
                <a:gridCol w="2772439">
                  <a:extLst>
                    <a:ext uri="{9D8B030D-6E8A-4147-A177-3AD203B41FA5}">
                      <a16:colId xmlns:a16="http://schemas.microsoft.com/office/drawing/2014/main" val="1110763396"/>
                    </a:ext>
                  </a:extLst>
                </a:gridCol>
              </a:tblGrid>
              <a:tr h="280164">
                <a:tc>
                  <a:txBody>
                    <a:bodyPr/>
                    <a:lstStyle/>
                    <a:p>
                      <a:pPr algn="l"/>
                      <a:r>
                        <a:rPr lang="it-CH" sz="1400" b="1" dirty="0">
                          <a:solidFill>
                            <a:srgbClr val="000000"/>
                          </a:solidFill>
                        </a:rPr>
                        <a:t>Numero di </a:t>
                      </a:r>
                      <a:r>
                        <a:rPr lang="it-CH" sz="1400" b="1" baseline="0" dirty="0">
                          <a:solidFill>
                            <a:srgbClr val="000000"/>
                          </a:solidFill>
                        </a:rPr>
                        <a:t>nuovi casi registrati all'anno</a:t>
                      </a:r>
                      <a:endParaRPr lang="it-CH" sz="1400" b="1" dirty="0">
                        <a:solidFill>
                          <a:srgbClr val="000000"/>
                        </a:solidFill>
                      </a:endParaRPr>
                    </a:p>
                  </a:txBody>
                  <a:tcPr marL="90000" marR="90000" marT="46800" marB="46800">
                    <a:lnL w="12700" cmpd="sng">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it-CH" sz="1400" b="1" u="none" strike="noStrike" dirty="0">
                          <a:effectLst/>
                          <a:latin typeface="+mn-lt"/>
                        </a:rPr>
                        <a:t>Costi correnti annui </a:t>
                      </a:r>
                      <a:br>
                        <a:rPr lang="de-CH" sz="1400" b="1" u="none" strike="noStrike" dirty="0">
                          <a:effectLst/>
                          <a:latin typeface="+mn-lt"/>
                        </a:rPr>
                      </a:br>
                      <a:r>
                        <a:rPr lang="it-CH" sz="1400" b="1" u="none" strike="noStrike" dirty="0">
                          <a:effectLst/>
                          <a:latin typeface="+mn-lt"/>
                        </a:rPr>
                        <a:t>(mio. CHF)</a:t>
                      </a:r>
                      <a:endParaRPr lang="it-CH" sz="1400" b="1" i="0" u="none" strike="noStrike" dirty="0">
                        <a:effectLst/>
                        <a:latin typeface="+mn-lt"/>
                      </a:endParaRP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it-CH" sz="1400" b="1" i="0" u="none" strike="noStrike" dirty="0">
                          <a:effectLst/>
                          <a:latin typeface="+mn-lt"/>
                        </a:rPr>
                        <a:t>Costi per infortunio </a:t>
                      </a:r>
                      <a:br>
                        <a:rPr lang="de-CH" sz="1400" b="1" i="0" u="none" strike="noStrike" dirty="0">
                          <a:effectLst/>
                          <a:latin typeface="+mn-lt"/>
                        </a:rPr>
                      </a:br>
                      <a:r>
                        <a:rPr lang="it-CH" sz="1400" b="1" i="0" u="none" strike="noStrike" dirty="0">
                          <a:effectLst/>
                          <a:latin typeface="+mn-lt"/>
                        </a:rPr>
                        <a:t>(CHF)*</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it-CH" sz="1400" b="1" i="0" u="none" strike="noStrike" dirty="0">
                          <a:effectLst/>
                          <a:latin typeface="+mn-lt"/>
                        </a:rPr>
                        <a:t>Quota casi con </a:t>
                      </a:r>
                      <a:br>
                        <a:rPr lang="de-CH" sz="1400" b="1" i="0" u="none" strike="noStrike" dirty="0">
                          <a:effectLst/>
                          <a:latin typeface="+mn-lt"/>
                        </a:rPr>
                      </a:br>
                      <a:r>
                        <a:rPr lang="it-CH" sz="1400" b="1" i="0" u="none" strike="noStrike" dirty="0">
                          <a:effectLst/>
                          <a:latin typeface="+mn-lt"/>
                        </a:rPr>
                        <a:t>giorni indennizzati*</a:t>
                      </a:r>
                    </a:p>
                  </a:txBody>
                  <a:tcPr marL="90000" marR="90000" marT="46800" marB="46800">
                    <a:lnL>
                      <a:noFill/>
                    </a:lnL>
                    <a:lnR>
                      <a:noFill/>
                    </a:lnR>
                    <a:lnT w="12700" cap="flat" cmpd="sng" algn="ctr">
                      <a:solidFill>
                        <a:srgbClr val="FFC180"/>
                      </a:solidFill>
                      <a:prstDash val="solid"/>
                      <a:round/>
                      <a:headEnd type="none" w="med" len="med"/>
                      <a:tailEnd type="none" w="med" len="med"/>
                    </a:lnT>
                    <a:lnB w="12700" cap="flat" cmpd="sng" algn="ctr">
                      <a:solidFill>
                        <a:srgbClr val="FFC1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97">
                <a:tc>
                  <a:txBody>
                    <a:bodyPr/>
                    <a:lstStyle/>
                    <a:p>
                      <a:pPr algn="l" fontAlgn="b"/>
                      <a:r>
                        <a:rPr lang="de-CH" sz="1400" b="0" i="0" u="none" strike="noStrike" dirty="0">
                          <a:solidFill>
                            <a:srgbClr val="000000"/>
                          </a:solidFill>
                          <a:effectLst/>
                          <a:latin typeface="+mn-lt"/>
                        </a:rPr>
                        <a:t>38 077</a:t>
                      </a:r>
                    </a:p>
                  </a:txBody>
                  <a:tcPr marL="9525" marR="9525" marT="9525" marB="0" anchor="ctr">
                    <a:lnL w="12700" cmpd="sng">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183</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3800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l" fontAlgn="b"/>
                      <a:r>
                        <a:rPr lang="de-CH" sz="1400" b="0" i="0" u="none" strike="noStrike" dirty="0">
                          <a:solidFill>
                            <a:srgbClr val="000000"/>
                          </a:solidFill>
                          <a:effectLst/>
                          <a:latin typeface="+mn-lt"/>
                        </a:rPr>
                        <a:t>40%</a:t>
                      </a:r>
                    </a:p>
                  </a:txBody>
                  <a:tcPr marL="9525" marR="9525" marT="9525" marB="0" anchor="ctr">
                    <a:lnL>
                      <a:noFill/>
                    </a:lnL>
                    <a:lnR>
                      <a:noFill/>
                    </a:lnR>
                    <a:lnT w="12700" cap="flat" cmpd="sng" algn="ctr">
                      <a:solidFill>
                        <a:srgbClr val="FFC18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01"/>
                  </a:ext>
                </a:extLst>
              </a:tr>
            </a:tbl>
          </a:graphicData>
        </a:graphic>
      </p:graphicFrame>
      <p:graphicFrame>
        <p:nvGraphicFramePr>
          <p:cNvPr id="12" name="Chart 8">
            <a:extLst>
              <a:ext uri="{FF2B5EF4-FFF2-40B4-BE49-F238E27FC236}">
                <a16:creationId xmlns:a16="http://schemas.microsoft.com/office/drawing/2014/main" id="{DE852DF0-1AB0-4988-910A-7B9E7C37A644}"/>
              </a:ext>
            </a:extLst>
          </p:cNvPr>
          <p:cNvGraphicFramePr/>
          <p:nvPr>
            <p:extLst>
              <p:ext uri="{D42A27DB-BD31-4B8C-83A1-F6EECF244321}">
                <p14:modId xmlns:p14="http://schemas.microsoft.com/office/powerpoint/2010/main" val="2011845184"/>
              </p:ext>
            </p:extLst>
          </p:nvPr>
        </p:nvGraphicFramePr>
        <p:xfrm>
          <a:off x="3431184" y="2420888"/>
          <a:ext cx="5329113"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platzhalter 5">
            <a:extLst>
              <a:ext uri="{FF2B5EF4-FFF2-40B4-BE49-F238E27FC236}">
                <a16:creationId xmlns:a16="http://schemas.microsoft.com/office/drawing/2014/main" id="{3ED48039-3FC3-4111-8CCA-4CE2606EF439}"/>
              </a:ext>
            </a:extLst>
          </p:cNvPr>
          <p:cNvSpPr>
            <a:spLocks noGrp="1"/>
          </p:cNvSpPr>
          <p:nvPr>
            <p:ph type="body" sz="quarter" idx="13"/>
          </p:nvPr>
        </p:nvSpPr>
        <p:spPr>
          <a:xfrm>
            <a:off x="550863" y="5985917"/>
            <a:ext cx="11090275" cy="369081"/>
          </a:xfrm>
        </p:spPr>
        <p:txBody>
          <a:bodyPr/>
          <a:lstStyle/>
          <a:p>
            <a:r>
              <a:rPr lang="it-CH" sz="1000" dirty="0"/>
              <a:t>Fonte: statistica LAINF, AINP e AID, 2017-2021, stima sulla base di un campione statistico, SSAINF</a:t>
            </a:r>
          </a:p>
          <a:p>
            <a:r>
              <a:rPr lang="it-CH" sz="1000" dirty="0"/>
              <a:t>* Casi registrati negli anni 2013-2017 e aggiornati a +4 anni</a:t>
            </a:r>
          </a:p>
        </p:txBody>
      </p:sp>
      <p:sp>
        <p:nvSpPr>
          <p:cNvPr id="9" name="Rechteck 8">
            <a:extLst>
              <a:ext uri="{FF2B5EF4-FFF2-40B4-BE49-F238E27FC236}">
                <a16:creationId xmlns:a16="http://schemas.microsoft.com/office/drawing/2014/main" id="{B4962B01-0068-47CC-B721-F991918201C4}"/>
              </a:ext>
            </a:extLst>
          </p:cNvPr>
          <p:cNvSpPr/>
          <p:nvPr/>
        </p:nvSpPr>
        <p:spPr>
          <a:xfrm>
            <a:off x="10704512" y="5985917"/>
            <a:ext cx="1021433" cy="215444"/>
          </a:xfrm>
          <a:prstGeom prst="rect">
            <a:avLst/>
          </a:prstGeom>
        </p:spPr>
        <p:txBody>
          <a:bodyPr wrap="none">
            <a:spAutoFit/>
          </a:bodyPr>
          <a:lstStyle/>
          <a:p>
            <a:pPr algn="r"/>
            <a:r>
              <a:rPr lang="it-CH" sz="800" dirty="0"/>
              <a:t>(valori arrotondati)</a:t>
            </a:r>
          </a:p>
        </p:txBody>
      </p:sp>
    </p:spTree>
    <p:extLst>
      <p:ext uri="{BB962C8B-B14F-4D97-AF65-F5344CB8AC3E}">
        <p14:creationId xmlns:p14="http://schemas.microsoft.com/office/powerpoint/2010/main" val="4106059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90B5-8908-4587-BA5B-2286DB29B145}"/>
              </a:ext>
            </a:extLst>
          </p:cNvPr>
          <p:cNvSpPr>
            <a:spLocks noGrp="1"/>
          </p:cNvSpPr>
          <p:nvPr>
            <p:ph type="title"/>
          </p:nvPr>
        </p:nvSpPr>
        <p:spPr/>
        <p:txBody>
          <a:bodyPr/>
          <a:lstStyle/>
          <a:p>
            <a:r>
              <a:rPr lang="it-CH" dirty="0">
                <a:solidFill>
                  <a:srgbClr val="F37300"/>
                </a:solidFill>
              </a:rPr>
              <a:t>Infortuni nel calcio</a:t>
            </a:r>
            <a:br>
              <a:rPr lang="de-CH" dirty="0">
                <a:solidFill>
                  <a:srgbClr val="F37300"/>
                </a:solidFill>
              </a:rPr>
            </a:br>
            <a:r>
              <a:rPr lang="it-CH" dirty="0">
                <a:solidFill>
                  <a:srgbClr val="666666"/>
                </a:solidFill>
              </a:rPr>
              <a:t>Parti del corpo lese (diagnosi principale)</a:t>
            </a:r>
          </a:p>
        </p:txBody>
      </p:sp>
      <p:sp>
        <p:nvSpPr>
          <p:cNvPr id="5" name="Date Placeholder 4">
            <a:extLst>
              <a:ext uri="{FF2B5EF4-FFF2-40B4-BE49-F238E27FC236}">
                <a16:creationId xmlns:a16="http://schemas.microsoft.com/office/drawing/2014/main" id="{5D74D768-35C5-4BF9-BE19-FC9FFED73676}"/>
              </a:ext>
            </a:extLst>
          </p:cNvPr>
          <p:cNvSpPr>
            <a:spLocks noGrp="1"/>
          </p:cNvSpPr>
          <p:nvPr>
            <p:ph type="dt" sz="half" idx="10"/>
          </p:nvPr>
        </p:nvSpPr>
        <p:spPr/>
        <p:txBody>
          <a:bodyPr/>
          <a:lstStyle/>
          <a:p>
            <a:fld id="{BD44C1C6-F47A-4C0C-9C14-866C0EC578C3}" type="datetime1">
              <a:rPr lang="de-CH" smtClean="0"/>
              <a:t>26.09.2023</a:t>
            </a:fld>
            <a:endParaRPr lang="it-CH" dirty="0"/>
          </a:p>
        </p:txBody>
      </p:sp>
      <p:sp>
        <p:nvSpPr>
          <p:cNvPr id="6" name="Footer Placeholder 5">
            <a:extLst>
              <a:ext uri="{FF2B5EF4-FFF2-40B4-BE49-F238E27FC236}">
                <a16:creationId xmlns:a16="http://schemas.microsoft.com/office/drawing/2014/main" id="{7943302C-273B-4D4D-A67D-D22A9E5037FE}"/>
              </a:ext>
            </a:extLst>
          </p:cNvPr>
          <p:cNvSpPr>
            <a:spLocks noGrp="1"/>
          </p:cNvSpPr>
          <p:nvPr>
            <p:ph type="ftr" sz="quarter" idx="11"/>
          </p:nvPr>
        </p:nvSpPr>
        <p:spPr/>
        <p:txBody>
          <a:bodyPr/>
          <a:lstStyle/>
          <a:p>
            <a:r>
              <a:rPr lang="it-CH" dirty="0"/>
              <a:t>Statistica INP</a:t>
            </a:r>
          </a:p>
        </p:txBody>
      </p:sp>
      <p:sp>
        <p:nvSpPr>
          <p:cNvPr id="7" name="Slide Number Placeholder 6">
            <a:extLst>
              <a:ext uri="{FF2B5EF4-FFF2-40B4-BE49-F238E27FC236}">
                <a16:creationId xmlns:a16="http://schemas.microsoft.com/office/drawing/2014/main" id="{7CD8FA83-9BC7-4214-B6A5-4FDFBFA2ED7D}"/>
              </a:ext>
            </a:extLst>
          </p:cNvPr>
          <p:cNvSpPr>
            <a:spLocks noGrp="1"/>
          </p:cNvSpPr>
          <p:nvPr>
            <p:ph type="sldNum" sz="quarter" idx="12"/>
          </p:nvPr>
        </p:nvSpPr>
        <p:spPr/>
        <p:txBody>
          <a:bodyPr/>
          <a:lstStyle/>
          <a:p>
            <a:fld id="{C422265D-BC0D-4371-960F-A04166C9A602}" type="slidenum">
              <a:rPr lang="de-CH" smtClean="0"/>
              <a:t>9</a:t>
            </a:fld>
            <a:endParaRPr lang="it-CH" dirty="0"/>
          </a:p>
        </p:txBody>
      </p:sp>
      <p:sp>
        <p:nvSpPr>
          <p:cNvPr id="8" name="Text Placeholder 7">
            <a:extLst>
              <a:ext uri="{FF2B5EF4-FFF2-40B4-BE49-F238E27FC236}">
                <a16:creationId xmlns:a16="http://schemas.microsoft.com/office/drawing/2014/main" id="{19649B5E-FB4A-43C3-99CA-FCDD19EBCAAB}"/>
              </a:ext>
            </a:extLst>
          </p:cNvPr>
          <p:cNvSpPr>
            <a:spLocks noGrp="1"/>
          </p:cNvSpPr>
          <p:nvPr>
            <p:ph type="body" sz="quarter" idx="13"/>
          </p:nvPr>
        </p:nvSpPr>
        <p:spPr>
          <a:xfrm>
            <a:off x="550864" y="6050477"/>
            <a:ext cx="7705376" cy="352488"/>
          </a:xfrm>
        </p:spPr>
        <p:txBody>
          <a:bodyPr/>
          <a:lstStyle/>
          <a:p>
            <a:r>
              <a:rPr lang="it-CH" sz="1000" dirty="0"/>
              <a:t>Fonte: statistica LAINF, AINP e AID, 2017-2021, aggiornata al 2021, stima sulla base di un campione statistico, SSAINF</a:t>
            </a:r>
          </a:p>
        </p:txBody>
      </p:sp>
      <p:sp>
        <p:nvSpPr>
          <p:cNvPr id="15" name="Rechteck 14">
            <a:extLst>
              <a:ext uri="{FF2B5EF4-FFF2-40B4-BE49-F238E27FC236}">
                <a16:creationId xmlns:a16="http://schemas.microsoft.com/office/drawing/2014/main" id="{736C8EB2-3FD0-47B5-BADA-717436C889D9}"/>
              </a:ext>
            </a:extLst>
          </p:cNvPr>
          <p:cNvSpPr/>
          <p:nvPr/>
        </p:nvSpPr>
        <p:spPr>
          <a:xfrm>
            <a:off x="10704512" y="5985917"/>
            <a:ext cx="1021433" cy="215444"/>
          </a:xfrm>
          <a:prstGeom prst="rect">
            <a:avLst/>
          </a:prstGeom>
        </p:spPr>
        <p:txBody>
          <a:bodyPr wrap="none">
            <a:spAutoFit/>
          </a:bodyPr>
          <a:lstStyle/>
          <a:p>
            <a:pPr algn="r"/>
            <a:r>
              <a:rPr lang="it-CH" sz="800" dirty="0"/>
              <a:t>(valori arrotondati)</a:t>
            </a:r>
          </a:p>
        </p:txBody>
      </p:sp>
      <p:sp>
        <p:nvSpPr>
          <p:cNvPr id="20" name="Textfeld 19">
            <a:extLst>
              <a:ext uri="{FF2B5EF4-FFF2-40B4-BE49-F238E27FC236}">
                <a16:creationId xmlns:a16="http://schemas.microsoft.com/office/drawing/2014/main" id="{AB139EE5-EAB7-4814-871F-DAAF4235A350}"/>
              </a:ext>
            </a:extLst>
          </p:cNvPr>
          <p:cNvSpPr txBox="1"/>
          <p:nvPr/>
        </p:nvSpPr>
        <p:spPr>
          <a:xfrm>
            <a:off x="7680176" y="2812331"/>
            <a:ext cx="2300074" cy="907941"/>
          </a:xfrm>
          <a:prstGeom prst="rect">
            <a:avLst/>
          </a:prstGeom>
          <a:noFill/>
        </p:spPr>
        <p:txBody>
          <a:bodyPr wrap="square" rtlCol="0">
            <a:spAutoFit/>
          </a:bodyPr>
          <a:lstStyle/>
          <a:p>
            <a:r>
              <a:rPr lang="it-CH" sz="2000" b="1" dirty="0">
                <a:solidFill>
                  <a:schemeClr val="accent1"/>
                </a:solidFill>
              </a:rPr>
              <a:t>18</a:t>
            </a:r>
            <a:r>
              <a:rPr lang="it-CH" sz="2000" b="1" dirty="0">
                <a:solidFill>
                  <a:schemeClr val="accent1"/>
                </a:solidFill>
                <a:latin typeface="+mn-lt"/>
              </a:rPr>
              <a:t>%</a:t>
            </a:r>
          </a:p>
          <a:p>
            <a:r>
              <a:rPr lang="fr-FR" sz="1100" dirty="0" err="1">
                <a:solidFill>
                  <a:srgbClr val="666666"/>
                </a:solidFill>
              </a:rPr>
              <a:t>Arti superiori</a:t>
            </a:r>
            <a:endParaRPr lang="fr-FR" sz="1100" dirty="0">
              <a:solidFill>
                <a:srgbClr val="666666"/>
              </a:solidFill>
            </a:endParaRPr>
          </a:p>
          <a:p>
            <a:r>
              <a:rPr lang="fr-FR" sz="1100" dirty="0">
                <a:solidFill>
                  <a:srgbClr val="666666"/>
                </a:solidFill>
              </a:rPr>
              <a:t>(spalla, braccio, gomito, </a:t>
            </a:r>
            <a:br>
              <a:rPr lang="de-CH" sz="1100" dirty="0">
                <a:solidFill>
                  <a:srgbClr val="666666"/>
                </a:solidFill>
              </a:rPr>
            </a:br>
            <a:r>
              <a:rPr lang="fr-FR" sz="1100" dirty="0">
                <a:solidFill>
                  <a:srgbClr val="666666"/>
                </a:solidFill>
              </a:rPr>
              <a:t>mano, dito)</a:t>
            </a:r>
          </a:p>
        </p:txBody>
      </p:sp>
      <p:sp>
        <p:nvSpPr>
          <p:cNvPr id="21" name="Textfeld 20">
            <a:extLst>
              <a:ext uri="{FF2B5EF4-FFF2-40B4-BE49-F238E27FC236}">
                <a16:creationId xmlns:a16="http://schemas.microsoft.com/office/drawing/2014/main" id="{7700F9FD-CCE4-4F13-B42B-E1CEBC1A4834}"/>
              </a:ext>
            </a:extLst>
          </p:cNvPr>
          <p:cNvSpPr txBox="1"/>
          <p:nvPr/>
        </p:nvSpPr>
        <p:spPr>
          <a:xfrm>
            <a:off x="7074717" y="1987462"/>
            <a:ext cx="2252107" cy="569387"/>
          </a:xfrm>
          <a:prstGeom prst="rect">
            <a:avLst/>
          </a:prstGeom>
          <a:noFill/>
        </p:spPr>
        <p:txBody>
          <a:bodyPr wrap="square" rtlCol="0">
            <a:spAutoFit/>
          </a:bodyPr>
          <a:lstStyle/>
          <a:p>
            <a:r>
              <a:rPr lang="it-CH" sz="2000" b="1" dirty="0">
                <a:solidFill>
                  <a:schemeClr val="accent1"/>
                </a:solidFill>
              </a:rPr>
              <a:t>8</a:t>
            </a:r>
            <a:r>
              <a:rPr lang="it-CH" sz="2000" b="1" dirty="0">
                <a:solidFill>
                  <a:schemeClr val="accent1"/>
                </a:solidFill>
                <a:latin typeface="+mn-lt"/>
              </a:rPr>
              <a:t>%</a:t>
            </a:r>
          </a:p>
          <a:p>
            <a:r>
              <a:rPr lang="it-IT" sz="1100" dirty="0" err="1">
                <a:solidFill>
                  <a:srgbClr val="666666"/>
                </a:solidFill>
              </a:rPr>
              <a:t>Testa, collo</a:t>
            </a:r>
            <a:endParaRPr lang="it-CH" sz="1100" dirty="0">
              <a:solidFill>
                <a:srgbClr val="666666"/>
              </a:solidFill>
            </a:endParaRPr>
          </a:p>
        </p:txBody>
      </p:sp>
      <p:sp>
        <p:nvSpPr>
          <p:cNvPr id="22" name="Textfeld 21">
            <a:extLst>
              <a:ext uri="{FF2B5EF4-FFF2-40B4-BE49-F238E27FC236}">
                <a16:creationId xmlns:a16="http://schemas.microsoft.com/office/drawing/2014/main" id="{91074581-0F75-40BC-B006-21E41F967AC2}"/>
              </a:ext>
            </a:extLst>
          </p:cNvPr>
          <p:cNvSpPr txBox="1"/>
          <p:nvPr/>
        </p:nvSpPr>
        <p:spPr>
          <a:xfrm>
            <a:off x="3921389" y="2237997"/>
            <a:ext cx="2520520" cy="569387"/>
          </a:xfrm>
          <a:prstGeom prst="rect">
            <a:avLst/>
          </a:prstGeom>
          <a:noFill/>
        </p:spPr>
        <p:txBody>
          <a:bodyPr wrap="square" rtlCol="0">
            <a:spAutoFit/>
          </a:bodyPr>
          <a:lstStyle/>
          <a:p>
            <a:r>
              <a:rPr lang="it-CH" sz="2000" b="1" dirty="0">
                <a:solidFill>
                  <a:schemeClr val="accent1"/>
                </a:solidFill>
                <a:latin typeface="+mn-lt"/>
              </a:rPr>
              <a:t>1%</a:t>
            </a:r>
          </a:p>
          <a:p>
            <a:r>
              <a:rPr lang="it-IT" sz="1100" dirty="0" err="1">
                <a:solidFill>
                  <a:srgbClr val="666666"/>
                </a:solidFill>
              </a:rPr>
              <a:t>Colonna vertebrale</a:t>
            </a:r>
            <a:endParaRPr lang="it-CH" sz="1100" dirty="0">
              <a:solidFill>
                <a:srgbClr val="666666"/>
              </a:solidFill>
            </a:endParaRPr>
          </a:p>
        </p:txBody>
      </p:sp>
      <p:sp>
        <p:nvSpPr>
          <p:cNvPr id="23" name="Textfeld 22">
            <a:extLst>
              <a:ext uri="{FF2B5EF4-FFF2-40B4-BE49-F238E27FC236}">
                <a16:creationId xmlns:a16="http://schemas.microsoft.com/office/drawing/2014/main" id="{A9B68247-9F7E-4ADC-9FBC-3DA55056DACE}"/>
              </a:ext>
            </a:extLst>
          </p:cNvPr>
          <p:cNvSpPr txBox="1"/>
          <p:nvPr/>
        </p:nvSpPr>
        <p:spPr>
          <a:xfrm>
            <a:off x="3445129" y="3552387"/>
            <a:ext cx="2377291" cy="738664"/>
          </a:xfrm>
          <a:prstGeom prst="rect">
            <a:avLst/>
          </a:prstGeom>
          <a:noFill/>
        </p:spPr>
        <p:txBody>
          <a:bodyPr wrap="square" rtlCol="0">
            <a:spAutoFit/>
          </a:bodyPr>
          <a:lstStyle/>
          <a:p>
            <a:r>
              <a:rPr lang="it-CH" sz="2000" b="1" dirty="0">
                <a:solidFill>
                  <a:schemeClr val="accent1"/>
                </a:solidFill>
                <a:latin typeface="+mn-lt"/>
              </a:rPr>
              <a:t>7%</a:t>
            </a:r>
          </a:p>
          <a:p>
            <a:r>
              <a:rPr lang="it-IT" sz="1100" dirty="0" err="1">
                <a:solidFill>
                  <a:srgbClr val="666666"/>
                </a:solidFill>
              </a:rPr>
              <a:t>Tronco, schiena </a:t>
            </a:r>
          </a:p>
          <a:p>
            <a:r>
              <a:rPr lang="it-IT" sz="1100" dirty="0" err="1">
                <a:solidFill>
                  <a:srgbClr val="666666"/>
                </a:solidFill>
              </a:rPr>
              <a:t>Glutei</a:t>
            </a:r>
            <a:endParaRPr lang="it-CH" sz="1100" dirty="0">
              <a:solidFill>
                <a:srgbClr val="666666"/>
              </a:solidFill>
            </a:endParaRPr>
          </a:p>
        </p:txBody>
      </p:sp>
      <p:sp>
        <p:nvSpPr>
          <p:cNvPr id="24" name="Textfeld 23">
            <a:extLst>
              <a:ext uri="{FF2B5EF4-FFF2-40B4-BE49-F238E27FC236}">
                <a16:creationId xmlns:a16="http://schemas.microsoft.com/office/drawing/2014/main" id="{53B6539F-EA99-4ADA-A0B1-C59F4D88EEC5}"/>
              </a:ext>
            </a:extLst>
          </p:cNvPr>
          <p:cNvSpPr txBox="1"/>
          <p:nvPr/>
        </p:nvSpPr>
        <p:spPr>
          <a:xfrm>
            <a:off x="3082589" y="4778568"/>
            <a:ext cx="2121725" cy="738664"/>
          </a:xfrm>
          <a:prstGeom prst="rect">
            <a:avLst/>
          </a:prstGeom>
          <a:noFill/>
        </p:spPr>
        <p:txBody>
          <a:bodyPr wrap="square" rtlCol="0">
            <a:spAutoFit/>
          </a:bodyPr>
          <a:lstStyle/>
          <a:p>
            <a:r>
              <a:rPr lang="it-CH" sz="2000" b="1" dirty="0">
                <a:solidFill>
                  <a:schemeClr val="accent1"/>
                </a:solidFill>
                <a:latin typeface="+mn-lt"/>
              </a:rPr>
              <a:t>1</a:t>
            </a:r>
            <a:r>
              <a:rPr lang="it-CH" sz="2000" b="1" dirty="0">
                <a:solidFill>
                  <a:schemeClr val="accent1"/>
                </a:solidFill>
              </a:rPr>
              <a:t>%</a:t>
            </a:r>
            <a:endParaRPr lang="it-CH" sz="2000" b="1" dirty="0">
              <a:solidFill>
                <a:schemeClr val="accent1"/>
              </a:solidFill>
              <a:latin typeface="+mn-lt"/>
            </a:endParaRPr>
          </a:p>
          <a:p>
            <a:r>
              <a:rPr lang="fr-FR" sz="1100" dirty="0" err="1">
                <a:solidFill>
                  <a:srgbClr val="666666"/>
                </a:solidFill>
              </a:rPr>
              <a:t>Altre parti del corpo</a:t>
            </a:r>
            <a:endParaRPr lang="fr-FR" sz="1100" dirty="0">
              <a:solidFill>
                <a:srgbClr val="666666"/>
              </a:solidFill>
            </a:endParaRPr>
          </a:p>
          <a:p>
            <a:r>
              <a:rPr lang="fr-FR" sz="1100" dirty="0" err="1">
                <a:solidFill>
                  <a:srgbClr val="666666"/>
                </a:solidFill>
              </a:rPr>
              <a:t>e tutto il corpo</a:t>
            </a:r>
            <a:endParaRPr lang="it-CH" sz="1100" dirty="0">
              <a:solidFill>
                <a:srgbClr val="666666"/>
              </a:solidFill>
            </a:endParaRPr>
          </a:p>
        </p:txBody>
      </p:sp>
      <p:sp>
        <p:nvSpPr>
          <p:cNvPr id="31" name="Textfeld 30">
            <a:extLst>
              <a:ext uri="{FF2B5EF4-FFF2-40B4-BE49-F238E27FC236}">
                <a16:creationId xmlns:a16="http://schemas.microsoft.com/office/drawing/2014/main" id="{3D951B7B-501C-4108-BE19-A0BAD29E9C5D}"/>
              </a:ext>
            </a:extLst>
          </p:cNvPr>
          <p:cNvSpPr txBox="1"/>
          <p:nvPr/>
        </p:nvSpPr>
        <p:spPr>
          <a:xfrm>
            <a:off x="7149559" y="4058488"/>
            <a:ext cx="2430896" cy="738664"/>
          </a:xfrm>
          <a:prstGeom prst="rect">
            <a:avLst/>
          </a:prstGeom>
          <a:noFill/>
        </p:spPr>
        <p:txBody>
          <a:bodyPr wrap="square" rtlCol="0">
            <a:spAutoFit/>
          </a:bodyPr>
          <a:lstStyle/>
          <a:p>
            <a:r>
              <a:rPr lang="it-CH" sz="2000" b="1" dirty="0">
                <a:solidFill>
                  <a:schemeClr val="accent1"/>
                </a:solidFill>
                <a:latin typeface="+mn-lt"/>
              </a:rPr>
              <a:t>66%</a:t>
            </a:r>
          </a:p>
          <a:p>
            <a:r>
              <a:rPr lang="fr-FR" sz="1100" dirty="0" err="1">
                <a:solidFill>
                  <a:srgbClr val="666666"/>
                </a:solidFill>
              </a:rPr>
              <a:t>Estremità inferiori</a:t>
            </a:r>
            <a:endParaRPr lang="fr-FR" sz="1100" dirty="0">
              <a:solidFill>
                <a:srgbClr val="666666"/>
              </a:solidFill>
            </a:endParaRPr>
          </a:p>
          <a:p>
            <a:r>
              <a:rPr lang="fr-FR" sz="1100" dirty="0">
                <a:solidFill>
                  <a:srgbClr val="666666"/>
                </a:solidFill>
              </a:rPr>
              <a:t>(bacino, gamba, ginocchio, piede)</a:t>
            </a:r>
          </a:p>
        </p:txBody>
      </p:sp>
      <p:pic>
        <p:nvPicPr>
          <p:cNvPr id="32" name="Grafik 31">
            <a:extLst>
              <a:ext uri="{FF2B5EF4-FFF2-40B4-BE49-F238E27FC236}">
                <a16:creationId xmlns:a16="http://schemas.microsoft.com/office/drawing/2014/main" id="{0EE6129E-D264-497A-B8EB-DF8F62018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811" y="2078377"/>
            <a:ext cx="2614378" cy="3484582"/>
          </a:xfrm>
          <a:prstGeom prst="rect">
            <a:avLst/>
          </a:prstGeom>
        </p:spPr>
      </p:pic>
    </p:spTree>
    <p:extLst>
      <p:ext uri="{BB962C8B-B14F-4D97-AF65-F5344CB8AC3E}">
        <p14:creationId xmlns:p14="http://schemas.microsoft.com/office/powerpoint/2010/main" val="26332408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NGUAGEID" val="2055"/>
</p:tagLst>
</file>

<file path=ppt/theme/theme1.xml><?xml version="1.0" encoding="utf-8"?>
<a:theme xmlns:a="http://schemas.openxmlformats.org/drawingml/2006/main" name="Office Theme">
  <a:themeElements>
    <a:clrScheme name="SUVA">
      <a:dk1>
        <a:sysClr val="windowText" lastClr="000000"/>
      </a:dk1>
      <a:lt1>
        <a:sysClr val="window" lastClr="FFFFFF"/>
      </a:lt1>
      <a:dk2>
        <a:srgbClr val="000000"/>
      </a:dk2>
      <a:lt2>
        <a:srgbClr val="FFFFFF"/>
      </a:lt2>
      <a:accent1>
        <a:srgbClr val="FF8200"/>
      </a:accent1>
      <a:accent2>
        <a:srgbClr val="FFC180"/>
      </a:accent2>
      <a:accent3>
        <a:srgbClr val="00B8CF"/>
      </a:accent3>
      <a:accent4>
        <a:srgbClr val="80DCE7"/>
      </a:accent4>
      <a:accent5>
        <a:srgbClr val="666666"/>
      </a:accent5>
      <a:accent6>
        <a:srgbClr val="B3B3B3"/>
      </a:accent6>
      <a:hlink>
        <a:srgbClr val="44546A"/>
      </a:hlink>
      <a:folHlink>
        <a:srgbClr val="AEAB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l">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err="1" smtClean="0"/>
        </a:defPPr>
      </a:lstStyle>
    </a:txDef>
  </a:objectDefaults>
  <a:extraClrSchemeLst/>
  <a:custClrLst>
    <a:custClr name="Rot">
      <a:srgbClr val="F50000"/>
    </a:custClr>
    <a:custClr name="Gelb">
      <a:srgbClr val="FFD700"/>
    </a:custClr>
    <a:custClr name="Gruen">
      <a:srgbClr val="009B00"/>
    </a:custClr>
  </a:custClrLst>
  <a:extLst>
    <a:ext uri="{05A4C25C-085E-4340-85A3-A5531E510DB2}">
      <thm15:themeFamily xmlns:thm15="http://schemas.microsoft.com/office/thememl/2012/main" name="16_9_Dt_Ver 1.2.potx" id="{5DC63BD8-823C-4D0B-8318-F9B394803494}" vid="{3229FFB4-6C19-4CF6-91E6-0FB34533B9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EE48E0CB41C7E4A8A0CA9109C1A6C13" ma:contentTypeVersion="14" ma:contentTypeDescription="Ein neues Dokument erstellen." ma:contentTypeScope="" ma:versionID="2f15715a65d81bd0762a19b3b890d66f">
  <xsd:schema xmlns:xsd="http://www.w3.org/2001/XMLSchema" xmlns:xs="http://www.w3.org/2001/XMLSchema" xmlns:p="http://schemas.microsoft.com/office/2006/metadata/properties" xmlns:ns2="fb12257e-2545-4492-bf00-85ffc4a643eb" xmlns:ns3="7b6fca0e-0371-4bb1-9f44-ec1d7e80c190" targetNamespace="http://schemas.microsoft.com/office/2006/metadata/properties" ma:root="true" ma:fieldsID="0c01ad706b1af5a9a10bdfa7c7e30449" ns2:_="" ns3:_="">
    <xsd:import namespace="fb12257e-2545-4492-bf00-85ffc4a643eb"/>
    <xsd:import namespace="7b6fca0e-0371-4bb1-9f44-ec1d7e80c190"/>
    <xsd:element name="properties">
      <xsd:complexType>
        <xsd:sequence>
          <xsd:element name="documentManagement">
            <xsd:complexType>
              <xsd:all>
                <xsd:element ref="ns3:TaxCatchAll"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2257e-2545-4492-bf00-85ffc4a643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6fca0e-0371-4bb1-9f44-ec1d7e80c190"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e348f099-c0bd-4163-9265-e321c59b9853}" ma:internalName="TaxCatchAll" ma:showField="CatchAllData" ma:web="7b6fca0e-0371-4bb1-9f44-ec1d7e80c19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b6fca0e-0371-4bb1-9f44-ec1d7e80c190" xsi:nil="true"/>
  </documentManagement>
</p:properties>
</file>

<file path=customXml/itemProps1.xml><?xml version="1.0" encoding="utf-8"?>
<ds:datastoreItem xmlns:ds="http://schemas.openxmlformats.org/officeDocument/2006/customXml" ds:itemID="{118F2458-6F7B-4A0F-8E1F-FC125A197949}">
  <ds:schemaRefs>
    <ds:schemaRef ds:uri="http://schemas.microsoft.com/sharepoint/v3/contenttype/forms"/>
  </ds:schemaRefs>
</ds:datastoreItem>
</file>

<file path=customXml/itemProps2.xml><?xml version="1.0" encoding="utf-8"?>
<ds:datastoreItem xmlns:ds="http://schemas.openxmlformats.org/officeDocument/2006/customXml" ds:itemID="{7F9512CA-AB6B-49AD-8847-A7C62D6F4C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2257e-2545-4492-bf00-85ffc4a643eb"/>
    <ds:schemaRef ds:uri="7b6fca0e-0371-4bb1-9f44-ec1d7e80c1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2B2A53-C07C-4B2B-9FD3-C08A5F546EB9}">
  <ds:schemaRefs>
    <ds:schemaRef ds:uri="http://purl.org/dc/elements/1.1/"/>
    <ds:schemaRef ds:uri="http://schemas.microsoft.com/office/2006/metadata/properties"/>
    <ds:schemaRef ds:uri="fb12257e-2545-4492-bf00-85ffc4a643e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b6fca0e-0371-4bb1-9f44-ec1d7e80c190"/>
    <ds:schemaRef ds:uri="http://www.w3.org/XML/1998/namespace"/>
    <ds:schemaRef ds:uri="http://purl.org/dc/dcmitype/"/>
  </ds:schemaRefs>
</ds:datastoreItem>
</file>

<file path=docMetadata/LabelInfo.xml><?xml version="1.0" encoding="utf-8"?>
<clbl:labelList xmlns:clbl="http://schemas.microsoft.com/office/2020/mipLabelMetadata">
  <clbl:label id="{40f20d95-30f1-4757-92d7-5495691a0c29}" enabled="1" method="Privileged" siteId="{98616167-5668-4e66-acbf-925e81df8b00}" removed="0"/>
</clbl:labelList>
</file>

<file path=docProps/app.xml><?xml version="1.0" encoding="utf-8"?>
<Properties xmlns="http://schemas.openxmlformats.org/officeDocument/2006/extended-properties" xmlns:vt="http://schemas.openxmlformats.org/officeDocument/2006/docPropsVTypes">
  <Template/>
  <TotalTime>0</TotalTime>
  <Words>3257</Words>
  <Application>Microsoft Office PowerPoint</Application>
  <PresentationFormat>Breitbild</PresentationFormat>
  <Paragraphs>436</Paragraphs>
  <Slides>17</Slides>
  <Notes>16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Wingdings</vt:lpstr>
      <vt:lpstr>Office Theme</vt:lpstr>
      <vt:lpstr>Statistica INP </vt:lpstr>
      <vt:lpstr>PowerPoint-Präsentation</vt:lpstr>
      <vt:lpstr>Suddivisione degli infortuni non professionali in base alle attività</vt:lpstr>
      <vt:lpstr>Infortuni nello sport e in attività ricreative</vt:lpstr>
      <vt:lpstr>Rischio secondo la disciplina sportiva</vt:lpstr>
      <vt:lpstr>Sport sulla neve Numero, costi, età</vt:lpstr>
      <vt:lpstr>Parti del corpo lese (diagnosi principale)</vt:lpstr>
      <vt:lpstr>Infortuni nel calcio Numero, costi, età</vt:lpstr>
      <vt:lpstr>Infortuni nel calcio Parti del corpo lese (diagnosi principale)</vt:lpstr>
      <vt:lpstr>Infortuni nella circolazione stradale</vt:lpstr>
      <vt:lpstr>Infortuni nella circolazione stradale con la bici Numero, costi, età</vt:lpstr>
      <vt:lpstr>Infortuni con la bici Parti del corpo lese (diagnosi principale)</vt:lpstr>
      <vt:lpstr>Cadute in piano, esclusi gli infortuni sportivi Numero, costi, età</vt:lpstr>
      <vt:lpstr>Cadute in piano sul lavoro e nella vita quotidiana* Parti del corpo lese (diagnosi principale)</vt:lpstr>
      <vt:lpstr>Infortuni domestici e in giardino  Numero, costi, età</vt:lpstr>
      <vt:lpstr>Infortuni domestici e in giardino  Parti del corpo lese (diagnosi principale)</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Präsentationstitel (Arial Bold, 26 pt/Zab 38 pt)</dc:title>
  <dc:creator>Gadza Anton (GAH)</dc:creator>
  <cp:lastModifiedBy>Glenz Andreas (GA5)</cp:lastModifiedBy>
  <cp:revision>222</cp:revision>
  <dcterms:created xsi:type="dcterms:W3CDTF">2018-01-15T09:56:44Z</dcterms:created>
  <dcterms:modified xsi:type="dcterms:W3CDTF">2023-09-26T11:29:10Z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0x010100FEE48E0CB41C7E4A8A0CA9109C1A6C13</vt:lpwstr>
  </property>
</Properties>
</file>