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6" r:id="rId5"/>
  </p:sldMasterIdLst>
  <p:notesMasterIdLst>
    <p:notesMasterId r:id="rId29"/>
  </p:notesMasterIdLst>
  <p:handoutMasterIdLst>
    <p:handoutMasterId r:id="rId30"/>
  </p:handoutMasterIdLst>
  <p:sldIdLst>
    <p:sldId id="256" r:id="rId6"/>
    <p:sldId id="4682" r:id="rId7"/>
    <p:sldId id="301" r:id="rId8"/>
    <p:sldId id="4629" r:id="rId9"/>
    <p:sldId id="4683" r:id="rId10"/>
    <p:sldId id="4684" r:id="rId11"/>
    <p:sldId id="4696" r:id="rId12"/>
    <p:sldId id="4630" r:id="rId13"/>
    <p:sldId id="4687" r:id="rId14"/>
    <p:sldId id="4618" r:id="rId15"/>
    <p:sldId id="4631" r:id="rId16"/>
    <p:sldId id="4639" r:id="rId17"/>
    <p:sldId id="4598" r:id="rId18"/>
    <p:sldId id="4694" r:id="rId19"/>
    <p:sldId id="4640" r:id="rId20"/>
    <p:sldId id="4688" r:id="rId21"/>
    <p:sldId id="4632" r:id="rId22"/>
    <p:sldId id="4619" r:id="rId23"/>
    <p:sldId id="4636" r:id="rId24"/>
    <p:sldId id="4634" r:id="rId25"/>
    <p:sldId id="4635" r:id="rId26"/>
    <p:sldId id="4624" r:id="rId27"/>
    <p:sldId id="290" r:id="rId28"/>
  </p:sldIdLst>
  <p:sldSz cx="12192000" cy="6858000"/>
  <p:notesSz cx="6858000" cy="9144000"/>
  <p:custDataLst>
    <p:tags r:id="rId31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23C808-7603-D065-1C7A-D23D5A2D51CA}" name="Vercelloni Michel (VEM)" initials="VEM" userId="Vercelloni Michel (VEM)" providerId="None"/>
  <p188:author id="{03F3850A-328B-B701-6454-50AFBBB1A001}" name="Gadza Anton (GAH)" initials="GAH" userId="Gadza Anton (GAH)" providerId="None"/>
  <p188:author id="{1CE86E19-090C-C35B-1AE6-6D02ED2BA28C}" name="Landtwing Silke (LAS)" initials="LS(" userId="Landtwing Silke (LAS)" providerId="None"/>
  <p188:author id="{060ACA7B-FBD5-710D-59CE-18896A960A5D}" name="Böck Florian (BOF)" initials="B(" userId="S::florian.boeck@suva.ch::03c3ae76-cd36-4b24-b004-8af21530334a" providerId="AD"/>
  <p188:author id="{D5EA21A8-1212-D2B3-F9CF-763755F8CFB9}" name="Bilotta Daniela (B5D)" initials="B(" userId="S::daniela.bilotta@suva.ch::598e9618-0669-4256-9a53-8b6b12ad45fd" providerId="AD"/>
  <p188:author id="{37ABE1D6-8CDF-91AF-A089-75EE401670CE}" name="Kaufmann Michael (KAU)" initials="K(" userId="S::michael.kaufmann@suva.ch::484e1e34-2f50-47d4-b897-75dbfbe138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dmann Heinz (HWA)" initials="hwa" lastIdx="18" clrIdx="0">
    <p:extLst>
      <p:ext uri="{19B8F6BF-5375-455C-9EA6-DF929625EA0E}">
        <p15:presenceInfo xmlns:p15="http://schemas.microsoft.com/office/powerpoint/2012/main" userId="Waldmann Heinz (HWA)" providerId="None"/>
      </p:ext>
    </p:extLst>
  </p:cmAuthor>
  <p:cmAuthor id="2" name="Türler Caspar (TUC)" initials="TC(" lastIdx="4" clrIdx="1">
    <p:extLst>
      <p:ext uri="{19B8F6BF-5375-455C-9EA6-DF929625EA0E}">
        <p15:presenceInfo xmlns:p15="http://schemas.microsoft.com/office/powerpoint/2012/main" userId="Türler Caspar (TUC)" providerId="None"/>
      </p:ext>
    </p:extLst>
  </p:cmAuthor>
  <p:cmAuthor id="3" name="Böck Florian (BOF)" initials="BF" lastIdx="1" clrIdx="2">
    <p:extLst>
      <p:ext uri="{19B8F6BF-5375-455C-9EA6-DF929625EA0E}">
        <p15:presenceInfo xmlns:p15="http://schemas.microsoft.com/office/powerpoint/2012/main" userId="Böck Florian (BOF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FFC180"/>
    <a:srgbClr val="80DCE7"/>
    <a:srgbClr val="F0F0F0"/>
    <a:srgbClr val="F2F2F2"/>
    <a:srgbClr val="00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F2F57B-41C8-636F-4535-F1B9DB9894C4}" v="6" dt="2025-03-14T10:12:39.167"/>
  </p1510:revLst>
</p1510:revInfo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3" d="100"/>
          <a:sy n="153" d="100"/>
        </p:scale>
        <p:origin x="552" y="100"/>
      </p:cViewPr>
      <p:guideLst>
        <p:guide orient="horz" pos="1207"/>
        <p:guide pos="3840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öck Florian (BOF)" userId="S::florian.boeck@suva.ch::03c3ae76-cd36-4b24-b004-8af21530334a" providerId="AD" clId="Web-{D0F2F57B-41C8-636F-4535-F1B9DB9894C4}"/>
    <pc:docChg chg="modSld">
      <pc:chgData name="Böck Florian (BOF)" userId="S::florian.boeck@suva.ch::03c3ae76-cd36-4b24-b004-8af21530334a" providerId="AD" clId="Web-{D0F2F57B-41C8-636F-4535-F1B9DB9894C4}" dt="2025-03-14T10:12:39.167" v="4" actId="14100"/>
      <pc:docMkLst>
        <pc:docMk/>
      </pc:docMkLst>
      <pc:sldChg chg="addSp delSp modSp">
        <pc:chgData name="Böck Florian (BOF)" userId="S::florian.boeck@suva.ch::03c3ae76-cd36-4b24-b004-8af21530334a" providerId="AD" clId="Web-{D0F2F57B-41C8-636F-4535-F1B9DB9894C4}" dt="2025-03-14T10:12:39.167" v="4" actId="14100"/>
        <pc:sldMkLst>
          <pc:docMk/>
          <pc:sldMk cId="1972731430" sldId="4696"/>
        </pc:sldMkLst>
        <pc:picChg chg="del">
          <ac:chgData name="Böck Florian (BOF)" userId="S::florian.boeck@suva.ch::03c3ae76-cd36-4b24-b004-8af21530334a" providerId="AD" clId="Web-{D0F2F57B-41C8-636F-4535-F1B9DB9894C4}" dt="2025-03-14T10:12:14.323" v="0"/>
          <ac:picMkLst>
            <pc:docMk/>
            <pc:sldMk cId="1972731430" sldId="4696"/>
            <ac:picMk id="8" creationId="{D2D29D01-CCFA-FC88-61AE-128C6C1A5D2D}"/>
          </ac:picMkLst>
        </pc:picChg>
        <pc:picChg chg="add mod">
          <ac:chgData name="Böck Florian (BOF)" userId="S::florian.boeck@suva.ch::03c3ae76-cd36-4b24-b004-8af21530334a" providerId="AD" clId="Web-{D0F2F57B-41C8-636F-4535-F1B9DB9894C4}" dt="2025-03-14T10:12:39.167" v="4" actId="14100"/>
          <ac:picMkLst>
            <pc:docMk/>
            <pc:sldMk cId="1972731430" sldId="4696"/>
            <ac:picMk id="9" creationId="{48FE6E39-5397-1D4B-747D-4CD86EE741E8}"/>
          </ac:picMkLst>
        </pc:picChg>
      </pc:sldChg>
    </pc:docChg>
  </pc:docChgLst>
  <pc:docChgLst>
    <pc:chgData name="Böck Florian (BOF)" userId="03c3ae76-cd36-4b24-b004-8af21530334a" providerId="ADAL" clId="{C89D4C32-5B2B-4175-98A7-2C3A7FC5A154}"/>
    <pc:docChg chg="custSel modSld">
      <pc:chgData name="Böck Florian (BOF)" userId="03c3ae76-cd36-4b24-b004-8af21530334a" providerId="ADAL" clId="{C89D4C32-5B2B-4175-98A7-2C3A7FC5A154}" dt="2025-03-14T09:18:23.905" v="62" actId="14100"/>
      <pc:docMkLst>
        <pc:docMk/>
      </pc:docMkLst>
      <pc:sldChg chg="addSp delSp modSp mod">
        <pc:chgData name="Böck Florian (BOF)" userId="03c3ae76-cd36-4b24-b004-8af21530334a" providerId="ADAL" clId="{C89D4C32-5B2B-4175-98A7-2C3A7FC5A154}" dt="2025-03-14T09:09:00.033" v="45" actId="1076"/>
        <pc:sldMkLst>
          <pc:docMk/>
          <pc:sldMk cId="2833927503" sldId="4598"/>
        </pc:sldMkLst>
        <pc:spChg chg="mod">
          <ac:chgData name="Böck Florian (BOF)" userId="03c3ae76-cd36-4b24-b004-8af21530334a" providerId="ADAL" clId="{C89D4C32-5B2B-4175-98A7-2C3A7FC5A154}" dt="2025-03-14T09:08:50.137" v="44" actId="1076"/>
          <ac:spMkLst>
            <pc:docMk/>
            <pc:sldMk cId="2833927503" sldId="4598"/>
            <ac:spMk id="6" creationId="{A26EAE09-C294-1E3B-FCFB-1383114F533E}"/>
          </ac:spMkLst>
        </pc:spChg>
        <pc:picChg chg="del">
          <ac:chgData name="Böck Florian (BOF)" userId="03c3ae76-cd36-4b24-b004-8af21530334a" providerId="ADAL" clId="{C89D4C32-5B2B-4175-98A7-2C3A7FC5A154}" dt="2025-03-14T09:08:30.804" v="39" actId="478"/>
          <ac:picMkLst>
            <pc:docMk/>
            <pc:sldMk cId="2833927503" sldId="4598"/>
            <ac:picMk id="3" creationId="{172DA354-D733-D4C2-7F6F-2DC27794F958}"/>
          </ac:picMkLst>
        </pc:picChg>
        <pc:picChg chg="add mod">
          <ac:chgData name="Böck Florian (BOF)" userId="03c3ae76-cd36-4b24-b004-8af21530334a" providerId="ADAL" clId="{C89D4C32-5B2B-4175-98A7-2C3A7FC5A154}" dt="2025-03-14T09:09:00.033" v="45" actId="1076"/>
          <ac:picMkLst>
            <pc:docMk/>
            <pc:sldMk cId="2833927503" sldId="4598"/>
            <ac:picMk id="10" creationId="{A0D9DE1E-50E6-F466-A93A-C7307994BC5C}"/>
          </ac:picMkLst>
        </pc:picChg>
      </pc:sldChg>
      <pc:sldChg chg="addSp delSp modSp mod">
        <pc:chgData name="Böck Florian (BOF)" userId="03c3ae76-cd36-4b24-b004-8af21530334a" providerId="ADAL" clId="{C89D4C32-5B2B-4175-98A7-2C3A7FC5A154}" dt="2025-03-14T08:54:50.099" v="11" actId="14861"/>
        <pc:sldMkLst>
          <pc:docMk/>
          <pc:sldMk cId="1083619653" sldId="4618"/>
        </pc:sldMkLst>
        <pc:picChg chg="del">
          <ac:chgData name="Böck Florian (BOF)" userId="03c3ae76-cd36-4b24-b004-8af21530334a" providerId="ADAL" clId="{C89D4C32-5B2B-4175-98A7-2C3A7FC5A154}" dt="2025-03-14T08:52:13.123" v="0" actId="478"/>
          <ac:picMkLst>
            <pc:docMk/>
            <pc:sldMk cId="1083619653" sldId="4618"/>
            <ac:picMk id="2" creationId="{ADE1330F-3E2B-C9D9-97A2-2C4EF48E7842}"/>
          </ac:picMkLst>
        </pc:picChg>
        <pc:picChg chg="del">
          <ac:chgData name="Böck Florian (BOF)" userId="03c3ae76-cd36-4b24-b004-8af21530334a" providerId="ADAL" clId="{C89D4C32-5B2B-4175-98A7-2C3A7FC5A154}" dt="2025-03-14T08:54:31.947" v="6" actId="478"/>
          <ac:picMkLst>
            <pc:docMk/>
            <pc:sldMk cId="1083619653" sldId="4618"/>
            <ac:picMk id="4" creationId="{D8C7A170-F481-1836-1375-82D7E3DD0C5F}"/>
          </ac:picMkLst>
        </pc:picChg>
        <pc:picChg chg="add mod">
          <ac:chgData name="Böck Florian (BOF)" userId="03c3ae76-cd36-4b24-b004-8af21530334a" providerId="ADAL" clId="{C89D4C32-5B2B-4175-98A7-2C3A7FC5A154}" dt="2025-03-14T08:52:35.191" v="5" actId="14861"/>
          <ac:picMkLst>
            <pc:docMk/>
            <pc:sldMk cId="1083619653" sldId="4618"/>
            <ac:picMk id="8" creationId="{021AC8B2-5788-939B-04C1-157382A78156}"/>
          </ac:picMkLst>
        </pc:picChg>
        <pc:picChg chg="add mod">
          <ac:chgData name="Böck Florian (BOF)" userId="03c3ae76-cd36-4b24-b004-8af21530334a" providerId="ADAL" clId="{C89D4C32-5B2B-4175-98A7-2C3A7FC5A154}" dt="2025-03-14T08:54:50.099" v="11" actId="14861"/>
          <ac:picMkLst>
            <pc:docMk/>
            <pc:sldMk cId="1083619653" sldId="4618"/>
            <ac:picMk id="11" creationId="{8D79DE54-3F0C-CF3D-BDF6-713355B62D75}"/>
          </ac:picMkLst>
        </pc:picChg>
      </pc:sldChg>
      <pc:sldChg chg="addSp delSp modSp mod delAnim modAnim">
        <pc:chgData name="Böck Florian (BOF)" userId="03c3ae76-cd36-4b24-b004-8af21530334a" providerId="ADAL" clId="{C89D4C32-5B2B-4175-98A7-2C3A7FC5A154}" dt="2025-03-14T09:13:18.983" v="55" actId="14100"/>
        <pc:sldMkLst>
          <pc:docMk/>
          <pc:sldMk cId="3156044251" sldId="4634"/>
        </pc:sldMkLst>
        <pc:picChg chg="del">
          <ac:chgData name="Böck Florian (BOF)" userId="03c3ae76-cd36-4b24-b004-8af21530334a" providerId="ADAL" clId="{C89D4C32-5B2B-4175-98A7-2C3A7FC5A154}" dt="2025-03-14T09:12:10.608" v="46" actId="478"/>
          <ac:picMkLst>
            <pc:docMk/>
            <pc:sldMk cId="3156044251" sldId="4634"/>
            <ac:picMk id="4" creationId="{47768D4E-9983-5A02-585F-72CDBF5F8F16}"/>
          </ac:picMkLst>
        </pc:picChg>
        <pc:picChg chg="add mod">
          <ac:chgData name="Böck Florian (BOF)" userId="03c3ae76-cd36-4b24-b004-8af21530334a" providerId="ADAL" clId="{C89D4C32-5B2B-4175-98A7-2C3A7FC5A154}" dt="2025-03-14T09:13:18.983" v="55" actId="14100"/>
          <ac:picMkLst>
            <pc:docMk/>
            <pc:sldMk cId="3156044251" sldId="4634"/>
            <ac:picMk id="5" creationId="{6DE02A4C-A05E-68C6-CE77-D1AB24F5E25A}"/>
          </ac:picMkLst>
        </pc:picChg>
      </pc:sldChg>
      <pc:sldChg chg="addSp delSp modSp mod delAnim modAnim">
        <pc:chgData name="Böck Florian (BOF)" userId="03c3ae76-cd36-4b24-b004-8af21530334a" providerId="ADAL" clId="{C89D4C32-5B2B-4175-98A7-2C3A7FC5A154}" dt="2025-03-14T09:18:23.905" v="62" actId="14100"/>
        <pc:sldMkLst>
          <pc:docMk/>
          <pc:sldMk cId="3897083612" sldId="4635"/>
        </pc:sldMkLst>
        <pc:picChg chg="del">
          <ac:chgData name="Böck Florian (BOF)" userId="03c3ae76-cd36-4b24-b004-8af21530334a" providerId="ADAL" clId="{C89D4C32-5B2B-4175-98A7-2C3A7FC5A154}" dt="2025-03-14T09:17:58.790" v="56" actId="478"/>
          <ac:picMkLst>
            <pc:docMk/>
            <pc:sldMk cId="3897083612" sldId="4635"/>
            <ac:picMk id="2" creationId="{3BD6B58B-8E7E-AE26-5C2C-5DC1D0F7ABF0}"/>
          </ac:picMkLst>
        </pc:picChg>
        <pc:picChg chg="add mod">
          <ac:chgData name="Böck Florian (BOF)" userId="03c3ae76-cd36-4b24-b004-8af21530334a" providerId="ADAL" clId="{C89D4C32-5B2B-4175-98A7-2C3A7FC5A154}" dt="2025-03-14T09:18:23.905" v="62" actId="14100"/>
          <ac:picMkLst>
            <pc:docMk/>
            <pc:sldMk cId="3897083612" sldId="4635"/>
            <ac:picMk id="5" creationId="{586F4B36-AD27-5AEC-29CE-5A8BEE62CA8C}"/>
          </ac:picMkLst>
        </pc:picChg>
      </pc:sldChg>
      <pc:sldChg chg="addSp delSp modSp mod">
        <pc:chgData name="Böck Florian (BOF)" userId="03c3ae76-cd36-4b24-b004-8af21530334a" providerId="ADAL" clId="{C89D4C32-5B2B-4175-98A7-2C3A7FC5A154}" dt="2025-03-14T09:03:17.277" v="38" actId="1036"/>
        <pc:sldMkLst>
          <pc:docMk/>
          <pc:sldMk cId="2677902576" sldId="4639"/>
        </pc:sldMkLst>
        <pc:picChg chg="del">
          <ac:chgData name="Böck Florian (BOF)" userId="03c3ae76-cd36-4b24-b004-8af21530334a" providerId="ADAL" clId="{C89D4C32-5B2B-4175-98A7-2C3A7FC5A154}" dt="2025-03-14T09:03:02.105" v="28" actId="478"/>
          <ac:picMkLst>
            <pc:docMk/>
            <pc:sldMk cId="2677902576" sldId="4639"/>
            <ac:picMk id="5" creationId="{524DC7F6-856C-2C8A-F27D-ACF78CE34074}"/>
          </ac:picMkLst>
        </pc:picChg>
        <pc:picChg chg="add mod">
          <ac:chgData name="Böck Florian (BOF)" userId="03c3ae76-cd36-4b24-b004-8af21530334a" providerId="ADAL" clId="{C89D4C32-5B2B-4175-98A7-2C3A7FC5A154}" dt="2025-03-14T09:03:17.277" v="38" actId="1036"/>
          <ac:picMkLst>
            <pc:docMk/>
            <pc:sldMk cId="2677902576" sldId="4639"/>
            <ac:picMk id="13" creationId="{D49F5F4B-483B-1104-0A59-3FCB9DC0289B}"/>
          </ac:picMkLst>
        </pc:picChg>
        <pc:cxnChg chg="ord">
          <ac:chgData name="Böck Florian (BOF)" userId="03c3ae76-cd36-4b24-b004-8af21530334a" providerId="ADAL" clId="{C89D4C32-5B2B-4175-98A7-2C3A7FC5A154}" dt="2025-03-14T09:03:11.308" v="30" actId="166"/>
          <ac:cxnSpMkLst>
            <pc:docMk/>
            <pc:sldMk cId="2677902576" sldId="4639"/>
            <ac:cxnSpMk id="14" creationId="{951DC9A8-2E98-935A-4D9D-03A6BCCA1F3A}"/>
          </ac:cxnSpMkLst>
        </pc:cxnChg>
      </pc:sldChg>
      <pc:sldChg chg="addSp delSp modSp mod">
        <pc:chgData name="Böck Florian (BOF)" userId="03c3ae76-cd36-4b24-b004-8af21530334a" providerId="ADAL" clId="{C89D4C32-5B2B-4175-98A7-2C3A7FC5A154}" dt="2025-03-14T08:58:48.462" v="24" actId="14100"/>
        <pc:sldMkLst>
          <pc:docMk/>
          <pc:sldMk cId="2542763886" sldId="4687"/>
        </pc:sldMkLst>
        <pc:picChg chg="del mod">
          <ac:chgData name="Böck Florian (BOF)" userId="03c3ae76-cd36-4b24-b004-8af21530334a" providerId="ADAL" clId="{C89D4C32-5B2B-4175-98A7-2C3A7FC5A154}" dt="2025-03-14T08:57:32.843" v="15" actId="478"/>
          <ac:picMkLst>
            <pc:docMk/>
            <pc:sldMk cId="2542763886" sldId="4687"/>
            <ac:picMk id="8" creationId="{B36549BE-5B26-0557-F5CF-5EAD48039E82}"/>
          </ac:picMkLst>
        </pc:picChg>
        <pc:picChg chg="add mod">
          <ac:chgData name="Böck Florian (BOF)" userId="03c3ae76-cd36-4b24-b004-8af21530334a" providerId="ADAL" clId="{C89D4C32-5B2B-4175-98A7-2C3A7FC5A154}" dt="2025-03-14T08:58:48.462" v="24" actId="14100"/>
          <ac:picMkLst>
            <pc:docMk/>
            <pc:sldMk cId="2542763886" sldId="4687"/>
            <ac:picMk id="1026" creationId="{27E705B1-BEB1-DE6A-939A-6E8662D75D2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5526199665195"/>
          <c:y val="8.1203524412808967E-2"/>
          <c:w val="0.78960558664696112"/>
          <c:h val="0.830111497227443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E6-40F0-8271-A0D0A11F9D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E6-40F0-8271-A0D0A11F9D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E6-40F0-8271-A0D0A11F9D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7E6-40F0-8271-A0D0A11F9DF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7E6-40F0-8271-A0D0A11F9DF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7E6-40F0-8271-A0D0A11F9DF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174BEBD-4770-45A9-A5C9-EC4B952FA9DB}" type="VALUE">
                      <a:rPr lang="en-US" b="1" smtClean="0"/>
                      <a:pPr/>
                      <a:t>[WERT]</a:t>
                    </a:fld>
                    <a:r>
                      <a:rPr lang="en-US" b="1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7E6-40F0-8271-A0D0A11F9DF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E6-40F0-8271-A0D0A11F9DF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23B61AD-FD4B-499C-A551-B3C011A261F3}" type="VALUE">
                      <a:rPr lang="en-US" sz="2000" b="1" smtClean="0"/>
                      <a:pPr/>
                      <a:t>[WERT]</a:t>
                    </a:fld>
                    <a:r>
                      <a:rPr lang="en-US" sz="2000" b="1" i="0" u="none" strike="noStrike" kern="1200" baseline="0" dirty="0">
                        <a:solidFill>
                          <a:prstClr val="white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6875862407106"/>
                      <c:h val="0.252087590742083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7E6-40F0-8271-A0D0A11F9DF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E6-40F0-8271-A0D0A11F9D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4"/>
                <c:pt idx="0">
                  <c:v>Suva Orange 100%</c:v>
                </c:pt>
                <c:pt idx="1">
                  <c:v>Suva Orange 50%</c:v>
                </c:pt>
                <c:pt idx="2">
                  <c:v>Suva Blau 100%</c:v>
                </c:pt>
                <c:pt idx="3">
                  <c:v>Suva Blau 50%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60</c:v>
                </c:pt>
                <c:pt idx="1">
                  <c:v>0</c:v>
                </c:pt>
                <c:pt idx="2">
                  <c:v>40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7E6-40F0-8271-A0D0A11F9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5T12:36:54.3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 0,'605'0,"-574"3,1 1,-1 2,0 0,57 22,-16-6,-65-20,-1 1,1 0,0 0,-1 1,0 0,0 0,0 0,0 1,-1 0,0 0,0 0,0 1,0 0,-1 0,0 0,0 0,-1 0,0 1,0 0,0-1,-1 1,0 0,0 1,0 10,0-7,-1-1,0 1,-1 0,0-1,-1 1,0 0,-1-1,0 1,0-1,-1 0,-1 0,1 0,-2 0,1 0,-2-1,-9 15,7-17,-1 0,1-1,-1 1,-1-2,1 1,-1-2,1 1,-1-1,-1-1,1 1,-16 1,-40 17,56-18,1-1,-1 0,0 0,-1-1,1-1,0 1,-1-2,-13 0,-85-13,79 7,-57-2,-29 10,-133-4,245 2,0-1,1 0,-1 0,0-1,0 1,1-1,-1 0,1 0,-1 0,1 0,0-1,0 1,0-1,0 0,0 1,1-2,-1 1,1 0,0 0,0-1,-3-6,-3-8,1 0,1 0,-5-23,9 33,1 6,1-1,-1 1,1 0,-1-1,1 1,0 0,0-1,1 1,-1 0,0-1,1 1,-1 0,1 0,0-1,0 1,-1 0,2 0,-1 0,0 0,0 0,1 0,-1 0,1 1,-1-1,1 0,0 1,0-1,-1 1,1 0,0-1,3 0,8-4,1 1,-1 0,1 0,19-2,26-11,-39 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42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59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fr-CH" b="1" dirty="0">
                <a:latin typeface="Arial" pitchFamily="34" charset="0"/>
                <a:cs typeface="Arial" pitchFamily="34" charset="0"/>
              </a:rPr>
              <a:t>Remarques</a:t>
            </a:r>
          </a:p>
          <a:p>
            <a:pPr>
              <a:lnSpc>
                <a:spcPts val="1139"/>
              </a:lnSpc>
            </a:pPr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20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7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1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fr-CH" b="1">
                <a:latin typeface="Arial" pitchFamily="34" charset="0"/>
                <a:cs typeface="Arial" pitchFamily="34" charset="0"/>
              </a:rPr>
              <a:t>Remarques</a:t>
            </a:r>
          </a:p>
          <a:p>
            <a:pPr>
              <a:lnSpc>
                <a:spcPts val="1139"/>
              </a:lnSpc>
            </a:pPr>
            <a:endParaRPr lang="fr-CH"/>
          </a:p>
          <a:p>
            <a:endParaRPr lang="fr-CH"/>
          </a:p>
          <a:p>
            <a:endParaRPr lang="fr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116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13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11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fr-CH" b="1">
                <a:latin typeface="Arial" pitchFamily="34" charset="0"/>
                <a:cs typeface="Arial" pitchFamily="34" charset="0"/>
              </a:rPr>
              <a:t>Remarques</a:t>
            </a:r>
          </a:p>
          <a:p>
            <a:endParaRPr lang="fr-CH"/>
          </a:p>
          <a:p>
            <a:endParaRPr lang="fr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982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fr-CH" b="1" dirty="0">
                <a:latin typeface="Arial" pitchFamily="34" charset="0"/>
                <a:cs typeface="Arial" pitchFamily="34" charset="0"/>
              </a:rPr>
              <a:t>Remarques</a:t>
            </a:r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056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fr-CH" b="1" dirty="0">
                <a:latin typeface="Arial" pitchFamily="34" charset="0"/>
                <a:cs typeface="Arial" pitchFamily="34" charset="0"/>
              </a:rPr>
              <a:t>Remarques</a:t>
            </a:r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8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784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8885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5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99596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9124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45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41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8883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50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7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7756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0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1886678"/>
            <a:ext cx="11101664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947189"/>
            <a:ext cx="4092507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en-US"/>
              <a:t>Datum</a:t>
            </a:r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90275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522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B73394-0A27-47CD-899B-E241A7C6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50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90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8200417 w 12192000"/>
              <a:gd name="connsiteY65" fmla="*/ 6858000 h 6858000"/>
              <a:gd name="connsiteX66" fmla="*/ 8200417 w 12192000"/>
              <a:gd name="connsiteY66" fmla="*/ 5184843 h 6858000"/>
              <a:gd name="connsiteX67" fmla="*/ 1 w 12192000"/>
              <a:gd name="connsiteY67" fmla="*/ 5184843 h 6858000"/>
              <a:gd name="connsiteX68" fmla="*/ 1 w 12192000"/>
              <a:gd name="connsiteY68" fmla="*/ 6858000 h 6858000"/>
              <a:gd name="connsiteX69" fmla="*/ 0 w 12192000"/>
              <a:gd name="connsiteY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50" y="3509535"/>
                  <a:pt x="5207850" y="3555255"/>
                </a:cubicBezTo>
                <a:cubicBezTo>
                  <a:pt x="5207850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30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90" y="3341472"/>
                  <a:pt x="5032590" y="3285169"/>
                </a:cubicBezTo>
                <a:cubicBezTo>
                  <a:pt x="5032590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200417" y="6858000"/>
                </a:lnTo>
                <a:lnTo>
                  <a:pt x="8200417" y="5184843"/>
                </a:lnTo>
                <a:lnTo>
                  <a:pt x="1" y="518484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AFA3CB23-EDCE-4D31-AB51-C72D4DDA771E}"/>
              </a:ext>
            </a:extLst>
          </p:cNvPr>
          <p:cNvSpPr/>
          <p:nvPr userDrawn="1"/>
        </p:nvSpPr>
        <p:spPr>
          <a:xfrm>
            <a:off x="1" y="5184843"/>
            <a:ext cx="8200416" cy="1673157"/>
          </a:xfrm>
          <a:prstGeom prst="rect">
            <a:avLst/>
          </a:prstGeom>
          <a:solidFill>
            <a:srgbClr val="FF8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C3C907-06B5-4B8F-9792-483F4C1919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157395"/>
            <a:ext cx="11197974" cy="7147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14EA2A7-FFDB-4225-8931-FEC927947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978103"/>
            <a:ext cx="11197974" cy="714797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60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Untertitel</a:t>
            </a:r>
            <a:endParaRPr lang="en-US"/>
          </a:p>
          <a:p>
            <a:pPr lvl="0"/>
            <a:r>
              <a:rPr lang="de-DE"/>
              <a:t>Name, Ort, Datum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6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666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476672"/>
            <a:ext cx="1105925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49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0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71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837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571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3" y="910404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3" y="1389388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3" y="1759981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3" y="2238965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3" y="2614793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3" y="3093777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3" y="3464370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3" y="3943354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3" y="4312849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3" y="4791833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3" y="5163526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3" y="5619226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196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9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84327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388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61665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9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0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1CE9025D-ED9B-40AB-9169-E97491A9B4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F79CBD76-D3B6-49BD-B2CD-AAAB71DC8F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de-DE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C402B17-C51B-426A-BAD3-5B66E65E6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1991C82C-5226-412E-B05A-FF5378736D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de-DE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F126347F-AEF0-43B6-ACFB-F2516E4053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BE565A10-1918-4297-8F36-E003DD625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de-DE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442692FC-615C-4913-B884-8E2D151659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61A93469-A418-4B69-A996-CA5BF578EF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089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940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F1C790F-5500-4F38-9C81-CCE68AFD4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D9D2B79-4BFC-4D80-8C26-C195335325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21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307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2651829"/>
            <a:ext cx="503001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6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097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143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57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8A624B7-8019-4F7C-A6BB-F375EFB7E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347798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44B8E-63E8-4E3E-8DB8-968197E3710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9E239B48-2796-4E0F-A5D5-B3D81D4BA8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0E0D05C-9CE2-4B44-A587-7B485873A6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BE41CCB6-CB7E-472D-BCA9-83E2F52D9F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001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7" y="476672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13ADB44-8158-4B91-9D1B-5BF8B2923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A60FCC5E-345C-48A2-A7C1-8C1C9F2C10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6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24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5101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GB" sz="14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5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0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77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FD0C74-2C61-4B82-9B15-572B9F359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B93FF44F-F39D-4143-BDB3-278D5BF5D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040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29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89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768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80D5B65-FA68-4DA4-BC83-2B7881A6A7E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7FA1568A-54BE-4729-9FBC-3AB8F54F9A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333CBF-7020-492A-A9D1-10A3864F7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841145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77572DC-12F5-493A-970D-5A9A19B770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C9211E5-22DF-494D-845F-058CDE1810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C1128C-AF74-4B02-8FC1-61CDD3940F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234629804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069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3CDF2B-CE32-4893-8D06-EF06294A5620}"/>
              </a:ext>
            </a:extLst>
          </p:cNvPr>
          <p:cNvSpPr/>
          <p:nvPr userDrawn="1"/>
        </p:nvSpPr>
        <p:spPr>
          <a:xfrm>
            <a:off x="0" y="0"/>
            <a:ext cx="53916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58B092D-1777-4796-8A1A-B5F5790E6C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33C5ABA-C203-4AD0-8675-6ED503BE71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4086" y="-7938"/>
            <a:ext cx="5327914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2AFDB-6B13-43C7-AC96-09BA3921276A}"/>
              </a:ext>
            </a:extLst>
          </p:cNvPr>
          <p:cNvSpPr/>
          <p:nvPr userDrawn="1"/>
        </p:nvSpPr>
        <p:spPr>
          <a:xfrm>
            <a:off x="5327915" y="0"/>
            <a:ext cx="1536171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</p:spTree>
    <p:extLst>
      <p:ext uri="{BB962C8B-B14F-4D97-AF65-F5344CB8AC3E}">
        <p14:creationId xmlns:p14="http://schemas.microsoft.com/office/powerpoint/2010/main" val="1195482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1AC32E-C87C-4B14-AC6A-15B69733F1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231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44A3233-3C21-4398-9DCB-D228999E9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361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467A685-C491-4D48-9DDC-9E99F78A2F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17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49D851F-91A1-4CB9-8D2E-3BE631303D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37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445BA56-159D-4B3C-9980-6C2765D59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8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68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8F7EED-72CE-4582-BF4F-9957D04CD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8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AD188D5-7968-486E-A44C-E892F4DB86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19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AC4629-75B3-4F79-B22C-D01914463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1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746B065-30E3-44AD-B92B-878695D4EE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204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8B07D5-C75F-4705-A820-106BFADF1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9823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FB5262-451C-470E-B8E4-02FAC0319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16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F26A26-9E05-4958-B36F-5970BE9D3A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49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89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0 w 12192000"/>
              <a:gd name="connsiteY6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49" y="3509535"/>
                  <a:pt x="5207849" y="3555255"/>
                </a:cubicBezTo>
                <a:cubicBezTo>
                  <a:pt x="5207849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29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89" y="3341472"/>
                  <a:pt x="5032589" y="3285169"/>
                </a:cubicBezTo>
                <a:cubicBezTo>
                  <a:pt x="5032589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06763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A37CC2-C51C-469F-9A2A-FDEF520668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9932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FDF0CDD-59AB-434A-961F-95D628DB9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316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C4F9AD-BAAA-4B64-800A-4D074742EF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2744107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040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D7F0971-8F97-44E6-9B63-A12F5F2454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4253262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76986D2-10D4-423E-BEF3-C995683D48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2937146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563953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8822861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2482972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9149765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7F78FC-CC6F-49D1-AE32-1DE144083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7748836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697131-8E15-4615-B0EC-7084E02128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216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28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Master-Untertitelformat bearbeiten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–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184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6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Präsentationstitel (Arial Regular, 10 </a:t>
            </a:r>
            <a:r>
              <a:rPr lang="de-CH" dirty="0" err="1"/>
              <a:t>pt</a:t>
            </a:r>
            <a:r>
              <a:rPr lang="de-CH" dirty="0"/>
              <a:t>/</a:t>
            </a:r>
            <a:r>
              <a:rPr lang="de-CH" dirty="0" err="1"/>
              <a:t>Zab</a:t>
            </a:r>
            <a:r>
              <a:rPr lang="de-CH" dirty="0"/>
              <a:t> 14 </a:t>
            </a:r>
            <a:r>
              <a:rPr lang="de-CH" dirty="0" err="1"/>
              <a:t>pt</a:t>
            </a:r>
            <a:r>
              <a:rPr lang="de-CH" dirty="0"/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82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981">
          <p15:clr>
            <a:srgbClr val="F26B43"/>
          </p15:clr>
        </p15:guide>
        <p15:guide id="5" orient="horz" pos="3884">
          <p15:clr>
            <a:srgbClr val="F26B43"/>
          </p15:clr>
        </p15:guide>
        <p15:guide id="6" orient="horz" pos="41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va.ch/44026.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suva.ch/67028.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21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963C-F9D1-4EAB-B837-809E62A33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/>
          <a:lstStyle/>
          <a:p>
            <a:r>
              <a:rPr lang="fr-CH" dirty="0"/>
              <a:t>Travailler en toute sécurité avec des échelles et des escabeaux</a:t>
            </a:r>
            <a:endParaRPr lang="fr-FR" dirty="0"/>
          </a:p>
        </p:txBody>
      </p:sp>
      <p:sp>
        <p:nvSpPr>
          <p:cNvPr id="12" name="Untertitel 11">
            <a:extLst>
              <a:ext uri="{FF2B5EF4-FFF2-40B4-BE49-F238E27FC236}">
                <a16:creationId xmlns:a16="http://schemas.microsoft.com/office/drawing/2014/main" id="{BFB50CD3-3867-E082-F7E1-AAD034CAF3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H" dirty="0"/>
              <a:t>Instruction des collaborateurs dans les entreprises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C216FB21-DD9F-3EB1-687F-59CBAA3769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96" t="1629" b="2325"/>
          <a:stretch/>
        </p:blipFill>
        <p:spPr>
          <a:xfrm>
            <a:off x="0" y="549275"/>
            <a:ext cx="11641138" cy="3887788"/>
          </a:xfrm>
        </p:spPr>
      </p:pic>
    </p:spTree>
    <p:extLst>
      <p:ext uri="{BB962C8B-B14F-4D97-AF65-F5344CB8AC3E}">
        <p14:creationId xmlns:p14="http://schemas.microsoft.com/office/powerpoint/2010/main" val="366190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D84A5452-187F-426E-B142-3E95D8DD0FBD}"/>
              </a:ext>
            </a:extLst>
          </p:cNvPr>
          <p:cNvSpPr txBox="1"/>
          <p:nvPr/>
        </p:nvSpPr>
        <p:spPr>
          <a:xfrm>
            <a:off x="785845" y="3159684"/>
            <a:ext cx="3029349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fr-CH" sz="2000" dirty="0">
              <a:latin typeface="+mj-lt"/>
            </a:endParaRPr>
          </a:p>
          <a:p>
            <a:pPr marL="0" lvl="1">
              <a:tabLst>
                <a:tab pos="2863850" algn="l"/>
              </a:tabLst>
            </a:pPr>
            <a:endParaRPr lang="fr-CH" sz="2000" dirty="0"/>
          </a:p>
          <a:p>
            <a:pPr marL="0" lvl="1">
              <a:tabLst>
                <a:tab pos="2863850" algn="l"/>
              </a:tabLst>
            </a:pPr>
            <a:endParaRPr lang="fr-CH" sz="2000" dirty="0"/>
          </a:p>
          <a:p>
            <a:pPr marL="0" lvl="1">
              <a:tabLst>
                <a:tab pos="2863850" algn="l"/>
              </a:tabLst>
            </a:pPr>
            <a:r>
              <a:rPr lang="fr-CH" sz="2000" dirty="0"/>
              <a:t>Feuillet d’information:</a:t>
            </a:r>
            <a:endParaRPr lang="fr-CH" sz="2000" dirty="0">
              <a:cs typeface="Arial"/>
            </a:endParaRPr>
          </a:p>
          <a:p>
            <a:pPr marL="0" lvl="1">
              <a:tabLst>
                <a:tab pos="2863850" algn="l"/>
              </a:tabLst>
            </a:pPr>
            <a:r>
              <a:rPr lang="fr-CH" sz="20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www.suva.ch/44026.f</a:t>
            </a:r>
            <a:endParaRPr lang="fr-CH" sz="2000" dirty="0">
              <a:solidFill>
                <a:schemeClr val="accent3"/>
              </a:solidFill>
            </a:endParaRPr>
          </a:p>
          <a:p>
            <a:pPr marL="0" lvl="1">
              <a:tabLst>
                <a:tab pos="2863850" algn="l"/>
              </a:tabLst>
            </a:pPr>
            <a:endParaRPr lang="fr-CH" sz="2000" dirty="0">
              <a:latin typeface="+mj-lt"/>
            </a:endParaRPr>
          </a:p>
          <a:p>
            <a:pPr marL="0" lvl="1">
              <a:tabLst>
                <a:tab pos="2863850" algn="l"/>
              </a:tabLst>
            </a:pPr>
            <a:r>
              <a:rPr lang="fr-CH" sz="2000" dirty="0">
                <a:latin typeface="+mj-lt"/>
              </a:rPr>
              <a:t>Liste de contrôle:</a:t>
            </a:r>
            <a:endParaRPr lang="fr-CH" sz="2000" dirty="0">
              <a:latin typeface="+mj-lt"/>
              <a:cs typeface="Arial"/>
            </a:endParaRPr>
          </a:p>
          <a:p>
            <a:pPr marL="0" lvl="1">
              <a:tabLst>
                <a:tab pos="2863850" algn="l"/>
              </a:tabLst>
            </a:pPr>
            <a:r>
              <a:rPr lang="fr-CH" sz="2000" dirty="0">
                <a:solidFill>
                  <a:schemeClr val="accent3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www.suva.ch/67028.f</a:t>
            </a:r>
            <a:endParaRPr lang="fr-CH" sz="2000" dirty="0">
              <a:solidFill>
                <a:schemeClr val="accent3"/>
              </a:solidFill>
              <a:latin typeface="+mj-lt"/>
            </a:endParaRPr>
          </a:p>
          <a:p>
            <a:pPr marL="0" lvl="1">
              <a:tabLst>
                <a:tab pos="2863850" algn="l"/>
              </a:tabLst>
            </a:pPr>
            <a:endParaRPr lang="fr-CH" sz="1600" dirty="0">
              <a:highlight>
                <a:srgbClr val="FFFF00"/>
              </a:highlight>
              <a:latin typeface="+mj-lt"/>
              <a:cs typeface="Arial"/>
            </a:endParaRPr>
          </a:p>
          <a:p>
            <a:pPr marL="0" lvl="1">
              <a:tabLst>
                <a:tab pos="2863850" algn="l"/>
              </a:tabLst>
            </a:pPr>
            <a:endParaRPr lang="fr-CH" sz="2000" dirty="0">
              <a:cs typeface="Arial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DBA140-CED0-F373-06F4-E232D9D8D8CE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7DCDD9-8F70-DF94-16C7-5420FCA54370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>
                <a:solidFill>
                  <a:schemeClr val="tx1"/>
                </a:solidFill>
              </a:rPr>
              <a:t>Échelles et escabeaux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4C5922-22F4-9FFF-818B-A1E1DEB1F72E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10</a:t>
            </a:fld>
            <a:endParaRPr lang="fr-CH">
              <a:solidFill>
                <a:schemeClr val="tx1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D3DAE7E-5BB5-6C0B-FC92-A0EFA818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672"/>
            <a:ext cx="11089232" cy="864096"/>
          </a:xfrm>
        </p:spPr>
        <p:txBody>
          <a:bodyPr/>
          <a:lstStyle/>
          <a:p>
            <a:r>
              <a:rPr lang="fr-CH" dirty="0"/>
              <a:t>Feuillet d’information et liste de contrôle
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1AC8B2-5788-939B-04C1-157382A78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74" y="1217696"/>
            <a:ext cx="3492831" cy="4962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D79DE54-3F0C-CF3D-BDF6-713355B62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133" y="1233041"/>
            <a:ext cx="3506962" cy="4947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619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A67FDE0-A1F4-7BE8-174A-9136299F50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Utilisation d’échelles et d’escabeaux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FB25D61-671F-CCBE-DB9B-D94BA745CB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41052"/>
          <a:stretch/>
        </p:blipFill>
        <p:spPr>
          <a:xfrm>
            <a:off x="6694488" y="0"/>
            <a:ext cx="5497512" cy="6858000"/>
          </a:xfrm>
        </p:spPr>
      </p:pic>
    </p:spTree>
    <p:extLst>
      <p:ext uri="{BB962C8B-B14F-4D97-AF65-F5344CB8AC3E}">
        <p14:creationId xmlns:p14="http://schemas.microsoft.com/office/powerpoint/2010/main" val="101800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9F81C99-E18A-322D-CC08-98D69BE47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" t="971" r="1994" b="2015"/>
          <a:stretch/>
        </p:blipFill>
        <p:spPr>
          <a:xfrm>
            <a:off x="6577566" y="1088351"/>
            <a:ext cx="3581057" cy="43313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3843B6C-CB7C-B6F3-5F77-475FD329D3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9675" y="1088351"/>
            <a:ext cx="1372296" cy="2329094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42CFFD5-2597-8D9F-E4C3-2353A6B2B317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A4C5A4-306E-BCE2-188A-0650F4E3DE79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>
                <a:solidFill>
                  <a:schemeClr val="tx1"/>
                </a:solidFill>
              </a:rPr>
              <a:t>Échelles et escabeaux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0588AD-46CA-A18E-2DDE-4EE0072C1660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12</a:t>
            </a:fld>
            <a:endParaRPr lang="fr-CH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0ED8833-D101-59C9-879C-A10DBE184284}"/>
              </a:ext>
            </a:extLst>
          </p:cNvPr>
          <p:cNvSpPr txBox="1"/>
          <p:nvPr/>
        </p:nvSpPr>
        <p:spPr>
          <a:xfrm>
            <a:off x="6592064" y="5432763"/>
            <a:ext cx="20474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00"/>
              <a:t>Outils télescopiques</a:t>
            </a:r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0252432A-2D30-7142-28A5-AE7DEF9ED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39" y="476672"/>
            <a:ext cx="11089232" cy="864096"/>
          </a:xfrm>
        </p:spPr>
        <p:txBody>
          <a:bodyPr/>
          <a:lstStyle/>
          <a:p>
            <a:r>
              <a:rPr lang="fr-CH"/>
              <a:t>Équipements de travail alternatifs
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E9BC22C-10EE-B781-DD8E-9E172F62BF6A}"/>
              </a:ext>
            </a:extLst>
          </p:cNvPr>
          <p:cNvSpPr txBox="1"/>
          <p:nvPr/>
        </p:nvSpPr>
        <p:spPr>
          <a:xfrm>
            <a:off x="10291554" y="3455789"/>
            <a:ext cx="20474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00"/>
              <a:t>Escalier de chantier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E90A72-6A93-32EC-98FE-6A3FA64F9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8842" y="3783926"/>
            <a:ext cx="1372296" cy="15976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DC0EB87-5F83-5078-A8FD-C930D34CF77E}"/>
              </a:ext>
            </a:extLst>
          </p:cNvPr>
          <p:cNvSpPr txBox="1"/>
          <p:nvPr/>
        </p:nvSpPr>
        <p:spPr>
          <a:xfrm>
            <a:off x="10291554" y="5413713"/>
            <a:ext cx="20474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1000" dirty="0"/>
              <a:t>Tour d’escalier pour échafaudage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49F5F4B-483B-1104-0A59-3FCB9DC02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29" y="1046942"/>
            <a:ext cx="5410150" cy="5279469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51DC9A8-2E98-935A-4D9D-03A6BCCA1F3A}"/>
              </a:ext>
            </a:extLst>
          </p:cNvPr>
          <p:cNvCxnSpPr>
            <a:cxnSpLocks/>
          </p:cNvCxnSpPr>
          <p:nvPr/>
        </p:nvCxnSpPr>
        <p:spPr>
          <a:xfrm flipH="1">
            <a:off x="2844204" y="3087158"/>
            <a:ext cx="6423621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902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19203C3-3CF9-4026-8D20-1DB78CAE5A35}"/>
              </a:ext>
            </a:extLst>
          </p:cNvPr>
          <p:cNvSpPr txBox="1">
            <a:spLocks/>
          </p:cNvSpPr>
          <p:nvPr/>
        </p:nvSpPr>
        <p:spPr>
          <a:xfrm>
            <a:off x="551384" y="476672"/>
            <a:ext cx="11089232" cy="1021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fr-CH" sz="2800" b="1" i="0" u="none" strike="noStrike" kern="1200" cap="none" spc="0" normalizeH="0" baseline="0" noProof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6EAE09-C294-1E3B-FCFB-1383114F533E}"/>
              </a:ext>
            </a:extLst>
          </p:cNvPr>
          <p:cNvSpPr txBox="1"/>
          <p:nvPr/>
        </p:nvSpPr>
        <p:spPr>
          <a:xfrm>
            <a:off x="550863" y="1709757"/>
            <a:ext cx="3809564" cy="400109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fr-CH" sz="2000" b="1" dirty="0"/>
              <a:t>Équipements de travail sûrs </a:t>
            </a:r>
          </a:p>
          <a:p>
            <a:r>
              <a:rPr lang="fr-CH" sz="2000" b="1" dirty="0"/>
              <a:t>selon la hauteur d’intervention:</a:t>
            </a:r>
            <a:endParaRPr lang="fr-CH" sz="2000" b="1" dirty="0">
              <a:cs typeface="Arial"/>
            </a:endParaRPr>
          </a:p>
          <a:p>
            <a:endParaRPr lang="fr-CH" sz="2000" b="1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2000" b="1" dirty="0"/>
              <a:t>escabeau</a:t>
            </a:r>
            <a:r>
              <a:rPr lang="fr-CH" sz="2000" dirty="0"/>
              <a:t> avec ou sans dispositif de retenue</a:t>
            </a:r>
            <a:endParaRPr lang="fr-CH" sz="2000" dirty="0">
              <a:cs typeface="Arial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endParaRPr lang="fr-CH" sz="2000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2000" b="1" dirty="0"/>
              <a:t>échelle à plateforme légère</a:t>
            </a:r>
            <a:endParaRPr lang="fr-CH" sz="2000" b="1" dirty="0">
              <a:cs typeface="Arial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endParaRPr lang="fr-CH" sz="2000" dirty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2000" b="1" dirty="0"/>
              <a:t>échelle mobile avec plateforme </a:t>
            </a:r>
            <a:r>
              <a:rPr lang="fr-CH" sz="2000" dirty="0"/>
              <a:t>et portillon rigide (pas de chaîne)</a:t>
            </a:r>
            <a:endParaRPr lang="fr-CH" sz="20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000" dirty="0"/>
          </a:p>
          <a:p>
            <a:endParaRPr lang="fr-CH" sz="2000" dirty="0">
              <a:cs typeface="Arial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1892E5-11F6-2D35-E0BC-1D7EF9348342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90F7-D28E-94E6-26A2-4CFC9F7C0B95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13</a:t>
            </a:fld>
            <a:endParaRPr lang="fr-CH">
              <a:solidFill>
                <a:schemeClr val="tx1"/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D6B01C5-4B7B-9E39-11B1-19EB449A7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672"/>
            <a:ext cx="11089232" cy="864096"/>
          </a:xfrm>
        </p:spPr>
        <p:txBody>
          <a:bodyPr/>
          <a:lstStyle/>
          <a:p>
            <a:r>
              <a:rPr lang="fr-CH" sz="2400"/>
              <a:t>Équipements de travail sûrs
</a:t>
            </a:r>
            <a:endParaRPr lang="fr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33A7B-D99D-A15A-1518-43751AE9CFAF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>
                <a:solidFill>
                  <a:schemeClr val="tx1"/>
                </a:solidFill>
              </a:rPr>
              <a:t>Échelles et escabeaux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D9DE1E-50E6-F466-A93A-C7307994B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199" y="1390621"/>
            <a:ext cx="6975896" cy="40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27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5BE92382-AAEC-7983-FD82-DD862715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Escabeaux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BAC3B6-05C2-8A41-99F4-D3E12FF36C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1" y="1557339"/>
            <a:ext cx="7187125" cy="4608512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en-US" dirty="0"/>
              <a:t>Les </a:t>
            </a:r>
            <a:r>
              <a:rPr lang="en-US" dirty="0" err="1"/>
              <a:t>escabeaux</a:t>
            </a:r>
            <a:r>
              <a:rPr lang="en-US" dirty="0"/>
              <a:t> </a:t>
            </a:r>
            <a:r>
              <a:rPr lang="en-US" dirty="0" err="1"/>
              <a:t>doivent</a:t>
            </a:r>
            <a:r>
              <a:rPr lang="en-US" dirty="0"/>
              <a:t> </a:t>
            </a:r>
            <a:r>
              <a:rPr lang="en-US" dirty="0" err="1"/>
              <a:t>satisfaire</a:t>
            </a:r>
            <a:r>
              <a:rPr lang="en-US" dirty="0"/>
              <a:t> aux exigences de la </a:t>
            </a:r>
            <a:r>
              <a:rPr lang="en-US" dirty="0" err="1"/>
              <a:t>norme</a:t>
            </a:r>
            <a:r>
              <a:rPr lang="en-US" dirty="0"/>
              <a:t> EN 14183: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en-US" dirty="0"/>
              <a:t>La hauteur de la surface d’appui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inférieure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égale</a:t>
            </a:r>
            <a:r>
              <a:rPr lang="en-US" dirty="0"/>
              <a:t> à 1 m.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en-US" dirty="0" err="1"/>
              <a:t>Cette</a:t>
            </a:r>
            <a:r>
              <a:rPr lang="en-US" dirty="0"/>
              <a:t> surface </a:t>
            </a:r>
            <a:r>
              <a:rPr lang="en-US" dirty="0" err="1"/>
              <a:t>mesure</a:t>
            </a:r>
            <a:r>
              <a:rPr lang="en-US" dirty="0"/>
              <a:t> au </a:t>
            </a:r>
            <a:r>
              <a:rPr lang="en-US" dirty="0" err="1"/>
              <a:t>moins</a:t>
            </a:r>
            <a:r>
              <a:rPr lang="en-US" dirty="0"/>
              <a:t> 200 mm × 300 mm.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en-US" dirty="0"/>
              <a:t>À </a:t>
            </a:r>
            <a:r>
              <a:rPr lang="en-US" dirty="0" err="1"/>
              <a:t>partir</a:t>
            </a:r>
            <a:r>
              <a:rPr lang="en-US" dirty="0"/>
              <a:t> </a:t>
            </a:r>
            <a:r>
              <a:rPr lang="en-US" dirty="0" err="1"/>
              <a:t>d’une</a:t>
            </a:r>
            <a:r>
              <a:rPr lang="en-US" dirty="0"/>
              <a:t> hauteur de chute de 750 mm, </a:t>
            </a:r>
            <a:r>
              <a:rPr lang="en-US" dirty="0" err="1"/>
              <a:t>l’escabeau</a:t>
            </a:r>
            <a:r>
              <a:rPr lang="en-US" dirty="0"/>
              <a:t> doit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équipé</a:t>
            </a:r>
            <a:r>
              <a:rPr lang="en-US" dirty="0"/>
              <a:t> d’un </a:t>
            </a:r>
            <a:r>
              <a:rPr lang="en-US" dirty="0" err="1"/>
              <a:t>dispositif</a:t>
            </a:r>
            <a:r>
              <a:rPr lang="en-US" dirty="0"/>
              <a:t> de </a:t>
            </a:r>
            <a:r>
              <a:rPr lang="en-US" dirty="0" err="1"/>
              <a:t>retenue</a:t>
            </a:r>
            <a:r>
              <a:rPr lang="en-US" dirty="0"/>
              <a:t> </a:t>
            </a:r>
            <a:r>
              <a:rPr lang="en-US" dirty="0" err="1"/>
              <a:t>lorsque</a:t>
            </a:r>
            <a:r>
              <a:rPr lang="en-US" dirty="0"/>
              <a:t> la surface d’appui </a:t>
            </a:r>
            <a:r>
              <a:rPr lang="en-US" dirty="0" err="1"/>
              <a:t>mesure</a:t>
            </a:r>
            <a:r>
              <a:rPr lang="en-US" dirty="0"/>
              <a:t> </a:t>
            </a:r>
            <a:r>
              <a:rPr lang="en-US" dirty="0" err="1"/>
              <a:t>moins</a:t>
            </a:r>
            <a:r>
              <a:rPr lang="en-US" dirty="0"/>
              <a:t> de 240 mm × 400 mm.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en-US" dirty="0"/>
              <a:t>Les marches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profondeur</a:t>
            </a:r>
            <a:r>
              <a:rPr lang="en-US" dirty="0"/>
              <a:t> </a:t>
            </a:r>
            <a:r>
              <a:rPr lang="en-US" dirty="0" err="1"/>
              <a:t>d’au</a:t>
            </a:r>
            <a:r>
              <a:rPr lang="en-US" dirty="0"/>
              <a:t> </a:t>
            </a:r>
            <a:r>
              <a:rPr lang="en-US" dirty="0" err="1"/>
              <a:t>moins</a:t>
            </a:r>
            <a:r>
              <a:rPr lang="en-US" dirty="0"/>
              <a:t> 80 mm.</a:t>
            </a: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407EC9FE-771E-EDBF-3A3C-C74CFFF16E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CH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EF793867-2949-854D-44E1-1623599B5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12089B8-B5CE-4061-B9F1-3C6A87901BAB}" type="slidenum">
              <a:rPr lang="de-CH" smtClean="0"/>
              <a:pPr>
                <a:spcAft>
                  <a:spcPts val="600"/>
                </a:spcAft>
              </a:pPr>
              <a:t>14</a:t>
            </a:fld>
            <a:endParaRPr lang="fr-CH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BCB5E60-4954-3AF9-7C9A-9FC9DB8ECD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167"/>
          <a:stretch/>
        </p:blipFill>
        <p:spPr>
          <a:xfrm>
            <a:off x="6383338" y="1557338"/>
            <a:ext cx="5808662" cy="4325671"/>
          </a:xfrm>
          <a:prstGeom prst="rect">
            <a:avLst/>
          </a:prstGeom>
          <a:noFill/>
          <a:effectLst/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7AC0AD0-12C9-1CFD-0605-9481A386E692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Échelles et escabeaux</a:t>
            </a:r>
          </a:p>
        </p:txBody>
      </p:sp>
    </p:spTree>
    <p:extLst>
      <p:ext uri="{BB962C8B-B14F-4D97-AF65-F5344CB8AC3E}">
        <p14:creationId xmlns:p14="http://schemas.microsoft.com/office/powerpoint/2010/main" val="1169507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19203C3-3CF9-4026-8D20-1DB78CAE5A35}"/>
              </a:ext>
            </a:extLst>
          </p:cNvPr>
          <p:cNvSpPr txBox="1">
            <a:spLocks/>
          </p:cNvSpPr>
          <p:nvPr/>
        </p:nvSpPr>
        <p:spPr>
          <a:xfrm>
            <a:off x="562739" y="452231"/>
            <a:ext cx="11089232" cy="3476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fr-CH" sz="28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A9E591-7E61-EBB8-F9F0-19549BDA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83" y="624141"/>
            <a:ext cx="5694902" cy="56073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268A5E1-E3AF-45B5-5D99-04ABEB77968C}"/>
              </a:ext>
            </a:extLst>
          </p:cNvPr>
          <p:cNvSpPr txBox="1"/>
          <p:nvPr/>
        </p:nvSpPr>
        <p:spPr>
          <a:xfrm>
            <a:off x="563276" y="1557338"/>
            <a:ext cx="344601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H" sz="2000" b="1" dirty="0">
                <a:cs typeface="Arial"/>
              </a:rPr>
              <a:t>Attention: </a:t>
            </a:r>
            <a:r>
              <a:rPr lang="fr-CH" sz="2000" dirty="0">
                <a:cs typeface="Arial"/>
              </a:rPr>
              <a:t>les petites échelles conformes à la norme EN 131 ne sont pas des escabeaux conformes à la norme EN 14183.</a:t>
            </a:r>
            <a:endParaRPr lang="fr-CH" sz="2000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6F3D8AB-C490-852E-EDD8-8B832808AC5D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B3CADA0-1362-CBEE-753E-83D9173E83C8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Échelles et escabeaux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51AD30-B34F-A0DE-AF3B-348D5D5E502A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15</a:t>
            </a:fld>
            <a:endParaRPr lang="fr-CH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D4B6327-26B5-8CA5-86F8-148BED0B201F}"/>
                  </a:ext>
                </a:extLst>
              </p14:cNvPr>
              <p14:cNvContentPartPr/>
              <p14:nvPr/>
            </p14:nvContentPartPr>
            <p14:xfrm>
              <a:off x="8809388" y="3790117"/>
              <a:ext cx="377280" cy="18180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D4B6327-26B5-8CA5-86F8-148BED0B20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55388" y="3682117"/>
                <a:ext cx="484920" cy="3974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el 15">
            <a:extLst>
              <a:ext uri="{FF2B5EF4-FFF2-40B4-BE49-F238E27FC236}">
                <a16:creationId xmlns:a16="http://schemas.microsoft.com/office/drawing/2014/main" id="{B9586424-59D6-6456-1646-41AF133353A6}"/>
              </a:ext>
            </a:extLst>
          </p:cNvPr>
          <p:cNvSpPr txBox="1">
            <a:spLocks/>
          </p:cNvSpPr>
          <p:nvPr/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Escabeaux</a:t>
            </a:r>
          </a:p>
        </p:txBody>
      </p:sp>
    </p:spTree>
    <p:extLst>
      <p:ext uri="{BB962C8B-B14F-4D97-AF65-F5344CB8AC3E}">
        <p14:creationId xmlns:p14="http://schemas.microsoft.com/office/powerpoint/2010/main" val="8505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7187149" cy="4608513"/>
          </a:xfrm>
        </p:spPr>
        <p:txBody>
          <a:bodyPr lIns="0" tIns="0" rIns="0" bIns="0"/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CH" sz="2000" noProof="0" dirty="0"/>
              <a:t>Dispositions des normes SN EN 131-1 et -2 satisfaites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CH" sz="2000" b="1" noProof="0" dirty="0"/>
              <a:t>Plateforme</a:t>
            </a:r>
            <a:r>
              <a:rPr lang="fr-CH" sz="2000" noProof="0" dirty="0"/>
              <a:t> d’au moins 360 mm × 360 mm, </a:t>
            </a:r>
            <a:r>
              <a:rPr lang="fr-CH" sz="2000" b="1" noProof="0" dirty="0"/>
              <a:t>hauteur ≤ 2,0 m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CH" sz="2000" noProof="0" dirty="0"/>
              <a:t>Profondeur des marches de</a:t>
            </a:r>
            <a:r>
              <a:rPr lang="fr-CH" sz="2000" b="1" noProof="0" dirty="0"/>
              <a:t> </a:t>
            </a:r>
            <a:r>
              <a:rPr lang="fr-CH" sz="2000" noProof="0" dirty="0"/>
              <a:t>80 mm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CH" sz="2000" noProof="0" dirty="0"/>
              <a:t>Poids &lt; 15 kg (recommandé)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CH" sz="2000" b="1" noProof="0" dirty="0"/>
              <a:t>Garde-corps périphérique en trois parties</a:t>
            </a:r>
            <a:r>
              <a:rPr lang="fr-CH" sz="2000" noProof="0" dirty="0"/>
              <a:t>, composé de mains courantes et d’éléments de liaison, dont la hauteur dépasse d’environ 1 m la surface d’appui de la plateforme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CH" sz="2000" b="1" noProof="0" dirty="0"/>
              <a:t>Deux mains courantes rigides ou rabattables</a:t>
            </a:r>
            <a:r>
              <a:rPr lang="fr-CH" sz="2000" noProof="0" dirty="0"/>
              <a:t> situées sur les deux montants et commençant au maximum à partir de la 5</a:t>
            </a:r>
            <a:r>
              <a:rPr lang="fr-CH" sz="2000" baseline="30000" noProof="0" dirty="0"/>
              <a:t>e</a:t>
            </a:r>
            <a:r>
              <a:rPr lang="fr-CH" sz="2000" noProof="0" dirty="0"/>
              <a:t> marche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CH" sz="2000" b="1" noProof="0" dirty="0"/>
              <a:t>Dispositif de sécurité contre l’écartement résistant à la traction </a:t>
            </a:r>
            <a:r>
              <a:rPr lang="fr-CH" sz="2000" noProof="0" dirty="0"/>
              <a:t>avec un système de blocage de la plateforme en mode d’utilisation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AD620F-A6AF-D6A9-03BD-29252FA13A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2"/>
          <a:stretch/>
        </p:blipFill>
        <p:spPr>
          <a:xfrm>
            <a:off x="8060267" y="1557338"/>
            <a:ext cx="4131733" cy="4611526"/>
          </a:xfrm>
          <a:prstGeom prst="rect">
            <a:avLst/>
          </a:prstGeom>
          <a:effectLst/>
        </p:spPr>
      </p:pic>
      <p:sp>
        <p:nvSpPr>
          <p:cNvPr id="20" name="Titel 15">
            <a:extLst>
              <a:ext uri="{FF2B5EF4-FFF2-40B4-BE49-F238E27FC236}">
                <a16:creationId xmlns:a16="http://schemas.microsoft.com/office/drawing/2014/main" id="{4075ED1E-A6E2-3052-C80F-44A6FB316FCE}"/>
              </a:ext>
            </a:extLst>
          </p:cNvPr>
          <p:cNvSpPr txBox="1">
            <a:spLocks/>
          </p:cNvSpPr>
          <p:nvPr/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Échelles à plateforme légère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7117D69F-C573-1E1E-1C5B-56B033D82183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CEF81A1E-DCE2-3BD9-F747-C126539CA2D3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Échelles et escabeaux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E2196EA8-11CC-8A21-C01E-8F1C4A113DE6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16</a:t>
            </a:fld>
            <a:endParaRPr lang="fr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17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BD4B6D6-AE61-7A32-29DF-DCC6E350877A}"/>
              </a:ext>
            </a:extLst>
          </p:cNvPr>
          <p:cNvSpPr txBox="1"/>
          <p:nvPr/>
        </p:nvSpPr>
        <p:spPr>
          <a:xfrm>
            <a:off x="550863" y="1548343"/>
            <a:ext cx="5235573" cy="2769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2000" dirty="0"/>
              <a:t>Dispositions des normes SN EN 131-7 et -7 satisfaites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fr-CH" sz="2000" dirty="0">
              <a:cs typeface="Arial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2000" dirty="0">
                <a:cs typeface="Arial"/>
              </a:rPr>
              <a:t>dans la zone d’accès un </a:t>
            </a:r>
            <a:r>
              <a:rPr lang="fr-CH" sz="2000" b="1" dirty="0">
                <a:cs typeface="Arial"/>
              </a:rPr>
              <a:t>portillon rigide en deux parties</a:t>
            </a:r>
            <a:r>
              <a:rPr lang="fr-CH" sz="2000" dirty="0">
                <a:cs typeface="Arial"/>
              </a:rPr>
              <a:t> (pas de chaîne)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fr-CH" sz="2000" dirty="0">
              <a:cs typeface="Arial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fr-CH" sz="2000" b="1" dirty="0">
                <a:cs typeface="Arial"/>
              </a:rPr>
              <a:t>garde-corps périphérique </a:t>
            </a:r>
            <a:r>
              <a:rPr lang="fr-CH" sz="2000" dirty="0">
                <a:cs typeface="Arial"/>
              </a:rPr>
              <a:t>d’au moins 1 m de haut à partir de la surface d’appui de la plateforme</a:t>
            </a:r>
            <a:endParaRPr lang="fr-CH" dirty="0">
              <a:cs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BDBCBE1-25FC-00B2-D46E-524B7259B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88" y="1557338"/>
            <a:ext cx="4608512" cy="4608512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AD862F-C665-CDA1-8206-4614700DB6A0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680FB12-5A9E-5E2E-53A4-690270DD0E37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Échelles et escabeaux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4903E-6CA4-91FE-A295-DB232AC2FE70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17</a:t>
            </a:fld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CC4A836-4D0F-4657-C3F5-D47E866F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672"/>
            <a:ext cx="11089232" cy="864096"/>
          </a:xfrm>
        </p:spPr>
        <p:txBody>
          <a:bodyPr/>
          <a:lstStyle/>
          <a:p>
            <a:r>
              <a:rPr lang="fr-CH" dirty="0"/>
              <a:t>Échelle mobile avec plateforme</a:t>
            </a:r>
          </a:p>
        </p:txBody>
      </p:sp>
    </p:spTree>
    <p:extLst>
      <p:ext uri="{BB962C8B-B14F-4D97-AF65-F5344CB8AC3E}">
        <p14:creationId xmlns:p14="http://schemas.microsoft.com/office/powerpoint/2010/main" val="77984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19203C3-3CF9-4026-8D20-1DB78CAE5A35}"/>
              </a:ext>
            </a:extLst>
          </p:cNvPr>
          <p:cNvSpPr txBox="1">
            <a:spLocks/>
          </p:cNvSpPr>
          <p:nvPr/>
        </p:nvSpPr>
        <p:spPr>
          <a:xfrm>
            <a:off x="562739" y="452231"/>
            <a:ext cx="11089232" cy="1021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fr-CH" sz="2800" b="1" i="0" u="none" strike="noStrike" kern="1200" cap="none" spc="0" normalizeH="0" baseline="0" noProof="0" dirty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F82B5A-8A74-7489-C289-D12266293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" t="24522" b="18574"/>
          <a:stretch/>
        </p:blipFill>
        <p:spPr>
          <a:xfrm>
            <a:off x="7120035" y="1557339"/>
            <a:ext cx="5071965" cy="4608511"/>
          </a:xfrm>
          <a:prstGeom prst="rect">
            <a:avLst/>
          </a:prstGeom>
          <a:effectLst/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C785CC-FB6F-B886-AEA3-B0059EAC07AF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9C0639-C58B-F965-F13F-662C14F75DED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Échelles et escabeaux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0256C1-CA76-82CB-1548-D1FC3C56AEAE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18</a:t>
            </a:fld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10" name="Titel 15">
            <a:extLst>
              <a:ext uri="{FF2B5EF4-FFF2-40B4-BE49-F238E27FC236}">
                <a16:creationId xmlns:a16="http://schemas.microsoft.com/office/drawing/2014/main" id="{24E69DD7-B926-7857-3AD0-F894240CBC9A}"/>
              </a:ext>
            </a:extLst>
          </p:cNvPr>
          <p:cNvSpPr txBox="1">
            <a:spLocks/>
          </p:cNvSpPr>
          <p:nvPr/>
        </p:nvSpPr>
        <p:spPr>
          <a:xfrm>
            <a:off x="551906" y="476673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Marches au lieu d’échelons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8F094B-8038-4923-4374-F44B1945B8AF}"/>
              </a:ext>
            </a:extLst>
          </p:cNvPr>
          <p:cNvSpPr txBox="1">
            <a:spLocks/>
          </p:cNvSpPr>
          <p:nvPr/>
        </p:nvSpPr>
        <p:spPr>
          <a:xfrm>
            <a:off x="550863" y="1557339"/>
            <a:ext cx="5256000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r>
              <a:rPr lang="fr-CH" sz="2000" dirty="0"/>
              <a:t>Utilisez plutôt des échelles avec des marches que des échelles avec des échelons conformément à l’état de la technique.</a:t>
            </a:r>
            <a:endParaRPr lang="fr-CH" sz="2000" dirty="0">
              <a:cs typeface="Arial"/>
            </a:endParaRPr>
          </a:p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endParaRPr lang="fr-CH" sz="2000" dirty="0">
              <a:cs typeface="Arial"/>
            </a:endParaRPr>
          </a:p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r>
              <a:rPr lang="fr-CH" sz="2000" dirty="0"/>
              <a:t>Les échelles avec des marches sont nettement plus sûres.</a:t>
            </a:r>
            <a:endParaRPr lang="fr-CH" sz="2000" dirty="0">
              <a:cs typeface="Arial"/>
            </a:endParaRPr>
          </a:p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endParaRPr lang="fr-CH" sz="2000" b="1" dirty="0"/>
          </a:p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r>
              <a:rPr lang="fr-CH" sz="2000" dirty="0"/>
              <a:t>Lors de l’achat d’une échelle, il convient de privilégier celles qui comportent des marches.</a:t>
            </a:r>
            <a:endParaRPr lang="fr-CH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465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7F56B1C-4791-D6C1-B61C-95746F0E0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251" y="4912561"/>
            <a:ext cx="4451401" cy="1252538"/>
          </a:xfrm>
        </p:spPr>
        <p:txBody>
          <a:bodyPr/>
          <a:lstStyle/>
          <a:p>
            <a:r>
              <a:rPr lang="fr-CH" dirty="0"/>
              <a:t>Règles vitales et foire aux questions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C93B2481-FBF3-9F90-FE01-2F8D15CB33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6" t="-69" r="23596" b="69"/>
          <a:stretch/>
        </p:blipFill>
        <p:spPr>
          <a:xfrm>
            <a:off x="8083550" y="-4763"/>
            <a:ext cx="4108450" cy="6858001"/>
          </a:xfrm>
        </p:spPr>
      </p:pic>
    </p:spTree>
    <p:extLst>
      <p:ext uri="{BB962C8B-B14F-4D97-AF65-F5344CB8AC3E}">
        <p14:creationId xmlns:p14="http://schemas.microsoft.com/office/powerpoint/2010/main" val="2956787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B7F9FE-8EA6-FCB6-1433-506FA2F3E6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CH" dirty="0"/>
              <a:t>13105.f – 02.25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DCC41A-3790-9C03-1FE5-7B6A8C825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CH" dirty="0"/>
              <a:t>Échelles et escabeaux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CF3F58-39A7-7F62-6BFF-93B6FFCBF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</a:t>
            </a:fld>
            <a:endParaRPr lang="fr-CH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4D10FB3-1467-605D-0220-B974B525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fr-CH" sz="2400" dirty="0">
                <a:solidFill>
                  <a:schemeClr val="bg1"/>
                </a:solidFill>
              </a:rPr>
              <a:t>Utilisation de cette présentation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5CC30E8-133E-A880-C264-974240EB7F46}"/>
              </a:ext>
            </a:extLst>
          </p:cNvPr>
          <p:cNvSpPr txBox="1">
            <a:spLocks/>
          </p:cNvSpPr>
          <p:nvPr/>
        </p:nvSpPr>
        <p:spPr>
          <a:xfrm>
            <a:off x="551384" y="1556792"/>
            <a:ext cx="9864463" cy="4586099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CH" b="1" dirty="0">
                <a:solidFill>
                  <a:srgbClr val="FFFFFF"/>
                </a:solidFill>
              </a:rPr>
              <a:t>Groupes cibles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CH" b="0" dirty="0">
                <a:solidFill>
                  <a:srgbClr val="FFFFFF"/>
                </a:solidFill>
              </a:rPr>
              <a:t>Préposés à la sécurité, chefs d’entreprise et cadres</a:t>
            </a:r>
            <a:endParaRPr lang="fr-CH" b="0" dirty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fr-CH" b="0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CH" b="1" dirty="0">
                <a:solidFill>
                  <a:srgbClr val="FFFFFF"/>
                </a:solidFill>
              </a:rPr>
              <a:t>Intervention</a:t>
            </a:r>
            <a:endParaRPr lang="fr-CH" b="1" dirty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CH" b="0" dirty="0">
                <a:solidFill>
                  <a:srgbClr val="FFFFFF"/>
                </a:solidFill>
              </a:rPr>
              <a:t>Première instruction des collaborateurs et répétition régulière de l’instruction</a:t>
            </a:r>
            <a:endParaRPr lang="fr-CH" b="0" dirty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None/>
            </a:pPr>
            <a:endParaRPr lang="fr-CH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CH" b="1" dirty="0">
                <a:solidFill>
                  <a:srgbClr val="FFFFFF"/>
                </a:solidFill>
              </a:rPr>
              <a:t>Sommaire</a:t>
            </a:r>
            <a:endParaRPr lang="fr-CH" b="1" dirty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fr-CH" dirty="0">
                <a:solidFill>
                  <a:srgbClr val="FFFFFF"/>
                </a:solidFill>
              </a:rPr>
              <a:t>Échelles et escabeaux, support pédagogique</a:t>
            </a:r>
            <a:endParaRPr lang="fr-CH" b="0" dirty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fr-CH" b="0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CH" b="1" dirty="0">
                <a:solidFill>
                  <a:srgbClr val="FFFFFF"/>
                </a:solidFill>
              </a:rPr>
              <a:t>Adaptations</a:t>
            </a:r>
            <a:endParaRPr lang="fr-CH" b="1" dirty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fr-CH" dirty="0">
                <a:solidFill>
                  <a:srgbClr val="FFFFFF"/>
                </a:solidFill>
              </a:rPr>
              <a:t>Le contenu de cette présentation a été défini sur la base du feuillet d’information www.suva.ch/44026.f et de la liste de contrôle www.suva.ch/67028.f.</a:t>
            </a:r>
            <a:endParaRPr lang="fr-CH" b="1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None/>
            </a:pPr>
            <a:endParaRPr lang="fr-CH" dirty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CH" b="0" dirty="0">
                <a:solidFill>
                  <a:srgbClr val="FFFFFF"/>
                </a:solidFill>
              </a:rPr>
              <a:t>Si vous adaptez la présentation en fonction des besoins spécifiques de votre entreprise, vous êtes responsable du contenu technique. </a:t>
            </a:r>
            <a:endParaRPr lang="fr-CH" b="0" dirty="0">
              <a:solidFill>
                <a:srgbClr val="FFFFFF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3841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2D5FDA-A10E-5291-4135-47E6B36D502C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05420A-EC6C-1FF7-B642-56D069E07494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Échelles et escabeaux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AEE2C0-EDF2-FACB-7017-86C52940BB79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20</a:t>
            </a:fld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6" name="Titel 15">
            <a:extLst>
              <a:ext uri="{FF2B5EF4-FFF2-40B4-BE49-F238E27FC236}">
                <a16:creationId xmlns:a16="http://schemas.microsoft.com/office/drawing/2014/main" id="{36858BC8-D122-54B1-8A71-BA95F6858828}"/>
              </a:ext>
            </a:extLst>
          </p:cNvPr>
          <p:cNvSpPr txBox="1">
            <a:spLocks/>
          </p:cNvSpPr>
          <p:nvPr/>
        </p:nvSpPr>
        <p:spPr>
          <a:xfrm>
            <a:off x="551906" y="476673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Règles vitales pour l’industrie et l’artisanat: règle 2</a:t>
            </a:r>
          </a:p>
        </p:txBody>
      </p:sp>
      <p:pic>
        <p:nvPicPr>
          <p:cNvPr id="5" name="suva-regles_vitales-artisanat_industrie-regle_02-fr.mp4 (1080p)">
            <a:hlinkClick r:id="" action="ppaction://media"/>
            <a:extLst>
              <a:ext uri="{FF2B5EF4-FFF2-40B4-BE49-F238E27FC236}">
                <a16:creationId xmlns:a16="http://schemas.microsoft.com/office/drawing/2014/main" id="{6DE02A4C-A05E-68C6-CE77-D1AB24F5E2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8831" y="1016896"/>
            <a:ext cx="8940086" cy="5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CCFA5E-2F9E-004C-D736-B98BFEE72343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562B8D9-E66C-B63C-D638-E8D56EC72A5D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Échelles et escabeaux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878A9F-FF07-E1A6-D310-7B35397F5339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21</a:t>
            </a:fld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6" name="Titel 15">
            <a:extLst>
              <a:ext uri="{FF2B5EF4-FFF2-40B4-BE49-F238E27FC236}">
                <a16:creationId xmlns:a16="http://schemas.microsoft.com/office/drawing/2014/main" id="{4981DB45-487F-B89E-FFBB-BFAEF18DA30F}"/>
              </a:ext>
            </a:extLst>
          </p:cNvPr>
          <p:cNvSpPr txBox="1">
            <a:spLocks/>
          </p:cNvSpPr>
          <p:nvPr/>
        </p:nvSpPr>
        <p:spPr>
          <a:xfrm>
            <a:off x="551906" y="476673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Règles vitales pour les techniciens du bâtiment: règle 7</a:t>
            </a:r>
          </a:p>
        </p:txBody>
      </p:sp>
      <p:pic>
        <p:nvPicPr>
          <p:cNvPr id="5" name="suva-regles_vitales-techniciens_du_batiment-regle_7-fr_original_fr_55126.mp4 (1080p)">
            <a:hlinkClick r:id="" action="ppaction://media"/>
            <a:extLst>
              <a:ext uri="{FF2B5EF4-FFF2-40B4-BE49-F238E27FC236}">
                <a16:creationId xmlns:a16="http://schemas.microsoft.com/office/drawing/2014/main" id="{586F4B36-AD27-5AEC-29CE-5A8BEE62CA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9290" y="998440"/>
            <a:ext cx="8886461" cy="499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5">
            <a:extLst>
              <a:ext uri="{FF2B5EF4-FFF2-40B4-BE49-F238E27FC236}">
                <a16:creationId xmlns:a16="http://schemas.microsoft.com/office/drawing/2014/main" id="{1D45EFE1-1135-40A3-B992-75371014EA91}"/>
              </a:ext>
            </a:extLst>
          </p:cNvPr>
          <p:cNvSpPr txBox="1">
            <a:spLocks/>
          </p:cNvSpPr>
          <p:nvPr/>
        </p:nvSpPr>
        <p:spPr>
          <a:xfrm>
            <a:off x="803412" y="-1123528"/>
            <a:ext cx="11089232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H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46086E-9F05-1B25-B1F4-F0C9618D5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6638"/>
          <a:stretch/>
        </p:blipFill>
        <p:spPr>
          <a:xfrm>
            <a:off x="6096000" y="1560652"/>
            <a:ext cx="6096001" cy="4605198"/>
          </a:xfrm>
          <a:prstGeom prst="rect">
            <a:avLst/>
          </a:prstGeom>
          <a:effectLst/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F0495B2-10B9-7B69-BB9D-EC6F6993595D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88C68-91D1-E3DF-DA13-BF8E31E39FAE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Échelles et escabeaux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50575-A81C-4B67-FD8A-0B4B70B854A4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22</a:t>
            </a:fld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7" name="Titel 15">
            <a:extLst>
              <a:ext uri="{FF2B5EF4-FFF2-40B4-BE49-F238E27FC236}">
                <a16:creationId xmlns:a16="http://schemas.microsoft.com/office/drawing/2014/main" id="{DB9E8CC2-2C12-B036-B434-94CDF4FC78FE}"/>
              </a:ext>
            </a:extLst>
          </p:cNvPr>
          <p:cNvSpPr txBox="1">
            <a:spLocks/>
          </p:cNvSpPr>
          <p:nvPr/>
        </p:nvSpPr>
        <p:spPr>
          <a:xfrm>
            <a:off x="551906" y="476673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Foire aux questions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C0B4EB-9313-D041-B9B0-9511E89A1151}"/>
              </a:ext>
            </a:extLst>
          </p:cNvPr>
          <p:cNvSpPr txBox="1">
            <a:spLocks/>
          </p:cNvSpPr>
          <p:nvPr/>
        </p:nvSpPr>
        <p:spPr>
          <a:xfrm>
            <a:off x="550863" y="1557339"/>
            <a:ext cx="5256000" cy="38951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lvl="1" indent="-179705">
              <a:buFont typeface="Arial"/>
              <a:buChar char="•"/>
              <a:tabLst>
                <a:tab pos="2863850" algn="l"/>
              </a:tabLst>
            </a:pPr>
            <a:r>
              <a:rPr lang="fr-CH" b="1" dirty="0"/>
              <a:t>Jusqu’à une hauteur de 2 m, les travaux à partir d’échelles portables </a:t>
            </a:r>
            <a:r>
              <a:rPr lang="fr-CH" dirty="0"/>
              <a:t>sont autorisés s’il n’existe pas d’alternative plus sûre.</a:t>
            </a:r>
          </a:p>
          <a:p>
            <a:pPr marL="179705" indent="0"/>
            <a:endParaRPr lang="fr-CH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  <a:tabLst>
                <a:tab pos="2863850" algn="l"/>
              </a:tabLst>
            </a:pPr>
            <a:r>
              <a:rPr lang="fr-CH" b="1" dirty="0"/>
              <a:t>À partir d’une hauteur de plus de 2 m, les travaux à partir d’échelles portables</a:t>
            </a:r>
            <a:r>
              <a:rPr lang="fr-CH" dirty="0"/>
              <a:t> sont autorisés uniquement avec des protections contre les chutes.</a:t>
            </a:r>
            <a:endParaRPr lang="fr-CH" dirty="0">
              <a:cs typeface="Arial"/>
            </a:endParaRPr>
          </a:p>
          <a:p>
            <a:pPr marL="179705" indent="0"/>
            <a:endParaRPr lang="fr-CH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  <a:tabLst>
                <a:tab pos="2863850" algn="l"/>
              </a:tabLst>
            </a:pPr>
            <a:r>
              <a:rPr lang="fr-CH" dirty="0"/>
              <a:t>Les </a:t>
            </a:r>
            <a:r>
              <a:rPr lang="fr-CH" b="1" dirty="0"/>
              <a:t>échelles simples avec des marches </a:t>
            </a:r>
            <a:r>
              <a:rPr lang="fr-CH" dirty="0"/>
              <a:t>peuvent être utilisées comme moyens d’accès.</a:t>
            </a:r>
            <a:endParaRPr lang="fr-CH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992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268AC1-94D1-48AB-86E8-AA6589D2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13105.f – 02.25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48E293-9B83-4F1F-AEC3-D1DD8D07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Échelles et escabeaux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8064F-7519-4805-B080-C5F6875F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CA1D8-EB92-4908-AF20-BCAA06C7A08A}" type="slidenum">
              <a:rPr lang="de-CH" smtClean="0"/>
              <a:pPr/>
              <a:t>23</a:t>
            </a:fld>
            <a:endParaRPr lang="fr-CH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6E3A87-9236-A5B1-8ED8-AF88AD76C49B}"/>
              </a:ext>
            </a:extLst>
          </p:cNvPr>
          <p:cNvSpPr txBox="1">
            <a:spLocks/>
          </p:cNvSpPr>
          <p:nvPr/>
        </p:nvSpPr>
        <p:spPr>
          <a:xfrm>
            <a:off x="550863" y="1556792"/>
            <a:ext cx="11090275" cy="46090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fr-CH" dirty="0"/>
              <a:t>Merci pour votre attention 
et pour l’utilisation d’échelles
en toute sécurité.</a:t>
            </a:r>
          </a:p>
        </p:txBody>
      </p:sp>
    </p:spTree>
    <p:extLst>
      <p:ext uri="{BB962C8B-B14F-4D97-AF65-F5344CB8AC3E}">
        <p14:creationId xmlns:p14="http://schemas.microsoft.com/office/powerpoint/2010/main" val="180989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A5D7-E56A-4A35-9B78-9A0F568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r>
              <a:rPr lang="fr-CH" noProof="0" dirty="0"/>
              <a:t>Sommaire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63B74-B237-4C5B-A5B4-9C9713B7C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11089232" cy="4608513"/>
          </a:xfrm>
        </p:spPr>
        <p:txBody>
          <a:bodyPr/>
          <a:lstStyle/>
          <a:p>
            <a:r>
              <a:rPr lang="fr-CH" dirty="0"/>
              <a:t>Statistiques des accidents avec des échelles</a:t>
            </a:r>
          </a:p>
          <a:p>
            <a:r>
              <a:rPr lang="fr-CH" dirty="0"/>
              <a:t>Aspects juridiques et règles reconnues</a:t>
            </a:r>
          </a:p>
          <a:p>
            <a:r>
              <a:rPr lang="fr-CH" dirty="0"/>
              <a:t>Utilisation d’échelles et d’escabeaux</a:t>
            </a:r>
          </a:p>
          <a:p>
            <a:r>
              <a:rPr lang="fr-CH" dirty="0"/>
              <a:t>Règles vitales et foire aux questions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6D5B0-4002-4CB1-B662-03A499176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fr-CH" dirty="0"/>
              <a:t>13105.f – 02.25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08A5-B46B-4F41-807C-8C555ED80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fr-CH" dirty="0"/>
              <a:t>Échelles et escabeaux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82DBA-AF6F-42BC-8AC7-2F806BDE2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</p:spPr>
        <p:txBody>
          <a:bodyPr/>
          <a:lstStyle/>
          <a:p>
            <a:fld id="{412089B8-B5CE-4061-B9F1-3C6A87901BAB}" type="slidenum">
              <a:rPr lang="de-CH" smtClean="0"/>
              <a:pPr/>
              <a:t>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6124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5C7DF8-67EE-434A-FA64-0DF6D3ACBA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H" dirty="0"/>
              <a:t>Statistiques des accidents avec des échelles</a:t>
            </a:r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7F81B801-F774-F8E5-5D83-468A809C0F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-116" r="42915" b="116"/>
          <a:stretch/>
        </p:blipFill>
        <p:spPr>
          <a:xfrm>
            <a:off x="7081838" y="-7938"/>
            <a:ext cx="5110162" cy="6865938"/>
          </a:xfrm>
        </p:spPr>
      </p:pic>
    </p:spTree>
    <p:extLst>
      <p:ext uri="{BB962C8B-B14F-4D97-AF65-F5344CB8AC3E}">
        <p14:creationId xmlns:p14="http://schemas.microsoft.com/office/powerpoint/2010/main" val="247407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fr-CH" noProof="0" dirty="0"/>
              <a:t>Accidents d’échelle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1557339"/>
            <a:ext cx="5545137" cy="4319586"/>
          </a:xfrm>
        </p:spPr>
        <p:txBody>
          <a:bodyPr/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CH" noProof="0" dirty="0"/>
              <a:t>Chaque année, </a:t>
            </a:r>
            <a:r>
              <a:rPr lang="fr-CH" b="1" noProof="0" dirty="0"/>
              <a:t>9000 accidents</a:t>
            </a:r>
            <a:r>
              <a:rPr lang="fr-CH" noProof="0" dirty="0"/>
              <a:t> du travail se produisent avec des échelles en Suisse.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CH" b="1" noProof="0" dirty="0"/>
              <a:t>6000</a:t>
            </a:r>
            <a:r>
              <a:rPr lang="fr-CH" noProof="0" dirty="0"/>
              <a:t> </a:t>
            </a:r>
            <a:r>
              <a:rPr lang="fr-CH" b="1" noProof="0" dirty="0"/>
              <a:t>sont des accidents professionnels </a:t>
            </a:r>
            <a:r>
              <a:rPr lang="fr-CH" noProof="0" dirty="0"/>
              <a:t>et </a:t>
            </a:r>
            <a:r>
              <a:rPr lang="fr-CH" b="1" noProof="0" dirty="0"/>
              <a:t>3000 des accidents durant les loisirs</a:t>
            </a:r>
            <a:r>
              <a:rPr lang="fr-CH" noProof="0" dirty="0"/>
              <a:t>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CH" b="1" noProof="0" dirty="0"/>
              <a:t>100 travailleurs </a:t>
            </a:r>
            <a:r>
              <a:rPr lang="fr-CH" noProof="0" dirty="0"/>
              <a:t>sont invalides à la suite d’un accident professionnel.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fr-CH" noProof="0" dirty="0"/>
              <a:t>En moyenne, </a:t>
            </a:r>
            <a:r>
              <a:rPr lang="fr-CH" b="1" noProof="0" dirty="0"/>
              <a:t>quatre travailleurs</a:t>
            </a:r>
            <a:r>
              <a:rPr lang="fr-CH" noProof="0" dirty="0"/>
              <a:t> </a:t>
            </a:r>
            <a:r>
              <a:rPr lang="fr-CH" b="1" noProof="0" dirty="0"/>
              <a:t>décèdent</a:t>
            </a:r>
            <a:r>
              <a:rPr lang="fr-CH" noProof="0" dirty="0"/>
              <a:t> des suites de ce type d’</a:t>
            </a:r>
            <a:r>
              <a:rPr lang="fr-CH" b="1" noProof="0" dirty="0"/>
              <a:t>accident professionnel</a:t>
            </a:r>
            <a:r>
              <a:rPr lang="fr-CH" noProof="0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Échelles et escabeaux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5</a:t>
            </a:fld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327511D-8709-E855-9556-B1DAE631B6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2" y="6100788"/>
            <a:ext cx="5918763" cy="180000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fr-CH" noProof="0" dirty="0"/>
              <a:t>Source: service de centralisation des statistiques de l’assurance-accidents LAA (SSAA)</a:t>
            </a:r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61E7AE61-EC6B-FC36-6B9F-0A8F9F86A9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r="5162"/>
          <a:stretch/>
        </p:blipFill>
        <p:spPr>
          <a:xfrm>
            <a:off x="6383338" y="1628774"/>
            <a:ext cx="5808662" cy="4320505"/>
          </a:xfrm>
        </p:spPr>
      </p:pic>
    </p:spTree>
    <p:extLst>
      <p:ext uri="{BB962C8B-B14F-4D97-AF65-F5344CB8AC3E}">
        <p14:creationId xmlns:p14="http://schemas.microsoft.com/office/powerpoint/2010/main" val="240570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034894"/>
          </a:xfrm>
        </p:spPr>
        <p:txBody>
          <a:bodyPr/>
          <a:lstStyle/>
          <a:p>
            <a:pPr marL="0" indent="0">
              <a:buNone/>
            </a:pPr>
            <a:r>
              <a:rPr lang="fr-CH" b="1" noProof="0" dirty="0"/>
              <a:t>Un accident professionnel avec une échelle </a:t>
            </a:r>
            <a:r>
              <a:rPr lang="fr-CH" noProof="0" dirty="0"/>
              <a:t>engendre des coûts d’environ </a:t>
            </a:r>
            <a:r>
              <a:rPr lang="fr-CH" b="1" noProof="0" dirty="0"/>
              <a:t>22 000 francs</a:t>
            </a:r>
            <a:r>
              <a:rPr lang="fr-CH" noProof="0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Échelles et escabeaux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6</a:t>
            </a:fld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4492C-06A9-984A-B781-B0A8C242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fr-CH" noProof="0" dirty="0"/>
              <a:t>Accidents d’échelle</a:t>
            </a:r>
          </a:p>
        </p:txBody>
      </p:sp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000ECB21-CBF4-734F-ACAA-207F596499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5119"/>
          <a:stretch/>
        </p:blipFill>
        <p:spPr>
          <a:xfrm>
            <a:off x="6383338" y="1628774"/>
            <a:ext cx="5808662" cy="4320505"/>
          </a:xfr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80676B6-8412-28B3-A6A8-D3DF2FB80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 anchor="b"/>
          <a:lstStyle/>
          <a:p>
            <a:pPr>
              <a:lnSpc>
                <a:spcPts val="1600"/>
              </a:lnSpc>
            </a:pPr>
            <a:r>
              <a:rPr lang="fr-CH" noProof="0" dirty="0"/>
              <a:t>Ces chiffres s’appliquent aux entreprises assurées à la Suva.</a:t>
            </a:r>
          </a:p>
          <a:p>
            <a:pPr>
              <a:lnSpc>
                <a:spcPts val="1600"/>
              </a:lnSpc>
            </a:pPr>
            <a:r>
              <a:rPr lang="fr-CH" noProof="0" dirty="0"/>
              <a:t>Source: Suva, VTS</a:t>
            </a:r>
          </a:p>
        </p:txBody>
      </p:sp>
    </p:spTree>
    <p:extLst>
      <p:ext uri="{BB962C8B-B14F-4D97-AF65-F5344CB8AC3E}">
        <p14:creationId xmlns:p14="http://schemas.microsoft.com/office/powerpoint/2010/main" val="33287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67A4B-FD24-2C3A-FE13-A82EA4FCD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A7E3-2CDA-591A-8746-53039D95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fr-CH" noProof="0" dirty="0"/>
              <a:t>Accidents avec des échelles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CA4E4-4C91-BED5-9660-10539EF3C7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215944"/>
            <a:ext cx="11515951" cy="165648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fr-CH" b="1" noProof="0" dirty="0"/>
              <a:t>Circonstances des accidents professionnels avec des échelles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fr-CH" noProof="0" dirty="0"/>
              <a:t>En Suisse, plus de 90 % des entreprises utilisent régulièrement des échelles.</a:t>
            </a:r>
          </a:p>
          <a:p>
            <a:pPr marL="0" indent="0">
              <a:lnSpc>
                <a:spcPts val="2400"/>
              </a:lnSpc>
              <a:buNone/>
            </a:pPr>
            <a:endParaRPr lang="fr-CH" noProof="0" dirty="0"/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fr-CH" dirty="0"/>
              <a:t>Le relevé des circonstances des accidents a permis d’identifier deux causes principales à l’origine des accidents.</a:t>
            </a:r>
            <a:endParaRPr lang="fr-CH" dirty="0">
              <a:cs typeface="Arial"/>
            </a:endParaRPr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fr-CH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A3FAF-413C-5B95-2F66-ADABECEE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13104.f – 11.24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5551A-B8DC-DF26-CEBA-691BA339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>
                <a:solidFill>
                  <a:schemeClr val="tx1"/>
                </a:solidFill>
              </a:rPr>
              <a:t>Échelles à plateforme légères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5DFCA-0911-0B2A-607F-00161541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7</a:t>
            </a:fld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F6B8E9B-B501-1749-B0CD-BA58733ABC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DBDA13E-89E5-CB4B-C51E-DC87A0C4E4AF}"/>
              </a:ext>
            </a:extLst>
          </p:cNvPr>
          <p:cNvSpPr txBox="1">
            <a:spLocks/>
          </p:cNvSpPr>
          <p:nvPr/>
        </p:nvSpPr>
        <p:spPr>
          <a:xfrm>
            <a:off x="550863" y="5985917"/>
            <a:ext cx="5545137" cy="1793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en-US"/>
              <a:t>Bases: Suva, VTS, DWH, factsheets</a:t>
            </a:r>
            <a:endParaRPr lang="en-US" dirty="0"/>
          </a:p>
        </p:txBody>
      </p:sp>
      <p:graphicFrame>
        <p:nvGraphicFramePr>
          <p:cNvPr id="15" name="Chart 11">
            <a:extLst>
              <a:ext uri="{FF2B5EF4-FFF2-40B4-BE49-F238E27FC236}">
                <a16:creationId xmlns:a16="http://schemas.microsoft.com/office/drawing/2014/main" id="{3AC14E50-FA32-4085-510A-FB8B860EED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636402"/>
              </p:ext>
            </p:extLst>
          </p:nvPr>
        </p:nvGraphicFramePr>
        <p:xfrm>
          <a:off x="149411" y="2746125"/>
          <a:ext cx="3359758" cy="319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feld 15">
            <a:extLst>
              <a:ext uri="{FF2B5EF4-FFF2-40B4-BE49-F238E27FC236}">
                <a16:creationId xmlns:a16="http://schemas.microsoft.com/office/drawing/2014/main" id="{78004730-0564-998F-EC90-2FB5E823A5F9}"/>
              </a:ext>
            </a:extLst>
          </p:cNvPr>
          <p:cNvSpPr txBox="1"/>
          <p:nvPr/>
        </p:nvSpPr>
        <p:spPr>
          <a:xfrm>
            <a:off x="3650436" y="5076561"/>
            <a:ext cx="6093071" cy="591579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>
              <a:lnSpc>
                <a:spcPts val="2000"/>
              </a:lnSpc>
              <a:spcAft>
                <a:spcPts val="500"/>
              </a:spcAft>
              <a:tabLst>
                <a:tab pos="266700" algn="l"/>
              </a:tabLst>
            </a:pPr>
            <a:r>
              <a:rPr lang="de-CH" sz="1600" noProof="0" dirty="0">
                <a:solidFill>
                  <a:schemeClr val="accent1"/>
                </a:solidFill>
                <a:sym typeface="Wingdings 2" panose="05020102010507070707" pitchFamily="18" charset="2"/>
              </a:rPr>
              <a:t></a:t>
            </a:r>
            <a:r>
              <a:rPr lang="de-CH" sz="1600" noProof="0" dirty="0">
                <a:sym typeface="Wingdings 2" panose="05020102010507070707" pitchFamily="18" charset="2"/>
              </a:rPr>
              <a:t>	</a:t>
            </a:r>
            <a:r>
              <a:rPr lang="de-CH" sz="1600" noProof="0" dirty="0"/>
              <a:t> </a:t>
            </a:r>
            <a:r>
              <a:rPr lang="fr-FR" sz="1600" noProof="0" dirty="0"/>
              <a:t>Faire une chute de hauteur, tomber dans le vide (personnes)</a:t>
            </a:r>
          </a:p>
          <a:p>
            <a:pPr>
              <a:lnSpc>
                <a:spcPts val="2000"/>
              </a:lnSpc>
              <a:spcAft>
                <a:spcPts val="500"/>
              </a:spcAft>
              <a:tabLst>
                <a:tab pos="266700" algn="l"/>
              </a:tabLst>
            </a:pPr>
            <a:r>
              <a:rPr lang="de-CH" sz="1600" noProof="0" dirty="0">
                <a:solidFill>
                  <a:schemeClr val="accent3"/>
                </a:solidFill>
                <a:sym typeface="Wingdings 2" panose="05020102010507070707" pitchFamily="18" charset="2"/>
              </a:rPr>
              <a:t></a:t>
            </a:r>
            <a:r>
              <a:rPr lang="de-CH" sz="1600" noProof="0" dirty="0">
                <a:sym typeface="Wingdings 2" panose="05020102010507070707" pitchFamily="18" charset="2"/>
              </a:rPr>
              <a:t>	</a:t>
            </a:r>
            <a:r>
              <a:rPr lang="de-CH" sz="1600" noProof="0" dirty="0"/>
              <a:t> </a:t>
            </a:r>
            <a:r>
              <a:rPr lang="fr-FR" sz="1600" noProof="0" dirty="0"/>
              <a:t>Déraper, glisser, dévaler en glissant (personnes)</a:t>
            </a:r>
            <a:endParaRPr lang="de-CH" sz="1600" noProof="0" dirty="0"/>
          </a:p>
        </p:txBody>
      </p:sp>
    </p:spTree>
    <p:extLst>
      <p:ext uri="{BB962C8B-B14F-4D97-AF65-F5344CB8AC3E}">
        <p14:creationId xmlns:p14="http://schemas.microsoft.com/office/powerpoint/2010/main" val="1972731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F24FCE5-8DB5-36A3-56A7-C1B23EF380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7029" r="30710" b="24573"/>
          <a:stretch/>
        </p:blipFill>
        <p:spPr>
          <a:xfrm>
            <a:off x="6136588" y="0"/>
            <a:ext cx="614008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711485-69C8-7E4C-9386-16D4680A1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238" y="3934541"/>
            <a:ext cx="3861329" cy="2220726"/>
          </a:xfrm>
        </p:spPr>
        <p:txBody>
          <a:bodyPr lIns="91440" tIns="45720" rIns="91440" bIns="45720" anchor="b"/>
          <a:lstStyle/>
          <a:p>
            <a:r>
              <a:rPr lang="fr-CH"/>
              <a:t>Aspects juridiques et règles reconnues</a:t>
            </a:r>
          </a:p>
        </p:txBody>
      </p:sp>
    </p:spTree>
    <p:extLst>
      <p:ext uri="{BB962C8B-B14F-4D97-AF65-F5344CB8AC3E}">
        <p14:creationId xmlns:p14="http://schemas.microsoft.com/office/powerpoint/2010/main" val="375327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fr-CH" noProof="0" err="1"/>
              <a:t>Ordonnance sur les travaux de construction, OTConst 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>
                <a:solidFill>
                  <a:schemeClr val="tx1"/>
                </a:solidFill>
              </a:rPr>
              <a:t>13105.f – 02.25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>
                <a:solidFill>
                  <a:schemeClr val="tx1"/>
                </a:solidFill>
              </a:rPr>
              <a:t>Échelles et escabeaux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de-CH" smtClean="0">
                <a:solidFill>
                  <a:schemeClr val="tx1"/>
                </a:solidFill>
              </a:rPr>
              <a:pPr/>
              <a:t>9</a:t>
            </a:fld>
            <a:endParaRPr lang="fr-CH">
              <a:solidFill>
                <a:schemeClr val="tx1"/>
              </a:solidFill>
            </a:endParaRP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9E8F1717-DDB0-E2D4-50F3-2BD436B6A81E}"/>
              </a:ext>
            </a:extLst>
          </p:cNvPr>
          <p:cNvSpPr txBox="1">
            <a:spLocks/>
          </p:cNvSpPr>
          <p:nvPr/>
        </p:nvSpPr>
        <p:spPr>
          <a:xfrm>
            <a:off x="6383338" y="1628774"/>
            <a:ext cx="5257278" cy="432050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fr-CH" dirty="0"/>
              <a:t>Ordonnance sur les travaux de construction (</a:t>
            </a:r>
            <a:r>
              <a:rPr lang="fr-CH" dirty="0" err="1"/>
              <a:t>OTConst</a:t>
            </a:r>
            <a:r>
              <a:rPr lang="fr-CH" dirty="0"/>
              <a:t>), art. 21: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fr-CH" dirty="0"/>
          </a:p>
          <a:p>
            <a:pPr marL="270000" indent="-270000">
              <a:lnSpc>
                <a:spcPts val="2400"/>
              </a:lnSpc>
              <a:buNone/>
              <a:tabLst>
                <a:tab pos="266700" algn="l"/>
              </a:tabLst>
            </a:pPr>
            <a:r>
              <a:rPr lang="fr-CH" dirty="0"/>
              <a:t>1	Des travaux ne peuvent être exécutés à partir d’échelles portables que si aucun autre équipement de travail n’est plus approprié en matière de sécurité.</a:t>
            </a:r>
          </a:p>
          <a:p>
            <a:pPr marL="182563" indent="-180975">
              <a:lnSpc>
                <a:spcPts val="2400"/>
              </a:lnSpc>
              <a:buFont typeface="Arial" panose="020B0604020202020204" pitchFamily="34" charset="0"/>
              <a:buNone/>
              <a:tabLst>
                <a:tab pos="266700" algn="l"/>
              </a:tabLst>
            </a:pPr>
            <a:endParaRPr lang="fr-CH" dirty="0"/>
          </a:p>
          <a:p>
            <a:pPr marL="269875" indent="-269875">
              <a:lnSpc>
                <a:spcPts val="2400"/>
              </a:lnSpc>
              <a:buNone/>
              <a:tabLst>
                <a:tab pos="452438" algn="l"/>
              </a:tabLst>
            </a:pPr>
            <a:r>
              <a:rPr lang="fr-CH" dirty="0"/>
              <a:t>2	À partir d’une hauteur de chute de plus de 2</a:t>
            </a:r>
            <a:r>
              <a:rPr lang="fr-CH" sz="1000" dirty="0"/>
              <a:t> </a:t>
            </a:r>
            <a:r>
              <a:rPr lang="fr-CH" dirty="0"/>
              <a:t>m, les travaux à partir d’échelles portables ne peuvent être que de courte durée et il convient de prendre des mesures de protection contre les chutes.</a:t>
            </a:r>
          </a:p>
        </p:txBody>
      </p:sp>
      <p:pic>
        <p:nvPicPr>
          <p:cNvPr id="1026" name="Picture 2" descr="local-76ab847d05384cad8670ae79f573bd55 (2880×2159)">
            <a:extLst>
              <a:ext uri="{FF2B5EF4-FFF2-40B4-BE49-F238E27FC236}">
                <a16:creationId xmlns:a16="http://schemas.microsoft.com/office/drawing/2014/main" id="{27E705B1-BEB1-DE6A-939A-6E8662D75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t="6614" r="23104" b="11154"/>
          <a:stretch/>
        </p:blipFill>
        <p:spPr bwMode="auto">
          <a:xfrm>
            <a:off x="657225" y="1629030"/>
            <a:ext cx="5188930" cy="432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7638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Vorlage_16x9_DE_20211020" id="{221BA18F-DB41-4DBB-BC73-9471870DB19A}" vid="{244D8B8D-A57F-4363-BF48-32963099A58B}"/>
    </a:ext>
  </a:extLst>
</a:theme>
</file>

<file path=ppt/theme/theme2.xml><?xml version="1.0" encoding="utf-8"?>
<a:theme xmlns:a="http://schemas.openxmlformats.org/drawingml/2006/main" name="1_Office">
  <a:themeElements>
    <a:clrScheme name="SUV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8200"/>
      </a:accent1>
      <a:accent2>
        <a:srgbClr val="FFC180"/>
      </a:accent2>
      <a:accent3>
        <a:srgbClr val="00B8CF"/>
      </a:accent3>
      <a:accent4>
        <a:srgbClr val="80DCE7"/>
      </a:accent4>
      <a:accent5>
        <a:srgbClr val="666666"/>
      </a:accent5>
      <a:accent6>
        <a:srgbClr val="B3B3B3"/>
      </a:accent6>
      <a:hlink>
        <a:srgbClr val="44546A"/>
      </a:hlink>
      <a:folHlink>
        <a:srgbClr val="AEABAB"/>
      </a:folHlink>
    </a:clrScheme>
    <a:fontScheme name="SUV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16_9_Dt_Ver 1.2.potx" id="{FB3788C4-1614-4A84-8B9F-1251881F2C38}" vid="{316743F1-C23D-427A-B1A4-EF0EADB12B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ec88b331-1fd0-485e-a90e-2905f4c89d0c">
      <Terms xmlns="http://schemas.microsoft.com/office/infopath/2007/PartnerControls"/>
    </lcf76f155ced4ddcb4097134ff3c332f>
    <TaxCatchAll xmlns="07f87285-b57b-43fb-8d15-ec53b412e168" xsi:nil="true"/>
    <SharedWithUsers xmlns="07f87285-b57b-43fb-8d15-ec53b412e168">
      <UserInfo>
        <DisplayName>Meier Peter (MPR)</DisplayName>
        <AccountId>559</AccountId>
        <AccountType/>
      </UserInfo>
      <UserInfo>
        <DisplayName>Thomas Andreas (THO)</DisplayName>
        <AccountId>17</AccountId>
        <AccountType/>
      </UserInfo>
      <UserInfo>
        <DisplayName>Richli Roland (RIR)</DisplayName>
        <AccountId>26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8108AD3F2F3C4692C8F155B64CF5A5" ma:contentTypeVersion="19" ma:contentTypeDescription="Ein neues Dokument erstellen." ma:contentTypeScope="" ma:versionID="69d371653550ef71f5a32d817cf77d1c">
  <xsd:schema xmlns:xsd="http://www.w3.org/2001/XMLSchema" xmlns:xs="http://www.w3.org/2001/XMLSchema" xmlns:p="http://schemas.microsoft.com/office/2006/metadata/properties" xmlns:ns1="http://schemas.microsoft.com/sharepoint/v3" xmlns:ns2="ec88b331-1fd0-485e-a90e-2905f4c89d0c" xmlns:ns3="07f87285-b57b-43fb-8d15-ec53b412e168" targetNamespace="http://schemas.microsoft.com/office/2006/metadata/properties" ma:root="true" ma:fieldsID="5f3b908027deacc51aa7a29925182610" ns1:_="" ns2:_="" ns3:_="">
    <xsd:import namespace="http://schemas.microsoft.com/sharepoint/v3"/>
    <xsd:import namespace="ec88b331-1fd0-485e-a90e-2905f4c89d0c"/>
    <xsd:import namespace="07f87285-b57b-43fb-8d15-ec53b412e1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8b331-1fd0-485e-a90e-2905f4c89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7285-b57b-43fb-8d15-ec53b412e16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be014ae-6277-46ad-b167-dacedec6b34c}" ma:internalName="TaxCatchAll" ma:showField="CatchAllData" ma:web="07f87285-b57b-43fb-8d15-ec53b412e1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354AAB-119C-4603-A063-B284A7339318}">
  <ds:schemaRefs>
    <ds:schemaRef ds:uri="http://purl.org/dc/terms/"/>
    <ds:schemaRef ds:uri="http://schemas.microsoft.com/office/2006/documentManagement/types"/>
    <ds:schemaRef ds:uri="07f87285-b57b-43fb-8d15-ec53b412e168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ec88b331-1fd0-485e-a90e-2905f4c89d0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5C6BEF9-B1B9-441C-9EDD-BF90DA8B76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c88b331-1fd0-485e-a90e-2905f4c89d0c"/>
    <ds:schemaRef ds:uri="07f87285-b57b-43fb-8d15-ec53b412e1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0F1429-0DAF-4A94-BE35-0B9F163C0E5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7a56758-cff2-477b-bb1d-5b1675037bee}" enabled="1" method="Privileged" siteId="{98616167-5668-4e66-acbf-925e81df8b0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DE_Präsentation_ganzneu</Template>
  <TotalTime>0</TotalTime>
  <Words>1092</Words>
  <Application>Microsoft Office PowerPoint</Application>
  <PresentationFormat>Breitbild</PresentationFormat>
  <Paragraphs>184</Paragraphs>
  <Slides>23</Slides>
  <Notes>11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32" baseType="lpstr">
      <vt:lpstr>Arial</vt:lpstr>
      <vt:lpstr>Arial Nova Light</vt:lpstr>
      <vt:lpstr>Calibri</vt:lpstr>
      <vt:lpstr>Premier League Light</vt:lpstr>
      <vt:lpstr>SBB</vt:lpstr>
      <vt:lpstr>Ubuntu Light</vt:lpstr>
      <vt:lpstr>Wingdings 2</vt:lpstr>
      <vt:lpstr>Office</vt:lpstr>
      <vt:lpstr>1_Office</vt:lpstr>
      <vt:lpstr>Travailler en toute sécurité avec des échelles et des escabeaux</vt:lpstr>
      <vt:lpstr>Utilisation de cette présentation</vt:lpstr>
      <vt:lpstr>Sommaire</vt:lpstr>
      <vt:lpstr>PowerPoint-Präsentation</vt:lpstr>
      <vt:lpstr>Accidents d’échelle</vt:lpstr>
      <vt:lpstr>Accidents d’échelle</vt:lpstr>
      <vt:lpstr>Accidents avec des échelles</vt:lpstr>
      <vt:lpstr>PowerPoint-Präsentation</vt:lpstr>
      <vt:lpstr>Ordonnance sur les travaux de construction, OTConst 2022</vt:lpstr>
      <vt:lpstr>Feuillet d’information et liste de contrôle
</vt:lpstr>
      <vt:lpstr>PowerPoint-Präsentation</vt:lpstr>
      <vt:lpstr>Équipements de travail alternatifs
</vt:lpstr>
      <vt:lpstr>Équipements de travail sûrs
</vt:lpstr>
      <vt:lpstr>Escabeaux</vt:lpstr>
      <vt:lpstr>PowerPoint-Präsentation</vt:lpstr>
      <vt:lpstr>PowerPoint-Präsentation</vt:lpstr>
      <vt:lpstr>Échelle mobile avec plateforme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Böck Florian (BOF)</dc:creator>
  <cp:lastModifiedBy>Hertling Cécile (HER)</cp:lastModifiedBy>
  <cp:revision>11</cp:revision>
  <dcterms:created xsi:type="dcterms:W3CDTF">2021-12-06T15:08:30Z</dcterms:created>
  <dcterms:modified xsi:type="dcterms:W3CDTF">2025-07-08T12:58:53Z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7a56758-cff2-477b-bb1d-5b1675037bee_Enabled">
    <vt:lpwstr>true</vt:lpwstr>
  </property>
  <property fmtid="{D5CDD505-2E9C-101B-9397-08002B2CF9AE}" pid="3" name="MSIP_Label_a7a56758-cff2-477b-bb1d-5b1675037bee_SetDate">
    <vt:lpwstr>2022-04-14T12:12:25Z</vt:lpwstr>
  </property>
  <property fmtid="{D5CDD505-2E9C-101B-9397-08002B2CF9AE}" pid="4" name="MSIP_Label_a7a56758-cff2-477b-bb1d-5b1675037bee_Method">
    <vt:lpwstr>Privileged</vt:lpwstr>
  </property>
  <property fmtid="{D5CDD505-2E9C-101B-9397-08002B2CF9AE}" pid="5" name="MSIP_Label_a7a56758-cff2-477b-bb1d-5b1675037bee_Name">
    <vt:lpwstr>Öffentlich</vt:lpwstr>
  </property>
  <property fmtid="{D5CDD505-2E9C-101B-9397-08002B2CF9AE}" pid="6" name="MSIP_Label_a7a56758-cff2-477b-bb1d-5b1675037bee_SiteId">
    <vt:lpwstr>98616167-5668-4e66-acbf-925e81df8b00</vt:lpwstr>
  </property>
  <property fmtid="{D5CDD505-2E9C-101B-9397-08002B2CF9AE}" pid="7" name="MSIP_Label_a7a56758-cff2-477b-bb1d-5b1675037bee_ActionId">
    <vt:lpwstr>d4d31eda-6360-45cb-8110-09a96c2c78d4</vt:lpwstr>
  </property>
  <property fmtid="{D5CDD505-2E9C-101B-9397-08002B2CF9AE}" pid="8" name="MSIP_Label_a7a56758-cff2-477b-bb1d-5b1675037bee_ContentBits">
    <vt:lpwstr>0</vt:lpwstr>
  </property>
  <property fmtid="{D5CDD505-2E9C-101B-9397-08002B2CF9AE}" pid="9" name="ContentTypeId">
    <vt:lpwstr>0x010100748108AD3F2F3C4692C8F155B64CF5A5</vt:lpwstr>
  </property>
  <property fmtid="{D5CDD505-2E9C-101B-9397-08002B2CF9AE}" pid="10" name="MediaServiceImageTags">
    <vt:lpwstr/>
  </property>
</Properties>
</file>