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67" r:id="rId2"/>
    <p:sldId id="313" r:id="rId3"/>
    <p:sldId id="270" r:id="rId4"/>
    <p:sldId id="329" r:id="rId5"/>
    <p:sldId id="271" r:id="rId6"/>
    <p:sldId id="318" r:id="rId7"/>
    <p:sldId id="315" r:id="rId8"/>
    <p:sldId id="316" r:id="rId9"/>
    <p:sldId id="274" r:id="rId10"/>
    <p:sldId id="272" r:id="rId11"/>
    <p:sldId id="406" r:id="rId12"/>
    <p:sldId id="410" r:id="rId13"/>
    <p:sldId id="405" r:id="rId14"/>
    <p:sldId id="277" r:id="rId15"/>
    <p:sldId id="326" r:id="rId16"/>
    <p:sldId id="279" r:id="rId17"/>
    <p:sldId id="280" r:id="rId18"/>
    <p:sldId id="281" r:id="rId19"/>
    <p:sldId id="282" r:id="rId20"/>
    <p:sldId id="283" r:id="rId21"/>
    <p:sldId id="324" r:id="rId22"/>
    <p:sldId id="285" r:id="rId23"/>
    <p:sldId id="286" r:id="rId24"/>
    <p:sldId id="287" r:id="rId25"/>
    <p:sldId id="409" r:id="rId26"/>
    <p:sldId id="290" r:id="rId27"/>
    <p:sldId id="411" r:id="rId28"/>
    <p:sldId id="292" r:id="rId29"/>
    <p:sldId id="320" r:id="rId30"/>
    <p:sldId id="321" r:id="rId31"/>
    <p:sldId id="293" r:id="rId32"/>
    <p:sldId id="322" r:id="rId33"/>
    <p:sldId id="294" r:id="rId34"/>
    <p:sldId id="295" r:id="rId35"/>
    <p:sldId id="325" r:id="rId36"/>
    <p:sldId id="298" r:id="rId37"/>
    <p:sldId id="300" r:id="rId38"/>
    <p:sldId id="301" r:id="rId39"/>
    <p:sldId id="413" r:id="rId40"/>
    <p:sldId id="412" r:id="rId41"/>
    <p:sldId id="308" r:id="rId42"/>
    <p:sldId id="307" r:id="rId43"/>
    <p:sldId id="309" r:id="rId44"/>
  </p:sldIdLst>
  <p:sldSz cx="12192000" cy="6858000"/>
  <p:notesSz cx="7099300" cy="10234613"/>
  <p:custDataLst>
    <p:tags r:id="rId47"/>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6" autoAdjust="0"/>
    <p:restoredTop sz="87364" autoAdjust="0"/>
  </p:normalViewPr>
  <p:slideViewPr>
    <p:cSldViewPr showGuides="1">
      <p:cViewPr varScale="1">
        <p:scale>
          <a:sx n="106" d="100"/>
          <a:sy n="106" d="100"/>
        </p:scale>
        <p:origin x="1254" y="132"/>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varScale="1">
      <p:scale>
        <a:sx n="1" d="1"/>
        <a:sy n="1" d="1"/>
      </p:scale>
      <p:origin x="0" y="-6960"/>
    </p:cViewPr>
  </p:sorterViewPr>
  <p:notesViewPr>
    <p:cSldViewPr showGuides="1">
      <p:cViewPr varScale="1">
        <p:scale>
          <a:sx n="91" d="100"/>
          <a:sy n="91" d="100"/>
        </p:scale>
        <p:origin x="36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9F783-0641-4354-AF4C-7FAD3F827DF8}"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de-CH"/>
        </a:p>
      </dgm:t>
    </dgm:pt>
    <dgm:pt modelId="{D557C9FB-D1F5-4247-915D-963A2E0230ED}">
      <dgm:prSet phldrT="[Text]" custT="1"/>
      <dgm:spPr/>
      <dgm:t>
        <a:bodyPr/>
        <a:lstStyle/>
        <a:p>
          <a:r>
            <a:rPr lang="fr-CH" sz="1800" b="0" cap="none">
              <a:latin typeface="Arial"/>
              <a:ea typeface="Arial"/>
              <a:cs typeface="Arial"/>
              <a:sym typeface="Arial"/>
            </a:rPr>
            <a:t>Directeur</a:t>
          </a:r>
          <a:endParaRPr lang="de-CH" sz="1800" dirty="0"/>
        </a:p>
      </dgm:t>
    </dgm:pt>
    <dgm:pt modelId="{FBFB63E6-CD27-4DA5-AB5C-F5785C1E2419}" type="parTrans" cxnId="{9BCD64F2-FCD8-4CA8-ABA6-9A479553EAA4}">
      <dgm:prSet/>
      <dgm:spPr/>
      <dgm:t>
        <a:bodyPr/>
        <a:lstStyle/>
        <a:p>
          <a:endParaRPr lang="de-CH"/>
        </a:p>
      </dgm:t>
    </dgm:pt>
    <dgm:pt modelId="{3E4728E9-5CB2-4773-BEA4-4F4CBC2E326B}" type="sibTrans" cxnId="{9BCD64F2-FCD8-4CA8-ABA6-9A479553EAA4}">
      <dgm:prSet/>
      <dgm:spPr/>
      <dgm:t>
        <a:bodyPr/>
        <a:lstStyle/>
        <a:p>
          <a:endParaRPr lang="de-CH"/>
        </a:p>
      </dgm:t>
    </dgm:pt>
    <dgm:pt modelId="{62695A68-8485-4178-BD23-A494BBB678F5}">
      <dgm:prSet phldrT="[Text]" custT="1"/>
      <dgm:spPr/>
      <dgm:t>
        <a:bodyPr/>
        <a:lstStyle/>
        <a:p>
          <a:r>
            <a:rPr lang="fr-CH" sz="1800" b="0" cap="none">
              <a:latin typeface="Arial"/>
              <a:ea typeface="Arial"/>
              <a:cs typeface="Arial"/>
              <a:sym typeface="Arial"/>
            </a:rPr>
            <a:t>Monsieur Egger</a:t>
          </a:r>
          <a:endParaRPr lang="de-CH" sz="1800" dirty="0"/>
        </a:p>
      </dgm:t>
    </dgm:pt>
    <dgm:pt modelId="{4EB1D5EC-1607-428E-8AB0-0B610B031CDF}" type="parTrans" cxnId="{8E3A00AD-E922-44AE-AEC1-80FE8639CF68}">
      <dgm:prSet/>
      <dgm:spPr/>
      <dgm:t>
        <a:bodyPr/>
        <a:lstStyle/>
        <a:p>
          <a:endParaRPr lang="de-CH"/>
        </a:p>
      </dgm:t>
    </dgm:pt>
    <dgm:pt modelId="{C0D86466-581E-4CCF-A675-C988EB409E92}" type="sibTrans" cxnId="{8E3A00AD-E922-44AE-AEC1-80FE8639CF68}">
      <dgm:prSet/>
      <dgm:spPr/>
      <dgm:t>
        <a:bodyPr/>
        <a:lstStyle/>
        <a:p>
          <a:endParaRPr lang="de-CH"/>
        </a:p>
      </dgm:t>
    </dgm:pt>
    <dgm:pt modelId="{FBD5EE27-0BA0-4AB7-B193-400C111C7D71}">
      <dgm:prSet phldrT="[Text]" custT="1"/>
      <dgm:spPr/>
      <dgm:t>
        <a:bodyPr/>
        <a:lstStyle/>
        <a:p>
          <a:r>
            <a:rPr lang="fr-CH" sz="1800" b="0" cap="none">
              <a:latin typeface="Arial"/>
              <a:ea typeface="Arial"/>
              <a:cs typeface="Arial"/>
              <a:sym typeface="Arial"/>
            </a:rPr>
            <a:t>Chef de production</a:t>
          </a:r>
          <a:endParaRPr lang="de-CH" sz="1800" dirty="0"/>
        </a:p>
      </dgm:t>
    </dgm:pt>
    <dgm:pt modelId="{B2FB5D63-3DD5-4BEC-B096-237F3C4B7C18}" type="parTrans" cxnId="{B9145C5A-0BD0-4447-9E26-5624894E4EB3}">
      <dgm:prSet/>
      <dgm:spPr/>
      <dgm:t>
        <a:bodyPr/>
        <a:lstStyle/>
        <a:p>
          <a:endParaRPr lang="de-CH"/>
        </a:p>
      </dgm:t>
    </dgm:pt>
    <dgm:pt modelId="{BB501923-91CB-4142-8E26-5173A45B6AEB}" type="sibTrans" cxnId="{B9145C5A-0BD0-4447-9E26-5624894E4EB3}">
      <dgm:prSet/>
      <dgm:spPr/>
      <dgm:t>
        <a:bodyPr/>
        <a:lstStyle/>
        <a:p>
          <a:endParaRPr lang="de-CH"/>
        </a:p>
      </dgm:t>
    </dgm:pt>
    <dgm:pt modelId="{9DD1DCAB-E871-4EC4-8A9B-85336A02A3E5}">
      <dgm:prSet phldrT="[Text]" custT="1"/>
      <dgm:spPr/>
      <dgm:t>
        <a:bodyPr/>
        <a:lstStyle/>
        <a:p>
          <a:r>
            <a:rPr lang="fr-CH" sz="1800" b="0" cap="none">
              <a:latin typeface="Arial"/>
              <a:ea typeface="Arial"/>
              <a:cs typeface="Arial"/>
              <a:sym typeface="Arial"/>
            </a:rPr>
            <a:t>Ruedi Mäder</a:t>
          </a:r>
          <a:endParaRPr lang="de-CH" sz="1800" dirty="0"/>
        </a:p>
      </dgm:t>
    </dgm:pt>
    <dgm:pt modelId="{5FFC2863-042E-4731-A5D4-1FBF4C5C17EA}" type="parTrans" cxnId="{65DBBF54-FFC7-4B60-8737-7C1A567EEB69}">
      <dgm:prSet/>
      <dgm:spPr/>
      <dgm:t>
        <a:bodyPr/>
        <a:lstStyle/>
        <a:p>
          <a:endParaRPr lang="de-CH"/>
        </a:p>
      </dgm:t>
    </dgm:pt>
    <dgm:pt modelId="{00ED7AA6-6ECB-41C2-BA49-0EA805A194EA}" type="sibTrans" cxnId="{65DBBF54-FFC7-4B60-8737-7C1A567EEB69}">
      <dgm:prSet/>
      <dgm:spPr/>
      <dgm:t>
        <a:bodyPr/>
        <a:lstStyle/>
        <a:p>
          <a:endParaRPr lang="de-CH"/>
        </a:p>
      </dgm:t>
    </dgm:pt>
    <dgm:pt modelId="{2C1F34E2-810B-4280-B238-1EA4930C25AF}">
      <dgm:prSet phldrT="[Text]" custT="1"/>
      <dgm:spPr/>
      <dgm:t>
        <a:bodyPr/>
        <a:lstStyle/>
        <a:p>
          <a:pPr algn="l"/>
          <a:r>
            <a:rPr lang="fr-CH" sz="1800" b="0" cap="none" dirty="0">
              <a:latin typeface="Arial"/>
              <a:ea typeface="Arial"/>
              <a:cs typeface="Arial"/>
              <a:sym typeface="Arial"/>
            </a:rPr>
            <a:t>Chef d’équipe &amp; préposé à la sécurité </a:t>
          </a:r>
          <a:endParaRPr lang="de-CH" sz="1800" dirty="0"/>
        </a:p>
      </dgm:t>
    </dgm:pt>
    <dgm:pt modelId="{794A88E2-DC74-424C-B0E7-9D9D80803F27}" type="parTrans" cxnId="{3CA8308C-97AF-411A-AA02-F1872B1150D0}">
      <dgm:prSet/>
      <dgm:spPr/>
      <dgm:t>
        <a:bodyPr/>
        <a:lstStyle/>
        <a:p>
          <a:endParaRPr lang="de-CH"/>
        </a:p>
      </dgm:t>
    </dgm:pt>
    <dgm:pt modelId="{C586D64F-6DF1-4078-9834-42D14B97D8A4}" type="sibTrans" cxnId="{3CA8308C-97AF-411A-AA02-F1872B1150D0}">
      <dgm:prSet/>
      <dgm:spPr/>
      <dgm:t>
        <a:bodyPr/>
        <a:lstStyle/>
        <a:p>
          <a:endParaRPr lang="de-CH"/>
        </a:p>
      </dgm:t>
    </dgm:pt>
    <dgm:pt modelId="{D3EF4358-1113-485C-BBA7-8C2C631BA8B0}">
      <dgm:prSet phldrT="[Text]" custT="1"/>
      <dgm:spPr/>
      <dgm:t>
        <a:bodyPr/>
        <a:lstStyle/>
        <a:p>
          <a:r>
            <a:rPr lang="fr-CH" sz="1800" b="0" cap="none">
              <a:latin typeface="Arial"/>
              <a:ea typeface="Arial"/>
              <a:cs typeface="Arial"/>
              <a:sym typeface="Arial"/>
            </a:rPr>
            <a:t>Urs Grau</a:t>
          </a:r>
          <a:endParaRPr lang="de-CH" sz="1800" dirty="0"/>
        </a:p>
      </dgm:t>
    </dgm:pt>
    <dgm:pt modelId="{E75735E5-42AE-4708-9213-5DB0E70F168D}" type="parTrans" cxnId="{3F47ADCF-DD6B-4ADC-8615-DA3523490DEE}">
      <dgm:prSet/>
      <dgm:spPr/>
      <dgm:t>
        <a:bodyPr/>
        <a:lstStyle/>
        <a:p>
          <a:endParaRPr lang="de-CH"/>
        </a:p>
      </dgm:t>
    </dgm:pt>
    <dgm:pt modelId="{538A613A-5407-4192-949B-59744C255DB3}" type="sibTrans" cxnId="{3F47ADCF-DD6B-4ADC-8615-DA3523490DEE}">
      <dgm:prSet/>
      <dgm:spPr/>
      <dgm:t>
        <a:bodyPr/>
        <a:lstStyle/>
        <a:p>
          <a:endParaRPr lang="de-CH"/>
        </a:p>
      </dgm:t>
    </dgm:pt>
    <dgm:pt modelId="{8D20701C-10FC-4F0C-884C-7750C0D3F2D3}">
      <dgm:prSet custT="1"/>
      <dgm:spPr/>
      <dgm:t>
        <a:bodyPr/>
        <a:lstStyle/>
        <a:p>
          <a:pPr algn="l"/>
          <a:r>
            <a:rPr lang="fr-CH" sz="1800" b="0" cap="none" dirty="0">
              <a:latin typeface="Arial"/>
              <a:ea typeface="Arial"/>
              <a:cs typeface="Arial"/>
              <a:sym typeface="Arial"/>
            </a:rPr>
            <a:t>Collaborateur (victime de l’accident)</a:t>
          </a:r>
          <a:endParaRPr lang="de-CH" sz="1800" dirty="0"/>
        </a:p>
      </dgm:t>
    </dgm:pt>
    <dgm:pt modelId="{42E64F73-3EC5-4002-AF72-2ABDB2485FBC}" type="parTrans" cxnId="{5C50413A-57DE-490E-BE91-3C85741D6DCA}">
      <dgm:prSet/>
      <dgm:spPr/>
      <dgm:t>
        <a:bodyPr/>
        <a:lstStyle/>
        <a:p>
          <a:endParaRPr lang="de-CH"/>
        </a:p>
      </dgm:t>
    </dgm:pt>
    <dgm:pt modelId="{4E79E0F3-7B13-40B8-AB2F-EAADE66495FC}" type="sibTrans" cxnId="{5C50413A-57DE-490E-BE91-3C85741D6DCA}">
      <dgm:prSet/>
      <dgm:spPr/>
      <dgm:t>
        <a:bodyPr/>
        <a:lstStyle/>
        <a:p>
          <a:endParaRPr lang="de-CH"/>
        </a:p>
      </dgm:t>
    </dgm:pt>
    <dgm:pt modelId="{757B3DBB-DA16-4C8F-A190-EDE3D8DCD405}">
      <dgm:prSet custT="1"/>
      <dgm:spPr/>
      <dgm:t>
        <a:bodyPr/>
        <a:lstStyle/>
        <a:p>
          <a:r>
            <a:rPr lang="fr-CH" sz="1800" b="0" cap="none">
              <a:latin typeface="Arial"/>
              <a:ea typeface="Arial"/>
              <a:cs typeface="Arial"/>
              <a:sym typeface="Arial"/>
            </a:rPr>
            <a:t>Peter Meier</a:t>
          </a:r>
          <a:endParaRPr lang="de-CH" sz="1800" dirty="0"/>
        </a:p>
      </dgm:t>
    </dgm:pt>
    <dgm:pt modelId="{12B6344B-B5BE-4264-8991-649E429A8AD6}" type="parTrans" cxnId="{1603CA56-35BB-441C-B381-9D9A041B34C2}">
      <dgm:prSet/>
      <dgm:spPr/>
      <dgm:t>
        <a:bodyPr/>
        <a:lstStyle/>
        <a:p>
          <a:endParaRPr lang="de-CH"/>
        </a:p>
      </dgm:t>
    </dgm:pt>
    <dgm:pt modelId="{BE110C51-F3E2-44CE-A946-D65A82BD12D5}" type="sibTrans" cxnId="{1603CA56-35BB-441C-B381-9D9A041B34C2}">
      <dgm:prSet/>
      <dgm:spPr/>
      <dgm:t>
        <a:bodyPr/>
        <a:lstStyle/>
        <a:p>
          <a:endParaRPr lang="de-CH"/>
        </a:p>
      </dgm:t>
    </dgm:pt>
    <dgm:pt modelId="{09B94FBE-0B92-4315-94C3-40D665FC3F25}" type="pres">
      <dgm:prSet presAssocID="{8329F783-0641-4354-AF4C-7FAD3F827DF8}" presName="Name0" presStyleCnt="0">
        <dgm:presLayoutVars>
          <dgm:dir/>
          <dgm:animLvl val="lvl"/>
          <dgm:resizeHandles val="exact"/>
        </dgm:presLayoutVars>
      </dgm:prSet>
      <dgm:spPr/>
    </dgm:pt>
    <dgm:pt modelId="{3187410C-F5A6-4845-9469-757F3B5F83A8}" type="pres">
      <dgm:prSet presAssocID="{8D20701C-10FC-4F0C-884C-7750C0D3F2D3}" presName="boxAndChildren" presStyleCnt="0"/>
      <dgm:spPr/>
    </dgm:pt>
    <dgm:pt modelId="{3F988A3C-7C43-489B-B44E-77203C7BCD9D}" type="pres">
      <dgm:prSet presAssocID="{8D20701C-10FC-4F0C-884C-7750C0D3F2D3}" presName="parentTextBox" presStyleLbl="node1" presStyleIdx="0" presStyleCnt="4"/>
      <dgm:spPr/>
    </dgm:pt>
    <dgm:pt modelId="{30F3370F-E670-4EF6-A7A3-09756302F8D0}" type="pres">
      <dgm:prSet presAssocID="{8D20701C-10FC-4F0C-884C-7750C0D3F2D3}" presName="entireBox" presStyleLbl="node1" presStyleIdx="0" presStyleCnt="4"/>
      <dgm:spPr/>
    </dgm:pt>
    <dgm:pt modelId="{0C8E9D1F-9906-4B21-872E-5586EB3328E6}" type="pres">
      <dgm:prSet presAssocID="{8D20701C-10FC-4F0C-884C-7750C0D3F2D3}" presName="descendantBox" presStyleCnt="0"/>
      <dgm:spPr/>
    </dgm:pt>
    <dgm:pt modelId="{3AF0B0C6-70B6-4383-B96F-0E0657BCCEC3}" type="pres">
      <dgm:prSet presAssocID="{757B3DBB-DA16-4C8F-A190-EDE3D8DCD405}" presName="childTextBox" presStyleLbl="fgAccFollowNode1" presStyleIdx="0" presStyleCnt="4">
        <dgm:presLayoutVars>
          <dgm:bulletEnabled val="1"/>
        </dgm:presLayoutVars>
      </dgm:prSet>
      <dgm:spPr/>
    </dgm:pt>
    <dgm:pt modelId="{DDE91134-AED0-4465-82E0-2E81F6A3BBA4}" type="pres">
      <dgm:prSet presAssocID="{C586D64F-6DF1-4078-9834-42D14B97D8A4}" presName="sp" presStyleCnt="0"/>
      <dgm:spPr/>
    </dgm:pt>
    <dgm:pt modelId="{D9A9F611-28F2-476F-AF8B-8B056D2D4876}" type="pres">
      <dgm:prSet presAssocID="{2C1F34E2-810B-4280-B238-1EA4930C25AF}" presName="arrowAndChildren" presStyleCnt="0"/>
      <dgm:spPr/>
    </dgm:pt>
    <dgm:pt modelId="{82BA5046-8D1C-4FB8-89F8-932D0085AB99}" type="pres">
      <dgm:prSet presAssocID="{2C1F34E2-810B-4280-B238-1EA4930C25AF}" presName="parentTextArrow" presStyleLbl="node1" presStyleIdx="0" presStyleCnt="4"/>
      <dgm:spPr/>
    </dgm:pt>
    <dgm:pt modelId="{A3CFCF7A-C967-43B2-91CF-DA95D18F4FF4}" type="pres">
      <dgm:prSet presAssocID="{2C1F34E2-810B-4280-B238-1EA4930C25AF}" presName="arrow" presStyleLbl="node1" presStyleIdx="1" presStyleCnt="4"/>
      <dgm:spPr/>
    </dgm:pt>
    <dgm:pt modelId="{937123F3-8A7F-49D9-9235-42DF69AE621C}" type="pres">
      <dgm:prSet presAssocID="{2C1F34E2-810B-4280-B238-1EA4930C25AF}" presName="descendantArrow" presStyleCnt="0"/>
      <dgm:spPr/>
    </dgm:pt>
    <dgm:pt modelId="{E9859F06-1460-4A8B-829E-D5F8EBFEDBB0}" type="pres">
      <dgm:prSet presAssocID="{D3EF4358-1113-485C-BBA7-8C2C631BA8B0}" presName="childTextArrow" presStyleLbl="fgAccFollowNode1" presStyleIdx="1" presStyleCnt="4">
        <dgm:presLayoutVars>
          <dgm:bulletEnabled val="1"/>
        </dgm:presLayoutVars>
      </dgm:prSet>
      <dgm:spPr/>
    </dgm:pt>
    <dgm:pt modelId="{E4D75A8A-2C62-4364-ACFC-9616B775F9E9}" type="pres">
      <dgm:prSet presAssocID="{BB501923-91CB-4142-8E26-5173A45B6AEB}" presName="sp" presStyleCnt="0"/>
      <dgm:spPr/>
    </dgm:pt>
    <dgm:pt modelId="{F620F052-61C3-4A33-B22C-EAA9256BB5B2}" type="pres">
      <dgm:prSet presAssocID="{FBD5EE27-0BA0-4AB7-B193-400C111C7D71}" presName="arrowAndChildren" presStyleCnt="0"/>
      <dgm:spPr/>
    </dgm:pt>
    <dgm:pt modelId="{F0A24368-C5A5-4FCC-88DD-A432C280CD17}" type="pres">
      <dgm:prSet presAssocID="{FBD5EE27-0BA0-4AB7-B193-400C111C7D71}" presName="parentTextArrow" presStyleLbl="node1" presStyleIdx="1" presStyleCnt="4"/>
      <dgm:spPr/>
    </dgm:pt>
    <dgm:pt modelId="{778F673E-0BC9-4CF9-A0F6-347C7EA7B46B}" type="pres">
      <dgm:prSet presAssocID="{FBD5EE27-0BA0-4AB7-B193-400C111C7D71}" presName="arrow" presStyleLbl="node1" presStyleIdx="2" presStyleCnt="4"/>
      <dgm:spPr/>
    </dgm:pt>
    <dgm:pt modelId="{4E7C2218-1BA2-41A4-B388-692ABEF7996F}" type="pres">
      <dgm:prSet presAssocID="{FBD5EE27-0BA0-4AB7-B193-400C111C7D71}" presName="descendantArrow" presStyleCnt="0"/>
      <dgm:spPr/>
    </dgm:pt>
    <dgm:pt modelId="{44C7999A-4AEE-4DD6-8BAB-48125EFCDDAD}" type="pres">
      <dgm:prSet presAssocID="{9DD1DCAB-E871-4EC4-8A9B-85336A02A3E5}" presName="childTextArrow" presStyleLbl="fgAccFollowNode1" presStyleIdx="2" presStyleCnt="4">
        <dgm:presLayoutVars>
          <dgm:bulletEnabled val="1"/>
        </dgm:presLayoutVars>
      </dgm:prSet>
      <dgm:spPr/>
    </dgm:pt>
    <dgm:pt modelId="{3674D967-90C0-4D80-9C04-EECAA1EA659B}" type="pres">
      <dgm:prSet presAssocID="{3E4728E9-5CB2-4773-BEA4-4F4CBC2E326B}" presName="sp" presStyleCnt="0"/>
      <dgm:spPr/>
    </dgm:pt>
    <dgm:pt modelId="{DF87458E-D4C3-4666-8A71-742F50A019EC}" type="pres">
      <dgm:prSet presAssocID="{D557C9FB-D1F5-4247-915D-963A2E0230ED}" presName="arrowAndChildren" presStyleCnt="0"/>
      <dgm:spPr/>
    </dgm:pt>
    <dgm:pt modelId="{3E4EB72F-2CAB-48E1-B59E-72C529FE27A3}" type="pres">
      <dgm:prSet presAssocID="{D557C9FB-D1F5-4247-915D-963A2E0230ED}" presName="parentTextArrow" presStyleLbl="node1" presStyleIdx="2" presStyleCnt="4"/>
      <dgm:spPr/>
    </dgm:pt>
    <dgm:pt modelId="{BA7AEEFB-F77D-4F90-90BD-3F8A0263C9A6}" type="pres">
      <dgm:prSet presAssocID="{D557C9FB-D1F5-4247-915D-963A2E0230ED}" presName="arrow" presStyleLbl="node1" presStyleIdx="3" presStyleCnt="4"/>
      <dgm:spPr/>
    </dgm:pt>
    <dgm:pt modelId="{F3F05C7F-D1D5-45A1-8FC4-82D7842EDDA2}" type="pres">
      <dgm:prSet presAssocID="{D557C9FB-D1F5-4247-915D-963A2E0230ED}" presName="descendantArrow" presStyleCnt="0"/>
      <dgm:spPr/>
    </dgm:pt>
    <dgm:pt modelId="{353690A8-A84C-4E22-92D8-E52CB4359BC6}" type="pres">
      <dgm:prSet presAssocID="{62695A68-8485-4178-BD23-A494BBB678F5}" presName="childTextArrow" presStyleLbl="fgAccFollowNode1" presStyleIdx="3" presStyleCnt="4">
        <dgm:presLayoutVars>
          <dgm:bulletEnabled val="1"/>
        </dgm:presLayoutVars>
      </dgm:prSet>
      <dgm:spPr/>
    </dgm:pt>
  </dgm:ptLst>
  <dgm:cxnLst>
    <dgm:cxn modelId="{5C50413A-57DE-490E-BE91-3C85741D6DCA}" srcId="{8329F783-0641-4354-AF4C-7FAD3F827DF8}" destId="{8D20701C-10FC-4F0C-884C-7750C0D3F2D3}" srcOrd="3" destOrd="0" parTransId="{42E64F73-3EC5-4002-AF72-2ABDB2485FBC}" sibTransId="{4E79E0F3-7B13-40B8-AB2F-EAADE66495FC}"/>
    <dgm:cxn modelId="{AD48A143-4528-41EB-9C9C-768C1D686B06}" type="presOf" srcId="{FBD5EE27-0BA0-4AB7-B193-400C111C7D71}" destId="{F0A24368-C5A5-4FCC-88DD-A432C280CD17}" srcOrd="0" destOrd="0" presId="urn:microsoft.com/office/officeart/2005/8/layout/process4"/>
    <dgm:cxn modelId="{65521C4D-3CA4-44BF-B708-11E454712CFC}" type="presOf" srcId="{D557C9FB-D1F5-4247-915D-963A2E0230ED}" destId="{3E4EB72F-2CAB-48E1-B59E-72C529FE27A3}" srcOrd="0" destOrd="0" presId="urn:microsoft.com/office/officeart/2005/8/layout/process4"/>
    <dgm:cxn modelId="{65DBBF54-FFC7-4B60-8737-7C1A567EEB69}" srcId="{FBD5EE27-0BA0-4AB7-B193-400C111C7D71}" destId="{9DD1DCAB-E871-4EC4-8A9B-85336A02A3E5}" srcOrd="0" destOrd="0" parTransId="{5FFC2863-042E-4731-A5D4-1FBF4C5C17EA}" sibTransId="{00ED7AA6-6ECB-41C2-BA49-0EA805A194EA}"/>
    <dgm:cxn modelId="{1603CA56-35BB-441C-B381-9D9A041B34C2}" srcId="{8D20701C-10FC-4F0C-884C-7750C0D3F2D3}" destId="{757B3DBB-DA16-4C8F-A190-EDE3D8DCD405}" srcOrd="0" destOrd="0" parTransId="{12B6344B-B5BE-4264-8991-649E429A8AD6}" sibTransId="{BE110C51-F3E2-44CE-A946-D65A82BD12D5}"/>
    <dgm:cxn modelId="{B9145C5A-0BD0-4447-9E26-5624894E4EB3}" srcId="{8329F783-0641-4354-AF4C-7FAD3F827DF8}" destId="{FBD5EE27-0BA0-4AB7-B193-400C111C7D71}" srcOrd="1" destOrd="0" parTransId="{B2FB5D63-3DD5-4BEC-B096-237F3C4B7C18}" sibTransId="{BB501923-91CB-4142-8E26-5173A45B6AEB}"/>
    <dgm:cxn modelId="{CA67347C-57C8-45D2-9865-593C0FC7DEC8}" type="presOf" srcId="{2C1F34E2-810B-4280-B238-1EA4930C25AF}" destId="{A3CFCF7A-C967-43B2-91CF-DA95D18F4FF4}" srcOrd="1" destOrd="0" presId="urn:microsoft.com/office/officeart/2005/8/layout/process4"/>
    <dgm:cxn modelId="{3CA8308C-97AF-411A-AA02-F1872B1150D0}" srcId="{8329F783-0641-4354-AF4C-7FAD3F827DF8}" destId="{2C1F34E2-810B-4280-B238-1EA4930C25AF}" srcOrd="2" destOrd="0" parTransId="{794A88E2-DC74-424C-B0E7-9D9D80803F27}" sibTransId="{C586D64F-6DF1-4078-9834-42D14B97D8A4}"/>
    <dgm:cxn modelId="{9FDCCD8D-E175-499E-812B-2842C2046C8A}" type="presOf" srcId="{8D20701C-10FC-4F0C-884C-7750C0D3F2D3}" destId="{30F3370F-E670-4EF6-A7A3-09756302F8D0}" srcOrd="1" destOrd="0" presId="urn:microsoft.com/office/officeart/2005/8/layout/process4"/>
    <dgm:cxn modelId="{4B91C09A-6143-46BE-BDDF-14165D0DF9C5}" type="presOf" srcId="{8D20701C-10FC-4F0C-884C-7750C0D3F2D3}" destId="{3F988A3C-7C43-489B-B44E-77203C7BCD9D}" srcOrd="0" destOrd="0" presId="urn:microsoft.com/office/officeart/2005/8/layout/process4"/>
    <dgm:cxn modelId="{D7C5FEA1-E98C-4156-AB23-6E1F169F3CE7}" type="presOf" srcId="{9DD1DCAB-E871-4EC4-8A9B-85336A02A3E5}" destId="{44C7999A-4AEE-4DD6-8BAB-48125EFCDDAD}" srcOrd="0" destOrd="0" presId="urn:microsoft.com/office/officeart/2005/8/layout/process4"/>
    <dgm:cxn modelId="{4BC0D5A7-09A2-4500-BECF-8DB973E51FB2}" type="presOf" srcId="{D557C9FB-D1F5-4247-915D-963A2E0230ED}" destId="{BA7AEEFB-F77D-4F90-90BD-3F8A0263C9A6}" srcOrd="1" destOrd="0" presId="urn:microsoft.com/office/officeart/2005/8/layout/process4"/>
    <dgm:cxn modelId="{8E3A00AD-E922-44AE-AEC1-80FE8639CF68}" srcId="{D557C9FB-D1F5-4247-915D-963A2E0230ED}" destId="{62695A68-8485-4178-BD23-A494BBB678F5}" srcOrd="0" destOrd="0" parTransId="{4EB1D5EC-1607-428E-8AB0-0B610B031CDF}" sibTransId="{C0D86466-581E-4CCF-A675-C988EB409E92}"/>
    <dgm:cxn modelId="{3F47ADCF-DD6B-4ADC-8615-DA3523490DEE}" srcId="{2C1F34E2-810B-4280-B238-1EA4930C25AF}" destId="{D3EF4358-1113-485C-BBA7-8C2C631BA8B0}" srcOrd="0" destOrd="0" parTransId="{E75735E5-42AE-4708-9213-5DB0E70F168D}" sibTransId="{538A613A-5407-4192-949B-59744C255DB3}"/>
    <dgm:cxn modelId="{083A98D7-2142-415B-9E03-1C2B142C1ABC}" type="presOf" srcId="{D3EF4358-1113-485C-BBA7-8C2C631BA8B0}" destId="{E9859F06-1460-4A8B-829E-D5F8EBFEDBB0}" srcOrd="0" destOrd="0" presId="urn:microsoft.com/office/officeart/2005/8/layout/process4"/>
    <dgm:cxn modelId="{DFAF94D9-898A-4BEA-A431-1FF646CE2A6E}" type="presOf" srcId="{2C1F34E2-810B-4280-B238-1EA4930C25AF}" destId="{82BA5046-8D1C-4FB8-89F8-932D0085AB99}" srcOrd="0" destOrd="0" presId="urn:microsoft.com/office/officeart/2005/8/layout/process4"/>
    <dgm:cxn modelId="{DAF8F6D9-FCD0-4DE3-B027-E1B61786A656}" type="presOf" srcId="{62695A68-8485-4178-BD23-A494BBB678F5}" destId="{353690A8-A84C-4E22-92D8-E52CB4359BC6}" srcOrd="0" destOrd="0" presId="urn:microsoft.com/office/officeart/2005/8/layout/process4"/>
    <dgm:cxn modelId="{228251DF-0ADE-4D68-BF73-360DD04067D0}" type="presOf" srcId="{757B3DBB-DA16-4C8F-A190-EDE3D8DCD405}" destId="{3AF0B0C6-70B6-4383-B96F-0E0657BCCEC3}" srcOrd="0" destOrd="0" presId="urn:microsoft.com/office/officeart/2005/8/layout/process4"/>
    <dgm:cxn modelId="{534230F1-E2D4-4F7A-B696-01FE30D5CDAB}" type="presOf" srcId="{FBD5EE27-0BA0-4AB7-B193-400C111C7D71}" destId="{778F673E-0BC9-4CF9-A0F6-347C7EA7B46B}" srcOrd="1" destOrd="0" presId="urn:microsoft.com/office/officeart/2005/8/layout/process4"/>
    <dgm:cxn modelId="{9BCD64F2-FCD8-4CA8-ABA6-9A479553EAA4}" srcId="{8329F783-0641-4354-AF4C-7FAD3F827DF8}" destId="{D557C9FB-D1F5-4247-915D-963A2E0230ED}" srcOrd="0" destOrd="0" parTransId="{FBFB63E6-CD27-4DA5-AB5C-F5785C1E2419}" sibTransId="{3E4728E9-5CB2-4773-BEA4-4F4CBC2E326B}"/>
    <dgm:cxn modelId="{F3BC40F5-C9C6-4190-9759-BE5F4B612326}" type="presOf" srcId="{8329F783-0641-4354-AF4C-7FAD3F827DF8}" destId="{09B94FBE-0B92-4315-94C3-40D665FC3F25}" srcOrd="0" destOrd="0" presId="urn:microsoft.com/office/officeart/2005/8/layout/process4"/>
    <dgm:cxn modelId="{44A158B1-E792-4B10-8D40-5F9D4CC40D3E}" type="presParOf" srcId="{09B94FBE-0B92-4315-94C3-40D665FC3F25}" destId="{3187410C-F5A6-4845-9469-757F3B5F83A8}" srcOrd="0" destOrd="0" presId="urn:microsoft.com/office/officeart/2005/8/layout/process4"/>
    <dgm:cxn modelId="{FEF558E7-F3F6-41CF-8799-74DEA317FC8E}" type="presParOf" srcId="{3187410C-F5A6-4845-9469-757F3B5F83A8}" destId="{3F988A3C-7C43-489B-B44E-77203C7BCD9D}" srcOrd="0" destOrd="0" presId="urn:microsoft.com/office/officeart/2005/8/layout/process4"/>
    <dgm:cxn modelId="{F903EBB5-110E-48E9-8E79-B6B2C9EC58E7}" type="presParOf" srcId="{3187410C-F5A6-4845-9469-757F3B5F83A8}" destId="{30F3370F-E670-4EF6-A7A3-09756302F8D0}" srcOrd="1" destOrd="0" presId="urn:microsoft.com/office/officeart/2005/8/layout/process4"/>
    <dgm:cxn modelId="{7B58F986-CBC8-4A92-8405-7D38DEC3A24D}" type="presParOf" srcId="{3187410C-F5A6-4845-9469-757F3B5F83A8}" destId="{0C8E9D1F-9906-4B21-872E-5586EB3328E6}" srcOrd="2" destOrd="0" presId="urn:microsoft.com/office/officeart/2005/8/layout/process4"/>
    <dgm:cxn modelId="{F38A6466-D977-437C-A491-18E65BABE899}" type="presParOf" srcId="{0C8E9D1F-9906-4B21-872E-5586EB3328E6}" destId="{3AF0B0C6-70B6-4383-B96F-0E0657BCCEC3}" srcOrd="0" destOrd="0" presId="urn:microsoft.com/office/officeart/2005/8/layout/process4"/>
    <dgm:cxn modelId="{4B43E099-215E-4B0D-80EB-35D0150FCB76}" type="presParOf" srcId="{09B94FBE-0B92-4315-94C3-40D665FC3F25}" destId="{DDE91134-AED0-4465-82E0-2E81F6A3BBA4}" srcOrd="1" destOrd="0" presId="urn:microsoft.com/office/officeart/2005/8/layout/process4"/>
    <dgm:cxn modelId="{5527DB97-7A00-4696-8758-9854FB780D8C}" type="presParOf" srcId="{09B94FBE-0B92-4315-94C3-40D665FC3F25}" destId="{D9A9F611-28F2-476F-AF8B-8B056D2D4876}" srcOrd="2" destOrd="0" presId="urn:microsoft.com/office/officeart/2005/8/layout/process4"/>
    <dgm:cxn modelId="{85A1F98F-DCEE-4EAE-B605-1941A49FE5A5}" type="presParOf" srcId="{D9A9F611-28F2-476F-AF8B-8B056D2D4876}" destId="{82BA5046-8D1C-4FB8-89F8-932D0085AB99}" srcOrd="0" destOrd="0" presId="urn:microsoft.com/office/officeart/2005/8/layout/process4"/>
    <dgm:cxn modelId="{79EE8390-6B39-4C57-96EE-AF71FC92C1C4}" type="presParOf" srcId="{D9A9F611-28F2-476F-AF8B-8B056D2D4876}" destId="{A3CFCF7A-C967-43B2-91CF-DA95D18F4FF4}" srcOrd="1" destOrd="0" presId="urn:microsoft.com/office/officeart/2005/8/layout/process4"/>
    <dgm:cxn modelId="{7823D1D4-44FF-4087-82C4-384385343112}" type="presParOf" srcId="{D9A9F611-28F2-476F-AF8B-8B056D2D4876}" destId="{937123F3-8A7F-49D9-9235-42DF69AE621C}" srcOrd="2" destOrd="0" presId="urn:microsoft.com/office/officeart/2005/8/layout/process4"/>
    <dgm:cxn modelId="{E68834F9-3850-4437-A188-1F16FFE4BEF7}" type="presParOf" srcId="{937123F3-8A7F-49D9-9235-42DF69AE621C}" destId="{E9859F06-1460-4A8B-829E-D5F8EBFEDBB0}" srcOrd="0" destOrd="0" presId="urn:microsoft.com/office/officeart/2005/8/layout/process4"/>
    <dgm:cxn modelId="{3E7A46F1-EA92-4A5E-AE4F-4D71B59DE04A}" type="presParOf" srcId="{09B94FBE-0B92-4315-94C3-40D665FC3F25}" destId="{E4D75A8A-2C62-4364-ACFC-9616B775F9E9}" srcOrd="3" destOrd="0" presId="urn:microsoft.com/office/officeart/2005/8/layout/process4"/>
    <dgm:cxn modelId="{23429527-A7D9-4258-96FC-48974F160ADC}" type="presParOf" srcId="{09B94FBE-0B92-4315-94C3-40D665FC3F25}" destId="{F620F052-61C3-4A33-B22C-EAA9256BB5B2}" srcOrd="4" destOrd="0" presId="urn:microsoft.com/office/officeart/2005/8/layout/process4"/>
    <dgm:cxn modelId="{79181465-408B-4B3A-9F05-78AEE352907E}" type="presParOf" srcId="{F620F052-61C3-4A33-B22C-EAA9256BB5B2}" destId="{F0A24368-C5A5-4FCC-88DD-A432C280CD17}" srcOrd="0" destOrd="0" presId="urn:microsoft.com/office/officeart/2005/8/layout/process4"/>
    <dgm:cxn modelId="{97F305A5-EFD5-4DBA-A1FC-91F64F199FF1}" type="presParOf" srcId="{F620F052-61C3-4A33-B22C-EAA9256BB5B2}" destId="{778F673E-0BC9-4CF9-A0F6-347C7EA7B46B}" srcOrd="1" destOrd="0" presId="urn:microsoft.com/office/officeart/2005/8/layout/process4"/>
    <dgm:cxn modelId="{498B134F-615A-4660-B404-7A6DEDC79763}" type="presParOf" srcId="{F620F052-61C3-4A33-B22C-EAA9256BB5B2}" destId="{4E7C2218-1BA2-41A4-B388-692ABEF7996F}" srcOrd="2" destOrd="0" presId="urn:microsoft.com/office/officeart/2005/8/layout/process4"/>
    <dgm:cxn modelId="{3D7F4433-A00E-4F27-A292-06199382A743}" type="presParOf" srcId="{4E7C2218-1BA2-41A4-B388-692ABEF7996F}" destId="{44C7999A-4AEE-4DD6-8BAB-48125EFCDDAD}" srcOrd="0" destOrd="0" presId="urn:microsoft.com/office/officeart/2005/8/layout/process4"/>
    <dgm:cxn modelId="{37DEF840-5065-4D3F-8504-833FA5E406E4}" type="presParOf" srcId="{09B94FBE-0B92-4315-94C3-40D665FC3F25}" destId="{3674D967-90C0-4D80-9C04-EECAA1EA659B}" srcOrd="5" destOrd="0" presId="urn:microsoft.com/office/officeart/2005/8/layout/process4"/>
    <dgm:cxn modelId="{CEEB3CEA-6449-4858-9DBE-263F537F0DD9}" type="presParOf" srcId="{09B94FBE-0B92-4315-94C3-40D665FC3F25}" destId="{DF87458E-D4C3-4666-8A71-742F50A019EC}" srcOrd="6" destOrd="0" presId="urn:microsoft.com/office/officeart/2005/8/layout/process4"/>
    <dgm:cxn modelId="{5F02E57A-AC44-41BF-BB60-1DAA9E18A30A}" type="presParOf" srcId="{DF87458E-D4C3-4666-8A71-742F50A019EC}" destId="{3E4EB72F-2CAB-48E1-B59E-72C529FE27A3}" srcOrd="0" destOrd="0" presId="urn:microsoft.com/office/officeart/2005/8/layout/process4"/>
    <dgm:cxn modelId="{7A126ADC-C39F-47C5-B2FD-F1CA82ACC8FC}" type="presParOf" srcId="{DF87458E-D4C3-4666-8A71-742F50A019EC}" destId="{BA7AEEFB-F77D-4F90-90BD-3F8A0263C9A6}" srcOrd="1" destOrd="0" presId="urn:microsoft.com/office/officeart/2005/8/layout/process4"/>
    <dgm:cxn modelId="{FDE88790-AA3E-44F9-95C6-589AD1E9ACA6}" type="presParOf" srcId="{DF87458E-D4C3-4666-8A71-742F50A019EC}" destId="{F3F05C7F-D1D5-45A1-8FC4-82D7842EDDA2}" srcOrd="2" destOrd="0" presId="urn:microsoft.com/office/officeart/2005/8/layout/process4"/>
    <dgm:cxn modelId="{946C25DC-41AB-46E1-AFFA-4604A5595CE7}" type="presParOf" srcId="{F3F05C7F-D1D5-45A1-8FC4-82D7842EDDA2}" destId="{353690A8-A84C-4E22-92D8-E52CB4359BC6}" srcOrd="0" destOrd="0" presId="urn:microsoft.com/office/officeart/2005/8/layout/process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3370F-E670-4EF6-A7A3-09756302F8D0}">
      <dsp:nvSpPr>
        <dsp:cNvPr id="0" name=""/>
        <dsp:cNvSpPr/>
      </dsp:nvSpPr>
      <dsp:spPr>
        <a:xfrm>
          <a:off x="0" y="3838592"/>
          <a:ext cx="4752528" cy="8397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fr-CH" sz="1800" b="0" kern="1200" cap="none" dirty="0">
              <a:latin typeface="Arial"/>
              <a:ea typeface="Arial"/>
              <a:cs typeface="Arial"/>
              <a:sym typeface="Arial"/>
            </a:rPr>
            <a:t>Collaborateur (victime de l’accident)</a:t>
          </a:r>
          <a:endParaRPr lang="de-CH" sz="1800" kern="1200" dirty="0"/>
        </a:p>
      </dsp:txBody>
      <dsp:txXfrm>
        <a:off x="0" y="3838592"/>
        <a:ext cx="4752528" cy="453486"/>
      </dsp:txXfrm>
    </dsp:sp>
    <dsp:sp modelId="{3AF0B0C6-70B6-4383-B96F-0E0657BCCEC3}">
      <dsp:nvSpPr>
        <dsp:cNvPr id="0" name=""/>
        <dsp:cNvSpPr/>
      </dsp:nvSpPr>
      <dsp:spPr>
        <a:xfrm>
          <a:off x="0" y="4275283"/>
          <a:ext cx="4752528" cy="38630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H" sz="1800" b="0" kern="1200" cap="none">
              <a:latin typeface="Arial"/>
              <a:ea typeface="Arial"/>
              <a:cs typeface="Arial"/>
              <a:sym typeface="Arial"/>
            </a:rPr>
            <a:t>Peter Meier</a:t>
          </a:r>
          <a:endParaRPr lang="de-CH" sz="1800" kern="1200" dirty="0"/>
        </a:p>
      </dsp:txBody>
      <dsp:txXfrm>
        <a:off x="0" y="4275283"/>
        <a:ext cx="4752528" cy="386303"/>
      </dsp:txXfrm>
    </dsp:sp>
    <dsp:sp modelId="{A3CFCF7A-C967-43B2-91CF-DA95D18F4FF4}">
      <dsp:nvSpPr>
        <dsp:cNvPr id="0" name=""/>
        <dsp:cNvSpPr/>
      </dsp:nvSpPr>
      <dsp:spPr>
        <a:xfrm rot="10800000">
          <a:off x="0" y="2559592"/>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fr-CH" sz="1800" b="0" kern="1200" cap="none" dirty="0">
              <a:latin typeface="Arial"/>
              <a:ea typeface="Arial"/>
              <a:cs typeface="Arial"/>
              <a:sym typeface="Arial"/>
            </a:rPr>
            <a:t>Chef d’équipe &amp; préposé à la sécurité </a:t>
          </a:r>
          <a:endParaRPr lang="de-CH" sz="1800" kern="1200" dirty="0"/>
        </a:p>
      </dsp:txBody>
      <dsp:txXfrm rot="-10800000">
        <a:off x="0" y="2559592"/>
        <a:ext cx="4752528" cy="453350"/>
      </dsp:txXfrm>
    </dsp:sp>
    <dsp:sp modelId="{E9859F06-1460-4A8B-829E-D5F8EBFEDBB0}">
      <dsp:nvSpPr>
        <dsp:cNvPr id="0" name=""/>
        <dsp:cNvSpPr/>
      </dsp:nvSpPr>
      <dsp:spPr>
        <a:xfrm>
          <a:off x="0" y="3012942"/>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H" sz="1800" b="0" kern="1200" cap="none">
              <a:latin typeface="Arial"/>
              <a:ea typeface="Arial"/>
              <a:cs typeface="Arial"/>
              <a:sym typeface="Arial"/>
            </a:rPr>
            <a:t>Urs Grau</a:t>
          </a:r>
          <a:endParaRPr lang="de-CH" sz="1800" kern="1200" dirty="0"/>
        </a:p>
      </dsp:txBody>
      <dsp:txXfrm>
        <a:off x="0" y="3012942"/>
        <a:ext cx="4752528" cy="386187"/>
      </dsp:txXfrm>
    </dsp:sp>
    <dsp:sp modelId="{778F673E-0BC9-4CF9-A0F6-347C7EA7B46B}">
      <dsp:nvSpPr>
        <dsp:cNvPr id="0" name=""/>
        <dsp:cNvSpPr/>
      </dsp:nvSpPr>
      <dsp:spPr>
        <a:xfrm rot="10800000">
          <a:off x="0" y="1280591"/>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CH" sz="1800" b="0" kern="1200" cap="none">
              <a:latin typeface="Arial"/>
              <a:ea typeface="Arial"/>
              <a:cs typeface="Arial"/>
              <a:sym typeface="Arial"/>
            </a:rPr>
            <a:t>Chef de production</a:t>
          </a:r>
          <a:endParaRPr lang="de-CH" sz="1800" kern="1200" dirty="0"/>
        </a:p>
      </dsp:txBody>
      <dsp:txXfrm rot="-10800000">
        <a:off x="0" y="1280591"/>
        <a:ext cx="4752528" cy="453350"/>
      </dsp:txXfrm>
    </dsp:sp>
    <dsp:sp modelId="{44C7999A-4AEE-4DD6-8BAB-48125EFCDDAD}">
      <dsp:nvSpPr>
        <dsp:cNvPr id="0" name=""/>
        <dsp:cNvSpPr/>
      </dsp:nvSpPr>
      <dsp:spPr>
        <a:xfrm>
          <a:off x="0" y="1733942"/>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H" sz="1800" b="0" kern="1200" cap="none">
              <a:latin typeface="Arial"/>
              <a:ea typeface="Arial"/>
              <a:cs typeface="Arial"/>
              <a:sym typeface="Arial"/>
            </a:rPr>
            <a:t>Ruedi Mäder</a:t>
          </a:r>
          <a:endParaRPr lang="de-CH" sz="1800" kern="1200" dirty="0"/>
        </a:p>
      </dsp:txBody>
      <dsp:txXfrm>
        <a:off x="0" y="1733942"/>
        <a:ext cx="4752528" cy="386187"/>
      </dsp:txXfrm>
    </dsp:sp>
    <dsp:sp modelId="{BA7AEEFB-F77D-4F90-90BD-3F8A0263C9A6}">
      <dsp:nvSpPr>
        <dsp:cNvPr id="0" name=""/>
        <dsp:cNvSpPr/>
      </dsp:nvSpPr>
      <dsp:spPr>
        <a:xfrm rot="10800000">
          <a:off x="0" y="1591"/>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CH" sz="1800" b="0" kern="1200" cap="none">
              <a:latin typeface="Arial"/>
              <a:ea typeface="Arial"/>
              <a:cs typeface="Arial"/>
              <a:sym typeface="Arial"/>
            </a:rPr>
            <a:t>Directeur</a:t>
          </a:r>
          <a:endParaRPr lang="de-CH" sz="1800" kern="1200" dirty="0"/>
        </a:p>
      </dsp:txBody>
      <dsp:txXfrm rot="-10800000">
        <a:off x="0" y="1591"/>
        <a:ext cx="4752528" cy="453350"/>
      </dsp:txXfrm>
    </dsp:sp>
    <dsp:sp modelId="{353690A8-A84C-4E22-92D8-E52CB4359BC6}">
      <dsp:nvSpPr>
        <dsp:cNvPr id="0" name=""/>
        <dsp:cNvSpPr/>
      </dsp:nvSpPr>
      <dsp:spPr>
        <a:xfrm>
          <a:off x="0" y="454941"/>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H" sz="1800" b="0" kern="1200" cap="none">
              <a:latin typeface="Arial"/>
              <a:ea typeface="Arial"/>
              <a:cs typeface="Arial"/>
              <a:sym typeface="Arial"/>
            </a:rPr>
            <a:t>Monsieur Egger</a:t>
          </a:r>
          <a:endParaRPr lang="de-CH" sz="1800" kern="1200" dirty="0"/>
        </a:p>
      </dsp:txBody>
      <dsp:txXfrm>
        <a:off x="0" y="454941"/>
        <a:ext cx="4752528" cy="3861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3076363" cy="513508"/>
          </a:xfrm>
          <a:prstGeom prst="rect">
            <a:avLst/>
          </a:prstGeom>
        </p:spPr>
        <p:txBody>
          <a:bodyPr vert="horz" lIns="95500" tIns="47750" rIns="95500" bIns="47750" rtlCol="0"/>
          <a:lstStyle>
            <a:lvl1pPr algn="l">
              <a:defRPr sz="13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4021294" y="0"/>
            <a:ext cx="3076363" cy="513508"/>
          </a:xfrm>
          <a:prstGeom prst="rect">
            <a:avLst/>
          </a:prstGeom>
        </p:spPr>
        <p:txBody>
          <a:bodyPr vert="horz" lIns="95500" tIns="47750" rIns="95500" bIns="47750" rtlCol="0"/>
          <a:lstStyle>
            <a:lvl1pPr algn="r">
              <a:defRPr sz="1300"/>
            </a:lvl1pPr>
          </a:lstStyle>
          <a:p>
            <a:fld id="{2587F81F-703A-486A-ABDB-8FD28DBE1C96}" type="datetimeFigureOut">
              <a:rPr lang="en-US" smtClean="0"/>
              <a:t>8/11/2023</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9721107"/>
            <a:ext cx="3076363" cy="513507"/>
          </a:xfrm>
          <a:prstGeom prst="rect">
            <a:avLst/>
          </a:prstGeom>
        </p:spPr>
        <p:txBody>
          <a:bodyPr vert="horz" lIns="95500" tIns="47750" rIns="95500" bIns="47750"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4021294" y="9721107"/>
            <a:ext cx="3076363" cy="513507"/>
          </a:xfrm>
          <a:prstGeom prst="rect">
            <a:avLst/>
          </a:prstGeom>
        </p:spPr>
        <p:txBody>
          <a:bodyPr vert="horz" lIns="95500" tIns="47750" rIns="95500" bIns="47750" rtlCol="0" anchor="b"/>
          <a:lstStyle>
            <a:lvl1pPr algn="r">
              <a:defRPr sz="13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5500" tIns="47750" rIns="95500" bIns="47750"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5500" tIns="47750" rIns="95500" bIns="47750" rtlCol="0"/>
          <a:lstStyle>
            <a:lvl1pPr algn="r">
              <a:defRPr sz="1300"/>
            </a:lvl1pPr>
          </a:lstStyle>
          <a:p>
            <a:fld id="{1D7C7CC5-2BF5-4715-A2D9-EB8D14F8111B}" type="datetimeFigureOut">
              <a:rPr lang="en-US" smtClean="0"/>
              <a:t>8/11/2023</a:t>
            </a:fld>
            <a:endParaRPr lang="en-US"/>
          </a:p>
        </p:txBody>
      </p:sp>
      <p:sp>
        <p:nvSpPr>
          <p:cNvPr id="4" name="Slide Image Placeholder 3"/>
          <p:cNvSpPr>
            <a:spLocks noGrp="1" noRot="1" noChangeAspect="1"/>
          </p:cNvSpPr>
          <p:nvPr>
            <p:ph type="sldImg" idx="2"/>
          </p:nvPr>
        </p:nvSpPr>
        <p:spPr>
          <a:xfrm>
            <a:off x="477838" y="1277938"/>
            <a:ext cx="6143625" cy="3455987"/>
          </a:xfrm>
          <a:prstGeom prst="rect">
            <a:avLst/>
          </a:prstGeom>
          <a:noFill/>
          <a:ln w="12700">
            <a:solidFill>
              <a:prstClr val="black"/>
            </a:solidFill>
          </a:ln>
        </p:spPr>
        <p:txBody>
          <a:bodyPr vert="horz" lIns="95500" tIns="47750" rIns="95500" bIns="47750" rtlCol="0" anchor="ctr"/>
          <a:lstStyle/>
          <a:p>
            <a:endParaRPr lang="en-US"/>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5500" tIns="47750" rIns="95500" bIns="4775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5500" tIns="47750" rIns="95500" bIns="47750"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5500" tIns="47750" rIns="95500" bIns="47750" rtlCol="0" anchor="b"/>
          <a:lstStyle>
            <a:lvl1pPr algn="r">
              <a:defRPr sz="13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0"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5116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Film «Der lange Weg»</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240684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54999">
              <a:defRPr/>
            </a:pPr>
            <a:r>
              <a:rPr lang="fr-CH" dirty="0">
                <a:effectLst/>
              </a:rPr>
              <a:t>La densité de la glace étant de 0,920 kg par litre (1,025 kg avec de l’eau de mer), 90 % du volume de l’iceberg doit se trouver sous la surface de l’eau. Les valeurs moyennes indiquées sont susceptibles de varier très légèrement selon la salinité et la température de l’eau. Dans le cas d’un iceberg, il faut tenir compte d’une autre variable: la masse volumique des bulles d’air emprisonnées dans la glace. </a:t>
            </a:r>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34945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71618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39</a:t>
            </a:fld>
            <a:endParaRPr lang="en-US"/>
          </a:p>
        </p:txBody>
      </p:sp>
    </p:spTree>
    <p:extLst>
      <p:ext uri="{BB962C8B-B14F-4D97-AF65-F5344CB8AC3E}">
        <p14:creationId xmlns:p14="http://schemas.microsoft.com/office/powerpoint/2010/main" val="395422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43</a:t>
            </a:fld>
            <a:endParaRPr lang="en-US"/>
          </a:p>
        </p:txBody>
      </p:sp>
    </p:spTree>
    <p:extLst>
      <p:ext uri="{BB962C8B-B14F-4D97-AF65-F5344CB8AC3E}">
        <p14:creationId xmlns:p14="http://schemas.microsoft.com/office/powerpoint/2010/main" val="348906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pic>
        <p:nvPicPr>
          <p:cNvPr id="12" name="Inhaltsplatzhalt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 t="18191" r="1385" b="32722"/>
          <a:stretch/>
        </p:blipFill>
        <p:spPr>
          <a:xfrm>
            <a:off x="0" y="550800"/>
            <a:ext cx="11640616" cy="3888000"/>
          </a:xfrm>
          <a:prstGeom prst="rect">
            <a:avLst/>
          </a:prstGeom>
        </p:spPr>
      </p:pic>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99132BB1-EC3C-4C63-9A7A-ABF96E50CAAA}" type="datetime1">
              <a:rPr lang="de-CH" smtClean="0"/>
              <a:pPr/>
              <a:t>11.08.2023</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Titelmasterformat durch Klicken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Textmasterformat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zweispaltig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marL="0" indent="0">
              <a:buNone/>
              <a:defRPr/>
            </a:lvl1pPr>
          </a:lstStyle>
          <a:p>
            <a:pPr lvl="0"/>
            <a:r>
              <a:rPr lang="de-DE" dirty="0"/>
              <a:t>Textmasterformat bearbeiten</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marL="0" indent="0">
              <a:buNone/>
              <a:defRPr/>
            </a:lvl1pPr>
          </a:lstStyle>
          <a:p>
            <a:pPr lvl="0"/>
            <a:r>
              <a:rPr lang="de-DE" dirty="0"/>
              <a:t>Textmasterformat bearbeiten</a:t>
            </a:r>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11.08.2023</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Tree>
    <p:extLst>
      <p:ext uri="{BB962C8B-B14F-4D97-AF65-F5344CB8AC3E}">
        <p14:creationId xmlns:p14="http://schemas.microsoft.com/office/powerpoint/2010/main" val="38233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0" indent="0">
              <a:lnSpc>
                <a:spcPct val="100000"/>
              </a:lnSpc>
              <a:spcBef>
                <a:spcPts val="0"/>
              </a:spcBef>
              <a:buNone/>
              <a:defRPr sz="2400"/>
            </a:lvl1pPr>
            <a:lvl2pPr>
              <a:defRPr sz="2400"/>
            </a:lvl2pPr>
            <a:lvl3pPr>
              <a:defRPr sz="2400"/>
            </a:lvl3pPr>
            <a:lvl4pPr marL="987425" indent="-268288">
              <a:defRPr sz="2400"/>
            </a:lvl4pPr>
            <a:lvl5pPr>
              <a:defRPr sz="2400"/>
            </a:lvl5pPr>
          </a:lstStyle>
          <a:p>
            <a:pPr lvl="0"/>
            <a:r>
              <a:rPr lang="de-DE" dirty="0"/>
              <a:t>Textmasterformat bearbeiten</a:t>
            </a:r>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5949DD4C-A2A5-45D7-8FC7-71E9089F31B7}" type="datetime1">
              <a:rPr lang="de-CH" smtClean="0"/>
              <a:t>11.08.2023</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37787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individu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dirty="0"/>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accent6">
              <a:lumMod val="20000"/>
              <a:lumOff val="80000"/>
            </a:schemeClr>
          </a:solidFill>
        </p:spPr>
        <p:txBody>
          <a:bodyPr/>
          <a:lstStyle>
            <a:lvl1pPr marL="0" indent="0" algn="ctr">
              <a:buNone/>
              <a:defRPr baseline="0"/>
            </a:lvl1pPr>
          </a:lstStyle>
          <a:p>
            <a:r>
              <a:rPr lang="de-DE" dirty="0"/>
              <a:t>Bild, Grafik, Logo</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pic>
        <p:nvPicPr>
          <p:cNvPr id="9" name="Bildplatzhalter 13"/>
          <p:cNvPicPr>
            <a:picLocks noChangeAspect="1"/>
          </p:cNvPicPr>
          <p:nvPr userDrawn="1"/>
        </p:nvPicPr>
        <p:blipFill>
          <a:blip r:embed="rId3">
            <a:extLst>
              <a:ext uri="{28A0092B-C50C-407E-A947-70E740481C1C}">
                <a14:useLocalDpi xmlns:a14="http://schemas.microsoft.com/office/drawing/2010/main" val="0"/>
              </a:ext>
            </a:extLst>
          </a:blip>
          <a:srcRect l="148" r="148"/>
          <a:stretch>
            <a:fillRect/>
          </a:stretch>
        </p:blipFill>
        <p:spPr>
          <a:xfrm>
            <a:off x="0" y="549275"/>
            <a:ext cx="11641138" cy="3887788"/>
          </a:xfrm>
          <a:prstGeom prst="rect">
            <a:avLst/>
          </a:prstGeom>
        </p:spPr>
      </p:pic>
    </p:spTree>
    <p:extLst>
      <p:ext uri="{BB962C8B-B14F-4D97-AF65-F5344CB8AC3E}">
        <p14:creationId xmlns:p14="http://schemas.microsoft.com/office/powerpoint/2010/main" val="249537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dirty="0"/>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9500850-F1BF-4783-BAD3-3D381EA24A86}" type="datetime1">
              <a:rPr lang="de-CH" smtClean="0"/>
              <a:t>11.08.2023</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0" indent="0">
              <a:lnSpc>
                <a:spcPct val="100000"/>
              </a:lnSpc>
              <a:spcBef>
                <a:spcPts val="0"/>
              </a:spcBef>
              <a:buNone/>
              <a:defRPr sz="2400"/>
            </a:lvl1pPr>
            <a:lvl2pPr>
              <a:defRPr sz="2400"/>
            </a:lvl2pPr>
            <a:lvl3pPr>
              <a:defRPr sz="2400"/>
            </a:lvl3pPr>
            <a:lvl4pPr marL="987425" indent="-268288">
              <a:defRPr sz="2400"/>
            </a:lvl4pPr>
            <a:lvl5pPr>
              <a:defRPr sz="2400"/>
            </a:lvl5pPr>
          </a:lstStyle>
          <a:p>
            <a:pPr lvl="0"/>
            <a:r>
              <a:rPr lang="de-DE" dirty="0"/>
              <a:t>Textmasterformat bearbeiten</a:t>
            </a:r>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5949DD4C-A2A5-45D7-8FC7-71E9089F31B7}" type="datetime1">
              <a:rPr lang="de-CH" smtClean="0"/>
              <a:t>11.08.2023</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Titelmasterformat durch Klicken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51895C78-CED8-4E2D-A77E-844F8CC4593D}" type="datetime1">
              <a:rPr lang="de-CH" smtClean="0"/>
              <a:pPr/>
              <a:t>11.08.2023</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weispaltig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marL="0" indent="0">
              <a:buNone/>
              <a:defRPr/>
            </a:lvl1pPr>
          </a:lstStyle>
          <a:p>
            <a:pPr lvl="0"/>
            <a:r>
              <a:rPr lang="de-DE" dirty="0"/>
              <a:t>Textmasterformat bearbeiten</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marL="0" indent="0">
              <a:buNone/>
              <a:defRPr/>
            </a:lvl1pPr>
          </a:lstStyle>
          <a:p>
            <a:pPr lvl="0"/>
            <a:r>
              <a:rPr lang="de-DE" dirty="0"/>
              <a:t>Textmasterformat bearbeiten</a:t>
            </a:r>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11.08.2023</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11.08.2023</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11.08.2023</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Titelmasterformat durch Klicken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Titelmasterformat durch Klicken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5D591EB3-407D-493F-8A6B-E74825AE0D5D}" type="datetime1">
              <a:rPr lang="de-CH" smtClean="0"/>
              <a:pPr/>
              <a:t>11.08.2023</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84" r:id="rId2"/>
    <p:sldLayoutId id="2147483677" r:id="rId3"/>
    <p:sldLayoutId id="2147483662" r:id="rId4"/>
    <p:sldLayoutId id="2147483663" r:id="rId5"/>
    <p:sldLayoutId id="2147483666" r:id="rId6"/>
    <p:sldLayoutId id="2147483652" r:id="rId7"/>
    <p:sldLayoutId id="2147483670" r:id="rId8"/>
    <p:sldLayoutId id="2147483671" r:id="rId9"/>
    <p:sldLayoutId id="2147483672" r:id="rId10"/>
    <p:sldLayoutId id="2147483674" r:id="rId11"/>
    <p:sldLayoutId id="2147483676" r:id="rId12"/>
    <p:sldLayoutId id="2147483679" r:id="rId13"/>
    <p:sldLayoutId id="2147483687" r:id="rId14"/>
    <p:sldLayoutId id="2147483688" r:id="rId15"/>
  </p:sldLayoutIdLst>
  <p:hf sldNum="0"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8jkbA7tmfm4"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h/url?sa=i&amp;rct=j&amp;q=&amp;esrc=s&amp;frm=1&amp;source=images&amp;cd=&amp;cad=rja&amp;docid=luwSCs-TeQUzcM&amp;tbnid=HKPxwNNM_pLBvM:&amp;ved=0CAUQjRw&amp;url=http://www.muehlan.com/index.php?page_id=141993&amp;ei=12P8UpmAAeiG0AWpkIHYCA&amp;bvm=bv.61190604,d.ZGU&amp;psig=AFQjCNHOiKMJKQ7_Rd9TIep9qBb_dziVhw&amp;ust=139235869681287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suva.ch/fr-CH/materiel/Film/film-un-vendredi-noir"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7.png"/><Relationship Id="rId4" Type="http://schemas.openxmlformats.org/officeDocument/2006/relationships/diagramQuickStyle" Target="../diagrams/quickStyle1.xml"/><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jp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5" Type="http://schemas.openxmlformats.org/officeDocument/2006/relationships/image" Target="../media/image57.jpeg"/><Relationship Id="rId2" Type="http://schemas.openxmlformats.org/officeDocument/2006/relationships/notesSlide" Target="../notesSlides/notesSlide5.xml"/><Relationship Id="rId16" Type="http://schemas.openxmlformats.org/officeDocument/2006/relationships/image" Target="../media/image48.jpeg"/><Relationship Id="rId20"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56.jpeg"/><Relationship Id="rId5" Type="http://schemas.openxmlformats.org/officeDocument/2006/relationships/image" Target="../media/image37.jpeg"/><Relationship Id="rId15" Type="http://schemas.openxmlformats.org/officeDocument/2006/relationships/image" Target="../media/image47.jpeg"/><Relationship Id="rId23" Type="http://schemas.openxmlformats.org/officeDocument/2006/relationships/image" Target="../media/image55.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hyperlink" Target="http://www.suva.ch/modulesdeprevention" TargetMode="External"/><Relationship Id="rId2" Type="http://schemas.openxmlformats.org/officeDocument/2006/relationships/hyperlink" Target="http://www.suva.ch/regeln"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www.suva.ch/fr-CH/materiel/Film/recit-d-un-superieur---tout-ce-que-j-ai-vu-c-etait-deux-draps-avec-deux-corps-sans-vie-dessous"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51384" y="4581128"/>
            <a:ext cx="10657184" cy="1152128"/>
          </a:xfrm>
        </p:spPr>
        <p:txBody>
          <a:bodyPr/>
          <a:lstStyle/>
          <a:p>
            <a:r>
              <a:rPr lang="fr-CH" dirty="0"/>
              <a:t>La sécurité est une tâche de conduite !</a:t>
            </a:r>
            <a:endParaRPr lang="de-CH" dirty="0"/>
          </a:p>
        </p:txBody>
      </p:sp>
      <p:sp>
        <p:nvSpPr>
          <p:cNvPr id="6" name="Untertitel 5"/>
          <p:cNvSpPr>
            <a:spLocks noGrp="1"/>
          </p:cNvSpPr>
          <p:nvPr>
            <p:ph type="subTitle" idx="1"/>
          </p:nvPr>
        </p:nvSpPr>
        <p:spPr/>
        <p:txBody>
          <a:bodyPr/>
          <a:lstStyle/>
          <a:p>
            <a:r>
              <a:rPr lang="fr-CH" dirty="0"/>
              <a:t>XX </a:t>
            </a:r>
            <a:r>
              <a:rPr lang="fr-CH" dirty="0" err="1"/>
              <a:t>XX</a:t>
            </a:r>
            <a:r>
              <a:rPr lang="fr-CH" dirty="0"/>
              <a:t> 2022</a:t>
            </a:r>
            <a:endParaRPr lang="de-CH" dirty="0"/>
          </a:p>
        </p:txBody>
      </p:sp>
      <p:pic>
        <p:nvPicPr>
          <p:cNvPr id="4" name="Bildplatzhalter 7">
            <a:extLst>
              <a:ext uri="{FF2B5EF4-FFF2-40B4-BE49-F238E27FC236}">
                <a16:creationId xmlns:a16="http://schemas.microsoft.com/office/drawing/2014/main" id="{2B4F9646-6195-0345-8A7D-2E04DD1FF63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4660" r="1160" b="25821"/>
          <a:stretch/>
        </p:blipFill>
        <p:spPr>
          <a:xfrm>
            <a:off x="0" y="549275"/>
            <a:ext cx="11641138" cy="3887788"/>
          </a:xfrm>
        </p:spPr>
      </p:pic>
    </p:spTree>
    <p:extLst>
      <p:ext uri="{BB962C8B-B14F-4D97-AF65-F5344CB8AC3E}">
        <p14:creationId xmlns:p14="http://schemas.microsoft.com/office/powerpoint/2010/main" val="345142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Introduction par la direction</a:t>
            </a:r>
            <a:endParaRPr lang="de-CH" dirty="0"/>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t="8506" b="29796"/>
          <a:stretch/>
        </p:blipFill>
        <p:spPr>
          <a:xfrm>
            <a:off x="551384" y="1557338"/>
            <a:ext cx="11088000" cy="4557937"/>
          </a:xfrm>
          <a:prstGeom prst="rect">
            <a:avLst/>
          </a:prstGeom>
        </p:spPr>
      </p:pic>
    </p:spTree>
    <p:extLst>
      <p:ext uri="{BB962C8B-B14F-4D97-AF65-F5344CB8AC3E}">
        <p14:creationId xmlns:p14="http://schemas.microsoft.com/office/powerpoint/2010/main" val="385428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r lange Weg - f">
            <a:hlinkClick r:id="" action="ppaction://media"/>
            <a:extLst>
              <a:ext uri="{FF2B5EF4-FFF2-40B4-BE49-F238E27FC236}">
                <a16:creationId xmlns:a16="http://schemas.microsoft.com/office/drawing/2014/main" id="{6BEAF839-6FC4-247F-7A9A-62FF9406C7CA}"/>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20834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10731-AE6A-41F3-8ABC-12F52EF1D13E}"/>
              </a:ext>
            </a:extLst>
          </p:cNvPr>
          <p:cNvSpPr>
            <a:spLocks noGrp="1"/>
          </p:cNvSpPr>
          <p:nvPr>
            <p:ph type="title"/>
          </p:nvPr>
        </p:nvSpPr>
        <p:spPr/>
        <p:txBody>
          <a:bodyPr/>
          <a:lstStyle/>
          <a:p>
            <a:r>
              <a:rPr lang="fr-CH" dirty="0">
                <a:hlinkClick r:id="rId2">
                  <a:extLst>
                    <a:ext uri="{A12FA001-AC4F-418D-AE19-62706E023703}">
                      <ahyp:hlinkClr xmlns:ahyp="http://schemas.microsoft.com/office/drawing/2018/hyperlinkcolor" val="tx"/>
                    </a:ext>
                  </a:extLst>
                </a:hlinkClick>
              </a:rPr>
              <a:t>Vidéo «La vie est plus belle sans accident»</a:t>
            </a:r>
            <a:br>
              <a:rPr lang="fr-CH" dirty="0"/>
            </a:br>
            <a:br>
              <a:rPr lang="de-CH" u="sng" dirty="0"/>
            </a:br>
            <a:br>
              <a:rPr lang="de-CH" dirty="0"/>
            </a:br>
            <a:endParaRPr lang="de-CH" dirty="0"/>
          </a:p>
        </p:txBody>
      </p:sp>
      <p:pic>
        <p:nvPicPr>
          <p:cNvPr id="4" name="Inhaltsplatzhalter 3">
            <a:extLst>
              <a:ext uri="{FF2B5EF4-FFF2-40B4-BE49-F238E27FC236}">
                <a16:creationId xmlns:a16="http://schemas.microsoft.com/office/drawing/2014/main" id="{5B90DB09-1CBE-4948-AB4A-E9980C5FCF47}"/>
              </a:ext>
            </a:extLst>
          </p:cNvPr>
          <p:cNvPicPr>
            <a:picLocks noGrp="1" noChangeAspect="1"/>
          </p:cNvPicPr>
          <p:nvPr>
            <p:ph idx="1"/>
          </p:nvPr>
        </p:nvPicPr>
        <p:blipFill>
          <a:blip r:embed="rId3"/>
          <a:stretch>
            <a:fillRect/>
          </a:stretch>
        </p:blipFill>
        <p:spPr>
          <a:xfrm>
            <a:off x="551384" y="1557338"/>
            <a:ext cx="11089232" cy="4608512"/>
          </a:xfrm>
          <a:prstGeom prst="rect">
            <a:avLst/>
          </a:prstGeom>
        </p:spPr>
      </p:pic>
    </p:spTree>
    <p:extLst>
      <p:ext uri="{BB962C8B-B14F-4D97-AF65-F5344CB8AC3E}">
        <p14:creationId xmlns:p14="http://schemas.microsoft.com/office/powerpoint/2010/main" val="315885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t>
            </a:r>
            <a:r>
              <a:rPr lang="fr-CH" dirty="0"/>
              <a:t>La vie est plus belle sans accident</a:t>
            </a:r>
            <a:r>
              <a:rPr lang="de-CH" dirty="0"/>
              <a:t>» – </a:t>
            </a:r>
            <a:r>
              <a:rPr lang="fr-CH"/>
              <a:t>Qu'est-ce que cela signifie?</a:t>
            </a:r>
            <a:br>
              <a:rPr lang="de-CH" dirty="0"/>
            </a:br>
            <a:endParaRPr lang="de-CH" dirty="0"/>
          </a:p>
        </p:txBody>
      </p:sp>
      <p:sp>
        <p:nvSpPr>
          <p:cNvPr id="5" name="Inhaltsplatzhalter 4"/>
          <p:cNvSpPr>
            <a:spLocks noGrp="1"/>
          </p:cNvSpPr>
          <p:nvPr>
            <p:ph idx="1"/>
          </p:nvPr>
        </p:nvSpPr>
        <p:spPr/>
        <p:txBody>
          <a:bodyPr/>
          <a:lstStyle/>
          <a:p>
            <a:endParaRPr lang="de-CH" dirty="0"/>
          </a:p>
        </p:txBody>
      </p:sp>
      <p:sp>
        <p:nvSpPr>
          <p:cNvPr id="6" name="Textplatzhalter 5"/>
          <p:cNvSpPr>
            <a:spLocks noGrp="1"/>
          </p:cNvSpPr>
          <p:nvPr>
            <p:ph type="body" sz="quarter" idx="13"/>
          </p:nvPr>
        </p:nvSpPr>
        <p:spPr/>
        <p:txBody>
          <a:bodyPr/>
          <a:lstStyle/>
          <a:p>
            <a:endParaRPr lang="de-CH" dirty="0"/>
          </a:p>
        </p:txBody>
      </p:sp>
      <p:pic>
        <p:nvPicPr>
          <p:cNvPr id="8" name="Bildplatzhalter 3">
            <a:extLst>
              <a:ext uri="{FF2B5EF4-FFF2-40B4-BE49-F238E27FC236}">
                <a16:creationId xmlns:a16="http://schemas.microsoft.com/office/drawing/2014/main" id="{0D410777-1378-477A-8207-39F4B6540940}"/>
              </a:ext>
            </a:extLst>
          </p:cNvPr>
          <p:cNvPicPr>
            <a:picLocks noChangeAspect="1"/>
          </p:cNvPicPr>
          <p:nvPr/>
        </p:nvPicPr>
        <p:blipFill rotWithShape="1">
          <a:blip r:embed="rId2"/>
          <a:srcRect l="20155" t="4752" b="4752"/>
          <a:stretch/>
        </p:blipFill>
        <p:spPr>
          <a:xfrm>
            <a:off x="550340" y="1556792"/>
            <a:ext cx="11090276" cy="4638729"/>
          </a:xfrm>
          <a:prstGeom prst="rect">
            <a:avLst/>
          </a:prstGeom>
        </p:spPr>
      </p:pic>
      <p:sp>
        <p:nvSpPr>
          <p:cNvPr id="3" name="Textfeld 2">
            <a:extLst>
              <a:ext uri="{FF2B5EF4-FFF2-40B4-BE49-F238E27FC236}">
                <a16:creationId xmlns:a16="http://schemas.microsoft.com/office/drawing/2014/main" id="{94EA84E4-516E-41B6-BA6A-8941DDF4ABFF}"/>
              </a:ext>
            </a:extLst>
          </p:cNvPr>
          <p:cNvSpPr txBox="1"/>
          <p:nvPr/>
        </p:nvSpPr>
        <p:spPr>
          <a:xfrm>
            <a:off x="4943872" y="1629668"/>
            <a:ext cx="6624736" cy="4462760"/>
          </a:xfrm>
          <a:prstGeom prst="rect">
            <a:avLst/>
          </a:prstGeom>
          <a:solidFill>
            <a:schemeClr val="accent1">
              <a:alpha val="52941"/>
            </a:schemeClr>
          </a:solidFill>
        </p:spPr>
        <p:txBody>
          <a:bodyPr wrap="square" lIns="0" tIns="0" rIns="0" bIns="0" rtlCol="0">
            <a:spAutoFit/>
          </a:bodyPr>
          <a:lstStyle/>
          <a:p>
            <a:pPr marL="352425" indent="-176213">
              <a:spcBef>
                <a:spcPts val="600"/>
              </a:spcBef>
              <a:spcAft>
                <a:spcPts val="600"/>
              </a:spcAft>
              <a:buFont typeface="Arial" panose="020B0604020202020204" pitchFamily="34" charset="0"/>
              <a:buChar char="•"/>
            </a:pPr>
            <a:r>
              <a:rPr lang="fr-FR" sz="2000" dirty="0">
                <a:solidFill>
                  <a:schemeClr val="bg2"/>
                </a:solidFill>
              </a:rPr>
              <a:t>Ne pas avoir d’accident n’est pas une question de chance. </a:t>
            </a:r>
          </a:p>
          <a:p>
            <a:pPr marL="352425" indent="-176213">
              <a:spcBef>
                <a:spcPts val="600"/>
              </a:spcBef>
              <a:spcAft>
                <a:spcPts val="600"/>
              </a:spcAft>
              <a:buFont typeface="Arial" panose="020B0604020202020204" pitchFamily="34" charset="0"/>
              <a:buChar char="•"/>
            </a:pPr>
            <a:r>
              <a:rPr lang="fr-FR" sz="2000" dirty="0">
                <a:solidFill>
                  <a:schemeClr val="bg2"/>
                </a:solidFill>
              </a:rPr>
              <a:t>Il aurait pu aussi en être autrement. </a:t>
            </a:r>
          </a:p>
          <a:p>
            <a:pPr marL="352425" indent="-176213">
              <a:spcBef>
                <a:spcPts val="600"/>
              </a:spcBef>
              <a:spcAft>
                <a:spcPts val="600"/>
              </a:spcAft>
              <a:buFont typeface="Arial" panose="020B0604020202020204" pitchFamily="34" charset="0"/>
              <a:buChar char="•"/>
            </a:pPr>
            <a:r>
              <a:rPr lang="fr-FR" sz="2000" dirty="0">
                <a:solidFill>
                  <a:schemeClr val="bg2"/>
                </a:solidFill>
              </a:rPr>
              <a:t>En 2018 a été enregistré 55 accidents professionnels mortels.</a:t>
            </a:r>
          </a:p>
          <a:p>
            <a:pPr marL="352425" indent="-176213">
              <a:spcBef>
                <a:spcPts val="600"/>
              </a:spcBef>
              <a:spcAft>
                <a:spcPts val="600"/>
              </a:spcAft>
              <a:buFont typeface="Arial" panose="020B0604020202020204" pitchFamily="34" charset="0"/>
              <a:buChar char="•"/>
            </a:pPr>
            <a:r>
              <a:rPr lang="fr-FR" sz="2000" dirty="0">
                <a:solidFill>
                  <a:schemeClr val="bg2"/>
                </a:solidFill>
              </a:rPr>
              <a:t>Pour les branches et activités à risques élevés, il y a les règles vitales. Celles-ci sauvent des vies.</a:t>
            </a:r>
          </a:p>
          <a:p>
            <a:pPr marL="352425" indent="-176213">
              <a:spcBef>
                <a:spcPts val="600"/>
              </a:spcBef>
              <a:spcAft>
                <a:spcPts val="600"/>
              </a:spcAft>
              <a:buFont typeface="Arial" panose="020B0604020202020204" pitchFamily="34" charset="0"/>
              <a:buChar char="•"/>
            </a:pPr>
            <a:r>
              <a:rPr lang="fr-FR" sz="2000" dirty="0">
                <a:solidFill>
                  <a:schemeClr val="bg2"/>
                </a:solidFill>
              </a:rPr>
              <a:t>En cas de non-respect d’une règle vitale, il faut dire STOP, écarter le danger, puis continuez à travailler en toute sécurité.</a:t>
            </a:r>
          </a:p>
          <a:p>
            <a:pPr marL="352425" indent="-176213">
              <a:spcBef>
                <a:spcPts val="600"/>
              </a:spcBef>
              <a:spcAft>
                <a:spcPts val="600"/>
              </a:spcAft>
              <a:buFont typeface="Arial" panose="020B0604020202020204" pitchFamily="34" charset="0"/>
              <a:buChar char="•"/>
            </a:pPr>
            <a:r>
              <a:rPr lang="fr-FR" sz="2000" dirty="0">
                <a:solidFill>
                  <a:schemeClr val="bg2"/>
                </a:solidFill>
              </a:rPr>
              <a:t>Au moins une règle vitale a été transgressée dans près de trois accidents professionnels mortels sur quatre.</a:t>
            </a:r>
          </a:p>
        </p:txBody>
      </p:sp>
    </p:spTree>
    <p:extLst>
      <p:ext uri="{BB962C8B-B14F-4D97-AF65-F5344CB8AC3E}">
        <p14:creationId xmlns:p14="http://schemas.microsoft.com/office/powerpoint/2010/main" val="2583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La sécurité est une tâche de conduite ! – Déroulement </a:t>
            </a:r>
            <a:endParaRPr lang="de-CH" dirty="0"/>
          </a:p>
        </p:txBody>
      </p:sp>
      <p:graphicFrame>
        <p:nvGraphicFramePr>
          <p:cNvPr id="4" name="Inhaltsplatzhalter 6"/>
          <p:cNvGraphicFramePr>
            <a:graphicFrameLocks noGrp="1"/>
          </p:cNvGraphicFramePr>
          <p:nvPr>
            <p:ph sz="half" idx="1"/>
            <p:extLst>
              <p:ext uri="{D42A27DB-BD31-4B8C-83A1-F6EECF244321}">
                <p14:modId xmlns:p14="http://schemas.microsoft.com/office/powerpoint/2010/main" val="3518880825"/>
              </p:ext>
            </p:extLst>
          </p:nvPr>
        </p:nvGraphicFramePr>
        <p:xfrm>
          <a:off x="550862" y="1557338"/>
          <a:ext cx="5339549" cy="4608513"/>
        </p:xfrm>
        <a:graphic>
          <a:graphicData uri="http://schemas.openxmlformats.org/drawingml/2006/table">
            <a:tbl>
              <a:tblPr firstRow="1" bandRow="1">
                <a:tableStyleId>{7DF18680-E054-41AD-8BC1-D1AEF772440D}</a:tableStyleId>
              </a:tblPr>
              <a:tblGrid>
                <a:gridCol w="5339549">
                  <a:extLst>
                    <a:ext uri="{9D8B030D-6E8A-4147-A177-3AD203B41FA5}">
                      <a16:colId xmlns:a16="http://schemas.microsoft.com/office/drawing/2014/main" val="20000"/>
                    </a:ext>
                  </a:extLst>
                </a:gridCol>
              </a:tblGrid>
              <a:tr h="512057">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fr-CH" dirty="0">
                          <a:ln>
                            <a:noFill/>
                          </a:ln>
                        </a:rPr>
                        <a:t>Programme</a:t>
                      </a:r>
                      <a:endParaRPr lang="de-CH" sz="1800" b="0" dirty="0">
                        <a:ln>
                          <a:noFill/>
                        </a:ln>
                        <a:solidFill>
                          <a:schemeClr val="bg1"/>
                        </a:solidFill>
                      </a:endParaRPr>
                    </a:p>
                  </a:txBody>
                  <a:tcPr marL="109350" marR="109350" marT="46451" marB="46451" anchor="ctr"/>
                </a:tc>
                <a:extLst>
                  <a:ext uri="{0D108BD9-81ED-4DB2-BD59-A6C34878D82A}">
                    <a16:rowId xmlns:a16="http://schemas.microsoft.com/office/drawing/2014/main" val="10000"/>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Introduction</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1"/>
                  </a:ext>
                </a:extLst>
              </a:tr>
              <a:tr h="512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ln>
                            <a:noFill/>
                          </a:ln>
                        </a:rPr>
                        <a:t>Statistique des accidents (facultatif)</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2"/>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ln>
                            <a:noFill/>
                          </a:ln>
                        </a:rPr>
                        <a:t>Bases</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3"/>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dirty="0">
                          <a:ln>
                            <a:noFill/>
                          </a:ln>
                        </a:rPr>
                        <a:t>Culture de la prévention</a:t>
                      </a:r>
                      <a:endParaRPr lang="de-CH" sz="1800" kern="1200" baseline="0" dirty="0">
                        <a:ln>
                          <a:noFill/>
                        </a:ln>
                        <a:solidFill>
                          <a:schemeClr val="tx1"/>
                        </a:solidFill>
                        <a:latin typeface="+mn-lt"/>
                        <a:ea typeface="+mn-ea"/>
                        <a:cs typeface="+mn-cs"/>
                      </a:endParaRPr>
                    </a:p>
                  </a:txBody>
                  <a:tcPr marL="92903" marR="92903" marT="46451" marB="46451" anchor="ctr"/>
                </a:tc>
                <a:extLst>
                  <a:ext uri="{0D108BD9-81ED-4DB2-BD59-A6C34878D82A}">
                    <a16:rowId xmlns:a16="http://schemas.microsoft.com/office/drawing/2014/main" val="10004"/>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Responsabilité</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5"/>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Règles vitales</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6"/>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Conclusion</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7"/>
                  </a:ext>
                </a:extLst>
              </a:tr>
              <a:tr h="512057">
                <a:tc>
                  <a:txBody>
                    <a:bodyPr/>
                    <a:lstStyle/>
                    <a:p>
                      <a:r>
                        <a:rPr lang="fr-CH" dirty="0">
                          <a:ln>
                            <a:noFill/>
                          </a:ln>
                        </a:rPr>
                        <a:t>Quiz (facultatif)</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8"/>
                  </a:ext>
                </a:extLst>
              </a:tr>
            </a:tbl>
          </a:graphicData>
        </a:graphic>
      </p:graphicFrame>
      <p:pic>
        <p:nvPicPr>
          <p:cNvPr id="5" name="Grafik 4">
            <a:extLst>
              <a:ext uri="{FF2B5EF4-FFF2-40B4-BE49-F238E27FC236}">
                <a16:creationId xmlns:a16="http://schemas.microsoft.com/office/drawing/2014/main" id="{5B63A90C-66D9-455A-81CE-43ADFC57DAA7}"/>
              </a:ext>
            </a:extLst>
          </p:cNvPr>
          <p:cNvPicPr>
            <a:picLocks noChangeAspect="1"/>
          </p:cNvPicPr>
          <p:nvPr/>
        </p:nvPicPr>
        <p:blipFill rotWithShape="1">
          <a:blip r:embed="rId2"/>
          <a:srcRect l="601" t="13558" r="9428" b="7571"/>
          <a:stretch/>
        </p:blipFill>
        <p:spPr>
          <a:xfrm>
            <a:off x="6384032" y="1557338"/>
            <a:ext cx="5257106" cy="4608512"/>
          </a:xfrm>
          <a:prstGeom prst="rect">
            <a:avLst/>
          </a:prstGeom>
        </p:spPr>
      </p:pic>
    </p:spTree>
    <p:extLst>
      <p:ext uri="{BB962C8B-B14F-4D97-AF65-F5344CB8AC3E}">
        <p14:creationId xmlns:p14="http://schemas.microsoft.com/office/powerpoint/2010/main" val="262514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Pourquoi renforcer la sécurité au travail dans notre entreprise?</a:t>
            </a:r>
            <a:endParaRPr lang="de-CH" dirty="0"/>
          </a:p>
        </p:txBody>
      </p:sp>
      <p:sp>
        <p:nvSpPr>
          <p:cNvPr id="43" name="AutoShape 2"/>
          <p:cNvSpPr>
            <a:spLocks noChangeAspect="1" noChangeArrowheads="1"/>
          </p:cNvSpPr>
          <p:nvPr/>
        </p:nvSpPr>
        <p:spPr bwMode="auto">
          <a:xfrm rot="18000000">
            <a:off x="565621" y="1475604"/>
            <a:ext cx="4798977" cy="4798977"/>
          </a:xfrm>
          <a:custGeom>
            <a:avLst/>
            <a:gdLst>
              <a:gd name="G0" fmla="+- 5288 0 0"/>
              <a:gd name="G1" fmla="+- -9814975 0 0"/>
              <a:gd name="G2" fmla="+- 0 0 -9814975"/>
              <a:gd name="T0" fmla="*/ 0 256 1"/>
              <a:gd name="T1" fmla="*/ 180 256 1"/>
              <a:gd name="G3" fmla="+- -9814975 T0 T1"/>
              <a:gd name="T2" fmla="*/ 0 256 1"/>
              <a:gd name="T3" fmla="*/ 90 256 1"/>
              <a:gd name="G4" fmla="+- -9814975 T2 T3"/>
              <a:gd name="G5" fmla="*/ G4 2 1"/>
              <a:gd name="T4" fmla="*/ 90 256 1"/>
              <a:gd name="T5" fmla="*/ 0 256 1"/>
              <a:gd name="G6" fmla="+- -9814975 T4 T5"/>
              <a:gd name="G7" fmla="*/ G6 2 1"/>
              <a:gd name="G8" fmla="abs -98149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88"/>
              <a:gd name="G18" fmla="*/ 5288 1 2"/>
              <a:gd name="G19" fmla="+- G18 5400 0"/>
              <a:gd name="G20" fmla="cos G19 -9814975"/>
              <a:gd name="G21" fmla="sin G19 -9814975"/>
              <a:gd name="G22" fmla="+- G20 10800 0"/>
              <a:gd name="G23" fmla="+- G21 10800 0"/>
              <a:gd name="G24" fmla="+- 10800 0 G20"/>
              <a:gd name="G25" fmla="+- 5288 10800 0"/>
              <a:gd name="G26" fmla="?: G9 G17 G25"/>
              <a:gd name="G27" fmla="?: G9 0 21600"/>
              <a:gd name="G28" fmla="cos 10800 -9814975"/>
              <a:gd name="G29" fmla="sin 10800 -9814975"/>
              <a:gd name="G30" fmla="sin 5288 -9814975"/>
              <a:gd name="G31" fmla="+- G28 10800 0"/>
              <a:gd name="G32" fmla="+- G29 10800 0"/>
              <a:gd name="G33" fmla="+- G30 10800 0"/>
              <a:gd name="G34" fmla="?: G4 0 G31"/>
              <a:gd name="G35" fmla="?: -9814975 G34 0"/>
              <a:gd name="G36" fmla="?: G6 G35 G31"/>
              <a:gd name="G37" fmla="+- 21600 0 G36"/>
              <a:gd name="G38" fmla="?: G4 0 G33"/>
              <a:gd name="G39" fmla="?: -9814975 G38 G32"/>
              <a:gd name="G40" fmla="?: G6 G39 0"/>
              <a:gd name="G41" fmla="?: G4 G32 21600"/>
              <a:gd name="G42" fmla="?: G6 G41 G33"/>
              <a:gd name="T12" fmla="*/ 10800 w 21600"/>
              <a:gd name="T13" fmla="*/ 0 h 21600"/>
              <a:gd name="T14" fmla="*/ 3850 w 21600"/>
              <a:gd name="T15" fmla="*/ 6749 h 21600"/>
              <a:gd name="T16" fmla="*/ 10800 w 21600"/>
              <a:gd name="T17" fmla="*/ 5512 h 21600"/>
              <a:gd name="T18" fmla="*/ 17750 w 21600"/>
              <a:gd name="T19" fmla="*/ 674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31" y="8137"/>
                </a:moveTo>
                <a:cubicBezTo>
                  <a:pt x="7178" y="6511"/>
                  <a:pt x="8918" y="5511"/>
                  <a:pt x="10800" y="5512"/>
                </a:cubicBezTo>
                <a:cubicBezTo>
                  <a:pt x="12681" y="5512"/>
                  <a:pt x="14421" y="6511"/>
                  <a:pt x="15368" y="8137"/>
                </a:cubicBezTo>
                <a:lnTo>
                  <a:pt x="20130" y="5361"/>
                </a:lnTo>
                <a:cubicBezTo>
                  <a:pt x="18195" y="2041"/>
                  <a:pt x="14642" y="-1"/>
                  <a:pt x="10799" y="0"/>
                </a:cubicBezTo>
                <a:cubicBezTo>
                  <a:pt x="6957" y="0"/>
                  <a:pt x="3404" y="2041"/>
                  <a:pt x="1469" y="5361"/>
                </a:cubicBezTo>
                <a:close/>
              </a:path>
            </a:pathLst>
          </a:custGeom>
          <a:solidFill>
            <a:schemeClr val="accent1">
              <a:lumMod val="40000"/>
              <a:lumOff val="60000"/>
            </a:schemeClr>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44" name="AutoShape 3"/>
          <p:cNvSpPr>
            <a:spLocks noChangeAspect="1" noChangeArrowheads="1"/>
          </p:cNvSpPr>
          <p:nvPr/>
        </p:nvSpPr>
        <p:spPr bwMode="auto">
          <a:xfrm rot="3600000">
            <a:off x="555402" y="1475604"/>
            <a:ext cx="4798977" cy="4798977"/>
          </a:xfrm>
          <a:custGeom>
            <a:avLst/>
            <a:gdLst>
              <a:gd name="G0" fmla="+- 5254 0 0"/>
              <a:gd name="G1" fmla="+- -9837104 0 0"/>
              <a:gd name="G2" fmla="+- 0 0 -9837104"/>
              <a:gd name="T0" fmla="*/ 0 256 1"/>
              <a:gd name="T1" fmla="*/ 180 256 1"/>
              <a:gd name="G3" fmla="+- -9837104 T0 T1"/>
              <a:gd name="T2" fmla="*/ 0 256 1"/>
              <a:gd name="T3" fmla="*/ 90 256 1"/>
              <a:gd name="G4" fmla="+- -9837104 T2 T3"/>
              <a:gd name="G5" fmla="*/ G4 2 1"/>
              <a:gd name="T4" fmla="*/ 90 256 1"/>
              <a:gd name="T5" fmla="*/ 0 256 1"/>
              <a:gd name="G6" fmla="+- -9837104 T4 T5"/>
              <a:gd name="G7" fmla="*/ G6 2 1"/>
              <a:gd name="G8" fmla="abs -983710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54"/>
              <a:gd name="G18" fmla="*/ 5254 1 2"/>
              <a:gd name="G19" fmla="+- G18 5400 0"/>
              <a:gd name="G20" fmla="cos G19 -9837104"/>
              <a:gd name="G21" fmla="sin G19 -9837104"/>
              <a:gd name="G22" fmla="+- G20 10800 0"/>
              <a:gd name="G23" fmla="+- G21 10800 0"/>
              <a:gd name="G24" fmla="+- 10800 0 G20"/>
              <a:gd name="G25" fmla="+- 5254 10800 0"/>
              <a:gd name="G26" fmla="?: G9 G17 G25"/>
              <a:gd name="G27" fmla="?: G9 0 21600"/>
              <a:gd name="G28" fmla="cos 10800 -9837104"/>
              <a:gd name="G29" fmla="sin 10800 -9837104"/>
              <a:gd name="G30" fmla="sin 5254 -9837104"/>
              <a:gd name="G31" fmla="+- G28 10800 0"/>
              <a:gd name="G32" fmla="+- G29 10800 0"/>
              <a:gd name="G33" fmla="+- G30 10800 0"/>
              <a:gd name="G34" fmla="?: G4 0 G31"/>
              <a:gd name="G35" fmla="?: -9837104 G34 0"/>
              <a:gd name="G36" fmla="?: G6 G35 G31"/>
              <a:gd name="G37" fmla="+- 21600 0 G36"/>
              <a:gd name="G38" fmla="?: G4 0 G33"/>
              <a:gd name="G39" fmla="?: -9837104 G38 G32"/>
              <a:gd name="G40" fmla="?: G6 G39 0"/>
              <a:gd name="G41" fmla="?: G4 G32 21600"/>
              <a:gd name="G42" fmla="?: G6 G41 G33"/>
              <a:gd name="T12" fmla="*/ 10800 w 21600"/>
              <a:gd name="T13" fmla="*/ 0 h 21600"/>
              <a:gd name="T14" fmla="*/ 3841 w 21600"/>
              <a:gd name="T15" fmla="*/ 6798 h 21600"/>
              <a:gd name="T16" fmla="*/ 10800 w 21600"/>
              <a:gd name="T17" fmla="*/ 5546 h 21600"/>
              <a:gd name="T18" fmla="*/ 17759 w 21600"/>
              <a:gd name="T19" fmla="*/ 67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45" y="8181"/>
                </a:moveTo>
                <a:cubicBezTo>
                  <a:pt x="7182" y="6550"/>
                  <a:pt x="8919" y="5545"/>
                  <a:pt x="10800" y="5546"/>
                </a:cubicBezTo>
                <a:cubicBezTo>
                  <a:pt x="12680" y="5546"/>
                  <a:pt x="14417" y="6550"/>
                  <a:pt x="15354" y="8181"/>
                </a:cubicBezTo>
                <a:lnTo>
                  <a:pt x="20162" y="5416"/>
                </a:lnTo>
                <a:cubicBezTo>
                  <a:pt x="18236" y="2065"/>
                  <a:pt x="14665" y="-1"/>
                  <a:pt x="10799" y="0"/>
                </a:cubicBezTo>
                <a:cubicBezTo>
                  <a:pt x="6934" y="0"/>
                  <a:pt x="3363" y="2065"/>
                  <a:pt x="1437" y="5416"/>
                </a:cubicBezTo>
                <a:close/>
              </a:path>
            </a:pathLst>
          </a:custGeom>
          <a:solidFill>
            <a:schemeClr val="accent1"/>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45" name="AutoShape 4"/>
          <p:cNvSpPr>
            <a:spLocks noChangeAspect="1" noChangeArrowheads="1"/>
          </p:cNvSpPr>
          <p:nvPr/>
        </p:nvSpPr>
        <p:spPr bwMode="auto">
          <a:xfrm rot="10800000">
            <a:off x="555402" y="1475604"/>
            <a:ext cx="4798977" cy="4798977"/>
          </a:xfrm>
          <a:custGeom>
            <a:avLst/>
            <a:gdLst>
              <a:gd name="G0" fmla="+- 5220 0 0"/>
              <a:gd name="G1" fmla="+- -9844711 0 0"/>
              <a:gd name="G2" fmla="+- 0 0 -9844711"/>
              <a:gd name="T0" fmla="*/ 0 256 1"/>
              <a:gd name="T1" fmla="*/ 180 256 1"/>
              <a:gd name="G3" fmla="+- -9844711 T0 T1"/>
              <a:gd name="T2" fmla="*/ 0 256 1"/>
              <a:gd name="T3" fmla="*/ 90 256 1"/>
              <a:gd name="G4" fmla="+- -9844711 T2 T3"/>
              <a:gd name="G5" fmla="*/ G4 2 1"/>
              <a:gd name="T4" fmla="*/ 90 256 1"/>
              <a:gd name="T5" fmla="*/ 0 256 1"/>
              <a:gd name="G6" fmla="+- -9844711 T4 T5"/>
              <a:gd name="G7" fmla="*/ G6 2 1"/>
              <a:gd name="G8" fmla="abs -984471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20"/>
              <a:gd name="G18" fmla="*/ 5220 1 2"/>
              <a:gd name="G19" fmla="+- G18 5400 0"/>
              <a:gd name="G20" fmla="cos G19 -9844711"/>
              <a:gd name="G21" fmla="sin G19 -9844711"/>
              <a:gd name="G22" fmla="+- G20 10800 0"/>
              <a:gd name="G23" fmla="+- G21 10800 0"/>
              <a:gd name="G24" fmla="+- 10800 0 G20"/>
              <a:gd name="G25" fmla="+- 5220 10800 0"/>
              <a:gd name="G26" fmla="?: G9 G17 G25"/>
              <a:gd name="G27" fmla="?: G9 0 21600"/>
              <a:gd name="G28" fmla="cos 10800 -9844711"/>
              <a:gd name="G29" fmla="sin 10800 -9844711"/>
              <a:gd name="G30" fmla="sin 5220 -9844711"/>
              <a:gd name="G31" fmla="+- G28 10800 0"/>
              <a:gd name="G32" fmla="+- G29 10800 0"/>
              <a:gd name="G33" fmla="+- G30 10800 0"/>
              <a:gd name="G34" fmla="?: G4 0 G31"/>
              <a:gd name="G35" fmla="?: -9844711 G34 0"/>
              <a:gd name="G36" fmla="?: G6 G35 G31"/>
              <a:gd name="G37" fmla="+- 21600 0 G36"/>
              <a:gd name="G38" fmla="?: G4 0 G33"/>
              <a:gd name="G39" fmla="?: -9844711 G38 G32"/>
              <a:gd name="G40" fmla="?: G6 G39 0"/>
              <a:gd name="G41" fmla="?: G4 G32 21600"/>
              <a:gd name="G42" fmla="?: G6 G41 G33"/>
              <a:gd name="T12" fmla="*/ 10800 w 21600"/>
              <a:gd name="T13" fmla="*/ 0 h 21600"/>
              <a:gd name="T14" fmla="*/ 3847 w 21600"/>
              <a:gd name="T15" fmla="*/ 6821 h 21600"/>
              <a:gd name="T16" fmla="*/ 10800 w 21600"/>
              <a:gd name="T17" fmla="*/ 5580 h 21600"/>
              <a:gd name="T18" fmla="*/ 17753 w 21600"/>
              <a:gd name="T19" fmla="*/ 68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69" y="8207"/>
                </a:moveTo>
                <a:cubicBezTo>
                  <a:pt x="7199" y="6582"/>
                  <a:pt x="8927" y="5579"/>
                  <a:pt x="10800" y="5580"/>
                </a:cubicBezTo>
                <a:cubicBezTo>
                  <a:pt x="12672" y="5580"/>
                  <a:pt x="14400" y="6582"/>
                  <a:pt x="15330" y="8207"/>
                </a:cubicBezTo>
                <a:lnTo>
                  <a:pt x="20173" y="5435"/>
                </a:lnTo>
                <a:cubicBezTo>
                  <a:pt x="18249" y="2074"/>
                  <a:pt x="14673" y="-1"/>
                  <a:pt x="10799" y="0"/>
                </a:cubicBezTo>
                <a:cubicBezTo>
                  <a:pt x="6926" y="0"/>
                  <a:pt x="3350" y="2074"/>
                  <a:pt x="1426" y="5435"/>
                </a:cubicBezTo>
                <a:close/>
              </a:path>
            </a:pathLst>
          </a:custGeom>
          <a:solidFill>
            <a:schemeClr val="accent1">
              <a:lumMod val="60000"/>
              <a:lumOff val="40000"/>
            </a:schemeClr>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46" name="Oval 5"/>
          <p:cNvSpPr>
            <a:spLocks noChangeAspect="1" noChangeArrowheads="1"/>
          </p:cNvSpPr>
          <p:nvPr/>
        </p:nvSpPr>
        <p:spPr bwMode="auto">
          <a:xfrm>
            <a:off x="1794930" y="2706744"/>
            <a:ext cx="2316999" cy="2316999"/>
          </a:xfrm>
          <a:prstGeom prst="ellipse">
            <a:avLst/>
          </a:prstGeom>
          <a:solidFill>
            <a:schemeClr val="accent4"/>
          </a:solidFill>
          <a:ln w="28575">
            <a:solidFill>
              <a:schemeClr val="bg1"/>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2000" b="0" i="0" u="none" strike="noStrike" kern="0" cap="none" spc="0" normalizeH="0" baseline="0" noProof="0" dirty="0">
              <a:ln>
                <a:noFill/>
              </a:ln>
              <a:solidFill>
                <a:srgbClr val="000000"/>
              </a:solidFill>
              <a:effectLst/>
              <a:uLnTx/>
              <a:uFillTx/>
              <a:ea typeface="ＭＳ Ｐゴシック" pitchFamily="-32" charset="-128"/>
            </a:endParaRPr>
          </a:p>
        </p:txBody>
      </p:sp>
      <p:sp>
        <p:nvSpPr>
          <p:cNvPr id="47" name="Rectangle 7"/>
          <p:cNvSpPr>
            <a:spLocks noChangeArrowheads="1"/>
          </p:cNvSpPr>
          <p:nvPr/>
        </p:nvSpPr>
        <p:spPr bwMode="auto">
          <a:xfrm>
            <a:off x="4239948" y="3548251"/>
            <a:ext cx="1182422" cy="492443"/>
          </a:xfrm>
          <a:prstGeom prst="rect">
            <a:avLst/>
          </a:prstGeom>
          <a:noFill/>
          <a:ln w="9525">
            <a:noFill/>
            <a:miter lim="800000"/>
            <a:headEnd/>
            <a:tailEnd/>
          </a:ln>
          <a:effectLst/>
        </p:spPr>
        <p:txBody>
          <a:bodyPr wrap="square" lIns="0" tIns="0" rIns="0" bIns="0">
            <a:spAutoFit/>
          </a:bodyPr>
          <a:lstStyle/>
          <a:p>
            <a:pPr defTabSz="874713"/>
            <a:r>
              <a:rPr lang="fr-CH" sz="1600" dirty="0">
                <a:cs typeface="Arial"/>
              </a:rPr>
              <a:t>Souffrance,</a:t>
            </a:r>
          </a:p>
          <a:p>
            <a:pPr defTabSz="874713"/>
            <a:r>
              <a:rPr lang="fr-CH" sz="1600" dirty="0">
                <a:cs typeface="Arial"/>
              </a:rPr>
              <a:t>douleurs</a:t>
            </a:r>
            <a:endParaRPr lang="de-CH" sz="1600" dirty="0">
              <a:latin typeface="Arial" panose="020B0604020202020204" pitchFamily="34" charset="0"/>
              <a:cs typeface="Arial" panose="020B0604020202020204" pitchFamily="34" charset="0"/>
            </a:endParaRPr>
          </a:p>
        </p:txBody>
      </p:sp>
      <p:sp>
        <p:nvSpPr>
          <p:cNvPr id="48" name="Rectangle 8"/>
          <p:cNvSpPr>
            <a:spLocks noChangeArrowheads="1"/>
          </p:cNvSpPr>
          <p:nvPr/>
        </p:nvSpPr>
        <p:spPr bwMode="auto">
          <a:xfrm>
            <a:off x="623392" y="3257556"/>
            <a:ext cx="1173362" cy="1073835"/>
          </a:xfrm>
          <a:prstGeom prst="rect">
            <a:avLst/>
          </a:prstGeom>
          <a:noFill/>
          <a:ln w="9525">
            <a:noFill/>
            <a:miter lim="800000"/>
            <a:headEnd/>
            <a:tailEnd/>
          </a:ln>
          <a:effectLst/>
        </p:spPr>
        <p:txBody>
          <a:bodyPr wrap="none" lIns="88088" tIns="44045" rIns="88088" bIns="44045">
            <a:spAutoFit/>
          </a:bodyPr>
          <a:lstStyle/>
          <a:p>
            <a:pPr defTabSz="874713"/>
            <a:r>
              <a:rPr lang="fr-CH" sz="1600" dirty="0">
                <a:cs typeface="Arial"/>
              </a:rPr>
              <a:t>coûts,</a:t>
            </a:r>
            <a:br>
              <a:rPr lang="fr-CH" sz="1600" dirty="0">
                <a:cs typeface="Arial"/>
              </a:rPr>
            </a:br>
            <a:r>
              <a:rPr lang="fr-CH" sz="1600" dirty="0">
                <a:cs typeface="Arial"/>
              </a:rPr>
              <a:t>incidents</a:t>
            </a:r>
          </a:p>
          <a:p>
            <a:pPr defTabSz="874713"/>
            <a:r>
              <a:rPr lang="fr-CH" sz="1600" dirty="0">
                <a:cs typeface="Arial"/>
              </a:rPr>
              <a:t>dans</a:t>
            </a:r>
            <a:br>
              <a:rPr lang="fr-CH" sz="1600" dirty="0">
                <a:cs typeface="Arial"/>
              </a:rPr>
            </a:br>
            <a:r>
              <a:rPr lang="fr-CH" sz="1600" dirty="0">
                <a:cs typeface="Arial"/>
              </a:rPr>
              <a:t>l'entreprise</a:t>
            </a:r>
          </a:p>
        </p:txBody>
      </p:sp>
      <p:sp>
        <p:nvSpPr>
          <p:cNvPr id="49" name="Rectangle 9"/>
          <p:cNvSpPr>
            <a:spLocks noChangeArrowheads="1"/>
          </p:cNvSpPr>
          <p:nvPr/>
        </p:nvSpPr>
        <p:spPr bwMode="auto">
          <a:xfrm>
            <a:off x="3359696" y="2066481"/>
            <a:ext cx="1091608" cy="532149"/>
          </a:xfrm>
          <a:prstGeom prst="rect">
            <a:avLst/>
          </a:prstGeom>
          <a:noFill/>
          <a:ln w="9525" algn="ctr">
            <a:noFill/>
            <a:miter lim="800000"/>
            <a:headEnd/>
            <a:tailEnd/>
          </a:ln>
          <a:effectLst/>
        </p:spPr>
        <p:txBody>
          <a:bodyPr wrap="none" lIns="88088" tIns="44045" rIns="88088" bIns="44045">
            <a:spAutoFit/>
          </a:bodyPr>
          <a:lstStyle/>
          <a:p>
            <a:pPr defTabSz="874713" eaLnBrk="0" fontAlgn="base" hangingPunct="0">
              <a:lnSpc>
                <a:spcPct val="90000"/>
              </a:lnSpc>
              <a:spcBef>
                <a:spcPct val="0"/>
              </a:spcBef>
              <a:spcAft>
                <a:spcPct val="0"/>
              </a:spcAft>
            </a:pPr>
            <a:r>
              <a:rPr lang="fr-CH" sz="1600" b="1" dirty="0">
                <a:solidFill>
                  <a:srgbClr val="000000"/>
                </a:solidFill>
              </a:rPr>
              <a:t>Ethique </a:t>
            </a:r>
            <a:br>
              <a:rPr lang="fr-CH" sz="1600" b="1" dirty="0">
                <a:solidFill>
                  <a:srgbClr val="000000"/>
                </a:solidFill>
              </a:rPr>
            </a:br>
            <a:r>
              <a:rPr lang="fr-CH" sz="1600" b="1" dirty="0">
                <a:solidFill>
                  <a:srgbClr val="000000"/>
                </a:solidFill>
              </a:rPr>
              <a:t>et morale</a:t>
            </a:r>
            <a:endParaRPr lang="de-DE" sz="1600" b="1" dirty="0">
              <a:solidFill>
                <a:srgbClr val="000000"/>
              </a:solidFill>
              <a:latin typeface="Arial" charset="0"/>
              <a:ea typeface="ＭＳ Ｐゴシック" pitchFamily="-32" charset="-128"/>
            </a:endParaRPr>
          </a:p>
        </p:txBody>
      </p:sp>
      <p:sp>
        <p:nvSpPr>
          <p:cNvPr id="50" name="Rectangle 10"/>
          <p:cNvSpPr>
            <a:spLocks noChangeArrowheads="1"/>
          </p:cNvSpPr>
          <p:nvPr/>
        </p:nvSpPr>
        <p:spPr bwMode="auto">
          <a:xfrm>
            <a:off x="1322862" y="2164969"/>
            <a:ext cx="1407400" cy="335172"/>
          </a:xfrm>
          <a:prstGeom prst="rect">
            <a:avLst/>
          </a:prstGeom>
          <a:noFill/>
          <a:ln w="9525">
            <a:noFill/>
            <a:miter lim="800000"/>
            <a:headEnd/>
            <a:tailEnd/>
          </a:ln>
          <a:effectLst/>
        </p:spPr>
        <p:txBody>
          <a:bodyPr wrap="none" lIns="88088" tIns="44045" rIns="88088" bIns="44045">
            <a:spAutoFit/>
          </a:bodyPr>
          <a:lstStyle/>
          <a:p>
            <a:pPr algn="ctr" defTabSz="874713" eaLnBrk="0" fontAlgn="base" hangingPunct="0">
              <a:spcBef>
                <a:spcPct val="0"/>
              </a:spcBef>
              <a:spcAft>
                <a:spcPct val="0"/>
              </a:spcAft>
            </a:pPr>
            <a:r>
              <a:rPr lang="fr-CH" sz="1600" b="1" dirty="0">
                <a:ea typeface="MS PGothic"/>
                <a:cs typeface="Times New Roman"/>
              </a:rPr>
              <a:t>Economique</a:t>
            </a:r>
            <a:endParaRPr lang="de-DE" sz="1600" b="1" dirty="0">
              <a:solidFill>
                <a:srgbClr val="000000"/>
              </a:solidFill>
              <a:ea typeface="ＭＳ Ｐゴシック" pitchFamily="-32" charset="-128"/>
            </a:endParaRPr>
          </a:p>
        </p:txBody>
      </p:sp>
      <p:sp>
        <p:nvSpPr>
          <p:cNvPr id="51" name="Text Box 11"/>
          <p:cNvSpPr txBox="1">
            <a:spLocks noChangeArrowheads="1"/>
          </p:cNvSpPr>
          <p:nvPr/>
        </p:nvSpPr>
        <p:spPr bwMode="auto">
          <a:xfrm>
            <a:off x="1706062" y="5303356"/>
            <a:ext cx="2498609" cy="580777"/>
          </a:xfrm>
          <a:prstGeom prst="rect">
            <a:avLst/>
          </a:prstGeom>
          <a:noFill/>
          <a:ln w="9525">
            <a:noFill/>
            <a:miter lim="800000"/>
            <a:headEnd/>
            <a:tailEnd/>
          </a:ln>
          <a:effectLst/>
        </p:spPr>
        <p:txBody>
          <a:bodyPr wrap="square" lIns="87481" tIns="43740" rIns="87481" bIns="43740">
            <a:spAutoFit/>
          </a:bodyPr>
          <a:lstStyle/>
          <a:p>
            <a:pPr algn="ctr" defTabSz="874713" eaLnBrk="0" hangingPunct="0">
              <a:spcBef>
                <a:spcPts val="0"/>
              </a:spcBef>
            </a:pPr>
            <a:r>
              <a:rPr lang="fr-CH" sz="1600" b="1" dirty="0">
                <a:cs typeface="Arial"/>
              </a:rPr>
              <a:t>Responsabilité légale</a:t>
            </a:r>
            <a:endParaRPr lang="de-CH" sz="1600" b="1" dirty="0">
              <a:cs typeface="Arial" panose="020B0604020202020204" pitchFamily="34" charset="0"/>
            </a:endParaRPr>
          </a:p>
          <a:p>
            <a:pPr algn="ctr" defTabSz="874713" eaLnBrk="0" hangingPunct="0">
              <a:spcBef>
                <a:spcPts val="0"/>
              </a:spcBef>
            </a:pPr>
            <a:r>
              <a:rPr lang="fr-CH" sz="1600" dirty="0">
                <a:cs typeface="Arial"/>
              </a:rPr>
              <a:t>Sanctions</a:t>
            </a:r>
            <a:endParaRPr lang="de-CH" sz="1600" dirty="0">
              <a:cs typeface="Arial" panose="020B0604020202020204" pitchFamily="34" charset="0"/>
            </a:endParaRPr>
          </a:p>
        </p:txBody>
      </p:sp>
      <p:sp>
        <p:nvSpPr>
          <p:cNvPr id="52" name="Textfeld 51"/>
          <p:cNvSpPr txBox="1"/>
          <p:nvPr/>
        </p:nvSpPr>
        <p:spPr>
          <a:xfrm>
            <a:off x="1751241" y="3495912"/>
            <a:ext cx="2403960" cy="830997"/>
          </a:xfrm>
          <a:prstGeom prst="rect">
            <a:avLst/>
          </a:prstGeom>
          <a:noFill/>
        </p:spPr>
        <p:txBody>
          <a:bodyPr wrap="square" rtlCol="0">
            <a:spAutoFit/>
          </a:bodyPr>
          <a:lstStyle/>
          <a:p>
            <a:pPr algn="ctr"/>
            <a:r>
              <a:rPr lang="fr-CH" sz="1600" dirty="0">
                <a:cs typeface="Arial"/>
              </a:rPr>
              <a:t>Sécurité au travail et protection de la santé</a:t>
            </a:r>
          </a:p>
          <a:p>
            <a:pPr algn="ctr"/>
            <a:r>
              <a:rPr lang="de-CH" sz="1600" dirty="0">
                <a:cs typeface="Arial" panose="020B0604020202020204" pitchFamily="34" charset="0"/>
              </a:rPr>
              <a:t>(ST+PS)</a:t>
            </a:r>
          </a:p>
        </p:txBody>
      </p:sp>
      <p:pic>
        <p:nvPicPr>
          <p:cNvPr id="15" name="Picture 2" descr="http://www.muehlan.com/files/136/images/muehlan_ausbildung(1).jpg">
            <a:hlinkClick r:id="rId2"/>
          </p:cNvPr>
          <p:cNvPicPr>
            <a:picLocks noChangeAspect="1" noChangeArrowheads="1"/>
          </p:cNvPicPr>
          <p:nvPr/>
        </p:nvPicPr>
        <p:blipFill>
          <a:blip r:embed="rId3" cstate="print"/>
          <a:srcRect/>
          <a:stretch>
            <a:fillRect/>
          </a:stretch>
        </p:blipFill>
        <p:spPr bwMode="auto">
          <a:xfrm>
            <a:off x="7008933" y="1523949"/>
            <a:ext cx="4641901" cy="4641901"/>
          </a:xfrm>
          <a:prstGeom prst="rect">
            <a:avLst/>
          </a:prstGeom>
          <a:noFill/>
        </p:spPr>
      </p:pic>
    </p:spTree>
    <p:extLst>
      <p:ext uri="{BB962C8B-B14F-4D97-AF65-F5344CB8AC3E}">
        <p14:creationId xmlns:p14="http://schemas.microsoft.com/office/powerpoint/2010/main" val="14726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7" grpId="0"/>
      <p:bldP spid="48" grpId="0"/>
      <p:bldP spid="49" grpId="0"/>
      <p:bldP spid="50"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Statistique des accidents</a:t>
            </a:r>
            <a:endParaRPr lang="de-CH" dirty="0"/>
          </a:p>
        </p:txBody>
      </p:sp>
    </p:spTree>
    <p:extLst>
      <p:ext uri="{BB962C8B-B14F-4D97-AF65-F5344CB8AC3E}">
        <p14:creationId xmlns:p14="http://schemas.microsoft.com/office/powerpoint/2010/main" val="413229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D3CE8CB-5095-4B1D-A7E0-F88152E02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535453"/>
            <a:ext cx="3296925" cy="4696414"/>
          </a:xfrm>
          <a:prstGeom prst="rect">
            <a:avLst/>
          </a:prstGeom>
          <a:ln>
            <a:solidFill>
              <a:schemeClr val="tx1"/>
            </a:solidFill>
          </a:ln>
        </p:spPr>
      </p:pic>
      <p:pic>
        <p:nvPicPr>
          <p:cNvPr id="4" name="Grafik 3">
            <a:extLst>
              <a:ext uri="{FF2B5EF4-FFF2-40B4-BE49-F238E27FC236}">
                <a16:creationId xmlns:a16="http://schemas.microsoft.com/office/drawing/2014/main" id="{BAFB9CB9-F793-49F9-8A49-69F8D45D9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0" y="1535453"/>
            <a:ext cx="3306001" cy="4698000"/>
          </a:xfrm>
          <a:prstGeom prst="rect">
            <a:avLst/>
          </a:prstGeom>
          <a:ln>
            <a:solidFill>
              <a:schemeClr val="tx1"/>
            </a:solidFill>
          </a:ln>
        </p:spPr>
      </p:pic>
      <p:sp>
        <p:nvSpPr>
          <p:cNvPr id="2" name="Titel 1"/>
          <p:cNvSpPr>
            <a:spLocks noGrp="1"/>
          </p:cNvSpPr>
          <p:nvPr>
            <p:ph type="title"/>
          </p:nvPr>
        </p:nvSpPr>
        <p:spPr/>
        <p:txBody>
          <a:bodyPr/>
          <a:lstStyle/>
          <a:p>
            <a:r>
              <a:rPr lang="fr-CH"/>
              <a:t>Accidents professionnels dans l’entreprise</a:t>
            </a:r>
          </a:p>
        </p:txBody>
      </p:sp>
      <p:sp>
        <p:nvSpPr>
          <p:cNvPr id="12" name="Rechteck 11"/>
          <p:cNvSpPr/>
          <p:nvPr/>
        </p:nvSpPr>
        <p:spPr>
          <a:xfrm rot="21338461">
            <a:off x="2451962" y="2775554"/>
            <a:ext cx="7477092" cy="1031081"/>
          </a:xfrm>
          <a:prstGeom prst="rect">
            <a:avLst/>
          </a:prstGeom>
          <a:solidFill>
            <a:srgbClr val="FFFF00"/>
          </a:solidFill>
        </p:spPr>
        <p:txBody>
          <a:bodyPr wrap="square" lIns="91440" tIns="45720" rIns="91440" bIns="45720">
            <a:spAutoFit/>
          </a:bodyPr>
          <a:lstStyle/>
          <a:p>
            <a:pPr algn="ctr"/>
            <a:r>
              <a:rPr lang="fr-CH" sz="2000" dirty="0">
                <a:ln w="0">
                  <a:noFill/>
                </a:ln>
                <a:solidFill>
                  <a:srgbClr val="FF0000"/>
                </a:solidFill>
                <a:latin typeface="+mj-lt"/>
              </a:rPr>
              <a:t>Insérez ici les données relatives aux accidents professionnels</a:t>
            </a:r>
            <a:endParaRPr lang="de-DE" sz="2000" dirty="0">
              <a:ln w="0">
                <a:noFill/>
              </a:ln>
              <a:solidFill>
                <a:srgbClr val="FF0000"/>
              </a:solidFill>
              <a:latin typeface="+mj-lt"/>
            </a:endParaRPr>
          </a:p>
          <a:p>
            <a:pPr algn="ctr"/>
            <a:r>
              <a:rPr lang="fr-CH" sz="2000" dirty="0">
                <a:ln w="0">
                  <a:noFill/>
                </a:ln>
                <a:solidFill>
                  <a:srgbClr val="FF0000"/>
                </a:solidFill>
                <a:latin typeface="+mj-lt"/>
              </a:rPr>
              <a:t>propres à votre entreprise;</a:t>
            </a:r>
          </a:p>
          <a:p>
            <a:pPr algn="ctr"/>
            <a:r>
              <a:rPr lang="fr-CH" sz="2000" dirty="0">
                <a:ln w="0">
                  <a:noFill/>
                </a:ln>
                <a:solidFill>
                  <a:srgbClr val="FF0000"/>
                </a:solidFill>
                <a:latin typeface="+mj-lt"/>
              </a:rPr>
              <a:t>vous pouvez les obtenir auprès de votre agence Suva.</a:t>
            </a:r>
          </a:p>
        </p:txBody>
      </p:sp>
    </p:spTree>
    <p:extLst>
      <p:ext uri="{BB962C8B-B14F-4D97-AF65-F5344CB8AC3E}">
        <p14:creationId xmlns:p14="http://schemas.microsoft.com/office/powerpoint/2010/main" val="1590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F699BA8-ABC8-4072-8DE5-6CE1FE316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541708"/>
            <a:ext cx="3245806" cy="4623596"/>
          </a:xfrm>
          <a:prstGeom prst="rect">
            <a:avLst/>
          </a:prstGeom>
          <a:ln>
            <a:solidFill>
              <a:schemeClr val="tx1"/>
            </a:solidFill>
          </a:ln>
        </p:spPr>
      </p:pic>
      <p:pic>
        <p:nvPicPr>
          <p:cNvPr id="4" name="Grafik 3">
            <a:extLst>
              <a:ext uri="{FF2B5EF4-FFF2-40B4-BE49-F238E27FC236}">
                <a16:creationId xmlns:a16="http://schemas.microsoft.com/office/drawing/2014/main" id="{39C522CC-3843-450F-A525-B487A162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1541708"/>
            <a:ext cx="3254598" cy="4623596"/>
          </a:xfrm>
          <a:prstGeom prst="rect">
            <a:avLst/>
          </a:prstGeom>
          <a:ln>
            <a:solidFill>
              <a:schemeClr val="tx1"/>
            </a:solidFill>
          </a:ln>
        </p:spPr>
      </p:pic>
      <p:sp>
        <p:nvSpPr>
          <p:cNvPr id="2" name="Titel 1"/>
          <p:cNvSpPr>
            <a:spLocks noGrp="1"/>
          </p:cNvSpPr>
          <p:nvPr>
            <p:ph type="title"/>
          </p:nvPr>
        </p:nvSpPr>
        <p:spPr/>
        <p:txBody>
          <a:bodyPr/>
          <a:lstStyle/>
          <a:p>
            <a:r>
              <a:rPr lang="fr-CH"/>
              <a:t>Accidents non professionnels dans l’entreprise</a:t>
            </a:r>
          </a:p>
        </p:txBody>
      </p:sp>
      <p:sp>
        <p:nvSpPr>
          <p:cNvPr id="17" name="Rechteck 16"/>
          <p:cNvSpPr/>
          <p:nvPr/>
        </p:nvSpPr>
        <p:spPr>
          <a:xfrm rot="21338461">
            <a:off x="2249754" y="2783716"/>
            <a:ext cx="7692491" cy="1047500"/>
          </a:xfrm>
          <a:prstGeom prst="rect">
            <a:avLst/>
          </a:prstGeom>
          <a:solidFill>
            <a:srgbClr val="FFFF00"/>
          </a:solidFill>
        </p:spPr>
        <p:txBody>
          <a:bodyPr wrap="square" lIns="91440" tIns="45720" rIns="91440" bIns="45720">
            <a:spAutoFit/>
          </a:bodyPr>
          <a:lstStyle/>
          <a:p>
            <a:pPr algn="ctr"/>
            <a:r>
              <a:rPr lang="fr-CH" sz="2000" dirty="0">
                <a:ln w="0">
                  <a:noFill/>
                </a:ln>
                <a:solidFill>
                  <a:srgbClr val="FF0000"/>
                </a:solidFill>
              </a:rPr>
              <a:t>Insérez ici les données relatives aux accidents non professionnels</a:t>
            </a:r>
            <a:endParaRPr lang="de-DE" sz="2000" dirty="0">
              <a:ln w="0">
                <a:noFill/>
              </a:ln>
              <a:solidFill>
                <a:srgbClr val="FF0000"/>
              </a:solidFill>
              <a:latin typeface="+mj-lt"/>
            </a:endParaRPr>
          </a:p>
          <a:p>
            <a:pPr algn="ctr"/>
            <a:r>
              <a:rPr lang="fr-CH" sz="2000" dirty="0">
                <a:ln w="0">
                  <a:noFill/>
                </a:ln>
                <a:solidFill>
                  <a:srgbClr val="FF0000"/>
                </a:solidFill>
                <a:latin typeface="+mj-lt"/>
              </a:rPr>
              <a:t>propres à votre entreprise;</a:t>
            </a:r>
          </a:p>
          <a:p>
            <a:pPr algn="ctr"/>
            <a:r>
              <a:rPr lang="fr-CH" sz="2000" dirty="0">
                <a:ln w="0">
                  <a:noFill/>
                </a:ln>
                <a:solidFill>
                  <a:srgbClr val="FF0000"/>
                </a:solidFill>
                <a:latin typeface="+mj-lt"/>
              </a:rPr>
              <a:t>vous pouvez les obtenir auprès de votre agence Suva.</a:t>
            </a:r>
          </a:p>
        </p:txBody>
      </p:sp>
    </p:spTree>
    <p:extLst>
      <p:ext uri="{BB962C8B-B14F-4D97-AF65-F5344CB8AC3E}">
        <p14:creationId xmlns:p14="http://schemas.microsoft.com/office/powerpoint/2010/main" val="40941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Bases</a:t>
            </a:r>
            <a:endParaRPr lang="de-CH" dirty="0"/>
          </a:p>
        </p:txBody>
      </p:sp>
    </p:spTree>
    <p:extLst>
      <p:ext uri="{BB962C8B-B14F-4D97-AF65-F5344CB8AC3E}">
        <p14:creationId xmlns:p14="http://schemas.microsoft.com/office/powerpoint/2010/main" val="224237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Préparation pour les organisateurs</a:t>
            </a:r>
            <a:endParaRPr lang="de-CH" dirty="0"/>
          </a:p>
        </p:txBody>
      </p:sp>
    </p:spTree>
    <p:extLst>
      <p:ext uri="{BB962C8B-B14F-4D97-AF65-F5344CB8AC3E}">
        <p14:creationId xmlns:p14="http://schemas.microsoft.com/office/powerpoint/2010/main" val="1687692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 name="Rechteck 2"/>
          <p:cNvSpPr/>
          <p:nvPr/>
        </p:nvSpPr>
        <p:spPr>
          <a:xfrm rot="21338461">
            <a:off x="2114975" y="2899513"/>
            <a:ext cx="6971692" cy="1618456"/>
          </a:xfrm>
          <a:prstGeom prst="rect">
            <a:avLst/>
          </a:prstGeom>
          <a:solidFill>
            <a:srgbClr val="FFFF00"/>
          </a:solidFill>
        </p:spPr>
        <p:txBody>
          <a:bodyPr wrap="square" lIns="91440" tIns="45720" rIns="91440" bIns="45720">
            <a:spAutoFit/>
          </a:bodyPr>
          <a:lstStyle/>
          <a:p>
            <a:r>
              <a:rPr lang="fr-FR" altLang="de-DE" sz="2400" dirty="0">
                <a:solidFill>
                  <a:srgbClr val="FF0000"/>
                </a:solidFill>
                <a:latin typeface="Arial Unicode MS" panose="020B0604020202020204" pitchFamily="34" charset="-128"/>
              </a:rPr>
              <a:t>En option:</a:t>
            </a:r>
          </a:p>
          <a:p>
            <a:pPr>
              <a:lnSpc>
                <a:spcPct val="107000"/>
              </a:lnSpc>
              <a:spcAft>
                <a:spcPts val="800"/>
              </a:spcAft>
            </a:pPr>
            <a:r>
              <a:rPr lang="de-CH" sz="2400" dirty="0" err="1">
                <a:solidFill>
                  <a:srgbClr val="FF0000"/>
                </a:solidFill>
              </a:rPr>
              <a:t>Demandez</a:t>
            </a:r>
            <a:r>
              <a:rPr lang="de-CH" sz="2400" dirty="0">
                <a:solidFill>
                  <a:srgbClr val="FF0000"/>
                </a:solidFill>
              </a:rPr>
              <a:t> </a:t>
            </a:r>
            <a:r>
              <a:rPr lang="de-CH" sz="2400" dirty="0" err="1">
                <a:solidFill>
                  <a:srgbClr val="FF0000"/>
                </a:solidFill>
              </a:rPr>
              <a:t>aux</a:t>
            </a:r>
            <a:r>
              <a:rPr lang="de-CH" sz="2400" dirty="0">
                <a:solidFill>
                  <a:srgbClr val="FF0000"/>
                </a:solidFill>
              </a:rPr>
              <a:t> </a:t>
            </a:r>
            <a:r>
              <a:rPr lang="de-CH" sz="2400" dirty="0" err="1">
                <a:solidFill>
                  <a:srgbClr val="FF0000"/>
                </a:solidFill>
              </a:rPr>
              <a:t>préposés</a:t>
            </a:r>
            <a:r>
              <a:rPr lang="de-CH" sz="2400" dirty="0">
                <a:solidFill>
                  <a:srgbClr val="FF0000"/>
                </a:solidFill>
              </a:rPr>
              <a:t> à la </a:t>
            </a:r>
            <a:r>
              <a:rPr lang="de-CH" sz="2400" dirty="0" err="1">
                <a:solidFill>
                  <a:srgbClr val="FF0000"/>
                </a:solidFill>
              </a:rPr>
              <a:t>sécurité</a:t>
            </a:r>
            <a:r>
              <a:rPr lang="de-CH" sz="2400" dirty="0">
                <a:solidFill>
                  <a:srgbClr val="FF0000"/>
                </a:solidFill>
              </a:rPr>
              <a:t> </a:t>
            </a:r>
            <a:r>
              <a:rPr lang="de-CH" sz="2400" dirty="0" err="1">
                <a:solidFill>
                  <a:srgbClr val="FF0000"/>
                </a:solidFill>
              </a:rPr>
              <a:t>d’insérer</a:t>
            </a:r>
            <a:r>
              <a:rPr lang="de-CH" sz="2400" dirty="0">
                <a:solidFill>
                  <a:srgbClr val="FF0000"/>
                </a:solidFill>
              </a:rPr>
              <a:t> et de </a:t>
            </a:r>
            <a:r>
              <a:rPr lang="de-CH" sz="2400" dirty="0" err="1">
                <a:solidFill>
                  <a:srgbClr val="FF0000"/>
                </a:solidFill>
              </a:rPr>
              <a:t>présenter</a:t>
            </a:r>
            <a:r>
              <a:rPr lang="de-CH" sz="2400" dirty="0">
                <a:solidFill>
                  <a:srgbClr val="FF0000"/>
                </a:solidFill>
              </a:rPr>
              <a:t> des </a:t>
            </a:r>
            <a:r>
              <a:rPr lang="de-CH" sz="2400" dirty="0" err="1">
                <a:solidFill>
                  <a:srgbClr val="FF0000"/>
                </a:solidFill>
              </a:rPr>
              <a:t>photos</a:t>
            </a:r>
            <a:r>
              <a:rPr lang="de-CH" sz="2400" dirty="0">
                <a:solidFill>
                  <a:srgbClr val="FF0000"/>
                </a:solidFill>
              </a:rPr>
              <a:t> de </a:t>
            </a:r>
            <a:r>
              <a:rPr lang="de-CH" sz="2400" dirty="0" err="1">
                <a:solidFill>
                  <a:srgbClr val="FF0000"/>
                </a:solidFill>
              </a:rPr>
              <a:t>situations</a:t>
            </a:r>
            <a:r>
              <a:rPr lang="de-CH" sz="2400" dirty="0">
                <a:solidFill>
                  <a:srgbClr val="FF0000"/>
                </a:solidFill>
              </a:rPr>
              <a:t> </a:t>
            </a:r>
            <a:r>
              <a:rPr lang="de-CH" sz="2400" dirty="0" err="1">
                <a:solidFill>
                  <a:srgbClr val="FF0000"/>
                </a:solidFill>
              </a:rPr>
              <a:t>dangereuses</a:t>
            </a:r>
            <a:r>
              <a:rPr lang="de-CH" sz="2400" dirty="0">
                <a:solidFill>
                  <a:srgbClr val="FF0000"/>
                </a:solidFill>
              </a:rPr>
              <a:t> (</a:t>
            </a:r>
            <a:r>
              <a:rPr lang="de-CH" sz="2400" dirty="0" err="1">
                <a:solidFill>
                  <a:srgbClr val="FF0000"/>
                </a:solidFill>
              </a:rPr>
              <a:t>dangers</a:t>
            </a:r>
            <a:r>
              <a:rPr lang="de-CH" sz="2400" dirty="0">
                <a:solidFill>
                  <a:srgbClr val="FF0000"/>
                </a:solidFill>
              </a:rPr>
              <a:t>) </a:t>
            </a:r>
            <a:r>
              <a:rPr lang="de-CH" sz="2400" dirty="0" err="1">
                <a:solidFill>
                  <a:srgbClr val="FF0000"/>
                </a:solidFill>
              </a:rPr>
              <a:t>dans</a:t>
            </a:r>
            <a:r>
              <a:rPr lang="de-CH" sz="2400" dirty="0">
                <a:solidFill>
                  <a:srgbClr val="FF0000"/>
                </a:solidFill>
              </a:rPr>
              <a:t> </a:t>
            </a:r>
            <a:r>
              <a:rPr lang="de-CH" sz="2400" dirty="0" err="1">
                <a:solidFill>
                  <a:srgbClr val="FF0000"/>
                </a:solidFill>
              </a:rPr>
              <a:t>l’entreprise</a:t>
            </a:r>
            <a:r>
              <a:rPr lang="de-CH" sz="2400" dirty="0">
                <a:solidFill>
                  <a:srgbClr val="FF0000"/>
                </a:solidFill>
              </a:rPr>
              <a:t>.</a:t>
            </a:r>
          </a:p>
        </p:txBody>
      </p:sp>
      <p:sp>
        <p:nvSpPr>
          <p:cNvPr id="2" name="Titel 1"/>
          <p:cNvSpPr>
            <a:spLocks noGrp="1"/>
          </p:cNvSpPr>
          <p:nvPr>
            <p:ph type="title"/>
          </p:nvPr>
        </p:nvSpPr>
        <p:spPr/>
        <p:txBody>
          <a:bodyPr/>
          <a:lstStyle/>
          <a:p>
            <a:r>
              <a:rPr lang="fr-CH"/>
              <a:t>Situations dangereuses dans l’entreprise </a:t>
            </a:r>
            <a:endParaRPr lang="de-CH" dirty="0"/>
          </a:p>
        </p:txBody>
      </p:sp>
    </p:spTree>
    <p:extLst>
      <p:ext uri="{BB962C8B-B14F-4D97-AF65-F5344CB8AC3E}">
        <p14:creationId xmlns:p14="http://schemas.microsoft.com/office/powerpoint/2010/main" val="308746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23572" r="28286"/>
          <a:stretch/>
        </p:blipFill>
        <p:spPr>
          <a:xfrm>
            <a:off x="4416482" y="1556792"/>
            <a:ext cx="3943863" cy="4608000"/>
          </a:xfrm>
          <a:prstGeom prst="rect">
            <a:avLst/>
          </a:prstGeom>
          <a:effectLst>
            <a:outerShdw blurRad="50800" dist="50800" dir="5400000" algn="ctr" rotWithShape="0">
              <a:srgbClr val="000000">
                <a:alpha val="0"/>
              </a:srgbClr>
            </a:outerShdw>
          </a:effectLst>
        </p:spPr>
      </p:pic>
      <p:sp>
        <p:nvSpPr>
          <p:cNvPr id="2" name="Titel 1"/>
          <p:cNvSpPr>
            <a:spLocks noGrp="1"/>
          </p:cNvSpPr>
          <p:nvPr>
            <p:ph type="title"/>
          </p:nvPr>
        </p:nvSpPr>
        <p:spPr/>
        <p:txBody>
          <a:bodyPr/>
          <a:lstStyle/>
          <a:p>
            <a:r>
              <a:rPr lang="fr-CH"/>
              <a:t>L’iceberg</a:t>
            </a:r>
          </a:p>
        </p:txBody>
      </p:sp>
      <p:sp>
        <p:nvSpPr>
          <p:cNvPr id="6" name="Rechteckige Legende 5"/>
          <p:cNvSpPr/>
          <p:nvPr/>
        </p:nvSpPr>
        <p:spPr>
          <a:xfrm>
            <a:off x="551384" y="2989416"/>
            <a:ext cx="3246951" cy="494033"/>
          </a:xfrm>
          <a:prstGeom prst="wedgeRectCallout">
            <a:avLst>
              <a:gd name="adj1" fmla="val 133785"/>
              <a:gd name="adj2" fmla="val -147715"/>
            </a:avLst>
          </a:prstGeom>
          <a:solidFill>
            <a:schemeClr val="accent5">
              <a:lumMod val="20000"/>
              <a:lumOff val="80000"/>
            </a:schemeClr>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indent="-144000">
              <a:buFont typeface="Arial" panose="020B0604020202020204" pitchFamily="34" charset="0"/>
              <a:buChar char="•"/>
            </a:pPr>
            <a:r>
              <a:rPr lang="fr-CH" sz="2000">
                <a:solidFill>
                  <a:srgbClr val="000000"/>
                </a:solidFill>
                <a:cs typeface="Arial"/>
              </a:rPr>
              <a:t>Presqu’accidents</a:t>
            </a:r>
          </a:p>
        </p:txBody>
      </p:sp>
      <p:sp>
        <p:nvSpPr>
          <p:cNvPr id="7" name="Rechteckige Legende 6"/>
          <p:cNvSpPr/>
          <p:nvPr/>
        </p:nvSpPr>
        <p:spPr>
          <a:xfrm>
            <a:off x="551384" y="1557337"/>
            <a:ext cx="3240360" cy="1432079"/>
          </a:xfrm>
          <a:prstGeom prst="wedgeRectCallout">
            <a:avLst>
              <a:gd name="adj1" fmla="val 137405"/>
              <a:gd name="adj2" fmla="val -5996"/>
            </a:avLst>
          </a:prstGeom>
          <a:solidFill>
            <a:schemeClr val="accent5"/>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a:lnSpc>
                <a:spcPct val="110000"/>
              </a:lnSpc>
              <a:spcBef>
                <a:spcPts val="0"/>
              </a:spcBef>
            </a:pPr>
            <a:r>
              <a:rPr lang="fr-CH" sz="2000" u="sng">
                <a:solidFill>
                  <a:srgbClr val="FFFFFF"/>
                </a:solidFill>
                <a:cs typeface="Arial"/>
              </a:rPr>
              <a:t>Evénements</a:t>
            </a:r>
          </a:p>
          <a:p>
            <a:pPr marL="360000" indent="-144000">
              <a:lnSpc>
                <a:spcPct val="110000"/>
              </a:lnSpc>
              <a:spcBef>
                <a:spcPts val="0"/>
              </a:spcBef>
              <a:buFont typeface="Arial" panose="020B0604020202020204" pitchFamily="34" charset="0"/>
              <a:buChar char="•"/>
            </a:pPr>
            <a:r>
              <a:rPr lang="fr-CH" sz="2000">
                <a:solidFill>
                  <a:srgbClr val="FFFFFF"/>
                </a:solidFill>
                <a:cs typeface="Arial"/>
              </a:rPr>
              <a:t>Accidents</a:t>
            </a:r>
          </a:p>
          <a:p>
            <a:pPr marL="360000" indent="-144000">
              <a:lnSpc>
                <a:spcPct val="110000"/>
              </a:lnSpc>
              <a:spcBef>
                <a:spcPts val="0"/>
              </a:spcBef>
              <a:buFont typeface="Arial" panose="020B0604020202020204" pitchFamily="34" charset="0"/>
              <a:buChar char="•"/>
            </a:pPr>
            <a:r>
              <a:rPr lang="fr-CH" sz="2000">
                <a:solidFill>
                  <a:srgbClr val="FFFFFF"/>
                </a:solidFill>
                <a:cs typeface="Arial"/>
              </a:rPr>
              <a:t>Maladies</a:t>
            </a:r>
          </a:p>
          <a:p>
            <a:pPr marL="360000" indent="-144000">
              <a:lnSpc>
                <a:spcPct val="110000"/>
              </a:lnSpc>
              <a:spcBef>
                <a:spcPts val="0"/>
              </a:spcBef>
              <a:buFont typeface="Arial" panose="020B0604020202020204" pitchFamily="34" charset="0"/>
              <a:buChar char="•"/>
            </a:pPr>
            <a:r>
              <a:rPr lang="fr-CH" sz="2000">
                <a:solidFill>
                  <a:srgbClr val="FFFFFF"/>
                </a:solidFill>
                <a:cs typeface="Arial"/>
              </a:rPr>
              <a:t>Dommages matériels</a:t>
            </a:r>
          </a:p>
        </p:txBody>
      </p:sp>
      <p:sp>
        <p:nvSpPr>
          <p:cNvPr id="8" name="Rechteckige Legende 9"/>
          <p:cNvSpPr/>
          <p:nvPr/>
        </p:nvSpPr>
        <p:spPr>
          <a:xfrm>
            <a:off x="551384" y="4473850"/>
            <a:ext cx="3246951" cy="1692000"/>
          </a:xfrm>
          <a:prstGeom prst="wedgeRectCallout">
            <a:avLst>
              <a:gd name="adj1" fmla="val 134936"/>
              <a:gd name="adj2" fmla="val -67632"/>
            </a:avLst>
          </a:prstGeom>
          <a:solidFill>
            <a:schemeClr val="accent1">
              <a:lumMod val="40000"/>
              <a:lumOff val="60000"/>
            </a:schemeClr>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CH" sz="2000">
                <a:solidFill>
                  <a:schemeClr val="tx1"/>
                </a:solidFill>
                <a:latin typeface="Arial"/>
                <a:cs typeface="Arial"/>
              </a:rPr>
              <a:t>Conditions à risque</a:t>
            </a:r>
          </a:p>
          <a:p>
            <a:pPr marL="285750" indent="-285750">
              <a:buFont typeface="Arial" panose="020B0604020202020204" pitchFamily="34" charset="0"/>
              <a:buChar char="•"/>
            </a:pPr>
            <a:r>
              <a:rPr lang="fr-CH" sz="2000">
                <a:solidFill>
                  <a:schemeClr val="tx1"/>
                </a:solidFill>
                <a:latin typeface="Arial"/>
                <a:cs typeface="Arial"/>
              </a:rPr>
              <a:t>Actions à risque</a:t>
            </a:r>
          </a:p>
          <a:p>
            <a:pPr marL="285750" indent="-285750">
              <a:buFont typeface="Arial" panose="020B0604020202020204" pitchFamily="34" charset="0"/>
              <a:buChar char="•"/>
            </a:pPr>
            <a:r>
              <a:rPr lang="fr-CH" sz="2000">
                <a:solidFill>
                  <a:schemeClr val="tx1"/>
                </a:solidFill>
                <a:latin typeface="Arial"/>
                <a:cs typeface="Arial"/>
              </a:rPr>
              <a:t>Encadrement insuffisant</a:t>
            </a:r>
          </a:p>
          <a:p>
            <a:pPr marL="285750" indent="-285750">
              <a:buFont typeface="Arial" panose="020B0604020202020204" pitchFamily="34" charset="0"/>
              <a:buChar char="•"/>
            </a:pPr>
            <a:r>
              <a:rPr lang="fr-CH" sz="2000">
                <a:solidFill>
                  <a:schemeClr val="tx1"/>
                </a:solidFill>
                <a:latin typeface="Arial"/>
                <a:cs typeface="Arial"/>
              </a:rPr>
              <a:t>Erreurs systémiques</a:t>
            </a:r>
            <a:endParaRPr lang="de-CH" sz="2000" dirty="0">
              <a:solidFill>
                <a:schemeClr val="tx1"/>
              </a:solidFill>
              <a:latin typeface="Arial" pitchFamily="34" charset="0"/>
              <a:cs typeface="Arial" pitchFamily="34" charset="0"/>
            </a:endParaRPr>
          </a:p>
        </p:txBody>
      </p:sp>
      <p:sp>
        <p:nvSpPr>
          <p:cNvPr id="10" name="Rechteck 9"/>
          <p:cNvSpPr/>
          <p:nvPr/>
        </p:nvSpPr>
        <p:spPr>
          <a:xfrm>
            <a:off x="8904312" y="1556792"/>
            <a:ext cx="2736000" cy="460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dirty="0">
                <a:solidFill>
                  <a:schemeClr val="tx2"/>
                </a:solidFill>
              </a:rPr>
              <a:t>Information complémentaire: </a:t>
            </a:r>
            <a:endParaRPr lang="de-CH" dirty="0">
              <a:solidFill>
                <a:schemeClr val="tx2"/>
              </a:solidFill>
            </a:endParaRPr>
          </a:p>
          <a:p>
            <a:endParaRPr lang="de-CH" dirty="0">
              <a:solidFill>
                <a:schemeClr val="tx2"/>
              </a:solidFill>
            </a:endParaRPr>
          </a:p>
          <a:p>
            <a:r>
              <a:rPr lang="fr-CH" dirty="0">
                <a:solidFill>
                  <a:schemeClr val="tx2"/>
                </a:solidFill>
              </a:rPr>
              <a:t>La majeure partie de l’iceberg est immergée. </a:t>
            </a:r>
          </a:p>
          <a:p>
            <a:pPr algn="l"/>
            <a:endParaRPr lang="de-CH" dirty="0">
              <a:solidFill>
                <a:schemeClr val="tx2"/>
              </a:solidFill>
            </a:endParaRPr>
          </a:p>
          <a:p>
            <a:r>
              <a:rPr lang="fr-CH" dirty="0">
                <a:solidFill>
                  <a:schemeClr val="tx2"/>
                </a:solidFill>
              </a:rPr>
              <a:t>Agir à titre préventif:</a:t>
            </a:r>
          </a:p>
          <a:p>
            <a:r>
              <a:rPr lang="fr-CH" dirty="0">
                <a:solidFill>
                  <a:schemeClr val="tx2"/>
                </a:solidFill>
              </a:rPr>
              <a:t>pour prévenir les accidents, il faut réduire la marge de risque au niveau des conditions et des actions avant que ne se produise un événement. </a:t>
            </a:r>
          </a:p>
        </p:txBody>
      </p:sp>
    </p:spTree>
    <p:extLst>
      <p:ext uri="{BB962C8B-B14F-4D97-AF65-F5344CB8AC3E}">
        <p14:creationId xmlns:p14="http://schemas.microsoft.com/office/powerpoint/2010/main" val="18748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906" y="498472"/>
            <a:ext cx="11089232" cy="864096"/>
          </a:xfrm>
        </p:spPr>
        <p:txBody>
          <a:bodyPr/>
          <a:lstStyle/>
          <a:p>
            <a:r>
              <a:rPr lang="fr-CH"/>
              <a:t>La pyramide des accidents</a:t>
            </a:r>
          </a:p>
        </p:txBody>
      </p:sp>
      <p:sp>
        <p:nvSpPr>
          <p:cNvPr id="78" name="Rechteck 77"/>
          <p:cNvSpPr/>
          <p:nvPr/>
        </p:nvSpPr>
        <p:spPr>
          <a:xfrm>
            <a:off x="8904616" y="1556792"/>
            <a:ext cx="2736000" cy="46085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dirty="0">
                <a:solidFill>
                  <a:schemeClr val="tx2"/>
                </a:solidFill>
              </a:rPr>
              <a:t>Information complémentaire: </a:t>
            </a:r>
            <a:endParaRPr lang="de-CH" dirty="0">
              <a:solidFill>
                <a:schemeClr val="tx2"/>
              </a:solidFill>
            </a:endParaRPr>
          </a:p>
          <a:p>
            <a:endParaRPr lang="de-CH" sz="1400" dirty="0">
              <a:solidFill>
                <a:schemeClr val="tx2"/>
              </a:solidFill>
            </a:endParaRPr>
          </a:p>
          <a:p>
            <a:r>
              <a:rPr lang="fr-CH" dirty="0">
                <a:solidFill>
                  <a:schemeClr val="tx2"/>
                </a:solidFill>
              </a:rPr>
              <a:t>Un accident n’arrive jamais par hasard. L’étendue du dommage, en revanche, est aléatoire. </a:t>
            </a:r>
          </a:p>
          <a:p>
            <a:pPr algn="l"/>
            <a:endParaRPr lang="de-CH" dirty="0">
              <a:solidFill>
                <a:schemeClr val="tx2"/>
              </a:solidFill>
            </a:endParaRPr>
          </a:p>
          <a:p>
            <a:pPr algn="l"/>
            <a:r>
              <a:rPr lang="fr-CH" dirty="0">
                <a:solidFill>
                  <a:schemeClr val="tx2"/>
                </a:solidFill>
              </a:rPr>
              <a:t>La gravité d’un accident est souvent dictée par la malchance ou la chance.</a:t>
            </a:r>
          </a:p>
          <a:p>
            <a:pPr algn="l"/>
            <a:endParaRPr lang="de-CH" sz="1400" dirty="0">
              <a:solidFill>
                <a:schemeClr val="tx2"/>
              </a:solidFill>
            </a:endParaRPr>
          </a:p>
          <a:p>
            <a:pPr algn="l"/>
            <a:r>
              <a:rPr lang="fr-CH" dirty="0">
                <a:solidFill>
                  <a:schemeClr val="tx2"/>
                </a:solidFill>
              </a:rPr>
              <a:t>Il faut donc prendre au sérieux même les cas bagatelle et en tirer des enseignements.  </a:t>
            </a:r>
          </a:p>
        </p:txBody>
      </p:sp>
      <p:grpSp>
        <p:nvGrpSpPr>
          <p:cNvPr id="123" name="Gruppieren 122"/>
          <p:cNvGrpSpPr/>
          <p:nvPr/>
        </p:nvGrpSpPr>
        <p:grpSpPr>
          <a:xfrm>
            <a:off x="1762460" y="1554013"/>
            <a:ext cx="5160860" cy="4061767"/>
            <a:chOff x="1272915" y="1366600"/>
            <a:chExt cx="5636842" cy="4436381"/>
          </a:xfrm>
        </p:grpSpPr>
        <p:grpSp>
          <p:nvGrpSpPr>
            <p:cNvPr id="124" name="Gruppieren 123"/>
            <p:cNvGrpSpPr/>
            <p:nvPr/>
          </p:nvGrpSpPr>
          <p:grpSpPr>
            <a:xfrm>
              <a:off x="3822543" y="1366600"/>
              <a:ext cx="471265" cy="457705"/>
              <a:chOff x="3822543" y="1366600"/>
              <a:chExt cx="471265" cy="457705"/>
            </a:xfrm>
          </p:grpSpPr>
          <p:sp>
            <p:nvSpPr>
              <p:cNvPr id="137" name="AutoShape 58"/>
              <p:cNvSpPr>
                <a:spLocks noChangeArrowheads="1"/>
              </p:cNvSpPr>
              <p:nvPr/>
            </p:nvSpPr>
            <p:spPr bwMode="auto">
              <a:xfrm rot="1110500" flipV="1">
                <a:off x="3822543" y="1368693"/>
                <a:ext cx="319088" cy="45561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12700">
                <a:solidFill>
                  <a:schemeClr val="tx1"/>
                </a:solidFill>
                <a:miter lim="800000"/>
                <a:headEnd/>
                <a:tailEnd/>
              </a:ln>
              <a:effectLst/>
            </p:spPr>
            <p:txBody>
              <a:bodyPr wrap="none" anchor="ctr"/>
              <a:lstStyle/>
              <a:p>
                <a:endParaRPr lang="de-CH"/>
              </a:p>
            </p:txBody>
          </p:sp>
          <p:sp>
            <p:nvSpPr>
              <p:cNvPr id="138" name="AutoShape 63"/>
              <p:cNvSpPr>
                <a:spLocks noChangeArrowheads="1"/>
              </p:cNvSpPr>
              <p:nvPr/>
            </p:nvSpPr>
            <p:spPr bwMode="auto">
              <a:xfrm rot="20378789" flipH="1" flipV="1">
                <a:off x="3974720" y="1366600"/>
                <a:ext cx="319088" cy="45561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12700">
                <a:solidFill>
                  <a:schemeClr val="tx1"/>
                </a:solidFill>
                <a:miter lim="800000"/>
                <a:headEnd/>
                <a:tailEnd/>
              </a:ln>
              <a:effectLst/>
            </p:spPr>
            <p:txBody>
              <a:bodyPr wrap="none" anchor="ctr"/>
              <a:lstStyle/>
              <a:p>
                <a:endParaRPr lang="de-CH"/>
              </a:p>
            </p:txBody>
          </p:sp>
        </p:grpSp>
        <p:grpSp>
          <p:nvGrpSpPr>
            <p:cNvPr id="125" name="Gruppieren 124"/>
            <p:cNvGrpSpPr/>
            <p:nvPr/>
          </p:nvGrpSpPr>
          <p:grpSpPr>
            <a:xfrm>
              <a:off x="3468630" y="1792657"/>
              <a:ext cx="1192630" cy="566415"/>
              <a:chOff x="3468630" y="1792657"/>
              <a:chExt cx="1192630" cy="566415"/>
            </a:xfrm>
          </p:grpSpPr>
          <p:sp>
            <p:nvSpPr>
              <p:cNvPr id="135" name="AutoShape 59"/>
              <p:cNvSpPr>
                <a:spLocks noChangeArrowheads="1"/>
              </p:cNvSpPr>
              <p:nvPr/>
            </p:nvSpPr>
            <p:spPr bwMode="auto">
              <a:xfrm rot="1110500" flipV="1">
                <a:off x="3468630" y="1797097"/>
                <a:ext cx="702907" cy="561975"/>
              </a:xfrm>
              <a:custGeom>
                <a:avLst/>
                <a:gdLst>
                  <a:gd name="G0" fmla="+- 5961 0 0"/>
                  <a:gd name="G1" fmla="+- 21600 0 5961"/>
                  <a:gd name="G2" fmla="*/ 5961 1 2"/>
                  <a:gd name="G3" fmla="+- 21600 0 G2"/>
                  <a:gd name="G4" fmla="+/ 5961 21600 2"/>
                  <a:gd name="G5" fmla="+/ G1 0 2"/>
                  <a:gd name="G6" fmla="*/ 21600 21600 5961"/>
                  <a:gd name="G7" fmla="*/ G6 1 2"/>
                  <a:gd name="G8" fmla="+- 21600 0 G7"/>
                  <a:gd name="G9" fmla="*/ 21600 1 2"/>
                  <a:gd name="G10" fmla="+- 5961 0 G9"/>
                  <a:gd name="G11" fmla="?: G10 G8 0"/>
                  <a:gd name="G12" fmla="?: G10 G7 21600"/>
                  <a:gd name="T0" fmla="*/ 18619 w 21600"/>
                  <a:gd name="T1" fmla="*/ 10800 h 21600"/>
                  <a:gd name="T2" fmla="*/ 10800 w 21600"/>
                  <a:gd name="T3" fmla="*/ 21600 h 21600"/>
                  <a:gd name="T4" fmla="*/ 2981 w 21600"/>
                  <a:gd name="T5" fmla="*/ 10800 h 21600"/>
                  <a:gd name="T6" fmla="*/ 10800 w 21600"/>
                  <a:gd name="T7" fmla="*/ 0 h 21600"/>
                  <a:gd name="T8" fmla="*/ 4781 w 21600"/>
                  <a:gd name="T9" fmla="*/ 4781 h 21600"/>
                  <a:gd name="T10" fmla="*/ 16819 w 21600"/>
                  <a:gd name="T11" fmla="*/ 16819 h 21600"/>
                </a:gdLst>
                <a:ahLst/>
                <a:cxnLst>
                  <a:cxn ang="0">
                    <a:pos x="T0" y="T1"/>
                  </a:cxn>
                  <a:cxn ang="0">
                    <a:pos x="T2" y="T3"/>
                  </a:cxn>
                  <a:cxn ang="0">
                    <a:pos x="T4" y="T5"/>
                  </a:cxn>
                  <a:cxn ang="0">
                    <a:pos x="T6" y="T7"/>
                  </a:cxn>
                </a:cxnLst>
                <a:rect l="T8" t="T9" r="T10" b="T11"/>
                <a:pathLst>
                  <a:path w="21600" h="21600">
                    <a:moveTo>
                      <a:pt x="0" y="0"/>
                    </a:moveTo>
                    <a:lnTo>
                      <a:pt x="5961" y="21600"/>
                    </a:lnTo>
                    <a:lnTo>
                      <a:pt x="15639" y="21600"/>
                    </a:lnTo>
                    <a:lnTo>
                      <a:pt x="21600" y="0"/>
                    </a:lnTo>
                    <a:close/>
                  </a:path>
                </a:pathLst>
              </a:custGeom>
              <a:solidFill>
                <a:schemeClr val="accent5"/>
              </a:solidFill>
              <a:ln w="12700">
                <a:solidFill>
                  <a:schemeClr val="tx1"/>
                </a:solidFill>
                <a:miter lim="800000"/>
                <a:headEnd/>
                <a:tailEnd/>
              </a:ln>
              <a:effectLst/>
            </p:spPr>
            <p:txBody>
              <a:bodyPr wrap="none" anchor="ctr"/>
              <a:lstStyle/>
              <a:p>
                <a:endParaRPr lang="de-CH"/>
              </a:p>
            </p:txBody>
          </p:sp>
          <p:sp>
            <p:nvSpPr>
              <p:cNvPr id="136" name="AutoShape 64"/>
              <p:cNvSpPr>
                <a:spLocks noChangeArrowheads="1"/>
              </p:cNvSpPr>
              <p:nvPr/>
            </p:nvSpPr>
            <p:spPr bwMode="auto">
              <a:xfrm rot="20440088" flipH="1" flipV="1">
                <a:off x="3950060" y="1792657"/>
                <a:ext cx="711200" cy="561975"/>
              </a:xfrm>
              <a:custGeom>
                <a:avLst/>
                <a:gdLst>
                  <a:gd name="G0" fmla="+- 5961 0 0"/>
                  <a:gd name="G1" fmla="+- 21600 0 5961"/>
                  <a:gd name="G2" fmla="*/ 5961 1 2"/>
                  <a:gd name="G3" fmla="+- 21600 0 G2"/>
                  <a:gd name="G4" fmla="+/ 5961 21600 2"/>
                  <a:gd name="G5" fmla="+/ G1 0 2"/>
                  <a:gd name="G6" fmla="*/ 21600 21600 5961"/>
                  <a:gd name="G7" fmla="*/ G6 1 2"/>
                  <a:gd name="G8" fmla="+- 21600 0 G7"/>
                  <a:gd name="G9" fmla="*/ 21600 1 2"/>
                  <a:gd name="G10" fmla="+- 5961 0 G9"/>
                  <a:gd name="G11" fmla="?: G10 G8 0"/>
                  <a:gd name="G12" fmla="?: G10 G7 21600"/>
                  <a:gd name="T0" fmla="*/ 18619 w 21600"/>
                  <a:gd name="T1" fmla="*/ 10800 h 21600"/>
                  <a:gd name="T2" fmla="*/ 10800 w 21600"/>
                  <a:gd name="T3" fmla="*/ 21600 h 21600"/>
                  <a:gd name="T4" fmla="*/ 2981 w 21600"/>
                  <a:gd name="T5" fmla="*/ 10800 h 21600"/>
                  <a:gd name="T6" fmla="*/ 10800 w 21600"/>
                  <a:gd name="T7" fmla="*/ 0 h 21600"/>
                  <a:gd name="T8" fmla="*/ 4781 w 21600"/>
                  <a:gd name="T9" fmla="*/ 4781 h 21600"/>
                  <a:gd name="T10" fmla="*/ 16819 w 21600"/>
                  <a:gd name="T11" fmla="*/ 16819 h 21600"/>
                </a:gdLst>
                <a:ahLst/>
                <a:cxnLst>
                  <a:cxn ang="0">
                    <a:pos x="T0" y="T1"/>
                  </a:cxn>
                  <a:cxn ang="0">
                    <a:pos x="T2" y="T3"/>
                  </a:cxn>
                  <a:cxn ang="0">
                    <a:pos x="T4" y="T5"/>
                  </a:cxn>
                  <a:cxn ang="0">
                    <a:pos x="T6" y="T7"/>
                  </a:cxn>
                </a:cxnLst>
                <a:rect l="T8" t="T9" r="T10" b="T11"/>
                <a:pathLst>
                  <a:path w="21600" h="21600">
                    <a:moveTo>
                      <a:pt x="0" y="0"/>
                    </a:moveTo>
                    <a:lnTo>
                      <a:pt x="5961" y="21600"/>
                    </a:lnTo>
                    <a:lnTo>
                      <a:pt x="15639" y="21600"/>
                    </a:lnTo>
                    <a:lnTo>
                      <a:pt x="21600" y="0"/>
                    </a:lnTo>
                    <a:close/>
                  </a:path>
                </a:pathLst>
              </a:custGeom>
              <a:solidFill>
                <a:schemeClr val="accent5"/>
              </a:solidFill>
              <a:ln w="12700">
                <a:solidFill>
                  <a:schemeClr val="tx1"/>
                </a:solidFill>
                <a:miter lim="800000"/>
                <a:headEnd/>
                <a:tailEnd/>
              </a:ln>
              <a:effectLst/>
            </p:spPr>
            <p:txBody>
              <a:bodyPr wrap="none" anchor="ctr"/>
              <a:lstStyle/>
              <a:p>
                <a:endParaRPr lang="de-CH"/>
              </a:p>
            </p:txBody>
          </p:sp>
        </p:grpSp>
        <p:grpSp>
          <p:nvGrpSpPr>
            <p:cNvPr id="126" name="Gruppieren 125"/>
            <p:cNvGrpSpPr/>
            <p:nvPr/>
          </p:nvGrpSpPr>
          <p:grpSpPr>
            <a:xfrm>
              <a:off x="3048642" y="2318664"/>
              <a:ext cx="2039299" cy="657733"/>
              <a:chOff x="3048642" y="2318664"/>
              <a:chExt cx="2039299" cy="657733"/>
            </a:xfrm>
          </p:grpSpPr>
          <p:sp>
            <p:nvSpPr>
              <p:cNvPr id="133" name="AutoShape 60"/>
              <p:cNvSpPr>
                <a:spLocks noChangeArrowheads="1"/>
              </p:cNvSpPr>
              <p:nvPr/>
            </p:nvSpPr>
            <p:spPr bwMode="auto">
              <a:xfrm rot="1110500" flipV="1">
                <a:off x="3048642" y="2327110"/>
                <a:ext cx="1157410" cy="649287"/>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60000"/>
                  <a:lumOff val="40000"/>
                </a:schemeClr>
              </a:solidFill>
              <a:ln w="12700">
                <a:solidFill>
                  <a:schemeClr val="tx1"/>
                </a:solidFill>
                <a:miter lim="800000"/>
                <a:headEnd/>
                <a:tailEnd/>
              </a:ln>
              <a:effectLst/>
            </p:spPr>
            <p:txBody>
              <a:bodyPr wrap="none" anchor="ctr"/>
              <a:lstStyle/>
              <a:p>
                <a:endParaRPr lang="de-CH"/>
              </a:p>
            </p:txBody>
          </p:sp>
          <p:sp>
            <p:nvSpPr>
              <p:cNvPr id="134" name="AutoShape 65"/>
              <p:cNvSpPr>
                <a:spLocks noChangeArrowheads="1"/>
              </p:cNvSpPr>
              <p:nvPr/>
            </p:nvSpPr>
            <p:spPr bwMode="auto">
              <a:xfrm rot="20420034" flipH="1" flipV="1">
                <a:off x="3925891" y="2318664"/>
                <a:ext cx="1162050" cy="649287"/>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60000"/>
                  <a:lumOff val="40000"/>
                </a:schemeClr>
              </a:solidFill>
              <a:ln w="12700">
                <a:solidFill>
                  <a:schemeClr val="tx1"/>
                </a:solidFill>
                <a:miter lim="800000"/>
                <a:headEnd/>
                <a:tailEnd/>
              </a:ln>
              <a:effectLst/>
            </p:spPr>
            <p:txBody>
              <a:bodyPr wrap="none" anchor="ctr"/>
              <a:lstStyle/>
              <a:p>
                <a:endParaRPr lang="de-CH"/>
              </a:p>
            </p:txBody>
          </p:sp>
        </p:grpSp>
        <p:grpSp>
          <p:nvGrpSpPr>
            <p:cNvPr id="127" name="Gruppieren 126"/>
            <p:cNvGrpSpPr/>
            <p:nvPr/>
          </p:nvGrpSpPr>
          <p:grpSpPr>
            <a:xfrm>
              <a:off x="2402455" y="2915781"/>
              <a:ext cx="3346195" cy="1082176"/>
              <a:chOff x="2402455" y="2915781"/>
              <a:chExt cx="3346195" cy="1082176"/>
            </a:xfrm>
          </p:grpSpPr>
          <p:sp>
            <p:nvSpPr>
              <p:cNvPr id="131" name="AutoShape 61"/>
              <p:cNvSpPr>
                <a:spLocks noChangeArrowheads="1"/>
              </p:cNvSpPr>
              <p:nvPr/>
            </p:nvSpPr>
            <p:spPr bwMode="auto">
              <a:xfrm rot="1110500" flipV="1">
                <a:off x="2402455" y="2932745"/>
                <a:ext cx="1904278" cy="1065212"/>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40000"/>
                  <a:lumOff val="60000"/>
                </a:schemeClr>
              </a:solidFill>
              <a:ln w="12700">
                <a:solidFill>
                  <a:schemeClr val="tx1"/>
                </a:solidFill>
                <a:miter lim="800000"/>
                <a:headEnd/>
                <a:tailEnd/>
              </a:ln>
              <a:effectLst/>
            </p:spPr>
            <p:txBody>
              <a:bodyPr wrap="none" anchor="ctr"/>
              <a:lstStyle/>
              <a:p>
                <a:endParaRPr lang="de-CH"/>
              </a:p>
            </p:txBody>
          </p:sp>
          <p:sp>
            <p:nvSpPr>
              <p:cNvPr id="132" name="AutoShape 66"/>
              <p:cNvSpPr>
                <a:spLocks noChangeArrowheads="1"/>
              </p:cNvSpPr>
              <p:nvPr/>
            </p:nvSpPr>
            <p:spPr bwMode="auto">
              <a:xfrm rot="20400949" flipH="1" flipV="1">
                <a:off x="3845208" y="2915781"/>
                <a:ext cx="1903442" cy="1066800"/>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40000"/>
                  <a:lumOff val="60000"/>
                </a:schemeClr>
              </a:solidFill>
              <a:ln w="12700">
                <a:solidFill>
                  <a:schemeClr val="tx1"/>
                </a:solidFill>
                <a:miter lim="800000"/>
                <a:headEnd/>
                <a:tailEnd/>
              </a:ln>
              <a:effectLst/>
            </p:spPr>
            <p:txBody>
              <a:bodyPr wrap="none" anchor="ctr"/>
              <a:lstStyle/>
              <a:p>
                <a:endParaRPr lang="de-CH"/>
              </a:p>
            </p:txBody>
          </p:sp>
        </p:grpSp>
        <p:grpSp>
          <p:nvGrpSpPr>
            <p:cNvPr id="128" name="Gruppieren 127"/>
            <p:cNvGrpSpPr/>
            <p:nvPr/>
          </p:nvGrpSpPr>
          <p:grpSpPr>
            <a:xfrm>
              <a:off x="1272915" y="3887616"/>
              <a:ext cx="5636842" cy="1915365"/>
              <a:chOff x="1272915" y="3887616"/>
              <a:chExt cx="5636842" cy="1915365"/>
            </a:xfrm>
          </p:grpSpPr>
          <p:sp>
            <p:nvSpPr>
              <p:cNvPr id="129" name="AutoShape 57"/>
              <p:cNvSpPr>
                <a:spLocks noChangeArrowheads="1"/>
              </p:cNvSpPr>
              <p:nvPr/>
            </p:nvSpPr>
            <p:spPr bwMode="auto">
              <a:xfrm rot="1110500" flipV="1">
                <a:off x="1272915" y="3920206"/>
                <a:ext cx="3217863" cy="1882775"/>
              </a:xfrm>
              <a:custGeom>
                <a:avLst/>
                <a:gdLst>
                  <a:gd name="G0" fmla="+- 4428 0 0"/>
                  <a:gd name="G1" fmla="+- 21600 0 4428"/>
                  <a:gd name="G2" fmla="*/ 4428 1 2"/>
                  <a:gd name="G3" fmla="+- 21600 0 G2"/>
                  <a:gd name="G4" fmla="+/ 4428 21600 2"/>
                  <a:gd name="G5" fmla="+/ G1 0 2"/>
                  <a:gd name="G6" fmla="*/ 21600 21600 4428"/>
                  <a:gd name="G7" fmla="*/ G6 1 2"/>
                  <a:gd name="G8" fmla="+- 21600 0 G7"/>
                  <a:gd name="G9" fmla="*/ 21600 1 2"/>
                  <a:gd name="G10" fmla="+- 4428 0 G9"/>
                  <a:gd name="G11" fmla="?: G10 G8 0"/>
                  <a:gd name="G12" fmla="?: G10 G7 21600"/>
                  <a:gd name="T0" fmla="*/ 19386 w 21600"/>
                  <a:gd name="T1" fmla="*/ 10800 h 21600"/>
                  <a:gd name="T2" fmla="*/ 10800 w 21600"/>
                  <a:gd name="T3" fmla="*/ 21600 h 21600"/>
                  <a:gd name="T4" fmla="*/ 2214 w 21600"/>
                  <a:gd name="T5" fmla="*/ 10800 h 21600"/>
                  <a:gd name="T6" fmla="*/ 10800 w 21600"/>
                  <a:gd name="T7" fmla="*/ 0 h 21600"/>
                  <a:gd name="T8" fmla="*/ 4014 w 21600"/>
                  <a:gd name="T9" fmla="*/ 4014 h 21600"/>
                  <a:gd name="T10" fmla="*/ 17586 w 21600"/>
                  <a:gd name="T11" fmla="*/ 17586 h 21600"/>
                </a:gdLst>
                <a:ahLst/>
                <a:cxnLst>
                  <a:cxn ang="0">
                    <a:pos x="T0" y="T1"/>
                  </a:cxn>
                  <a:cxn ang="0">
                    <a:pos x="T2" y="T3"/>
                  </a:cxn>
                  <a:cxn ang="0">
                    <a:pos x="T4" y="T5"/>
                  </a:cxn>
                  <a:cxn ang="0">
                    <a:pos x="T6" y="T7"/>
                  </a:cxn>
                </a:cxnLst>
                <a:rect l="T8" t="T9" r="T10" b="T11"/>
                <a:pathLst>
                  <a:path w="21600" h="21600">
                    <a:moveTo>
                      <a:pt x="0" y="0"/>
                    </a:moveTo>
                    <a:lnTo>
                      <a:pt x="4428" y="21600"/>
                    </a:lnTo>
                    <a:lnTo>
                      <a:pt x="17172" y="21600"/>
                    </a:lnTo>
                    <a:lnTo>
                      <a:pt x="21600" y="0"/>
                    </a:lnTo>
                    <a:close/>
                  </a:path>
                </a:pathLst>
              </a:custGeom>
              <a:solidFill>
                <a:schemeClr val="accent5">
                  <a:lumMod val="20000"/>
                  <a:lumOff val="80000"/>
                </a:schemeClr>
              </a:solidFill>
              <a:ln w="12700">
                <a:solidFill>
                  <a:schemeClr val="tx1"/>
                </a:solidFill>
                <a:miter lim="800000"/>
                <a:headEnd/>
                <a:tailEnd/>
              </a:ln>
              <a:effectLst/>
            </p:spPr>
            <p:txBody>
              <a:bodyPr wrap="none" anchor="ctr"/>
              <a:lstStyle/>
              <a:p>
                <a:r>
                  <a:rPr lang="fr-CH"/>
                  <a:t> </a:t>
                </a:r>
                <a:endParaRPr lang="de-CH" dirty="0"/>
              </a:p>
            </p:txBody>
          </p:sp>
          <p:sp>
            <p:nvSpPr>
              <p:cNvPr id="130" name="AutoShape 62"/>
              <p:cNvSpPr>
                <a:spLocks noChangeArrowheads="1"/>
              </p:cNvSpPr>
              <p:nvPr/>
            </p:nvSpPr>
            <p:spPr bwMode="auto">
              <a:xfrm rot="20402847" flipH="1" flipV="1">
                <a:off x="3691894" y="3887616"/>
                <a:ext cx="3217863" cy="1882775"/>
              </a:xfrm>
              <a:custGeom>
                <a:avLst/>
                <a:gdLst>
                  <a:gd name="G0" fmla="+- 4428 0 0"/>
                  <a:gd name="G1" fmla="+- 21600 0 4428"/>
                  <a:gd name="G2" fmla="*/ 4428 1 2"/>
                  <a:gd name="G3" fmla="+- 21600 0 G2"/>
                  <a:gd name="G4" fmla="+/ 4428 21600 2"/>
                  <a:gd name="G5" fmla="+/ G1 0 2"/>
                  <a:gd name="G6" fmla="*/ 21600 21600 4428"/>
                  <a:gd name="G7" fmla="*/ G6 1 2"/>
                  <a:gd name="G8" fmla="+- 21600 0 G7"/>
                  <a:gd name="G9" fmla="*/ 21600 1 2"/>
                  <a:gd name="G10" fmla="+- 4428 0 G9"/>
                  <a:gd name="G11" fmla="?: G10 G8 0"/>
                  <a:gd name="G12" fmla="?: G10 G7 21600"/>
                  <a:gd name="T0" fmla="*/ 19386 w 21600"/>
                  <a:gd name="T1" fmla="*/ 10800 h 21600"/>
                  <a:gd name="T2" fmla="*/ 10800 w 21600"/>
                  <a:gd name="T3" fmla="*/ 21600 h 21600"/>
                  <a:gd name="T4" fmla="*/ 2214 w 21600"/>
                  <a:gd name="T5" fmla="*/ 10800 h 21600"/>
                  <a:gd name="T6" fmla="*/ 10800 w 21600"/>
                  <a:gd name="T7" fmla="*/ 0 h 21600"/>
                  <a:gd name="T8" fmla="*/ 4014 w 21600"/>
                  <a:gd name="T9" fmla="*/ 4014 h 21600"/>
                  <a:gd name="T10" fmla="*/ 17586 w 21600"/>
                  <a:gd name="T11" fmla="*/ 17586 h 21600"/>
                </a:gdLst>
                <a:ahLst/>
                <a:cxnLst>
                  <a:cxn ang="0">
                    <a:pos x="T0" y="T1"/>
                  </a:cxn>
                  <a:cxn ang="0">
                    <a:pos x="T2" y="T3"/>
                  </a:cxn>
                  <a:cxn ang="0">
                    <a:pos x="T4" y="T5"/>
                  </a:cxn>
                  <a:cxn ang="0">
                    <a:pos x="T6" y="T7"/>
                  </a:cxn>
                </a:cxnLst>
                <a:rect l="T8" t="T9" r="T10" b="T11"/>
                <a:pathLst>
                  <a:path w="21600" h="21600">
                    <a:moveTo>
                      <a:pt x="0" y="0"/>
                    </a:moveTo>
                    <a:lnTo>
                      <a:pt x="4428" y="21600"/>
                    </a:lnTo>
                    <a:lnTo>
                      <a:pt x="17172" y="21600"/>
                    </a:lnTo>
                    <a:lnTo>
                      <a:pt x="21600" y="0"/>
                    </a:lnTo>
                    <a:close/>
                  </a:path>
                </a:pathLst>
              </a:custGeom>
              <a:solidFill>
                <a:schemeClr val="accent5">
                  <a:lumMod val="20000"/>
                  <a:lumOff val="80000"/>
                </a:schemeClr>
              </a:solidFill>
              <a:ln w="12700">
                <a:solidFill>
                  <a:schemeClr val="tx1"/>
                </a:solidFill>
                <a:miter lim="800000"/>
                <a:headEnd/>
                <a:tailEnd/>
              </a:ln>
              <a:effectLst/>
            </p:spPr>
            <p:txBody>
              <a:bodyPr wrap="none" anchor="ctr"/>
              <a:lstStyle/>
              <a:p>
                <a:endParaRPr lang="de-CH"/>
              </a:p>
            </p:txBody>
          </p:sp>
        </p:grpSp>
      </p:grpSp>
      <p:sp>
        <p:nvSpPr>
          <p:cNvPr id="139" name="Rectangle 7"/>
          <p:cNvSpPr>
            <a:spLocks noChangeArrowheads="1"/>
          </p:cNvSpPr>
          <p:nvPr/>
        </p:nvSpPr>
        <p:spPr bwMode="auto">
          <a:xfrm>
            <a:off x="565931" y="1551677"/>
            <a:ext cx="2351725" cy="313350"/>
          </a:xfrm>
          <a:prstGeom prst="rect">
            <a:avLst/>
          </a:prstGeom>
          <a:noFill/>
          <a:ln w="12700">
            <a:noFill/>
            <a:miter lim="800000"/>
            <a:headEnd/>
            <a:tailEnd/>
          </a:ln>
          <a:effectLst/>
        </p:spPr>
        <p:txBody>
          <a:bodyPr wrap="square" lIns="0" tIns="18000" rIns="0" bIns="18000">
            <a:spAutoFit/>
          </a:bodyPr>
          <a:lstStyle/>
          <a:p>
            <a:pPr eaLnBrk="0" hangingPunct="0"/>
            <a:r>
              <a:rPr lang="fr-CH">
                <a:solidFill>
                  <a:schemeClr val="accent1"/>
                </a:solidFill>
              </a:rPr>
              <a:t>Accident mortel</a:t>
            </a:r>
          </a:p>
        </p:txBody>
      </p:sp>
      <p:sp>
        <p:nvSpPr>
          <p:cNvPr id="140" name="Rectangle 8"/>
          <p:cNvSpPr>
            <a:spLocks noChangeArrowheads="1"/>
          </p:cNvSpPr>
          <p:nvPr/>
        </p:nvSpPr>
        <p:spPr bwMode="auto">
          <a:xfrm>
            <a:off x="522535" y="2099030"/>
            <a:ext cx="2352699" cy="313350"/>
          </a:xfrm>
          <a:prstGeom prst="rect">
            <a:avLst/>
          </a:prstGeom>
          <a:noFill/>
          <a:ln w="12700">
            <a:noFill/>
            <a:miter lim="800000"/>
            <a:headEnd/>
            <a:tailEnd/>
          </a:ln>
          <a:effectLst/>
        </p:spPr>
        <p:txBody>
          <a:bodyPr wrap="square" lIns="0" tIns="18000" rIns="0" bIns="18000">
            <a:spAutoFit/>
          </a:bodyPr>
          <a:lstStyle/>
          <a:p>
            <a:r>
              <a:rPr lang="fr-CH">
                <a:solidFill>
                  <a:srgbClr val="000000"/>
                </a:solidFill>
              </a:rPr>
              <a:t>Cas d’invalidité</a:t>
            </a:r>
          </a:p>
        </p:txBody>
      </p:sp>
      <p:sp>
        <p:nvSpPr>
          <p:cNvPr id="141" name="Line 15"/>
          <p:cNvSpPr>
            <a:spLocks noChangeShapeType="1"/>
          </p:cNvSpPr>
          <p:nvPr/>
        </p:nvSpPr>
        <p:spPr bwMode="auto">
          <a:xfrm>
            <a:off x="536588" y="3673610"/>
            <a:ext cx="2844000" cy="0"/>
          </a:xfrm>
          <a:prstGeom prst="line">
            <a:avLst/>
          </a:prstGeom>
          <a:noFill/>
          <a:ln w="9525">
            <a:solidFill>
              <a:schemeClr val="tx1"/>
            </a:solidFill>
            <a:round/>
            <a:headEnd/>
            <a:tailEnd/>
          </a:ln>
          <a:effectLst/>
        </p:spPr>
        <p:txBody>
          <a:bodyPr wrap="none" anchor="ctr"/>
          <a:lstStyle/>
          <a:p>
            <a:endParaRPr lang="de-CH"/>
          </a:p>
        </p:txBody>
      </p:sp>
      <p:sp>
        <p:nvSpPr>
          <p:cNvPr id="142" name="Rectangle 10"/>
          <p:cNvSpPr>
            <a:spLocks noChangeArrowheads="1"/>
          </p:cNvSpPr>
          <p:nvPr/>
        </p:nvSpPr>
        <p:spPr bwMode="auto">
          <a:xfrm>
            <a:off x="525264" y="3375595"/>
            <a:ext cx="2349970" cy="313351"/>
          </a:xfrm>
          <a:prstGeom prst="rect">
            <a:avLst/>
          </a:prstGeom>
          <a:noFill/>
          <a:ln w="12700">
            <a:noFill/>
            <a:miter lim="800000"/>
            <a:headEnd/>
            <a:tailEnd/>
          </a:ln>
          <a:effectLst/>
        </p:spPr>
        <p:txBody>
          <a:bodyPr wrap="square" lIns="0" tIns="18000" rIns="0" bIns="18000">
            <a:spAutoFit/>
          </a:bodyPr>
          <a:lstStyle/>
          <a:p>
            <a:r>
              <a:rPr lang="fr-CH">
                <a:solidFill>
                  <a:srgbClr val="000000"/>
                </a:solidFill>
              </a:rPr>
              <a:t>Dommages matériels</a:t>
            </a:r>
          </a:p>
        </p:txBody>
      </p:sp>
      <p:sp>
        <p:nvSpPr>
          <p:cNvPr id="143" name="Rectangle 11"/>
          <p:cNvSpPr>
            <a:spLocks noChangeArrowheads="1"/>
          </p:cNvSpPr>
          <p:nvPr/>
        </p:nvSpPr>
        <p:spPr bwMode="auto">
          <a:xfrm>
            <a:off x="5163260" y="1577768"/>
            <a:ext cx="3501563" cy="313350"/>
          </a:xfrm>
          <a:prstGeom prst="rect">
            <a:avLst/>
          </a:prstGeom>
          <a:noFill/>
          <a:ln w="12700">
            <a:noFill/>
            <a:miter lim="800000"/>
            <a:headEnd/>
            <a:tailEnd/>
          </a:ln>
          <a:effectLst/>
        </p:spPr>
        <p:txBody>
          <a:bodyPr wrap="square" lIns="0" tIns="18000" rIns="0" bIns="18000">
            <a:spAutoFit/>
          </a:bodyPr>
          <a:lstStyle/>
          <a:p>
            <a:pPr algn="r"/>
            <a:r>
              <a:rPr lang="fr-CH" dirty="0">
                <a:solidFill>
                  <a:schemeClr val="accent1"/>
                </a:solidFill>
              </a:rPr>
              <a:t>Fracture des vertèbres cervicales</a:t>
            </a:r>
          </a:p>
        </p:txBody>
      </p:sp>
      <p:sp>
        <p:nvSpPr>
          <p:cNvPr id="144" name="Rectangle 9"/>
          <p:cNvSpPr>
            <a:spLocks noChangeArrowheads="1"/>
          </p:cNvSpPr>
          <p:nvPr/>
        </p:nvSpPr>
        <p:spPr bwMode="auto">
          <a:xfrm>
            <a:off x="512391" y="2582302"/>
            <a:ext cx="2362843" cy="313350"/>
          </a:xfrm>
          <a:prstGeom prst="rect">
            <a:avLst/>
          </a:prstGeom>
          <a:noFill/>
          <a:ln w="12700">
            <a:noFill/>
            <a:miter lim="800000"/>
            <a:headEnd/>
            <a:tailEnd/>
          </a:ln>
          <a:effectLst/>
        </p:spPr>
        <p:txBody>
          <a:bodyPr wrap="square" lIns="0" tIns="18000" rIns="0" bIns="18000">
            <a:spAutoFit/>
          </a:bodyPr>
          <a:lstStyle/>
          <a:p>
            <a:r>
              <a:rPr lang="fr-CH">
                <a:solidFill>
                  <a:srgbClr val="000000"/>
                </a:solidFill>
              </a:rPr>
              <a:t>Accidents</a:t>
            </a:r>
          </a:p>
        </p:txBody>
      </p:sp>
      <p:sp>
        <p:nvSpPr>
          <p:cNvPr id="145" name="Line 16"/>
          <p:cNvSpPr>
            <a:spLocks noChangeShapeType="1"/>
          </p:cNvSpPr>
          <p:nvPr/>
        </p:nvSpPr>
        <p:spPr bwMode="auto">
          <a:xfrm>
            <a:off x="523508" y="2868868"/>
            <a:ext cx="3240000" cy="0"/>
          </a:xfrm>
          <a:prstGeom prst="line">
            <a:avLst/>
          </a:prstGeom>
          <a:noFill/>
          <a:ln w="9525">
            <a:solidFill>
              <a:schemeClr val="tx1"/>
            </a:solidFill>
            <a:round/>
            <a:headEnd/>
            <a:tailEnd/>
          </a:ln>
          <a:effectLst/>
        </p:spPr>
        <p:txBody>
          <a:bodyPr wrap="none" anchor="ctr"/>
          <a:lstStyle/>
          <a:p>
            <a:endParaRPr lang="de-CH"/>
          </a:p>
        </p:txBody>
      </p:sp>
      <p:sp>
        <p:nvSpPr>
          <p:cNvPr id="146" name="Rectangle 12"/>
          <p:cNvSpPr>
            <a:spLocks noChangeArrowheads="1"/>
          </p:cNvSpPr>
          <p:nvPr/>
        </p:nvSpPr>
        <p:spPr bwMode="auto">
          <a:xfrm>
            <a:off x="6365574" y="2106318"/>
            <a:ext cx="2314191" cy="313350"/>
          </a:xfrm>
          <a:prstGeom prst="rect">
            <a:avLst/>
          </a:prstGeom>
          <a:noFill/>
          <a:ln w="12700">
            <a:noFill/>
            <a:miter lim="800000"/>
            <a:headEnd/>
            <a:tailEnd/>
          </a:ln>
          <a:effectLst/>
        </p:spPr>
        <p:txBody>
          <a:bodyPr wrap="square" lIns="0" tIns="18000" rIns="0" bIns="18000">
            <a:spAutoFit/>
          </a:bodyPr>
          <a:lstStyle/>
          <a:p>
            <a:pPr algn="r"/>
            <a:r>
              <a:rPr lang="fr-CH">
                <a:solidFill>
                  <a:srgbClr val="000000"/>
                </a:solidFill>
              </a:rPr>
              <a:t>Lésions dorsales</a:t>
            </a:r>
          </a:p>
        </p:txBody>
      </p:sp>
      <p:sp>
        <p:nvSpPr>
          <p:cNvPr id="147" name="Rectangle 14"/>
          <p:cNvSpPr>
            <a:spLocks noChangeArrowheads="1"/>
          </p:cNvSpPr>
          <p:nvPr/>
        </p:nvSpPr>
        <p:spPr bwMode="auto">
          <a:xfrm>
            <a:off x="6357459" y="3372569"/>
            <a:ext cx="2307364" cy="313350"/>
          </a:xfrm>
          <a:prstGeom prst="rect">
            <a:avLst/>
          </a:prstGeom>
          <a:noFill/>
          <a:ln w="12700">
            <a:noFill/>
            <a:miter lim="800000"/>
            <a:headEnd/>
            <a:tailEnd/>
          </a:ln>
          <a:effectLst/>
        </p:spPr>
        <p:txBody>
          <a:bodyPr wrap="square" lIns="0" tIns="18000" rIns="0" bIns="18000">
            <a:spAutoFit/>
          </a:bodyPr>
          <a:lstStyle/>
          <a:p>
            <a:pPr algn="r"/>
            <a:r>
              <a:rPr lang="fr-CH">
                <a:solidFill>
                  <a:srgbClr val="000000"/>
                </a:solidFill>
              </a:rPr>
              <a:t>Chute d’outils</a:t>
            </a:r>
          </a:p>
        </p:txBody>
      </p:sp>
      <p:sp>
        <p:nvSpPr>
          <p:cNvPr id="148" name="Line 15"/>
          <p:cNvSpPr>
            <a:spLocks noChangeShapeType="1"/>
          </p:cNvSpPr>
          <p:nvPr/>
        </p:nvSpPr>
        <p:spPr bwMode="auto">
          <a:xfrm>
            <a:off x="5447928" y="3683931"/>
            <a:ext cx="3204000" cy="0"/>
          </a:xfrm>
          <a:prstGeom prst="line">
            <a:avLst/>
          </a:prstGeom>
          <a:noFill/>
          <a:ln w="9525">
            <a:solidFill>
              <a:schemeClr val="tx1"/>
            </a:solidFill>
            <a:round/>
            <a:headEnd/>
            <a:tailEnd/>
          </a:ln>
          <a:effectLst/>
        </p:spPr>
        <p:txBody>
          <a:bodyPr wrap="none" anchor="ctr"/>
          <a:lstStyle/>
          <a:p>
            <a:endParaRPr lang="de-CH"/>
          </a:p>
        </p:txBody>
      </p:sp>
      <p:sp>
        <p:nvSpPr>
          <p:cNvPr id="149" name="Line 5"/>
          <p:cNvSpPr>
            <a:spLocks noChangeShapeType="1"/>
          </p:cNvSpPr>
          <p:nvPr/>
        </p:nvSpPr>
        <p:spPr bwMode="auto">
          <a:xfrm>
            <a:off x="538042" y="2388826"/>
            <a:ext cx="3636000" cy="0"/>
          </a:xfrm>
          <a:prstGeom prst="line">
            <a:avLst/>
          </a:prstGeom>
          <a:noFill/>
          <a:ln w="9525">
            <a:solidFill>
              <a:schemeClr val="tx1"/>
            </a:solidFill>
            <a:round/>
            <a:headEnd/>
            <a:tailEnd/>
          </a:ln>
          <a:effectLst/>
        </p:spPr>
        <p:txBody>
          <a:bodyPr wrap="none" anchor="ctr"/>
          <a:lstStyle/>
          <a:p>
            <a:endParaRPr lang="de-CH"/>
          </a:p>
        </p:txBody>
      </p:sp>
      <p:sp>
        <p:nvSpPr>
          <p:cNvPr id="150" name="Line 15"/>
          <p:cNvSpPr>
            <a:spLocks noChangeShapeType="1"/>
          </p:cNvSpPr>
          <p:nvPr/>
        </p:nvSpPr>
        <p:spPr bwMode="auto">
          <a:xfrm>
            <a:off x="528701" y="4764051"/>
            <a:ext cx="2340000" cy="0"/>
          </a:xfrm>
          <a:prstGeom prst="line">
            <a:avLst/>
          </a:prstGeom>
          <a:noFill/>
          <a:ln w="9525">
            <a:solidFill>
              <a:schemeClr val="tx1"/>
            </a:solidFill>
            <a:round/>
            <a:headEnd/>
            <a:tailEnd/>
          </a:ln>
          <a:effectLst/>
        </p:spPr>
        <p:txBody>
          <a:bodyPr wrap="none" anchor="ctr"/>
          <a:lstStyle/>
          <a:p>
            <a:endParaRPr lang="de-CH"/>
          </a:p>
        </p:txBody>
      </p:sp>
      <p:sp>
        <p:nvSpPr>
          <p:cNvPr id="151" name="Rectangle 10"/>
          <p:cNvSpPr>
            <a:spLocks noChangeArrowheads="1"/>
          </p:cNvSpPr>
          <p:nvPr/>
        </p:nvSpPr>
        <p:spPr bwMode="auto">
          <a:xfrm>
            <a:off x="562601" y="3923203"/>
            <a:ext cx="2474392" cy="867348"/>
          </a:xfrm>
          <a:prstGeom prst="rect">
            <a:avLst/>
          </a:prstGeom>
          <a:noFill/>
          <a:ln w="12700">
            <a:noFill/>
            <a:miter lim="800000"/>
            <a:headEnd/>
            <a:tailEnd/>
          </a:ln>
          <a:effectLst/>
        </p:spPr>
        <p:txBody>
          <a:bodyPr wrap="square" lIns="0" tIns="18000" rIns="0" bIns="18000">
            <a:spAutoFit/>
          </a:bodyPr>
          <a:lstStyle/>
          <a:p>
            <a:r>
              <a:rPr lang="fr-CH">
                <a:solidFill>
                  <a:srgbClr val="000000"/>
                </a:solidFill>
              </a:rPr>
              <a:t>Conditions et</a:t>
            </a:r>
          </a:p>
          <a:p>
            <a:r>
              <a:rPr lang="fr-CH">
                <a:solidFill>
                  <a:srgbClr val="000000"/>
                </a:solidFill>
              </a:rPr>
              <a:t>actions</a:t>
            </a:r>
            <a:endParaRPr lang="de-DE" sz="1800" dirty="0">
              <a:solidFill>
                <a:srgbClr val="000000"/>
              </a:solidFill>
              <a:latin typeface="+mn-lt"/>
            </a:endParaRPr>
          </a:p>
          <a:p>
            <a:r>
              <a:rPr lang="fr-CH">
                <a:solidFill>
                  <a:srgbClr val="000000"/>
                </a:solidFill>
              </a:rPr>
              <a:t>à risque</a:t>
            </a:r>
            <a:endParaRPr lang="de-DE" sz="1800" dirty="0">
              <a:solidFill>
                <a:srgbClr val="000000"/>
              </a:solidFill>
              <a:latin typeface="+mn-lt"/>
            </a:endParaRPr>
          </a:p>
        </p:txBody>
      </p:sp>
      <p:sp>
        <p:nvSpPr>
          <p:cNvPr id="152" name="Rectangle 13"/>
          <p:cNvSpPr>
            <a:spLocks noChangeArrowheads="1"/>
          </p:cNvSpPr>
          <p:nvPr/>
        </p:nvSpPr>
        <p:spPr bwMode="auto">
          <a:xfrm>
            <a:off x="6365574" y="2576426"/>
            <a:ext cx="2306397" cy="313350"/>
          </a:xfrm>
          <a:prstGeom prst="rect">
            <a:avLst/>
          </a:prstGeom>
          <a:noFill/>
          <a:ln w="12700">
            <a:noFill/>
            <a:miter lim="800000"/>
            <a:headEnd/>
            <a:tailEnd/>
          </a:ln>
          <a:effectLst/>
        </p:spPr>
        <p:txBody>
          <a:bodyPr wrap="square" lIns="0" tIns="18000" rIns="0" bIns="18000">
            <a:spAutoFit/>
          </a:bodyPr>
          <a:lstStyle/>
          <a:p>
            <a:pPr algn="r"/>
            <a:r>
              <a:rPr lang="fr-CH">
                <a:solidFill>
                  <a:srgbClr val="000000"/>
                </a:solidFill>
              </a:rPr>
              <a:t>Contusions</a:t>
            </a:r>
          </a:p>
        </p:txBody>
      </p:sp>
      <p:sp>
        <p:nvSpPr>
          <p:cNvPr id="153" name="Line 16"/>
          <p:cNvSpPr>
            <a:spLocks noChangeShapeType="1"/>
          </p:cNvSpPr>
          <p:nvPr/>
        </p:nvSpPr>
        <p:spPr bwMode="auto">
          <a:xfrm>
            <a:off x="5015880" y="2868398"/>
            <a:ext cx="3636000" cy="0"/>
          </a:xfrm>
          <a:prstGeom prst="line">
            <a:avLst/>
          </a:prstGeom>
          <a:noFill/>
          <a:ln w="9525">
            <a:solidFill>
              <a:schemeClr val="tx1"/>
            </a:solidFill>
            <a:round/>
            <a:headEnd/>
            <a:tailEnd/>
          </a:ln>
          <a:effectLst/>
        </p:spPr>
        <p:txBody>
          <a:bodyPr wrap="none" anchor="ctr"/>
          <a:lstStyle/>
          <a:p>
            <a:endParaRPr lang="de-CH"/>
          </a:p>
        </p:txBody>
      </p:sp>
      <p:sp>
        <p:nvSpPr>
          <p:cNvPr id="154" name="Line 5"/>
          <p:cNvSpPr>
            <a:spLocks noChangeShapeType="1"/>
          </p:cNvSpPr>
          <p:nvPr/>
        </p:nvSpPr>
        <p:spPr bwMode="auto">
          <a:xfrm>
            <a:off x="4655840" y="2379972"/>
            <a:ext cx="4032000" cy="0"/>
          </a:xfrm>
          <a:prstGeom prst="line">
            <a:avLst/>
          </a:prstGeom>
          <a:noFill/>
          <a:ln w="9525">
            <a:solidFill>
              <a:schemeClr val="tx1"/>
            </a:solidFill>
            <a:round/>
            <a:headEnd/>
            <a:tailEnd/>
          </a:ln>
          <a:effectLst/>
        </p:spPr>
        <p:txBody>
          <a:bodyPr wrap="none" anchor="ctr"/>
          <a:lstStyle/>
          <a:p>
            <a:endParaRPr lang="de-CH"/>
          </a:p>
        </p:txBody>
      </p:sp>
      <p:sp>
        <p:nvSpPr>
          <p:cNvPr id="155" name="Line 17"/>
          <p:cNvSpPr>
            <a:spLocks noChangeShapeType="1"/>
          </p:cNvSpPr>
          <p:nvPr/>
        </p:nvSpPr>
        <p:spPr bwMode="auto">
          <a:xfrm flipV="1">
            <a:off x="545494" y="1844656"/>
            <a:ext cx="3636000" cy="0"/>
          </a:xfrm>
          <a:prstGeom prst="line">
            <a:avLst/>
          </a:prstGeom>
          <a:noFill/>
          <a:ln w="9525">
            <a:solidFill>
              <a:schemeClr val="tx1"/>
            </a:solidFill>
            <a:round/>
            <a:headEnd/>
            <a:tailEnd/>
          </a:ln>
          <a:effectLst/>
        </p:spPr>
        <p:txBody>
          <a:bodyPr wrap="none" anchor="ctr"/>
          <a:lstStyle/>
          <a:p>
            <a:endParaRPr lang="de-CH"/>
          </a:p>
        </p:txBody>
      </p:sp>
      <p:sp>
        <p:nvSpPr>
          <p:cNvPr id="156" name="Line 17"/>
          <p:cNvSpPr>
            <a:spLocks noChangeShapeType="1"/>
          </p:cNvSpPr>
          <p:nvPr/>
        </p:nvSpPr>
        <p:spPr bwMode="auto">
          <a:xfrm>
            <a:off x="4512056" y="1852471"/>
            <a:ext cx="4140000" cy="0"/>
          </a:xfrm>
          <a:prstGeom prst="line">
            <a:avLst/>
          </a:prstGeom>
          <a:noFill/>
          <a:ln w="9525">
            <a:solidFill>
              <a:schemeClr val="tx1"/>
            </a:solidFill>
            <a:round/>
            <a:headEnd/>
            <a:tailEnd/>
          </a:ln>
          <a:effectLst/>
        </p:spPr>
        <p:txBody>
          <a:bodyPr wrap="none" anchor="ctr"/>
          <a:lstStyle/>
          <a:p>
            <a:endParaRPr lang="de-CH"/>
          </a:p>
        </p:txBody>
      </p:sp>
      <p:sp>
        <p:nvSpPr>
          <p:cNvPr id="157" name="TextBox 22"/>
          <p:cNvSpPr txBox="1"/>
          <p:nvPr/>
        </p:nvSpPr>
        <p:spPr>
          <a:xfrm rot="1138050">
            <a:off x="3104264" y="5346048"/>
            <a:ext cx="1162538" cy="369332"/>
          </a:xfrm>
          <a:prstGeom prst="rect">
            <a:avLst/>
          </a:prstGeom>
          <a:noFill/>
        </p:spPr>
        <p:txBody>
          <a:bodyPr wrap="square" rtlCol="0">
            <a:spAutoFit/>
          </a:bodyPr>
          <a:lstStyle/>
          <a:p>
            <a:pPr algn="r"/>
            <a:r>
              <a:rPr lang="fr-CH"/>
              <a:t>100 000</a:t>
            </a:r>
            <a:endParaRPr lang="de-CH" dirty="0"/>
          </a:p>
        </p:txBody>
      </p:sp>
      <p:sp>
        <p:nvSpPr>
          <p:cNvPr id="158" name="TextBox 61"/>
          <p:cNvSpPr txBox="1"/>
          <p:nvPr/>
        </p:nvSpPr>
        <p:spPr>
          <a:xfrm rot="1138050">
            <a:off x="3224507" y="1520090"/>
            <a:ext cx="1162538" cy="353943"/>
          </a:xfrm>
          <a:prstGeom prst="rect">
            <a:avLst/>
          </a:prstGeom>
          <a:noFill/>
        </p:spPr>
        <p:txBody>
          <a:bodyPr wrap="square" rtlCol="0">
            <a:spAutoFit/>
          </a:bodyPr>
          <a:lstStyle/>
          <a:p>
            <a:pPr algn="r"/>
            <a:r>
              <a:rPr lang="fr-CH">
                <a:solidFill>
                  <a:schemeClr val="bg1"/>
                </a:solidFill>
              </a:rPr>
              <a:t>1</a:t>
            </a:r>
            <a:endParaRPr lang="de-CH" dirty="0">
              <a:solidFill>
                <a:schemeClr val="bg1"/>
              </a:solidFill>
            </a:endParaRPr>
          </a:p>
        </p:txBody>
      </p:sp>
      <p:sp>
        <p:nvSpPr>
          <p:cNvPr id="159" name="TextBox 63"/>
          <p:cNvSpPr txBox="1"/>
          <p:nvPr/>
        </p:nvSpPr>
        <p:spPr>
          <a:xfrm rot="1138050">
            <a:off x="3169712" y="3681536"/>
            <a:ext cx="1162538" cy="369332"/>
          </a:xfrm>
          <a:prstGeom prst="rect">
            <a:avLst/>
          </a:prstGeom>
          <a:noFill/>
        </p:spPr>
        <p:txBody>
          <a:bodyPr wrap="square" rtlCol="0">
            <a:spAutoFit/>
          </a:bodyPr>
          <a:lstStyle/>
          <a:p>
            <a:pPr algn="r"/>
            <a:r>
              <a:rPr lang="fr-CH"/>
              <a:t>10 000</a:t>
            </a:r>
            <a:endParaRPr lang="de-CH" dirty="0"/>
          </a:p>
        </p:txBody>
      </p:sp>
      <p:sp>
        <p:nvSpPr>
          <p:cNvPr id="160" name="TextBox 82"/>
          <p:cNvSpPr txBox="1"/>
          <p:nvPr/>
        </p:nvSpPr>
        <p:spPr>
          <a:xfrm rot="1138050">
            <a:off x="3243823" y="2655274"/>
            <a:ext cx="1162538" cy="369332"/>
          </a:xfrm>
          <a:prstGeom prst="rect">
            <a:avLst/>
          </a:prstGeom>
          <a:noFill/>
        </p:spPr>
        <p:txBody>
          <a:bodyPr wrap="square" rtlCol="0">
            <a:spAutoFit/>
          </a:bodyPr>
          <a:lstStyle/>
          <a:p>
            <a:pPr algn="r"/>
            <a:r>
              <a:rPr lang="fr-CH"/>
              <a:t>1000</a:t>
            </a:r>
            <a:endParaRPr lang="de-CH" dirty="0"/>
          </a:p>
        </p:txBody>
      </p:sp>
      <p:sp>
        <p:nvSpPr>
          <p:cNvPr id="161" name="TextBox 83"/>
          <p:cNvSpPr txBox="1"/>
          <p:nvPr/>
        </p:nvSpPr>
        <p:spPr>
          <a:xfrm rot="1138050">
            <a:off x="3231218" y="2018299"/>
            <a:ext cx="1162538" cy="369332"/>
          </a:xfrm>
          <a:prstGeom prst="rect">
            <a:avLst/>
          </a:prstGeom>
          <a:noFill/>
        </p:spPr>
        <p:txBody>
          <a:bodyPr wrap="square" rtlCol="0">
            <a:spAutoFit/>
          </a:bodyPr>
          <a:lstStyle/>
          <a:p>
            <a:pPr algn="r"/>
            <a:r>
              <a:rPr lang="fr-CH" dirty="0">
                <a:solidFill>
                  <a:schemeClr val="bg1"/>
                </a:solidFill>
              </a:rPr>
              <a:t>10</a:t>
            </a:r>
            <a:endParaRPr lang="de-CH" dirty="0">
              <a:solidFill>
                <a:schemeClr val="bg1"/>
              </a:solidFill>
            </a:endParaRPr>
          </a:p>
        </p:txBody>
      </p:sp>
      <p:sp>
        <p:nvSpPr>
          <p:cNvPr id="162" name="Rectangle 14"/>
          <p:cNvSpPr>
            <a:spLocks noChangeArrowheads="1"/>
          </p:cNvSpPr>
          <p:nvPr/>
        </p:nvSpPr>
        <p:spPr bwMode="auto">
          <a:xfrm>
            <a:off x="6398011" y="4226745"/>
            <a:ext cx="2289829" cy="590349"/>
          </a:xfrm>
          <a:prstGeom prst="rect">
            <a:avLst/>
          </a:prstGeom>
          <a:noFill/>
          <a:ln w="12700">
            <a:noFill/>
            <a:miter lim="800000"/>
            <a:headEnd/>
            <a:tailEnd/>
          </a:ln>
          <a:effectLst/>
        </p:spPr>
        <p:txBody>
          <a:bodyPr wrap="square" lIns="0" tIns="18000" rIns="0" bIns="18000">
            <a:spAutoFit/>
          </a:bodyPr>
          <a:lstStyle/>
          <a:p>
            <a:pPr algn="r"/>
            <a:r>
              <a:rPr lang="fr-CH" dirty="0">
                <a:solidFill>
                  <a:srgbClr val="000000"/>
                </a:solidFill>
              </a:rPr>
              <a:t>Echelles</a:t>
            </a:r>
          </a:p>
          <a:p>
            <a:pPr algn="r"/>
            <a:r>
              <a:rPr lang="fr-CH" dirty="0">
                <a:solidFill>
                  <a:srgbClr val="000000"/>
                </a:solidFill>
              </a:rPr>
              <a:t>défectueuses</a:t>
            </a:r>
          </a:p>
        </p:txBody>
      </p:sp>
      <p:sp>
        <p:nvSpPr>
          <p:cNvPr id="163" name="Line 15"/>
          <p:cNvSpPr>
            <a:spLocks noChangeShapeType="1"/>
          </p:cNvSpPr>
          <p:nvPr/>
        </p:nvSpPr>
        <p:spPr bwMode="auto">
          <a:xfrm>
            <a:off x="6656434" y="4764051"/>
            <a:ext cx="2016000" cy="0"/>
          </a:xfrm>
          <a:prstGeom prst="line">
            <a:avLst/>
          </a:prstGeom>
          <a:noFill/>
          <a:ln w="9525">
            <a:solidFill>
              <a:schemeClr val="tx1"/>
            </a:solidFill>
            <a:round/>
            <a:headEnd/>
            <a:tailEnd/>
          </a:ln>
          <a:effectLst/>
        </p:spPr>
        <p:txBody>
          <a:bodyPr wrap="none" anchor="ctr"/>
          <a:lstStyle/>
          <a:p>
            <a:endParaRPr lang="de-CH"/>
          </a:p>
        </p:txBody>
      </p:sp>
      <p:pic>
        <p:nvPicPr>
          <p:cNvPr id="164" name="Grafik 1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64778">
            <a:off x="4656824" y="3949136"/>
            <a:ext cx="1599571" cy="1561720"/>
          </a:xfrm>
          <a:prstGeom prst="rect">
            <a:avLst/>
          </a:prstGeom>
        </p:spPr>
      </p:pic>
    </p:spTree>
    <p:extLst>
      <p:ext uri="{BB962C8B-B14F-4D97-AF65-F5344CB8AC3E}">
        <p14:creationId xmlns:p14="http://schemas.microsoft.com/office/powerpoint/2010/main" val="421197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43" grpId="0"/>
      <p:bldP spid="146" grpId="0"/>
      <p:bldP spid="147" grpId="0"/>
      <p:bldP spid="148" grpId="0" animBg="1"/>
      <p:bldP spid="152" grpId="0"/>
      <p:bldP spid="153" grpId="0" animBg="1"/>
      <p:bldP spid="154" grpId="0" animBg="1"/>
      <p:bldP spid="156" grpId="0" animBg="1"/>
      <p:bldP spid="157" grpId="0"/>
      <p:bldP spid="158" grpId="0"/>
      <p:bldP spid="159" grpId="0"/>
      <p:bldP spid="160" grpId="0"/>
      <p:bldP spid="161" grpId="0"/>
      <p:bldP spid="162" grpId="0"/>
      <p:bldP spid="1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Culture de la prévention</a:t>
            </a:r>
            <a:endParaRPr lang="de-CH" dirty="0"/>
          </a:p>
        </p:txBody>
      </p:sp>
    </p:spTree>
    <p:extLst>
      <p:ext uri="{BB962C8B-B14F-4D97-AF65-F5344CB8AC3E}">
        <p14:creationId xmlns:p14="http://schemas.microsoft.com/office/powerpoint/2010/main" val="1132997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La culture de la prévention prend ses racines dans la conduite; pour garantir la sécurité, il faut…</a:t>
            </a:r>
            <a:br>
              <a:rPr lang="fr-CH" b="0" dirty="0"/>
            </a:br>
            <a:endParaRPr lang="de-CH" dirty="0"/>
          </a:p>
        </p:txBody>
      </p:sp>
      <p:sp>
        <p:nvSpPr>
          <p:cNvPr id="5" name="Inhaltsplatzhalter 5"/>
          <p:cNvSpPr txBox="1">
            <a:spLocks/>
          </p:cNvSpPr>
          <p:nvPr/>
        </p:nvSpPr>
        <p:spPr>
          <a:xfrm>
            <a:off x="4996116" y="1392192"/>
            <a:ext cx="4176465" cy="1475558"/>
          </a:xfrm>
          <a:prstGeom prst="rect">
            <a:avLst/>
          </a:prstGeom>
          <a:no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fr-CH" sz="2000" kern="0" dirty="0">
                <a:solidFill>
                  <a:srgbClr val="000000"/>
                </a:solidFill>
              </a:rPr>
              <a:t>Direction</a:t>
            </a:r>
          </a:p>
          <a:p>
            <a:pPr marL="1165225" indent="-182563">
              <a:lnSpc>
                <a:spcPct val="100000"/>
              </a:lnSpc>
              <a:spcBef>
                <a:spcPts val="600"/>
              </a:spcBef>
              <a:buFont typeface="Arial" panose="020B0604020202020204" pitchFamily="34" charset="0"/>
              <a:buChar char="•"/>
            </a:pPr>
            <a:r>
              <a:rPr lang="fr-CH" sz="1600" kern="0" dirty="0">
                <a:solidFill>
                  <a:srgbClr val="000000"/>
                </a:solidFill>
              </a:rPr>
              <a:t>Assumer son rôle</a:t>
            </a:r>
          </a:p>
          <a:p>
            <a:pPr marL="1165225" indent="-182563">
              <a:lnSpc>
                <a:spcPct val="100000"/>
              </a:lnSpc>
              <a:buFont typeface="Arial" panose="020B0604020202020204" pitchFamily="34" charset="0"/>
              <a:buChar char="•"/>
            </a:pPr>
            <a:r>
              <a:rPr lang="fr-CH" sz="1600" kern="0" dirty="0">
                <a:solidFill>
                  <a:srgbClr val="000000"/>
                </a:solidFill>
              </a:rPr>
              <a:t>Fixer des objectifs </a:t>
            </a:r>
          </a:p>
          <a:p>
            <a:pPr marL="1165225" indent="-182563">
              <a:lnSpc>
                <a:spcPct val="100000"/>
              </a:lnSpc>
              <a:buFont typeface="Arial" panose="020B0604020202020204" pitchFamily="34" charset="0"/>
              <a:buChar char="•"/>
            </a:pPr>
            <a:r>
              <a:rPr lang="fr-CH" sz="1600" kern="0" dirty="0">
                <a:solidFill>
                  <a:srgbClr val="000000"/>
                </a:solidFill>
              </a:rPr>
              <a:t>Instaurer les conditions adéquates</a:t>
            </a:r>
          </a:p>
          <a:p>
            <a:pPr marL="1165225" indent="-182563">
              <a:lnSpc>
                <a:spcPct val="100000"/>
              </a:lnSpc>
              <a:buFont typeface="Arial" panose="020B0604020202020204" pitchFamily="34" charset="0"/>
              <a:buChar char="•"/>
            </a:pPr>
            <a:r>
              <a:rPr lang="fr-CH" sz="1600" kern="0" dirty="0">
                <a:solidFill>
                  <a:srgbClr val="000000"/>
                </a:solidFill>
              </a:rPr>
              <a:t>Montrer l’exemple</a:t>
            </a:r>
            <a:endParaRPr lang="de-CH" sz="1600" kern="0" dirty="0">
              <a:solidFill>
                <a:srgbClr val="000000"/>
              </a:solidFill>
            </a:endParaRPr>
          </a:p>
        </p:txBody>
      </p:sp>
      <p:sp>
        <p:nvSpPr>
          <p:cNvPr id="6" name="Inhaltsplatzhalter 5"/>
          <p:cNvSpPr txBox="1">
            <a:spLocks/>
          </p:cNvSpPr>
          <p:nvPr/>
        </p:nvSpPr>
        <p:spPr>
          <a:xfrm>
            <a:off x="5015879" y="3206497"/>
            <a:ext cx="4176465" cy="1374631"/>
          </a:xfrm>
          <a:prstGeom prst="rect">
            <a:avLst/>
          </a:prstGeom>
          <a:no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fr-CH" sz="2000" kern="0" dirty="0">
                <a:solidFill>
                  <a:srgbClr val="000000"/>
                </a:solidFill>
              </a:rPr>
              <a:t>Supérieurs</a:t>
            </a:r>
          </a:p>
          <a:p>
            <a:pPr marL="1165225" indent="-182563">
              <a:lnSpc>
                <a:spcPct val="100000"/>
              </a:lnSpc>
              <a:spcBef>
                <a:spcPts val="600"/>
              </a:spcBef>
              <a:buFont typeface="Arial" panose="020B0604020202020204" pitchFamily="34" charset="0"/>
              <a:buChar char="•"/>
            </a:pPr>
            <a:r>
              <a:rPr lang="fr-CH" sz="1600" kern="0" dirty="0">
                <a:solidFill>
                  <a:srgbClr val="000000"/>
                </a:solidFill>
              </a:rPr>
              <a:t>Définir le cadre général</a:t>
            </a:r>
          </a:p>
          <a:p>
            <a:pPr marL="1165225" indent="-182563">
              <a:lnSpc>
                <a:spcPct val="100000"/>
              </a:lnSpc>
              <a:buFont typeface="Arial" panose="020B0604020202020204" pitchFamily="34" charset="0"/>
              <a:buChar char="•"/>
            </a:pPr>
            <a:r>
              <a:rPr lang="fr-CH" sz="1600" kern="0" dirty="0">
                <a:solidFill>
                  <a:srgbClr val="000000"/>
                </a:solidFill>
              </a:rPr>
              <a:t>Exiger, montrer l’exemple</a:t>
            </a:r>
          </a:p>
          <a:p>
            <a:pPr marL="1165225" indent="-182563">
              <a:lnSpc>
                <a:spcPct val="100000"/>
              </a:lnSpc>
              <a:buFont typeface="Arial" panose="020B0604020202020204" pitchFamily="34" charset="0"/>
              <a:buChar char="•"/>
            </a:pPr>
            <a:r>
              <a:rPr lang="fr-CH" sz="1600" kern="0" dirty="0">
                <a:solidFill>
                  <a:srgbClr val="000000"/>
                </a:solidFill>
              </a:rPr>
              <a:t>Former les travailleurs</a:t>
            </a:r>
          </a:p>
          <a:p>
            <a:pPr marL="1165225" indent="-182563">
              <a:lnSpc>
                <a:spcPct val="100000"/>
              </a:lnSpc>
              <a:buFont typeface="Arial" panose="020B0604020202020204" pitchFamily="34" charset="0"/>
              <a:buChar char="•"/>
            </a:pPr>
            <a:r>
              <a:rPr lang="fr-CH" sz="1600" kern="0" dirty="0">
                <a:solidFill>
                  <a:srgbClr val="000000"/>
                </a:solidFill>
              </a:rPr>
              <a:t>Contrôler</a:t>
            </a:r>
            <a:endParaRPr lang="de-CH" sz="1600" kern="0" dirty="0">
              <a:solidFill>
                <a:srgbClr val="000000"/>
              </a:solidFill>
            </a:endParaRPr>
          </a:p>
        </p:txBody>
      </p:sp>
      <p:sp>
        <p:nvSpPr>
          <p:cNvPr id="7" name="Inhaltsplatzhalter 5"/>
          <p:cNvSpPr txBox="1">
            <a:spLocks/>
          </p:cNvSpPr>
          <p:nvPr/>
        </p:nvSpPr>
        <p:spPr>
          <a:xfrm>
            <a:off x="4995479" y="4727296"/>
            <a:ext cx="3489112" cy="1293992"/>
          </a:xfrm>
          <a:prstGeom prst="rect">
            <a:avLst/>
          </a:prstGeom>
          <a:solidFill>
            <a:srgbClr val="FFFFFF">
              <a:alpha val="71000"/>
            </a:srgbClr>
          </a:solid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fr-CH" sz="2000" kern="0" dirty="0">
                <a:solidFill>
                  <a:srgbClr val="000000"/>
                </a:solidFill>
              </a:rPr>
              <a:t>Collaborateurs</a:t>
            </a:r>
          </a:p>
          <a:p>
            <a:pPr marL="1169988">
              <a:lnSpc>
                <a:spcPct val="100000"/>
              </a:lnSpc>
              <a:spcBef>
                <a:spcPts val="600"/>
              </a:spcBef>
            </a:pPr>
            <a:r>
              <a:rPr lang="fr-CH" sz="1600" kern="0" dirty="0">
                <a:solidFill>
                  <a:srgbClr val="000000"/>
                </a:solidFill>
              </a:rPr>
              <a:t>Le comportement des travailleurs reflète les qualités de conduite des supérieurs.</a:t>
            </a:r>
            <a:endParaRPr lang="de-CH" sz="1600" kern="0" dirty="0">
              <a:solidFill>
                <a:srgbClr val="000000"/>
              </a:solidFill>
            </a:endParaRPr>
          </a:p>
          <a:p>
            <a:pPr marL="982663">
              <a:lnSpc>
                <a:spcPct val="100000"/>
              </a:lnSpc>
              <a:buFont typeface="Arial" panose="020B0604020202020204" pitchFamily="34" charset="0"/>
              <a:buChar char="•"/>
            </a:pPr>
            <a:endParaRPr lang="de-CH" sz="1600" kern="0" dirty="0">
              <a:solidFill>
                <a:srgbClr val="000000"/>
              </a:solidFill>
            </a:endParaRPr>
          </a:p>
        </p:txBody>
      </p:sp>
      <p:sp>
        <p:nvSpPr>
          <p:cNvPr id="8" name="Freihandform 7"/>
          <p:cNvSpPr/>
          <p:nvPr/>
        </p:nvSpPr>
        <p:spPr>
          <a:xfrm rot="5400000">
            <a:off x="4536095" y="1975521"/>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fr-CH" sz="2000" b="1">
                <a:solidFill>
                  <a:srgbClr val="000000"/>
                </a:solidFill>
              </a:rPr>
              <a:t>1.</a:t>
            </a:r>
            <a:endParaRPr lang="de-CH" sz="2000" b="1" dirty="0">
              <a:solidFill>
                <a:srgbClr val="000000"/>
              </a:solidFill>
            </a:endParaRPr>
          </a:p>
        </p:txBody>
      </p:sp>
      <p:sp>
        <p:nvSpPr>
          <p:cNvPr id="9" name="Freihandform 8"/>
          <p:cNvSpPr/>
          <p:nvPr/>
        </p:nvSpPr>
        <p:spPr>
          <a:xfrm rot="5400000">
            <a:off x="4535973" y="3484988"/>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fr-CH" sz="2000" b="1">
                <a:solidFill>
                  <a:srgbClr val="000000"/>
                </a:solidFill>
              </a:rPr>
              <a:t>2.</a:t>
            </a:r>
            <a:endParaRPr lang="de-CH" sz="2000" b="1" dirty="0">
              <a:solidFill>
                <a:srgbClr val="000000"/>
              </a:solidFill>
            </a:endParaRPr>
          </a:p>
        </p:txBody>
      </p:sp>
      <p:sp>
        <p:nvSpPr>
          <p:cNvPr id="10" name="Freihandform 9"/>
          <p:cNvSpPr/>
          <p:nvPr/>
        </p:nvSpPr>
        <p:spPr>
          <a:xfrm rot="5400000">
            <a:off x="4526154" y="4993481"/>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bg2">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fr-CH" sz="2000" b="1">
                <a:solidFill>
                  <a:srgbClr val="000000"/>
                </a:solidFill>
              </a:rPr>
              <a:t>3.</a:t>
            </a:r>
            <a:endParaRPr lang="de-CH" sz="2000" b="1" dirty="0">
              <a:solidFill>
                <a:srgbClr val="000000"/>
              </a:solidFill>
            </a:endParaRPr>
          </a:p>
        </p:txBody>
      </p:sp>
      <p:sp>
        <p:nvSpPr>
          <p:cNvPr id="12" name="Rechteck 11"/>
          <p:cNvSpPr/>
          <p:nvPr/>
        </p:nvSpPr>
        <p:spPr>
          <a:xfrm>
            <a:off x="8904616" y="1556792"/>
            <a:ext cx="2736000" cy="460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a:solidFill>
                  <a:schemeClr val="tx2"/>
                </a:solidFill>
              </a:rPr>
              <a:t>Information complémentaire: </a:t>
            </a:r>
            <a:endParaRPr lang="de-CH" dirty="0">
              <a:solidFill>
                <a:schemeClr val="tx2"/>
              </a:solidFill>
            </a:endParaRPr>
          </a:p>
          <a:p>
            <a:endParaRPr lang="de-CH" dirty="0">
              <a:solidFill>
                <a:schemeClr val="tx2"/>
              </a:solidFill>
            </a:endParaRPr>
          </a:p>
          <a:p>
            <a:r>
              <a:rPr lang="fr-CH">
                <a:solidFill>
                  <a:schemeClr val="tx2"/>
                </a:solidFill>
              </a:rPr>
              <a:t>En notre qualité de supérieurs hiérarchiques, nous devons montrer l’exemple. </a:t>
            </a:r>
          </a:p>
          <a:p>
            <a:pPr algn="l"/>
            <a:endParaRPr lang="de-CH" dirty="0">
              <a:solidFill>
                <a:schemeClr val="tx2"/>
              </a:solidFill>
            </a:endParaRPr>
          </a:p>
          <a:p>
            <a:pPr algn="l"/>
            <a:r>
              <a:rPr lang="fr-CH">
                <a:solidFill>
                  <a:schemeClr val="tx2"/>
                </a:solidFill>
              </a:rPr>
              <a:t>Comment, autrement, s’attendre à ce que nos collaborateurs travaillent en toute sécurité?</a:t>
            </a:r>
          </a:p>
        </p:txBody>
      </p:sp>
      <p:pic>
        <p:nvPicPr>
          <p:cNvPr id="13" name="Picture 2"/>
          <p:cNvPicPr>
            <a:picLocks noChangeAspect="1" noChangeArrowheads="1"/>
          </p:cNvPicPr>
          <p:nvPr/>
        </p:nvPicPr>
        <p:blipFill rotWithShape="1">
          <a:blip r:embed="rId2" cstate="print"/>
          <a:srcRect l="38699" t="14198" r="14118" b="1618"/>
          <a:stretch/>
        </p:blipFill>
        <p:spPr bwMode="auto">
          <a:xfrm>
            <a:off x="551384" y="1556792"/>
            <a:ext cx="4102081" cy="4608512"/>
          </a:xfrm>
          <a:prstGeom prst="rect">
            <a:avLst/>
          </a:prstGeom>
          <a:noFill/>
          <a:ln w="9525">
            <a:noFill/>
            <a:miter lim="800000"/>
            <a:headEnd/>
            <a:tailEnd/>
          </a:ln>
        </p:spPr>
      </p:pic>
    </p:spTree>
    <p:extLst>
      <p:ext uri="{BB962C8B-B14F-4D97-AF65-F5344CB8AC3E}">
        <p14:creationId xmlns:p14="http://schemas.microsoft.com/office/powerpoint/2010/main" val="37282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513F299-BEC6-4424-A11D-385D15992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
            <a:ext cx="12192000" cy="6855480"/>
          </a:xfrm>
          <a:prstGeom prst="rect">
            <a:avLst/>
          </a:prstGeom>
        </p:spPr>
      </p:pic>
    </p:spTree>
    <p:extLst>
      <p:ext uri="{BB962C8B-B14F-4D97-AF65-F5344CB8AC3E}">
        <p14:creationId xmlns:p14="http://schemas.microsoft.com/office/powerpoint/2010/main" val="2144546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Responsabilité</a:t>
            </a:r>
            <a:endParaRPr lang="de-CH" dirty="0"/>
          </a:p>
        </p:txBody>
      </p:sp>
    </p:spTree>
    <p:extLst>
      <p:ext uri="{BB962C8B-B14F-4D97-AF65-F5344CB8AC3E}">
        <p14:creationId xmlns:p14="http://schemas.microsoft.com/office/powerpoint/2010/main" val="247965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07C04-9FD8-4A32-B13C-1F9E4026F509}"/>
              </a:ext>
            </a:extLst>
          </p:cNvPr>
          <p:cNvSpPr>
            <a:spLocks noGrp="1"/>
          </p:cNvSpPr>
          <p:nvPr>
            <p:ph type="title"/>
          </p:nvPr>
        </p:nvSpPr>
        <p:spPr/>
        <p:txBody>
          <a:bodyPr/>
          <a:lstStyle/>
          <a:p>
            <a:r>
              <a:rPr lang="fr-FR" dirty="0"/>
              <a:t>Télécharger et présenter le film "</a:t>
            </a:r>
            <a:r>
              <a:rPr lang="de-CH" dirty="0" err="1"/>
              <a:t>Un</a:t>
            </a:r>
            <a:r>
              <a:rPr lang="de-CH" dirty="0"/>
              <a:t> </a:t>
            </a:r>
            <a:r>
              <a:rPr lang="de-CH" dirty="0" err="1"/>
              <a:t>vendredi</a:t>
            </a:r>
            <a:r>
              <a:rPr lang="de-CH" dirty="0"/>
              <a:t> </a:t>
            </a:r>
            <a:r>
              <a:rPr lang="de-CH" dirty="0" err="1"/>
              <a:t>noir</a:t>
            </a:r>
            <a:r>
              <a:rPr lang="fr-FR" dirty="0"/>
              <a:t>".</a:t>
            </a:r>
            <a:br>
              <a:rPr lang="fr-FR" dirty="0"/>
            </a:br>
            <a:r>
              <a:rPr lang="fr-FR" dirty="0"/>
              <a:t>Durée: 10:43 min</a:t>
            </a:r>
            <a:br>
              <a:rPr lang="fr-FR" dirty="0"/>
            </a:br>
            <a:endParaRPr lang="de-CH" dirty="0"/>
          </a:p>
        </p:txBody>
      </p:sp>
      <p:sp>
        <p:nvSpPr>
          <p:cNvPr id="3" name="Inhaltsplatzhalter 2">
            <a:extLst>
              <a:ext uri="{FF2B5EF4-FFF2-40B4-BE49-F238E27FC236}">
                <a16:creationId xmlns:a16="http://schemas.microsoft.com/office/drawing/2014/main" id="{9AE2E972-2A1B-493B-913C-308D1C290819}"/>
              </a:ext>
            </a:extLst>
          </p:cNvPr>
          <p:cNvSpPr>
            <a:spLocks noGrp="1"/>
          </p:cNvSpPr>
          <p:nvPr>
            <p:ph idx="1"/>
          </p:nvPr>
        </p:nvSpPr>
        <p:spPr/>
        <p:txBody>
          <a:bodyPr/>
          <a:lstStyle/>
          <a:p>
            <a:pPr marL="0" indent="0">
              <a:buNone/>
            </a:pPr>
            <a:endParaRPr lang="de-CH" dirty="0"/>
          </a:p>
          <a:p>
            <a:pPr marL="0" indent="0">
              <a:buNone/>
            </a:pPr>
            <a:endParaRPr lang="de-CH" dirty="0"/>
          </a:p>
          <a:p>
            <a:pPr marL="0" indent="0">
              <a:buNone/>
            </a:pPr>
            <a:r>
              <a:rPr lang="de-CH" sz="1800" dirty="0" err="1">
                <a:effectLst/>
                <a:latin typeface="Verdana" panose="020B0604030504040204" pitchFamily="34" charset="0"/>
                <a:ea typeface="Calibri" panose="020F0502020204030204" pitchFamily="34" charset="0"/>
              </a:rPr>
              <a:t>Un</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vendredi</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noir</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Un</a:t>
            </a:r>
            <a:r>
              <a:rPr lang="de-CH" sz="1800" dirty="0">
                <a:effectLst/>
                <a:latin typeface="Verdana" panose="020B0604030504040204" pitchFamily="34" charset="0"/>
                <a:ea typeface="Calibri" panose="020F0502020204030204" pitchFamily="34" charset="0"/>
              </a:rPr>
              <a:t> film </a:t>
            </a:r>
            <a:r>
              <a:rPr lang="de-CH" sz="1800" dirty="0" err="1">
                <a:effectLst/>
                <a:latin typeface="Verdana" panose="020B0604030504040204" pitchFamily="34" charset="0"/>
                <a:ea typeface="Calibri" panose="020F0502020204030204" pitchFamily="34" charset="0"/>
              </a:rPr>
              <a:t>sur</a:t>
            </a:r>
            <a:r>
              <a:rPr lang="de-CH" sz="1800" dirty="0">
                <a:effectLst/>
                <a:latin typeface="Verdana" panose="020B0604030504040204" pitchFamily="34" charset="0"/>
                <a:ea typeface="Calibri" panose="020F0502020204030204" pitchFamily="34" charset="0"/>
              </a:rPr>
              <a:t> la </a:t>
            </a:r>
            <a:r>
              <a:rPr lang="de-CH" sz="1800" dirty="0" err="1">
                <a:effectLst/>
                <a:latin typeface="Verdana" panose="020B0604030504040204" pitchFamily="34" charset="0"/>
                <a:ea typeface="Calibri" panose="020F0502020204030204" pitchFamily="34" charset="0"/>
              </a:rPr>
              <a:t>responsabilité</a:t>
            </a:r>
            <a:r>
              <a:rPr lang="de-CH" sz="1800" dirty="0">
                <a:effectLst/>
                <a:latin typeface="Verdana" panose="020B0604030504040204" pitchFamily="34" charset="0"/>
                <a:ea typeface="Calibri" panose="020F0502020204030204" pitchFamily="34" charset="0"/>
              </a:rPr>
              <a:t> en </a:t>
            </a:r>
            <a:r>
              <a:rPr lang="de-CH" sz="1800" dirty="0" err="1">
                <a:effectLst/>
                <a:latin typeface="Verdana" panose="020B0604030504040204" pitchFamily="34" charset="0"/>
                <a:ea typeface="Calibri" panose="020F0502020204030204" pitchFamily="34" charset="0"/>
              </a:rPr>
              <a:t>matière</a:t>
            </a:r>
            <a:r>
              <a:rPr lang="de-CH" sz="1800" dirty="0">
                <a:effectLst/>
                <a:latin typeface="Verdana" panose="020B0604030504040204" pitchFamily="34" charset="0"/>
                <a:ea typeface="Calibri" panose="020F0502020204030204" pitchFamily="34" charset="0"/>
              </a:rPr>
              <a:t> de </a:t>
            </a:r>
            <a:r>
              <a:rPr lang="de-CH" sz="1800" dirty="0" err="1">
                <a:effectLst/>
                <a:latin typeface="Verdana" panose="020B0604030504040204" pitchFamily="34" charset="0"/>
                <a:ea typeface="Calibri" panose="020F0502020204030204" pitchFamily="34" charset="0"/>
              </a:rPr>
              <a:t>sécurité</a:t>
            </a:r>
            <a:r>
              <a:rPr lang="de-CH" sz="1800" dirty="0">
                <a:effectLst/>
                <a:latin typeface="Verdana" panose="020B0604030504040204" pitchFamily="34" charset="0"/>
                <a:ea typeface="Calibri" panose="020F0502020204030204" pitchFamily="34" charset="0"/>
              </a:rPr>
              <a:t> au </a:t>
            </a:r>
            <a:r>
              <a:rPr lang="de-CH" sz="1800" dirty="0" err="1">
                <a:effectLst/>
                <a:latin typeface="Verdana" panose="020B0604030504040204" pitchFamily="34" charset="0"/>
                <a:ea typeface="Calibri" panose="020F0502020204030204" pitchFamily="34" charset="0"/>
              </a:rPr>
              <a:t>travail</a:t>
            </a:r>
            <a:r>
              <a:rPr lang="de-CH" sz="1800" dirty="0">
                <a:effectLst/>
                <a:latin typeface="Calibri" panose="020F0502020204030204" pitchFamily="34" charset="0"/>
                <a:ea typeface="Calibri" panose="020F0502020204030204" pitchFamily="34" charset="0"/>
              </a:rPr>
              <a:t> </a:t>
            </a:r>
            <a:br>
              <a:rPr lang="de-CH" sz="1800" dirty="0">
                <a:effectLst/>
                <a:latin typeface="Calibri" panose="020F0502020204030204" pitchFamily="34" charset="0"/>
                <a:ea typeface="Calibri" panose="020F0502020204030204" pitchFamily="34" charset="0"/>
              </a:rPr>
            </a:br>
            <a:r>
              <a:rPr lang="de-CH" sz="1800" u="sng" dirty="0">
                <a:solidFill>
                  <a:srgbClr val="0000FF"/>
                </a:solidFill>
                <a:effectLst/>
                <a:latin typeface="Calibri" panose="020F0502020204030204" pitchFamily="34" charset="0"/>
                <a:ea typeface="Calibri" panose="020F0502020204030204" pitchFamily="34" charset="0"/>
                <a:hlinkClick r:id="rId2"/>
              </a:rPr>
              <a:t>https://www.suva.ch/fr-CH/materiel/Film/film-un-vendredi-noir</a:t>
            </a:r>
            <a:r>
              <a:rPr lang="de-CH" sz="1800" dirty="0">
                <a:effectLst/>
                <a:latin typeface="Calibri" panose="020F0502020204030204" pitchFamily="34" charset="0"/>
                <a:ea typeface="Calibri" panose="020F0502020204030204" pitchFamily="34" charset="0"/>
              </a:rPr>
              <a:t> </a:t>
            </a:r>
          </a:p>
          <a:p>
            <a:pPr marL="0" indent="0">
              <a:buNone/>
            </a:pPr>
            <a:endParaRPr lang="de-CH" dirty="0"/>
          </a:p>
        </p:txBody>
      </p:sp>
    </p:spTree>
    <p:extLst>
      <p:ext uri="{BB962C8B-B14F-4D97-AF65-F5344CB8AC3E}">
        <p14:creationId xmlns:p14="http://schemas.microsoft.com/office/powerpoint/2010/main" val="3553436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Un vendredi noir: les condamnations pénales étaient-elles justifiées?</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3721817715"/>
              </p:ext>
            </p:extLst>
          </p:nvPr>
        </p:nvGraphicFramePr>
        <p:xfrm>
          <a:off x="551384" y="1494272"/>
          <a:ext cx="4752528" cy="4679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p:cNvPicPr>
            <a:picLocks/>
          </p:cNvPicPr>
          <p:nvPr/>
        </p:nvPicPr>
        <p:blipFill>
          <a:blip r:embed="rId7"/>
          <a:stretch>
            <a:fillRect/>
          </a:stretch>
        </p:blipFill>
        <p:spPr>
          <a:xfrm>
            <a:off x="4452468" y="1133686"/>
            <a:ext cx="1440000" cy="1440000"/>
          </a:xfrm>
          <a:prstGeom prst="ellipse">
            <a:avLst/>
          </a:prstGeom>
          <a:ln>
            <a:noFill/>
          </a:ln>
          <a:effectLst>
            <a:softEdge rad="112500"/>
          </a:effectLst>
        </p:spPr>
      </p:pic>
      <p:pic>
        <p:nvPicPr>
          <p:cNvPr id="9" name="Grafik 8"/>
          <p:cNvPicPr>
            <a:picLocks/>
          </p:cNvPicPr>
          <p:nvPr/>
        </p:nvPicPr>
        <p:blipFill>
          <a:blip r:embed="rId8"/>
          <a:stretch>
            <a:fillRect/>
          </a:stretch>
        </p:blipFill>
        <p:spPr>
          <a:xfrm>
            <a:off x="4452468" y="3725974"/>
            <a:ext cx="1440000" cy="1440723"/>
          </a:xfrm>
          <a:prstGeom prst="ellipse">
            <a:avLst/>
          </a:prstGeom>
          <a:ln>
            <a:noFill/>
          </a:ln>
          <a:effectLst>
            <a:softEdge rad="112500"/>
          </a:effectLst>
        </p:spPr>
      </p:pic>
      <p:pic>
        <p:nvPicPr>
          <p:cNvPr id="10" name="Grafik 9"/>
          <p:cNvPicPr>
            <a:picLocks/>
          </p:cNvPicPr>
          <p:nvPr/>
        </p:nvPicPr>
        <p:blipFill>
          <a:blip r:embed="rId9"/>
          <a:stretch>
            <a:fillRect/>
          </a:stretch>
        </p:blipFill>
        <p:spPr>
          <a:xfrm>
            <a:off x="4461710" y="5022278"/>
            <a:ext cx="1440000" cy="1440000"/>
          </a:xfrm>
          <a:prstGeom prst="ellipse">
            <a:avLst/>
          </a:prstGeom>
          <a:ln>
            <a:noFill/>
          </a:ln>
          <a:effectLst>
            <a:softEdge rad="112500"/>
          </a:effectLst>
        </p:spPr>
      </p:pic>
      <p:pic>
        <p:nvPicPr>
          <p:cNvPr id="11" name="Grafik 10"/>
          <p:cNvPicPr>
            <a:picLocks/>
          </p:cNvPicPr>
          <p:nvPr/>
        </p:nvPicPr>
        <p:blipFill>
          <a:blip r:embed="rId10"/>
          <a:stretch>
            <a:fillRect/>
          </a:stretch>
        </p:blipFill>
        <p:spPr>
          <a:xfrm>
            <a:off x="4448272" y="2429830"/>
            <a:ext cx="1440000" cy="1440000"/>
          </a:xfrm>
          <a:prstGeom prst="ellipse">
            <a:avLst/>
          </a:prstGeom>
          <a:ln>
            <a:noFill/>
          </a:ln>
          <a:effectLst>
            <a:softEdge rad="112500"/>
          </a:effectLst>
        </p:spPr>
      </p:pic>
      <p:sp>
        <p:nvSpPr>
          <p:cNvPr id="12" name="Rechteck 11"/>
          <p:cNvSpPr/>
          <p:nvPr/>
        </p:nvSpPr>
        <p:spPr>
          <a:xfrm>
            <a:off x="6812226" y="1297785"/>
            <a:ext cx="4838597" cy="119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fr-CH" sz="1600" dirty="0">
                <a:solidFill>
                  <a:schemeClr val="tx2"/>
                </a:solidFill>
                <a:sym typeface="Wingdings"/>
              </a:rPr>
              <a:t>N’a pas été condamné</a:t>
            </a:r>
          </a:p>
          <a:p>
            <a:pPr marL="285750" indent="-285750" algn="l">
              <a:buFont typeface="Arial" panose="020B0604020202020204" pitchFamily="34" charset="0"/>
              <a:buChar char="•"/>
            </a:pPr>
            <a:r>
              <a:rPr lang="fr-CH" sz="1600" dirty="0">
                <a:solidFill>
                  <a:schemeClr val="tx2"/>
                </a:solidFill>
                <a:sym typeface="Wingdings"/>
              </a:rPr>
              <a:t>N’a donné aucune instruction de manipulation</a:t>
            </a:r>
          </a:p>
        </p:txBody>
      </p:sp>
      <p:sp>
        <p:nvSpPr>
          <p:cNvPr id="13" name="Rechteck 12"/>
          <p:cNvSpPr/>
          <p:nvPr/>
        </p:nvSpPr>
        <p:spPr>
          <a:xfrm>
            <a:off x="6812226" y="2584254"/>
            <a:ext cx="4838597" cy="119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fr-CH" sz="1600" dirty="0">
                <a:solidFill>
                  <a:schemeClr val="tx2"/>
                </a:solidFill>
                <a:sym typeface="Wingdings"/>
              </a:rPr>
              <a:t>A été condamné</a:t>
            </a:r>
          </a:p>
          <a:p>
            <a:pPr marL="285750" indent="-285750" algn="l">
              <a:buFont typeface="Arial" panose="020B0604020202020204" pitchFamily="34" charset="0"/>
              <a:buChar char="•"/>
            </a:pPr>
            <a:r>
              <a:rPr lang="fr-CH" sz="1600" dirty="0">
                <a:solidFill>
                  <a:schemeClr val="tx2"/>
                </a:solidFill>
                <a:sym typeface="Wingdings"/>
              </a:rPr>
              <a:t>Etait responsable sur place</a:t>
            </a:r>
          </a:p>
          <a:p>
            <a:pPr marL="285750" indent="-285750" algn="l">
              <a:buFont typeface="Arial" panose="020B0604020202020204" pitchFamily="34" charset="0"/>
              <a:buChar char="•"/>
            </a:pPr>
            <a:r>
              <a:rPr lang="fr-CH" sz="1600" dirty="0">
                <a:solidFill>
                  <a:schemeClr val="tx2"/>
                </a:solidFill>
                <a:sym typeface="Wingdings"/>
              </a:rPr>
              <a:t>A toléré un comportement inadéquat  ordres </a:t>
            </a:r>
            <a:endParaRPr lang="de-CH" sz="1600" dirty="0">
              <a:solidFill>
                <a:schemeClr val="tx2"/>
              </a:solidFill>
            </a:endParaRPr>
          </a:p>
        </p:txBody>
      </p:sp>
      <p:sp>
        <p:nvSpPr>
          <p:cNvPr id="14" name="Rechteck 13"/>
          <p:cNvSpPr/>
          <p:nvPr/>
        </p:nvSpPr>
        <p:spPr>
          <a:xfrm>
            <a:off x="6812226" y="3870723"/>
            <a:ext cx="4838597" cy="119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fr-CH" sz="1600" dirty="0">
                <a:solidFill>
                  <a:schemeClr val="tx2"/>
                </a:solidFill>
                <a:sym typeface="Wingdings"/>
              </a:rPr>
              <a:t>N’a pas été condamné</a:t>
            </a:r>
          </a:p>
          <a:p>
            <a:pPr marL="285750" indent="-285750">
              <a:buFont typeface="Arial" panose="020B0604020202020204" pitchFamily="34" charset="0"/>
              <a:buChar char="•"/>
            </a:pPr>
            <a:r>
              <a:rPr lang="fr-CH" sz="1600" dirty="0">
                <a:solidFill>
                  <a:schemeClr val="tx2"/>
                </a:solidFill>
                <a:sym typeface="Wingdings"/>
              </a:rPr>
              <a:t>Son supérieur a ignoré sa mise en garde.</a:t>
            </a:r>
          </a:p>
          <a:p>
            <a:pPr marL="285750" indent="-285750">
              <a:buFont typeface="Arial" panose="020B0604020202020204" pitchFamily="34" charset="0"/>
              <a:buChar char="•"/>
            </a:pPr>
            <a:r>
              <a:rPr lang="fr-CH" sz="1600" dirty="0">
                <a:solidFill>
                  <a:schemeClr val="tx2"/>
                </a:solidFill>
                <a:sym typeface="Wingdings"/>
              </a:rPr>
              <a:t>Sa fonction de préposé à la sécurité ne le rend pas pour autant responsable de l’accident.</a:t>
            </a:r>
          </a:p>
        </p:txBody>
      </p:sp>
      <p:sp>
        <p:nvSpPr>
          <p:cNvPr id="15" name="Rechteck 14"/>
          <p:cNvSpPr/>
          <p:nvPr/>
        </p:nvSpPr>
        <p:spPr>
          <a:xfrm>
            <a:off x="6802019" y="5157192"/>
            <a:ext cx="4838597" cy="11916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fr-CH" sz="1600" dirty="0">
                <a:solidFill>
                  <a:schemeClr val="tx2"/>
                </a:solidFill>
                <a:sym typeface="Wingdings"/>
              </a:rPr>
              <a:t>N’a pas été condamné</a:t>
            </a:r>
          </a:p>
          <a:p>
            <a:pPr marL="285750" indent="-285750" algn="l">
              <a:buFont typeface="Arial" panose="020B0604020202020204" pitchFamily="34" charset="0"/>
              <a:buChar char="•"/>
            </a:pPr>
            <a:r>
              <a:rPr lang="fr-CH" sz="1600" dirty="0">
                <a:solidFill>
                  <a:schemeClr val="tx2"/>
                </a:solidFill>
                <a:sym typeface="Wingdings"/>
              </a:rPr>
              <a:t>Assume à vie les conséquences de cette tragédie</a:t>
            </a:r>
          </a:p>
          <a:p>
            <a:pPr marL="285750" indent="-285750" algn="l">
              <a:buFont typeface="Arial" panose="020B0604020202020204" pitchFamily="34" charset="0"/>
              <a:buChar char="•"/>
            </a:pPr>
            <a:r>
              <a:rPr lang="fr-CH" sz="1600" dirty="0">
                <a:solidFill>
                  <a:schemeClr val="tx2"/>
                </a:solidFill>
                <a:sym typeface="Wingdings"/>
              </a:rPr>
              <a:t>La responsabilité de l’accident incombe à son supérieur.</a:t>
            </a:r>
            <a:endParaRPr lang="de-CH" sz="1600" dirty="0">
              <a:solidFill>
                <a:schemeClr val="tx2"/>
              </a:solidFill>
            </a:endParaRPr>
          </a:p>
        </p:txBody>
      </p:sp>
      <p:sp>
        <p:nvSpPr>
          <p:cNvPr id="16" name="Gebogener Pfeil 15"/>
          <p:cNvSpPr/>
          <p:nvPr/>
        </p:nvSpPr>
        <p:spPr>
          <a:xfrm rot="5400000">
            <a:off x="5309710" y="1569627"/>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
        <p:nvSpPr>
          <p:cNvPr id="17" name="Gebogener Pfeil 16"/>
          <p:cNvSpPr/>
          <p:nvPr/>
        </p:nvSpPr>
        <p:spPr>
          <a:xfrm rot="5400000">
            <a:off x="5329603" y="2973638"/>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
        <p:nvSpPr>
          <p:cNvPr id="18" name="Gebogener Pfeil 17"/>
          <p:cNvSpPr/>
          <p:nvPr/>
        </p:nvSpPr>
        <p:spPr>
          <a:xfrm rot="5400000">
            <a:off x="5318527" y="4369301"/>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Tree>
    <p:extLst>
      <p:ext uri="{BB962C8B-B14F-4D97-AF65-F5344CB8AC3E}">
        <p14:creationId xmlns:p14="http://schemas.microsoft.com/office/powerpoint/2010/main" val="31833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Délégation de tâches</a:t>
            </a:r>
          </a:p>
        </p:txBody>
      </p:sp>
      <p:cxnSp>
        <p:nvCxnSpPr>
          <p:cNvPr id="23" name="Gewinkelte Verbindung 29"/>
          <p:cNvCxnSpPr/>
          <p:nvPr/>
        </p:nvCxnSpPr>
        <p:spPr>
          <a:xfrm rot="10800000" flipV="1">
            <a:off x="2928333" y="2003660"/>
            <a:ext cx="25312" cy="3564000"/>
          </a:xfrm>
          <a:prstGeom prst="bentConnector3">
            <a:avLst>
              <a:gd name="adj1" fmla="val 4672527"/>
            </a:avLst>
          </a:prstGeom>
          <a:noFill/>
          <a:ln w="139700" cap="sq" cmpd="sng" algn="ctr">
            <a:solidFill>
              <a:schemeClr val="accent2">
                <a:lumMod val="75000"/>
              </a:schemeClr>
            </a:solidFill>
            <a:prstDash val="solid"/>
            <a:miter lim="800000"/>
            <a:tailEnd type="triangle" w="sm" len="sm"/>
          </a:ln>
          <a:effectLst/>
        </p:spPr>
      </p:cxnSp>
      <p:sp>
        <p:nvSpPr>
          <p:cNvPr id="24" name="Pfeil nach unten 3"/>
          <p:cNvSpPr/>
          <p:nvPr/>
        </p:nvSpPr>
        <p:spPr>
          <a:xfrm>
            <a:off x="3291859" y="2550673"/>
            <a:ext cx="2785875" cy="2484746"/>
          </a:xfrm>
          <a:custGeom>
            <a:avLst/>
            <a:gdLst>
              <a:gd name="connsiteX0" fmla="*/ 0 w 706383"/>
              <a:gd name="connsiteY0" fmla="*/ 984035 h 1243398"/>
              <a:gd name="connsiteX1" fmla="*/ 176596 w 706383"/>
              <a:gd name="connsiteY1" fmla="*/ 984035 h 1243398"/>
              <a:gd name="connsiteX2" fmla="*/ 176596 w 706383"/>
              <a:gd name="connsiteY2" fmla="*/ 0 h 1243398"/>
              <a:gd name="connsiteX3" fmla="*/ 529787 w 706383"/>
              <a:gd name="connsiteY3" fmla="*/ 0 h 1243398"/>
              <a:gd name="connsiteX4" fmla="*/ 529787 w 706383"/>
              <a:gd name="connsiteY4" fmla="*/ 984035 h 1243398"/>
              <a:gd name="connsiteX5" fmla="*/ 706383 w 706383"/>
              <a:gd name="connsiteY5" fmla="*/ 984035 h 1243398"/>
              <a:gd name="connsiteX6" fmla="*/ 353192 w 706383"/>
              <a:gd name="connsiteY6" fmla="*/ 1243398 h 1243398"/>
              <a:gd name="connsiteX7" fmla="*/ 0 w 706383"/>
              <a:gd name="connsiteY7" fmla="*/ 984035 h 1243398"/>
              <a:gd name="connsiteX0" fmla="*/ 334579 w 1040962"/>
              <a:gd name="connsiteY0" fmla="*/ 987210 h 1246573"/>
              <a:gd name="connsiteX1" fmla="*/ 511175 w 1040962"/>
              <a:gd name="connsiteY1" fmla="*/ 987210 h 1246573"/>
              <a:gd name="connsiteX2" fmla="*/ 0 w 1040962"/>
              <a:gd name="connsiteY2" fmla="*/ 0 h 1246573"/>
              <a:gd name="connsiteX3" fmla="*/ 864366 w 1040962"/>
              <a:gd name="connsiteY3" fmla="*/ 3175 h 1246573"/>
              <a:gd name="connsiteX4" fmla="*/ 864366 w 1040962"/>
              <a:gd name="connsiteY4" fmla="*/ 987210 h 1246573"/>
              <a:gd name="connsiteX5" fmla="*/ 1040962 w 1040962"/>
              <a:gd name="connsiteY5" fmla="*/ 987210 h 1246573"/>
              <a:gd name="connsiteX6" fmla="*/ 687771 w 1040962"/>
              <a:gd name="connsiteY6" fmla="*/ 1246573 h 1246573"/>
              <a:gd name="connsiteX7" fmla="*/ 334579 w 1040962"/>
              <a:gd name="connsiteY7" fmla="*/ 987210 h 1246573"/>
              <a:gd name="connsiteX0" fmla="*/ 334579 w 1397766"/>
              <a:gd name="connsiteY0" fmla="*/ 987210 h 1246573"/>
              <a:gd name="connsiteX1" fmla="*/ 511175 w 1397766"/>
              <a:gd name="connsiteY1" fmla="*/ 987210 h 1246573"/>
              <a:gd name="connsiteX2" fmla="*/ 0 w 1397766"/>
              <a:gd name="connsiteY2" fmla="*/ 0 h 1246573"/>
              <a:gd name="connsiteX3" fmla="*/ 1397766 w 1397766"/>
              <a:gd name="connsiteY3" fmla="*/ 9525 h 1246573"/>
              <a:gd name="connsiteX4" fmla="*/ 864366 w 1397766"/>
              <a:gd name="connsiteY4" fmla="*/ 987210 h 1246573"/>
              <a:gd name="connsiteX5" fmla="*/ 1040962 w 1397766"/>
              <a:gd name="connsiteY5" fmla="*/ 987210 h 1246573"/>
              <a:gd name="connsiteX6" fmla="*/ 687771 w 1397766"/>
              <a:gd name="connsiteY6" fmla="*/ 1246573 h 1246573"/>
              <a:gd name="connsiteX7" fmla="*/ 334579 w 1397766"/>
              <a:gd name="connsiteY7" fmla="*/ 987210 h 1246573"/>
              <a:gd name="connsiteX0" fmla="*/ 334579 w 1397766"/>
              <a:gd name="connsiteY0" fmla="*/ 984035 h 1243398"/>
              <a:gd name="connsiteX1" fmla="*/ 511175 w 1397766"/>
              <a:gd name="connsiteY1" fmla="*/ 984035 h 1243398"/>
              <a:gd name="connsiteX2" fmla="*/ 0 w 1397766"/>
              <a:gd name="connsiteY2" fmla="*/ 0 h 1243398"/>
              <a:gd name="connsiteX3" fmla="*/ 1397766 w 1397766"/>
              <a:gd name="connsiteY3" fmla="*/ 6350 h 1243398"/>
              <a:gd name="connsiteX4" fmla="*/ 864366 w 1397766"/>
              <a:gd name="connsiteY4" fmla="*/ 984035 h 1243398"/>
              <a:gd name="connsiteX5" fmla="*/ 1040962 w 1397766"/>
              <a:gd name="connsiteY5" fmla="*/ 984035 h 1243398"/>
              <a:gd name="connsiteX6" fmla="*/ 687771 w 1397766"/>
              <a:gd name="connsiteY6" fmla="*/ 1243398 h 1243398"/>
              <a:gd name="connsiteX7" fmla="*/ 334579 w 1397766"/>
              <a:gd name="connsiteY7" fmla="*/ 984035 h 1243398"/>
              <a:gd name="connsiteX0" fmla="*/ 334619 w 1397806"/>
              <a:gd name="connsiteY0" fmla="*/ 984035 h 1243398"/>
              <a:gd name="connsiteX1" fmla="*/ 511215 w 1397806"/>
              <a:gd name="connsiteY1" fmla="*/ 984035 h 1243398"/>
              <a:gd name="connsiteX2" fmla="*/ 40 w 1397806"/>
              <a:gd name="connsiteY2" fmla="*/ 0 h 1243398"/>
              <a:gd name="connsiteX3" fmla="*/ 1397806 w 1397806"/>
              <a:gd name="connsiteY3" fmla="*/ 6350 h 1243398"/>
              <a:gd name="connsiteX4" fmla="*/ 864406 w 1397806"/>
              <a:gd name="connsiteY4" fmla="*/ 984035 h 1243398"/>
              <a:gd name="connsiteX5" fmla="*/ 1041002 w 1397806"/>
              <a:gd name="connsiteY5" fmla="*/ 984035 h 1243398"/>
              <a:gd name="connsiteX6" fmla="*/ 687811 w 1397806"/>
              <a:gd name="connsiteY6" fmla="*/ 1243398 h 1243398"/>
              <a:gd name="connsiteX7" fmla="*/ 334619 w 1397806"/>
              <a:gd name="connsiteY7" fmla="*/ 984035 h 1243398"/>
              <a:gd name="connsiteX0" fmla="*/ 334607 w 1397802"/>
              <a:gd name="connsiteY0" fmla="*/ 984035 h 1243398"/>
              <a:gd name="connsiteX1" fmla="*/ 511203 w 1397802"/>
              <a:gd name="connsiteY1" fmla="*/ 984035 h 1243398"/>
              <a:gd name="connsiteX2" fmla="*/ 28 w 1397802"/>
              <a:gd name="connsiteY2" fmla="*/ 0 h 1243398"/>
              <a:gd name="connsiteX3" fmla="*/ 1397794 w 1397802"/>
              <a:gd name="connsiteY3" fmla="*/ 6350 h 1243398"/>
              <a:gd name="connsiteX4" fmla="*/ 864394 w 1397802"/>
              <a:gd name="connsiteY4" fmla="*/ 984035 h 1243398"/>
              <a:gd name="connsiteX5" fmla="*/ 1040990 w 1397802"/>
              <a:gd name="connsiteY5" fmla="*/ 984035 h 1243398"/>
              <a:gd name="connsiteX6" fmla="*/ 687799 w 1397802"/>
              <a:gd name="connsiteY6" fmla="*/ 1243398 h 1243398"/>
              <a:gd name="connsiteX7" fmla="*/ 334607 w 1397802"/>
              <a:gd name="connsiteY7" fmla="*/ 984035 h 1243398"/>
              <a:gd name="connsiteX0" fmla="*/ 334607 w 1397802"/>
              <a:gd name="connsiteY0" fmla="*/ 984035 h 1243398"/>
              <a:gd name="connsiteX1" fmla="*/ 511203 w 1397802"/>
              <a:gd name="connsiteY1" fmla="*/ 984035 h 1243398"/>
              <a:gd name="connsiteX2" fmla="*/ 28 w 1397802"/>
              <a:gd name="connsiteY2" fmla="*/ 0 h 1243398"/>
              <a:gd name="connsiteX3" fmla="*/ 1397794 w 1397802"/>
              <a:gd name="connsiteY3" fmla="*/ 6350 h 1243398"/>
              <a:gd name="connsiteX4" fmla="*/ 864394 w 1397802"/>
              <a:gd name="connsiteY4" fmla="*/ 984035 h 1243398"/>
              <a:gd name="connsiteX5" fmla="*/ 1040990 w 1397802"/>
              <a:gd name="connsiteY5" fmla="*/ 984035 h 1243398"/>
              <a:gd name="connsiteX6" fmla="*/ 687799 w 1397802"/>
              <a:gd name="connsiteY6" fmla="*/ 1243398 h 1243398"/>
              <a:gd name="connsiteX7" fmla="*/ 334607 w 1397802"/>
              <a:gd name="connsiteY7" fmla="*/ 984035 h 1243398"/>
              <a:gd name="connsiteX0" fmla="*/ 334607 w 1397802"/>
              <a:gd name="connsiteY0" fmla="*/ 980860 h 1240223"/>
              <a:gd name="connsiteX1" fmla="*/ 511203 w 1397802"/>
              <a:gd name="connsiteY1" fmla="*/ 980860 h 1240223"/>
              <a:gd name="connsiteX2" fmla="*/ 28 w 1397802"/>
              <a:gd name="connsiteY2" fmla="*/ 0 h 1240223"/>
              <a:gd name="connsiteX3" fmla="*/ 1397794 w 1397802"/>
              <a:gd name="connsiteY3" fmla="*/ 3175 h 1240223"/>
              <a:gd name="connsiteX4" fmla="*/ 864394 w 1397802"/>
              <a:gd name="connsiteY4" fmla="*/ 980860 h 1240223"/>
              <a:gd name="connsiteX5" fmla="*/ 1040990 w 1397802"/>
              <a:gd name="connsiteY5" fmla="*/ 980860 h 1240223"/>
              <a:gd name="connsiteX6" fmla="*/ 687799 w 1397802"/>
              <a:gd name="connsiteY6" fmla="*/ 1240223 h 1240223"/>
              <a:gd name="connsiteX7" fmla="*/ 334607 w 1397802"/>
              <a:gd name="connsiteY7" fmla="*/ 980860 h 124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802" h="1240223">
                <a:moveTo>
                  <a:pt x="334607" y="980860"/>
                </a:moveTo>
                <a:lnTo>
                  <a:pt x="511203" y="980860"/>
                </a:lnTo>
                <a:lnTo>
                  <a:pt x="28" y="0"/>
                </a:lnTo>
                <a:cubicBezTo>
                  <a:pt x="-7125" y="5292"/>
                  <a:pt x="1401772" y="-2117"/>
                  <a:pt x="1397794" y="3175"/>
                </a:cubicBezTo>
                <a:lnTo>
                  <a:pt x="864394" y="980860"/>
                </a:lnTo>
                <a:lnTo>
                  <a:pt x="1040990" y="980860"/>
                </a:lnTo>
                <a:lnTo>
                  <a:pt x="687799" y="1240223"/>
                </a:lnTo>
                <a:lnTo>
                  <a:pt x="334607" y="980860"/>
                </a:lnTo>
                <a:close/>
              </a:path>
            </a:pathLst>
          </a:custGeom>
          <a:solidFill>
            <a:srgbClr val="6F6F71">
              <a:lumMod val="40000"/>
              <a:lumOff val="6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25" name="Textfeld 19"/>
          <p:cNvSpPr txBox="1"/>
          <p:nvPr/>
        </p:nvSpPr>
        <p:spPr>
          <a:xfrm>
            <a:off x="3649225" y="2826690"/>
            <a:ext cx="2112433" cy="750393"/>
          </a:xfrm>
          <a:prstGeom prst="rect">
            <a:avLst/>
          </a:prstGeom>
          <a:noFill/>
        </p:spPr>
        <p:txBody>
          <a:bodyPr wrap="square" lIns="0" tIns="0" rIns="0" bIns="36000" rtlCol="0" anchor="ctr">
            <a:spAutoFit/>
          </a:bodyPr>
          <a:lstStyle/>
          <a:p>
            <a:pPr algn="ctr" eaLnBrk="0" fontAlgn="base" hangingPunct="0">
              <a:spcBef>
                <a:spcPct val="0"/>
              </a:spcBef>
              <a:spcAft>
                <a:spcPct val="0"/>
              </a:spcAft>
            </a:pPr>
            <a:r>
              <a:rPr lang="fr-CH" sz="1600" b="1">
                <a:solidFill>
                  <a:srgbClr val="000000"/>
                </a:solidFill>
                <a:ea typeface="ＭＳ Ｐゴシック"/>
              </a:rPr>
              <a:t>Délégation de tâches liées à la sécurité au travail</a:t>
            </a:r>
          </a:p>
          <a:p>
            <a:pPr algn="ctr" eaLnBrk="0" fontAlgn="base" hangingPunct="0">
              <a:lnSpc>
                <a:spcPct val="90000"/>
              </a:lnSpc>
              <a:spcBef>
                <a:spcPct val="0"/>
              </a:spcBef>
              <a:spcAft>
                <a:spcPct val="0"/>
              </a:spcAft>
            </a:pPr>
            <a:endParaRPr lang="de-CH" sz="1600" dirty="0">
              <a:solidFill>
                <a:srgbClr val="000000"/>
              </a:solidFill>
              <a:ea typeface="ＭＳ Ｐゴシック" pitchFamily="-32" charset="-128"/>
            </a:endParaRPr>
          </a:p>
        </p:txBody>
      </p:sp>
      <p:cxnSp>
        <p:nvCxnSpPr>
          <p:cNvPr id="26" name="Gewinkelte Verbindung 29"/>
          <p:cNvCxnSpPr/>
          <p:nvPr/>
        </p:nvCxnSpPr>
        <p:spPr>
          <a:xfrm rot="10800000" flipH="1" flipV="1">
            <a:off x="6424198" y="1984115"/>
            <a:ext cx="25312" cy="3564000"/>
          </a:xfrm>
          <a:prstGeom prst="bentConnector3">
            <a:avLst>
              <a:gd name="adj1" fmla="val 4672527"/>
            </a:avLst>
          </a:prstGeom>
          <a:noFill/>
          <a:ln w="139700" cap="sq" cmpd="sng" algn="ctr">
            <a:solidFill>
              <a:schemeClr val="accent2">
                <a:lumMod val="75000"/>
              </a:schemeClr>
            </a:solidFill>
            <a:prstDash val="solid"/>
            <a:miter lim="800000"/>
            <a:tailEnd type="triangle" w="sm" len="sm"/>
          </a:ln>
          <a:effectLst/>
        </p:spPr>
      </p:cxnSp>
      <p:sp>
        <p:nvSpPr>
          <p:cNvPr id="27" name="Rechteck 31"/>
          <p:cNvSpPr>
            <a:spLocks/>
          </p:cNvSpPr>
          <p:nvPr/>
        </p:nvSpPr>
        <p:spPr>
          <a:xfrm>
            <a:off x="2925424" y="1644826"/>
            <a:ext cx="3546000" cy="702000"/>
          </a:xfrm>
          <a:prstGeom prst="rect">
            <a:avLst/>
          </a:prstGeom>
          <a:solidFill>
            <a:srgbClr val="6F6F71">
              <a:lumMod val="60000"/>
              <a:lumOff val="4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8" name="Textfeld 18"/>
          <p:cNvSpPr txBox="1"/>
          <p:nvPr/>
        </p:nvSpPr>
        <p:spPr>
          <a:xfrm>
            <a:off x="2932442" y="1643594"/>
            <a:ext cx="3546000" cy="702000"/>
          </a:xfrm>
          <a:prstGeom prst="rect">
            <a:avLst/>
          </a:prstGeom>
          <a:noFill/>
        </p:spPr>
        <p:txBody>
          <a:bodyPr wrap="square" lIns="0" tIns="0" rIns="0" bIns="0" rtlCol="0" anchor="ctr">
            <a:noAutofit/>
          </a:bodyPr>
          <a:lstStyle/>
          <a:p>
            <a:pPr algn="ctr" eaLnBrk="0" fontAlgn="base" hangingPunct="0">
              <a:lnSpc>
                <a:spcPct val="90000"/>
              </a:lnSpc>
              <a:spcBef>
                <a:spcPct val="0"/>
              </a:spcBef>
              <a:spcAft>
                <a:spcPct val="0"/>
              </a:spcAft>
            </a:pPr>
            <a:r>
              <a:rPr lang="fr-CH" sz="2000" b="1" dirty="0">
                <a:solidFill>
                  <a:srgbClr val="000000"/>
                </a:solidFill>
                <a:ea typeface="ＭＳ Ｐゴシック"/>
              </a:rPr>
              <a:t>Employeurs</a:t>
            </a:r>
          </a:p>
          <a:p>
            <a:pPr algn="ctr" eaLnBrk="0" fontAlgn="base" hangingPunct="0">
              <a:lnSpc>
                <a:spcPct val="90000"/>
              </a:lnSpc>
              <a:spcBef>
                <a:spcPct val="0"/>
              </a:spcBef>
              <a:spcAft>
                <a:spcPct val="0"/>
              </a:spcAft>
            </a:pPr>
            <a:r>
              <a:rPr lang="fr-CH" sz="1600" dirty="0">
                <a:solidFill>
                  <a:srgbClr val="000000"/>
                </a:solidFill>
                <a:ea typeface="ＭＳ Ｐゴシック"/>
              </a:rPr>
              <a:t>Responsabilité globale</a:t>
            </a:r>
          </a:p>
        </p:txBody>
      </p:sp>
      <p:sp>
        <p:nvSpPr>
          <p:cNvPr id="29" name="Rechteck 32"/>
          <p:cNvSpPr/>
          <p:nvPr/>
        </p:nvSpPr>
        <p:spPr>
          <a:xfrm>
            <a:off x="2925424" y="5197115"/>
            <a:ext cx="3546000" cy="702000"/>
          </a:xfrm>
          <a:prstGeom prst="rect">
            <a:avLst/>
          </a:prstGeom>
          <a:solidFill>
            <a:srgbClr val="6F6F71">
              <a:lumMod val="40000"/>
              <a:lumOff val="6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0" name="Textfeld 17"/>
          <p:cNvSpPr txBox="1"/>
          <p:nvPr/>
        </p:nvSpPr>
        <p:spPr>
          <a:xfrm>
            <a:off x="2925424" y="5197115"/>
            <a:ext cx="3546000" cy="702000"/>
          </a:xfrm>
          <a:prstGeom prst="rect">
            <a:avLst/>
          </a:prstGeom>
          <a:noFill/>
        </p:spPr>
        <p:txBody>
          <a:bodyPr wrap="square" lIns="0" tIns="0" rIns="0" bIns="0" rtlCol="0" anchor="ctr">
            <a:noAutofit/>
          </a:bodyPr>
          <a:lstStyle/>
          <a:p>
            <a:pPr algn="ctr" eaLnBrk="0" fontAlgn="base" hangingPunct="0">
              <a:spcBef>
                <a:spcPct val="0"/>
              </a:spcBef>
              <a:spcAft>
                <a:spcPct val="0"/>
              </a:spcAft>
            </a:pPr>
            <a:r>
              <a:rPr lang="fr-CH" sz="2000" b="1" dirty="0">
                <a:solidFill>
                  <a:srgbClr val="000000"/>
                </a:solidFill>
                <a:ea typeface="ＭＳ Ｐゴシック"/>
              </a:rPr>
              <a:t>Supérieurs / travailleurs</a:t>
            </a:r>
            <a:endParaRPr lang="de-CH" sz="1600" spc="-20" dirty="0">
              <a:solidFill>
                <a:srgbClr val="000000"/>
              </a:solidFill>
              <a:ea typeface="ＭＳ Ｐゴシック" pitchFamily="-32" charset="-128"/>
            </a:endParaRPr>
          </a:p>
        </p:txBody>
      </p:sp>
      <p:sp>
        <p:nvSpPr>
          <p:cNvPr id="32" name="Textfeld 13"/>
          <p:cNvSpPr txBox="1"/>
          <p:nvPr/>
        </p:nvSpPr>
        <p:spPr>
          <a:xfrm>
            <a:off x="547464" y="2568600"/>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fr-CH">
                <a:ea typeface="ＭＳ Ｐゴシック"/>
                <a:cs typeface="Arial"/>
              </a:rPr>
              <a:t>Sélection minutieuse </a:t>
            </a:r>
          </a:p>
          <a:p>
            <a:pPr algn="ctr" eaLnBrk="0" fontAlgn="base" hangingPunct="0">
              <a:spcBef>
                <a:spcPct val="0"/>
              </a:spcBef>
              <a:spcAft>
                <a:spcPct val="0"/>
              </a:spcAft>
            </a:pPr>
            <a:r>
              <a:rPr lang="fr-CH">
                <a:ea typeface="ＭＳ Ｐゴシック"/>
                <a:cs typeface="Arial"/>
              </a:rPr>
              <a:t>du personnel</a:t>
            </a:r>
          </a:p>
        </p:txBody>
      </p:sp>
      <p:sp>
        <p:nvSpPr>
          <p:cNvPr id="34" name="Textfeld 13"/>
          <p:cNvSpPr txBox="1"/>
          <p:nvPr/>
        </p:nvSpPr>
        <p:spPr>
          <a:xfrm>
            <a:off x="543381" y="3410594"/>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fr-CH" dirty="0">
                <a:ea typeface="ＭＳ Ｐゴシック"/>
              </a:rPr>
              <a:t>Formation adéquate</a:t>
            </a:r>
          </a:p>
        </p:txBody>
      </p:sp>
      <p:sp>
        <p:nvSpPr>
          <p:cNvPr id="36" name="Textfeld 13"/>
          <p:cNvSpPr txBox="1"/>
          <p:nvPr/>
        </p:nvSpPr>
        <p:spPr>
          <a:xfrm>
            <a:off x="543653" y="4252588"/>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fr-CH" dirty="0">
                <a:ea typeface="ＭＳ Ｐゴシック"/>
              </a:rPr>
              <a:t>Ressources suffisantes</a:t>
            </a:r>
          </a:p>
        </p:txBody>
      </p:sp>
      <p:sp>
        <p:nvSpPr>
          <p:cNvPr id="38" name="Textfeld 13"/>
          <p:cNvSpPr txBox="1"/>
          <p:nvPr/>
        </p:nvSpPr>
        <p:spPr>
          <a:xfrm>
            <a:off x="6365003" y="2780929"/>
            <a:ext cx="2236168" cy="893870"/>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fr-CH" dirty="0">
                <a:ea typeface="ＭＳ Ｐゴシック"/>
              </a:rPr>
              <a:t>Clarté des instructions et</a:t>
            </a:r>
          </a:p>
          <a:p>
            <a:pPr algn="ctr" eaLnBrk="0" fontAlgn="base" hangingPunct="0">
              <a:spcBef>
                <a:spcPct val="0"/>
              </a:spcBef>
              <a:spcAft>
                <a:spcPct val="0"/>
              </a:spcAft>
            </a:pPr>
            <a:r>
              <a:rPr lang="fr-CH" dirty="0">
                <a:ea typeface="ＭＳ Ｐゴシック"/>
              </a:rPr>
              <a:t>des compétences</a:t>
            </a:r>
          </a:p>
        </p:txBody>
      </p:sp>
      <p:sp>
        <p:nvSpPr>
          <p:cNvPr id="40" name="Textfeld 13"/>
          <p:cNvSpPr txBox="1"/>
          <p:nvPr/>
        </p:nvSpPr>
        <p:spPr>
          <a:xfrm>
            <a:off x="6365275" y="3825839"/>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fr-CH">
                <a:ea typeface="ＭＳ Ｐゴシック"/>
              </a:rPr>
              <a:t>Contrôles</a:t>
            </a:r>
          </a:p>
        </p:txBody>
      </p:sp>
      <p:sp>
        <p:nvSpPr>
          <p:cNvPr id="41" name="Rechteck 40"/>
          <p:cNvSpPr/>
          <p:nvPr/>
        </p:nvSpPr>
        <p:spPr>
          <a:xfrm>
            <a:off x="8904616" y="1556245"/>
            <a:ext cx="2736000" cy="460905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dirty="0">
                <a:solidFill>
                  <a:schemeClr val="tx2"/>
                </a:solidFill>
              </a:rPr>
              <a:t>Information complémentaire: </a:t>
            </a:r>
            <a:endParaRPr lang="de-CH" dirty="0">
              <a:solidFill>
                <a:schemeClr val="tx2"/>
              </a:solidFill>
            </a:endParaRPr>
          </a:p>
          <a:p>
            <a:endParaRPr lang="de-CH" dirty="0">
              <a:solidFill>
                <a:schemeClr val="tx2"/>
              </a:solidFill>
            </a:endParaRPr>
          </a:p>
          <a:p>
            <a:r>
              <a:rPr lang="fr-CH" dirty="0">
                <a:solidFill>
                  <a:schemeClr val="tx2"/>
                </a:solidFill>
              </a:rPr>
              <a:t>La responsabilité en matière de sécurité au travail des collaborateurs incombe en principe aux supérieurs hiérarchique direct. </a:t>
            </a:r>
          </a:p>
          <a:p>
            <a:endParaRPr lang="de-CH" dirty="0">
              <a:solidFill>
                <a:schemeClr val="tx2"/>
              </a:solidFill>
            </a:endParaRPr>
          </a:p>
          <a:p>
            <a:r>
              <a:rPr lang="fr-CH" dirty="0">
                <a:solidFill>
                  <a:schemeClr val="tx2"/>
                </a:solidFill>
              </a:rPr>
              <a:t>Il leur appartient notamment de former ses collaborateurs et de veiller au respect des règles de sécurité au travail.</a:t>
            </a:r>
          </a:p>
        </p:txBody>
      </p:sp>
    </p:spTree>
    <p:extLst>
      <p:ext uri="{BB962C8B-B14F-4D97-AF65-F5344CB8AC3E}">
        <p14:creationId xmlns:p14="http://schemas.microsoft.com/office/powerpoint/2010/main" val="3925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476672"/>
            <a:ext cx="11089232" cy="864096"/>
          </a:xfrm>
        </p:spPr>
        <p:txBody>
          <a:bodyPr/>
          <a:lstStyle/>
          <a:p>
            <a:r>
              <a:rPr lang="fr-CH" dirty="0"/>
              <a:t>La sécurité est une tâche de conduite !</a:t>
            </a:r>
            <a:br>
              <a:rPr lang="fr-CH" dirty="0"/>
            </a:br>
            <a:r>
              <a:rPr lang="fr-CH" dirty="0"/>
              <a:t>Bienvenue</a:t>
            </a:r>
            <a:endParaRPr lang="de-CH" dirty="0"/>
          </a:p>
        </p:txBody>
      </p:sp>
      <p:sp>
        <p:nvSpPr>
          <p:cNvPr id="3" name="Inhaltsplatzhalter 2"/>
          <p:cNvSpPr>
            <a:spLocks noGrp="1"/>
          </p:cNvSpPr>
          <p:nvPr>
            <p:ph idx="1"/>
          </p:nvPr>
        </p:nvSpPr>
        <p:spPr/>
        <p:txBody>
          <a:bodyPr/>
          <a:lstStyle/>
          <a:p>
            <a:r>
              <a:rPr lang="fr-CH" sz="1800" dirty="0"/>
              <a:t>Merci d’avoir décidé de renforcer encore le niveau de sécurité dans votre entreprise grâce à ce module de prévention!</a:t>
            </a:r>
          </a:p>
          <a:p>
            <a:endParaRPr lang="de-CH" sz="1800" b="0" dirty="0"/>
          </a:p>
          <a:p>
            <a:pPr marL="0" indent="0">
              <a:buNone/>
            </a:pPr>
            <a:r>
              <a:rPr lang="fr-CH" sz="1800" dirty="0"/>
              <a:t>Vous trouverez ci-après un guide qui vous aidera à préparer étape par étape votre conférence. </a:t>
            </a:r>
          </a:p>
          <a:p>
            <a:pPr marL="0" indent="0">
              <a:buNone/>
            </a:pPr>
            <a:endParaRPr lang="de-CH" sz="1800" b="0" dirty="0"/>
          </a:p>
          <a:p>
            <a:pPr marL="0" indent="0">
              <a:buNone/>
            </a:pPr>
            <a:r>
              <a:rPr lang="fr-CH" sz="1800" dirty="0">
                <a:latin typeface="+mj-lt"/>
              </a:rPr>
              <a:t>Le module de prévention contient les éléments suivants:</a:t>
            </a:r>
          </a:p>
          <a:p>
            <a:pPr marL="0" indent="0">
              <a:buNone/>
            </a:pPr>
            <a:endParaRPr lang="de-CH" sz="1800" b="0" dirty="0">
              <a:latin typeface="+mj-lt"/>
            </a:endParaRPr>
          </a:p>
          <a:p>
            <a:pPr marL="342900" indent="-342900">
              <a:buFont typeface="Arial" panose="020B0604020202020204" pitchFamily="34" charset="0"/>
              <a:buChar char="•"/>
              <a:tabLst>
                <a:tab pos="3767138" algn="l"/>
              </a:tabLst>
            </a:pPr>
            <a:r>
              <a:rPr lang="fr-CH" sz="1800" b="1" dirty="0">
                <a:latin typeface="+mj-lt"/>
              </a:rPr>
              <a:t>Version finale de l’exposé</a:t>
            </a:r>
            <a:r>
              <a:rPr lang="fr-CH" sz="1800" dirty="0">
                <a:latin typeface="+mj-lt"/>
              </a:rPr>
              <a:t> 		- avec vidéos sous forme électronique</a:t>
            </a:r>
          </a:p>
          <a:p>
            <a:pPr marL="342900" indent="-342900">
              <a:buFont typeface="Arial" panose="020B0604020202020204" pitchFamily="34" charset="0"/>
              <a:buChar char="•"/>
              <a:tabLst>
                <a:tab pos="3767138" algn="l"/>
              </a:tabLst>
            </a:pPr>
            <a:r>
              <a:rPr lang="fr-CH" sz="1800" b="1" dirty="0">
                <a:latin typeface="+mj-lt"/>
              </a:rPr>
              <a:t>Version personnelle de l’exposé</a:t>
            </a:r>
            <a:r>
              <a:rPr lang="fr-CH" sz="1800" dirty="0">
                <a:latin typeface="+mj-lt"/>
              </a:rPr>
              <a:t>	- avec diapos vierges à compléter par l’entreprise</a:t>
            </a:r>
            <a:endParaRPr lang="de-CH" sz="1800" b="0" dirty="0">
              <a:latin typeface="+mj-lt"/>
            </a:endParaRPr>
          </a:p>
          <a:p>
            <a:pPr marL="355600" lvl="1" indent="-355600">
              <a:buFont typeface="Arial" panose="020B0604020202020204" pitchFamily="34" charset="0"/>
              <a:buChar char="•"/>
            </a:pPr>
            <a:r>
              <a:rPr lang="fr-CH" sz="1800" dirty="0">
                <a:latin typeface="+mj-lt"/>
              </a:rPr>
              <a:t>Instructions </a:t>
            </a:r>
          </a:p>
          <a:p>
            <a:pPr marL="355600" lvl="1" indent="-355600">
              <a:buFont typeface="Arial" panose="020B0604020202020204" pitchFamily="34" charset="0"/>
              <a:buChar char="•"/>
            </a:pPr>
            <a:r>
              <a:rPr lang="fr-CH" sz="1800" dirty="0">
                <a:latin typeface="+mj-lt"/>
              </a:rPr>
              <a:t>Modèle d’invitation</a:t>
            </a:r>
            <a:endParaRPr lang="de-CH" sz="1800" dirty="0">
              <a:latin typeface="+mj-lt"/>
            </a:endParaRPr>
          </a:p>
          <a:p>
            <a:pPr marL="355600" lvl="1" indent="-355600">
              <a:buFont typeface="Arial" panose="020B0604020202020204" pitchFamily="34" charset="0"/>
              <a:buChar char="•"/>
            </a:pPr>
            <a:r>
              <a:rPr lang="fr-CH" sz="1800" dirty="0">
                <a:latin typeface="+mj-lt"/>
              </a:rPr>
              <a:t>Quiz à imprimer</a:t>
            </a:r>
          </a:p>
          <a:p>
            <a:pPr marL="180975" lvl="1" indent="0">
              <a:buNone/>
            </a:pPr>
            <a:endParaRPr lang="de-CH" sz="1600" dirty="0">
              <a:latin typeface="+mj-lt"/>
            </a:endParaRPr>
          </a:p>
          <a:p>
            <a:pPr marL="180975" lvl="1" indent="0">
              <a:buNone/>
            </a:pPr>
            <a:endParaRPr lang="de-CH" sz="1600" b="0" dirty="0"/>
          </a:p>
          <a:p>
            <a:pPr marL="0" indent="0">
              <a:buNone/>
            </a:pPr>
            <a:r>
              <a:rPr lang="fr-CH" sz="1800" dirty="0"/>
              <a:t>Nous vous souhaitons plein succès dans la mise en œuvre. </a:t>
            </a:r>
          </a:p>
          <a:p>
            <a:pPr marL="0" indent="0">
              <a:buNone/>
            </a:pPr>
            <a:endParaRPr lang="de-CH" sz="1800" b="0" dirty="0"/>
          </a:p>
          <a:p>
            <a:pPr marL="0" indent="0">
              <a:buNone/>
            </a:pPr>
            <a:r>
              <a:rPr lang="fr-CH" sz="1800" dirty="0"/>
              <a:t>Votre team sécurité intégrée</a:t>
            </a:r>
            <a:endParaRPr lang="de-CH" sz="1800" b="0" dirty="0"/>
          </a:p>
        </p:txBody>
      </p:sp>
    </p:spTree>
    <p:extLst>
      <p:ext uri="{BB962C8B-B14F-4D97-AF65-F5344CB8AC3E}">
        <p14:creationId xmlns:p14="http://schemas.microsoft.com/office/powerpoint/2010/main" val="91688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cstate="print">
            <a:extLst>
              <a:ext uri="{28A0092B-C50C-407E-A947-70E740481C1C}">
                <a14:useLocalDpi xmlns:a14="http://schemas.microsoft.com/office/drawing/2010/main" val="0"/>
              </a:ext>
            </a:extLst>
          </a:blip>
          <a:srcRect l="1" r="419"/>
          <a:stretch/>
        </p:blipFill>
        <p:spPr>
          <a:xfrm>
            <a:off x="551384" y="1557338"/>
            <a:ext cx="11089232" cy="4614317"/>
          </a:xfrm>
          <a:prstGeom prst="rect">
            <a:avLst/>
          </a:prstGeom>
        </p:spPr>
      </p:pic>
      <p:sp>
        <p:nvSpPr>
          <p:cNvPr id="2" name="Titel 1"/>
          <p:cNvSpPr>
            <a:spLocks noGrp="1"/>
          </p:cNvSpPr>
          <p:nvPr>
            <p:ph type="title"/>
          </p:nvPr>
        </p:nvSpPr>
        <p:spPr/>
        <p:txBody>
          <a:bodyPr/>
          <a:lstStyle/>
          <a:p>
            <a:r>
              <a:rPr lang="fr-CH" dirty="0"/>
              <a:t>En bref: dans notre entreprise, c’est les supérieurs hiérarchique qui répond de la sécurité de leurs collaborateurs! </a:t>
            </a:r>
            <a:endParaRPr lang="de-CH" dirty="0"/>
          </a:p>
        </p:txBody>
      </p:sp>
    </p:spTree>
    <p:extLst>
      <p:ext uri="{BB962C8B-B14F-4D97-AF65-F5344CB8AC3E}">
        <p14:creationId xmlns:p14="http://schemas.microsoft.com/office/powerpoint/2010/main" val="3755623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Art. 230 al. 1 du Code pénal: supprimer ou omettre d’installer des appareils protecteurs</a:t>
            </a:r>
            <a:endParaRPr lang="de-CH" dirty="0"/>
          </a:p>
        </p:txBody>
      </p:sp>
      <p:sp>
        <p:nvSpPr>
          <p:cNvPr id="5" name="Rectangle 3"/>
          <p:cNvSpPr>
            <a:spLocks noGrp="1" noChangeArrowheads="1"/>
          </p:cNvSpPr>
          <p:nvPr>
            <p:ph idx="1"/>
          </p:nvPr>
        </p:nvSpPr>
        <p:spPr bwMode="auto">
          <a:xfrm>
            <a:off x="4677050" y="1557304"/>
            <a:ext cx="3587005" cy="4608000"/>
          </a:xfrm>
          <a:prstGeom prst="rect">
            <a:avLst/>
          </a:prstGeom>
          <a:solidFill>
            <a:schemeClr val="accent5">
              <a:lumMod val="20000"/>
              <a:lumOff val="80000"/>
            </a:schemeClr>
          </a:solidFill>
          <a:ln w="9525">
            <a:noFill/>
            <a:miter lim="800000"/>
            <a:headEnd/>
            <a:tailEnd/>
          </a:ln>
          <a:effectLst/>
        </p:spPr>
        <p:txBody>
          <a:bodyPr wrap="square" lIns="216000" tIns="72000" rIns="216000" bIns="0" anchor="t" anchorCtr="0">
            <a:spAutoFit/>
          </a:bodyPr>
          <a:lstStyle/>
          <a:p>
            <a:endParaRPr lang="de-CH" sz="1100" b="1" dirty="0">
              <a:latin typeface="+mn-lt"/>
            </a:endParaRPr>
          </a:p>
          <a:p>
            <a:r>
              <a:rPr lang="fr-CH" sz="1500" dirty="0"/>
              <a:t>Celui qui, </a:t>
            </a:r>
            <a:r>
              <a:rPr lang="fr-CH" sz="1500" dirty="0">
                <a:solidFill>
                  <a:schemeClr val="accent1"/>
                </a:solidFill>
              </a:rPr>
              <a:t>intentionnellement</a:t>
            </a:r>
            <a:r>
              <a:rPr lang="fr-CH" sz="1500" dirty="0"/>
              <a:t>, aura </a:t>
            </a:r>
            <a:r>
              <a:rPr lang="fr-CH" sz="1500" dirty="0">
                <a:solidFill>
                  <a:schemeClr val="accent1"/>
                </a:solidFill>
              </a:rPr>
              <a:t>endommagé, détruit, supprimé, rendu inutilisable</a:t>
            </a:r>
            <a:r>
              <a:rPr lang="fr-CH" sz="1500" dirty="0"/>
              <a:t>, ou </a:t>
            </a:r>
            <a:r>
              <a:rPr lang="fr-CH" sz="1500" dirty="0">
                <a:solidFill>
                  <a:schemeClr val="accent1"/>
                </a:solidFill>
              </a:rPr>
              <a:t>mis hors d’usage un appareil destiné à prévenir les accidents</a:t>
            </a:r>
            <a:r>
              <a:rPr lang="fr-CH" sz="1500" dirty="0"/>
              <a:t> dans une fabrique ou une autre exploitation, ou les accidents de machines, celui qui, </a:t>
            </a:r>
            <a:r>
              <a:rPr lang="fr-CH" sz="1500" dirty="0">
                <a:solidFill>
                  <a:schemeClr val="accent1"/>
                </a:solidFill>
              </a:rPr>
              <a:t>contrairement aux prescriptions applicables, aura intentionnellement omis d’installer un tel appareil</a:t>
            </a:r>
            <a:r>
              <a:rPr lang="fr-CH" sz="1500" dirty="0"/>
              <a:t>, et aura, par là, sciemment mis en danger la vie ou l’intégrité corporelle des personnes, sera puni d’une </a:t>
            </a:r>
            <a:r>
              <a:rPr lang="fr-CH" sz="1500" dirty="0">
                <a:solidFill>
                  <a:schemeClr val="accent1"/>
                </a:solidFill>
              </a:rPr>
              <a:t>peine privative de liberté de trois ans au plus</a:t>
            </a:r>
            <a:r>
              <a:rPr lang="fr-CH" sz="1500" dirty="0"/>
              <a:t> ou d’une peine pécuniaire. En cas de peine privative de liberté, une peine pécuniaire est également prononcée.</a:t>
            </a:r>
          </a:p>
        </p:txBody>
      </p:sp>
      <p:sp>
        <p:nvSpPr>
          <p:cNvPr id="4" name="Rechteck 3"/>
          <p:cNvSpPr/>
          <p:nvPr/>
        </p:nvSpPr>
        <p:spPr>
          <a:xfrm>
            <a:off x="8904312" y="1556825"/>
            <a:ext cx="2736000" cy="4609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fr-CH" sz="1700" dirty="0">
                <a:solidFill>
                  <a:schemeClr val="tx2"/>
                </a:solidFill>
              </a:rPr>
              <a:t>Information complémentaire:</a:t>
            </a:r>
            <a:endParaRPr lang="de-CH" sz="1700" dirty="0">
              <a:solidFill>
                <a:schemeClr val="tx2"/>
              </a:solidFill>
            </a:endParaRPr>
          </a:p>
          <a:p>
            <a:pPr algn="l"/>
            <a:r>
              <a:rPr lang="fr-CH" sz="1700" dirty="0">
                <a:solidFill>
                  <a:schemeClr val="tx2"/>
                </a:solidFill>
              </a:rPr>
              <a:t>Les dispositifs de protection ne doivent en aucun cas être endommagés ou supprimés délibérément ou sciemment. </a:t>
            </a:r>
          </a:p>
          <a:p>
            <a:pPr algn="l"/>
            <a:endParaRPr lang="de-CH" sz="1700" dirty="0">
              <a:solidFill>
                <a:schemeClr val="tx2"/>
              </a:solidFill>
            </a:endParaRPr>
          </a:p>
          <a:p>
            <a:pPr algn="l"/>
            <a:r>
              <a:rPr lang="fr-CH" sz="1700" dirty="0">
                <a:solidFill>
                  <a:schemeClr val="tx2"/>
                </a:solidFill>
              </a:rPr>
              <a:t>Il est tout aussi condamnable de ne pas en faire installer du tout.</a:t>
            </a:r>
          </a:p>
          <a:p>
            <a:pPr algn="l"/>
            <a:endParaRPr lang="de-CH" sz="1700" dirty="0">
              <a:solidFill>
                <a:schemeClr val="tx2"/>
              </a:solidFill>
            </a:endParaRPr>
          </a:p>
          <a:p>
            <a:pPr algn="l"/>
            <a:r>
              <a:rPr lang="fr-CH" sz="1700" dirty="0">
                <a:solidFill>
                  <a:schemeClr val="tx2"/>
                </a:solidFill>
              </a:rPr>
              <a:t>On peut être jugé et puni pour ce type d’omission sans qu’il n’y ait eu d’accident préalable.</a:t>
            </a: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l="3671" r="-1953" b="5983"/>
          <a:stretch/>
        </p:blipFill>
        <p:spPr>
          <a:xfrm>
            <a:off x="7901243" y="1196752"/>
            <a:ext cx="715037" cy="684000"/>
          </a:xfrm>
          <a:prstGeom prst="ellipse">
            <a:avLst/>
          </a:prstGeom>
        </p:spPr>
      </p:pic>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10101" b="4850"/>
          <a:stretch/>
        </p:blipFill>
        <p:spPr>
          <a:xfrm>
            <a:off x="554875" y="1564640"/>
            <a:ext cx="3715245" cy="4608000"/>
          </a:xfrm>
          <a:prstGeom prst="rect">
            <a:avLst/>
          </a:prstGeom>
          <a:ln>
            <a:solidFill>
              <a:schemeClr val="tx2"/>
            </a:solidFill>
          </a:ln>
        </p:spPr>
      </p:pic>
    </p:spTree>
    <p:extLst>
      <p:ext uri="{BB962C8B-B14F-4D97-AF65-F5344CB8AC3E}">
        <p14:creationId xmlns:p14="http://schemas.microsoft.com/office/powerpoint/2010/main" val="33233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Art. 229 al. 1 du Code pénal: violation des règles de l’art de construire</a:t>
            </a:r>
            <a:endParaRPr lang="de-CH" dirty="0"/>
          </a:p>
        </p:txBody>
      </p:sp>
      <p:sp>
        <p:nvSpPr>
          <p:cNvPr id="5" name="Rectangle 3"/>
          <p:cNvSpPr>
            <a:spLocks noGrp="1" noChangeArrowheads="1"/>
          </p:cNvSpPr>
          <p:nvPr>
            <p:ph idx="1"/>
          </p:nvPr>
        </p:nvSpPr>
        <p:spPr bwMode="auto">
          <a:xfrm>
            <a:off x="4511824" y="1557337"/>
            <a:ext cx="3744416" cy="4608000"/>
          </a:xfrm>
          <a:prstGeom prst="rect">
            <a:avLst/>
          </a:prstGeom>
          <a:solidFill>
            <a:schemeClr val="accent5">
              <a:lumMod val="20000"/>
              <a:lumOff val="80000"/>
            </a:schemeClr>
          </a:solidFill>
          <a:ln w="9525">
            <a:noFill/>
            <a:miter lim="800000"/>
            <a:headEnd/>
            <a:tailEnd/>
          </a:ln>
          <a:effectLst/>
        </p:spPr>
        <p:txBody>
          <a:bodyPr wrap="square" lIns="216000" tIns="72000" rIns="216000" bIns="0" anchor="t" anchorCtr="0">
            <a:spAutoFit/>
          </a:bodyPr>
          <a:lstStyle/>
          <a:p>
            <a:pPr>
              <a:spcBef>
                <a:spcPts val="1200"/>
              </a:spcBef>
            </a:pPr>
            <a:endParaRPr lang="de-CH" sz="500" dirty="0"/>
          </a:p>
          <a:p>
            <a:pPr>
              <a:spcBef>
                <a:spcPts val="600"/>
              </a:spcBef>
            </a:pPr>
            <a:r>
              <a:rPr lang="fr-CH" sz="1600" dirty="0"/>
              <a:t>Celui qui, </a:t>
            </a:r>
            <a:r>
              <a:rPr lang="fr-CH" sz="1600" dirty="0">
                <a:solidFill>
                  <a:schemeClr val="accent1"/>
                </a:solidFill>
              </a:rPr>
              <a:t>intentionnellement</a:t>
            </a:r>
            <a:r>
              <a:rPr lang="fr-CH" sz="1600" dirty="0"/>
              <a:t>, aura </a:t>
            </a:r>
            <a:endParaRPr lang="de-CH" sz="1600" dirty="0"/>
          </a:p>
          <a:p>
            <a:r>
              <a:rPr lang="fr-CH" sz="1600" dirty="0">
                <a:solidFill>
                  <a:schemeClr val="accent1"/>
                </a:solidFill>
              </a:rPr>
              <a:t>enfreint les règles de l’art</a:t>
            </a:r>
            <a:r>
              <a:rPr lang="fr-CH" sz="1600" dirty="0"/>
              <a:t> en dirigeant ou en exécutant une construction ou une démolition et aura par là sciemment mis en danger la vie ou l’intégrité corporelle des personnes sera puni d’une </a:t>
            </a:r>
            <a:r>
              <a:rPr lang="fr-CH" sz="1600" dirty="0">
                <a:solidFill>
                  <a:schemeClr val="accent1"/>
                </a:solidFill>
              </a:rPr>
              <a:t>peine privative de liberté de trois ans au plus</a:t>
            </a:r>
            <a:r>
              <a:rPr lang="fr-CH" sz="1600" dirty="0"/>
              <a:t> ou d’une peine pécuniaire. En cas de peine privative de liberté, une peine pécuniaire est également prononcée.</a:t>
            </a:r>
          </a:p>
          <a:p>
            <a:endParaRPr lang="de-CH" sz="1000" dirty="0"/>
          </a:p>
          <a:p>
            <a:r>
              <a:rPr lang="fr-CH" sz="1600" dirty="0"/>
              <a:t>La peine sera une peine privative de liberté de trois ans au plus ou une peine pécuniaire si l’inobservation des règles de l’art est due à une négligence. </a:t>
            </a:r>
          </a:p>
        </p:txBody>
      </p:sp>
      <p:sp>
        <p:nvSpPr>
          <p:cNvPr id="6" name="Rechteck 5"/>
          <p:cNvSpPr/>
          <p:nvPr/>
        </p:nvSpPr>
        <p:spPr>
          <a:xfrm>
            <a:off x="8904312" y="1556825"/>
            <a:ext cx="2736000" cy="46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dirty="0">
                <a:solidFill>
                  <a:schemeClr val="tx2"/>
                </a:solidFill>
              </a:rPr>
              <a:t>Information complémentaire:</a:t>
            </a:r>
          </a:p>
          <a:p>
            <a:endParaRPr lang="de-CH" dirty="0">
              <a:solidFill>
                <a:schemeClr val="tx2"/>
              </a:solidFill>
            </a:endParaRPr>
          </a:p>
          <a:p>
            <a:r>
              <a:rPr lang="fr-CH" dirty="0">
                <a:solidFill>
                  <a:schemeClr val="tx2"/>
                </a:solidFill>
              </a:rPr>
              <a:t>Cet article de loi s’applique aux entreprises de construction et aux entreprises apparentées.</a:t>
            </a:r>
          </a:p>
          <a:p>
            <a:endParaRPr lang="de-CH" dirty="0">
              <a:solidFill>
                <a:schemeClr val="tx2"/>
              </a:solidFill>
            </a:endParaRPr>
          </a:p>
          <a:p>
            <a:r>
              <a:rPr lang="fr-CH" dirty="0">
                <a:solidFill>
                  <a:schemeClr val="tx2"/>
                </a:solidFill>
              </a:rPr>
              <a:t>Les règles vitales de la Suva et l’ordonnance sur les travaux de construction, notamment, sont des règles de l’art de construire reconnues. </a:t>
            </a:r>
            <a:endParaRPr lang="de-CH" dirty="0">
              <a:solidFill>
                <a:schemeClr val="tx2"/>
              </a:solidFill>
            </a:endParaRP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l="16325" r="35415"/>
          <a:stretch/>
        </p:blipFill>
        <p:spPr>
          <a:xfrm>
            <a:off x="550862" y="1557337"/>
            <a:ext cx="3339601" cy="4607487"/>
          </a:xfrm>
          <a:prstGeom prst="rect">
            <a:avLst/>
          </a:prstGeom>
        </p:spPr>
      </p:pic>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865239" y="1214825"/>
            <a:ext cx="715037" cy="684000"/>
          </a:xfrm>
          <a:prstGeom prst="ellipse">
            <a:avLst/>
          </a:prstGeom>
        </p:spPr>
      </p:pic>
    </p:spTree>
    <p:extLst>
      <p:ext uri="{BB962C8B-B14F-4D97-AF65-F5344CB8AC3E}">
        <p14:creationId xmlns:p14="http://schemas.microsoft.com/office/powerpoint/2010/main" val="10204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Obligations de l’employeur: art. 82 al. 1 et 2 LAA</a:t>
            </a:r>
            <a:endParaRPr lang="de-CH" dirty="0"/>
          </a:p>
        </p:txBody>
      </p:sp>
      <p:sp>
        <p:nvSpPr>
          <p:cNvPr id="5" name="Rectangle 3"/>
          <p:cNvSpPr>
            <a:spLocks noGrp="1" noChangeArrowheads="1"/>
          </p:cNvSpPr>
          <p:nvPr>
            <p:ph idx="1"/>
          </p:nvPr>
        </p:nvSpPr>
        <p:spPr>
          <a:xfrm>
            <a:off x="3583375" y="1557339"/>
            <a:ext cx="4528849" cy="4608512"/>
          </a:xfrm>
          <a:prstGeom prst="rect">
            <a:avLst/>
          </a:prstGeom>
          <a:solidFill>
            <a:schemeClr val="accent5">
              <a:lumMod val="20000"/>
              <a:lumOff val="80000"/>
            </a:schemeClr>
          </a:solidFill>
        </p:spPr>
        <p:txBody>
          <a:bodyPr lIns="216000" tIns="72000" rIns="216000" bIns="0"/>
          <a:lstStyle/>
          <a:p>
            <a:pPr>
              <a:lnSpc>
                <a:spcPct val="100000"/>
              </a:lnSpc>
            </a:pPr>
            <a:r>
              <a:rPr lang="fr-CH" sz="1800" dirty="0">
                <a:solidFill>
                  <a:schemeClr val="accent1"/>
                </a:solidFill>
              </a:rPr>
              <a:t>L’employeur</a:t>
            </a:r>
            <a:r>
              <a:rPr lang="fr-CH" sz="1800" dirty="0"/>
              <a:t> est tenu de prendre, pour prévenir les accidents et maladies professionnels, </a:t>
            </a:r>
            <a:r>
              <a:rPr lang="fr-CH" sz="1800" dirty="0">
                <a:solidFill>
                  <a:schemeClr val="accent1"/>
                </a:solidFill>
              </a:rPr>
              <a:t>toutes les mesures</a:t>
            </a:r>
            <a:r>
              <a:rPr lang="fr-CH" sz="1800" dirty="0"/>
              <a:t>, </a:t>
            </a:r>
            <a:endParaRPr lang="de-CH" sz="1800" dirty="0"/>
          </a:p>
          <a:p>
            <a:pPr>
              <a:lnSpc>
                <a:spcPct val="100000"/>
              </a:lnSpc>
            </a:pPr>
            <a:endParaRPr lang="de-CH" sz="1800" dirty="0"/>
          </a:p>
          <a:p>
            <a:pPr marL="342900" indent="-342900">
              <a:lnSpc>
                <a:spcPct val="100000"/>
              </a:lnSpc>
              <a:buFont typeface="Arial" panose="020B0604020202020204" pitchFamily="34" charset="0"/>
              <a:buChar char="•"/>
            </a:pPr>
            <a:r>
              <a:rPr lang="fr-CH" sz="1800" dirty="0"/>
              <a:t>dont </a:t>
            </a:r>
            <a:r>
              <a:rPr lang="fr-CH" sz="1800" dirty="0">
                <a:solidFill>
                  <a:schemeClr val="accent1"/>
                </a:solidFill>
              </a:rPr>
              <a:t>l’expérience</a:t>
            </a:r>
            <a:r>
              <a:rPr lang="fr-CH" sz="1800" dirty="0"/>
              <a:t> a démontré la nécessité, </a:t>
            </a:r>
            <a:endParaRPr lang="de-CH" sz="1800" dirty="0"/>
          </a:p>
          <a:p>
            <a:pPr marL="342900" indent="-342900">
              <a:lnSpc>
                <a:spcPct val="100000"/>
              </a:lnSpc>
              <a:buFont typeface="Arial" panose="020B0604020202020204" pitchFamily="34" charset="0"/>
              <a:buChar char="•"/>
            </a:pPr>
            <a:r>
              <a:rPr lang="fr-CH" sz="1800" dirty="0"/>
              <a:t>que </a:t>
            </a:r>
            <a:r>
              <a:rPr lang="fr-CH" sz="1800" dirty="0">
                <a:solidFill>
                  <a:schemeClr val="accent1"/>
                </a:solidFill>
              </a:rPr>
              <a:t>l’état de la technique</a:t>
            </a:r>
            <a:r>
              <a:rPr lang="fr-CH" sz="1800" dirty="0"/>
              <a:t> permet d’appliquer et</a:t>
            </a:r>
            <a:endParaRPr lang="de-CH" sz="1800" dirty="0"/>
          </a:p>
          <a:p>
            <a:pPr marL="342900" indent="-342900">
              <a:lnSpc>
                <a:spcPct val="100000"/>
              </a:lnSpc>
              <a:buFont typeface="Arial" panose="020B0604020202020204" pitchFamily="34" charset="0"/>
              <a:buChar char="•"/>
            </a:pPr>
            <a:r>
              <a:rPr lang="fr-CH" sz="1800" dirty="0"/>
              <a:t>qui sont adaptées aux </a:t>
            </a:r>
            <a:r>
              <a:rPr lang="fr-CH" sz="1800" dirty="0">
                <a:solidFill>
                  <a:schemeClr val="accent1"/>
                </a:solidFill>
              </a:rPr>
              <a:t>conditions</a:t>
            </a:r>
            <a:r>
              <a:rPr lang="fr-CH" sz="1800" dirty="0"/>
              <a:t> données. </a:t>
            </a:r>
          </a:p>
          <a:p>
            <a:pPr>
              <a:lnSpc>
                <a:spcPct val="100000"/>
              </a:lnSpc>
            </a:pPr>
            <a:endParaRPr lang="de-CH" sz="1800" dirty="0"/>
          </a:p>
          <a:p>
            <a:pPr>
              <a:lnSpc>
                <a:spcPct val="100000"/>
              </a:lnSpc>
            </a:pPr>
            <a:r>
              <a:rPr lang="fr-CH" sz="1800" dirty="0">
                <a:solidFill>
                  <a:schemeClr val="accent1"/>
                </a:solidFill>
              </a:rPr>
              <a:t>L’employeur</a:t>
            </a:r>
            <a:r>
              <a:rPr lang="fr-CH" sz="1800" dirty="0"/>
              <a:t> doit faire collaborer les travailleurs aux mesures de prévention des accidents et maladies professionnels. </a:t>
            </a:r>
            <a:endParaRPr lang="de-CH" sz="1800" dirty="0"/>
          </a:p>
        </p:txBody>
      </p:sp>
      <p:pic>
        <p:nvPicPr>
          <p:cNvPr id="6" name="Grafik 5"/>
          <p:cNvPicPr>
            <a:picLocks noChangeAspect="1"/>
          </p:cNvPicPr>
          <p:nvPr/>
        </p:nvPicPr>
        <p:blipFill>
          <a:blip r:embed="rId2"/>
          <a:stretch>
            <a:fillRect/>
          </a:stretch>
        </p:blipFill>
        <p:spPr>
          <a:xfrm>
            <a:off x="623232" y="2348880"/>
            <a:ext cx="2520440" cy="2520440"/>
          </a:xfrm>
          <a:prstGeom prst="ellipse">
            <a:avLst/>
          </a:prstGeom>
          <a:ln>
            <a:noFill/>
          </a:ln>
          <a:effectLst>
            <a:softEdge rad="112500"/>
          </a:effectLst>
        </p:spPr>
      </p:pic>
      <p:sp>
        <p:nvSpPr>
          <p:cNvPr id="7" name="Rechteck 6"/>
          <p:cNvSpPr/>
          <p:nvPr/>
        </p:nvSpPr>
        <p:spPr>
          <a:xfrm>
            <a:off x="8906924" y="1557338"/>
            <a:ext cx="2736000" cy="46085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600" dirty="0">
                <a:solidFill>
                  <a:schemeClr val="tx2"/>
                </a:solidFill>
              </a:rPr>
              <a:t>Information complémentaire:</a:t>
            </a:r>
          </a:p>
          <a:p>
            <a:endParaRPr lang="de-CH" sz="1600" dirty="0">
              <a:solidFill>
                <a:schemeClr val="tx2"/>
              </a:solidFill>
              <a:sym typeface="Wingdings" panose="05000000000000000000" pitchFamily="2" charset="2"/>
            </a:endParaRPr>
          </a:p>
          <a:p>
            <a:r>
              <a:rPr lang="fr-CH" sz="1600" dirty="0">
                <a:solidFill>
                  <a:schemeClr val="tx2"/>
                </a:solidFill>
                <a:sym typeface="Wingdings"/>
              </a:rPr>
              <a:t>Il n’est ici pas fait référence à l’expérience personnelle, mais à l’expérience généralement acquise dans la branche. </a:t>
            </a:r>
            <a:endParaRPr lang="de-CH" sz="1600" dirty="0">
              <a:solidFill>
                <a:schemeClr val="tx2"/>
              </a:solidFill>
              <a:sym typeface="Wingdings" panose="05000000000000000000" pitchFamily="2" charset="2"/>
            </a:endParaRPr>
          </a:p>
          <a:p>
            <a:r>
              <a:rPr lang="fr-CH" sz="1600" dirty="0">
                <a:solidFill>
                  <a:schemeClr val="tx2"/>
                </a:solidFill>
                <a:sym typeface="Wingdings"/>
              </a:rPr>
              <a:t>L’état de la technique renvoie aux standards techniques généralement reconnus. </a:t>
            </a:r>
          </a:p>
          <a:p>
            <a:r>
              <a:rPr lang="fr-CH" sz="1600" dirty="0">
                <a:solidFill>
                  <a:schemeClr val="tx2"/>
                </a:solidFill>
                <a:sym typeface="Wingdings"/>
              </a:rPr>
              <a:t>Les conditions s’apprécient en fonction du critère de mise en danger, et non de la situation financière</a:t>
            </a:r>
            <a:r>
              <a:rPr lang="fr-CH" dirty="0">
                <a:solidFill>
                  <a:schemeClr val="tx2"/>
                </a:solidFill>
                <a:sym typeface="Wingdings"/>
              </a:rPr>
              <a:t>. </a:t>
            </a:r>
            <a:endParaRPr lang="de-CH" dirty="0">
              <a:solidFill>
                <a:schemeClr val="tx2"/>
              </a:solidFill>
            </a:endParaRPr>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752184" y="1196752"/>
            <a:ext cx="715037" cy="684000"/>
          </a:xfrm>
          <a:prstGeom prst="ellipse">
            <a:avLst/>
          </a:prstGeom>
        </p:spPr>
      </p:pic>
    </p:spTree>
    <p:extLst>
      <p:ext uri="{BB962C8B-B14F-4D97-AF65-F5344CB8AC3E}">
        <p14:creationId xmlns:p14="http://schemas.microsoft.com/office/powerpoint/2010/main" val="22378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Obligations du travailleur: art. 82 al. 3 LAA </a:t>
            </a:r>
            <a:endParaRPr lang="de-CH" dirty="0"/>
          </a:p>
        </p:txBody>
      </p:sp>
      <p:sp>
        <p:nvSpPr>
          <p:cNvPr id="5" name="Rectangle 3"/>
          <p:cNvSpPr>
            <a:spLocks noGrp="1" noChangeArrowheads="1"/>
          </p:cNvSpPr>
          <p:nvPr>
            <p:ph idx="1"/>
          </p:nvPr>
        </p:nvSpPr>
        <p:spPr>
          <a:xfrm>
            <a:off x="3647728" y="1557338"/>
            <a:ext cx="4464496" cy="4608512"/>
          </a:xfrm>
          <a:prstGeom prst="rect">
            <a:avLst/>
          </a:prstGeom>
          <a:solidFill>
            <a:schemeClr val="accent5">
              <a:lumMod val="20000"/>
              <a:lumOff val="80000"/>
            </a:schemeClr>
          </a:solidFill>
        </p:spPr>
        <p:txBody>
          <a:bodyPr lIns="216000" tIns="108000" rIns="216000"/>
          <a:lstStyle/>
          <a:p>
            <a:pPr>
              <a:lnSpc>
                <a:spcPct val="100000"/>
              </a:lnSpc>
              <a:spcBef>
                <a:spcPts val="1200"/>
              </a:spcBef>
              <a:spcAft>
                <a:spcPts val="0"/>
              </a:spcAft>
            </a:pPr>
            <a:r>
              <a:rPr lang="fr-CH" sz="1800">
                <a:solidFill>
                  <a:schemeClr val="accent1"/>
                </a:solidFill>
              </a:rPr>
              <a:t>Les travailleurs</a:t>
            </a:r>
            <a:r>
              <a:rPr lang="fr-CH" sz="1800"/>
              <a:t> sont tenus de seconder l’employeur dans l’application des prescriptions sur la prévention des accidents et maladies professionnels. </a:t>
            </a:r>
            <a:endParaRPr lang="de-CH" sz="1800" dirty="0"/>
          </a:p>
          <a:p>
            <a:pPr>
              <a:lnSpc>
                <a:spcPct val="100000"/>
              </a:lnSpc>
              <a:spcBef>
                <a:spcPts val="1200"/>
              </a:spcBef>
              <a:spcAft>
                <a:spcPts val="0"/>
              </a:spcAft>
            </a:pPr>
            <a:r>
              <a:rPr lang="fr-CH" sz="1800">
                <a:solidFill>
                  <a:schemeClr val="accent1"/>
                </a:solidFill>
              </a:rPr>
              <a:t>Ils doivent en particulier utiliser les équipements individuels de protection et employer correctement les dispositifs de sécurité </a:t>
            </a:r>
            <a:endParaRPr lang="de-CH" sz="1800" dirty="0">
              <a:solidFill>
                <a:schemeClr val="accent1"/>
              </a:solidFill>
            </a:endParaRPr>
          </a:p>
          <a:p>
            <a:pPr>
              <a:lnSpc>
                <a:spcPct val="100000"/>
              </a:lnSpc>
              <a:spcBef>
                <a:spcPts val="1200"/>
              </a:spcBef>
              <a:spcAft>
                <a:spcPts val="0"/>
              </a:spcAft>
            </a:pPr>
            <a:r>
              <a:rPr lang="fr-CH" sz="1800"/>
              <a:t>et s’abstenir de les enlever ou de les modifier sans autorisation de l’employeur. </a:t>
            </a:r>
          </a:p>
        </p:txBody>
      </p:sp>
      <p:pic>
        <p:nvPicPr>
          <p:cNvPr id="4" name="Grafik 3"/>
          <p:cNvPicPr>
            <a:picLocks noChangeAspect="1"/>
          </p:cNvPicPr>
          <p:nvPr/>
        </p:nvPicPr>
        <p:blipFill>
          <a:blip r:embed="rId2"/>
          <a:stretch>
            <a:fillRect/>
          </a:stretch>
        </p:blipFill>
        <p:spPr>
          <a:xfrm>
            <a:off x="623672" y="2348880"/>
            <a:ext cx="2520000" cy="2520000"/>
          </a:xfrm>
          <a:prstGeom prst="ellipse">
            <a:avLst/>
          </a:prstGeom>
          <a:ln>
            <a:noFill/>
          </a:ln>
          <a:effectLst>
            <a:softEdge rad="112500"/>
          </a:effectLst>
        </p:spPr>
      </p:pic>
      <p:sp>
        <p:nvSpPr>
          <p:cNvPr id="6" name="Rechteck 5"/>
          <p:cNvSpPr/>
          <p:nvPr/>
        </p:nvSpPr>
        <p:spPr>
          <a:xfrm>
            <a:off x="8904616" y="1556826"/>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a:solidFill>
                  <a:schemeClr val="tx2"/>
                </a:solidFill>
              </a:rPr>
              <a:t>Information complémentaire:</a:t>
            </a:r>
          </a:p>
          <a:p>
            <a:endParaRPr lang="de-CH" dirty="0">
              <a:solidFill>
                <a:schemeClr val="tx2"/>
              </a:solidFill>
            </a:endParaRPr>
          </a:p>
          <a:p>
            <a:r>
              <a:rPr lang="fr-CH">
                <a:solidFill>
                  <a:schemeClr val="tx2"/>
                </a:solidFill>
              </a:rPr>
              <a:t>Les travailleurs doivent se conformer aux instructions données par leurs supérieurs </a:t>
            </a:r>
          </a:p>
          <a:p>
            <a:r>
              <a:rPr lang="fr-CH">
                <a:solidFill>
                  <a:schemeClr val="tx2"/>
                </a:solidFill>
              </a:rPr>
              <a:t>et respecter les consignes de sécurité. </a:t>
            </a:r>
          </a:p>
          <a:p>
            <a:endParaRPr lang="de-CH" dirty="0">
              <a:solidFill>
                <a:schemeClr val="tx2"/>
              </a:solidFill>
            </a:endParaRPr>
          </a:p>
          <a:p>
            <a:endParaRPr lang="de-CH" dirty="0">
              <a:solidFill>
                <a:schemeClr val="tx2"/>
              </a:solidFill>
            </a:endParaRP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754705" y="1160824"/>
            <a:ext cx="715037" cy="684000"/>
          </a:xfrm>
          <a:prstGeom prst="ellipse">
            <a:avLst/>
          </a:prstGeom>
        </p:spPr>
      </p:pic>
    </p:spTree>
    <p:extLst>
      <p:ext uri="{BB962C8B-B14F-4D97-AF65-F5344CB8AC3E}">
        <p14:creationId xmlns:p14="http://schemas.microsoft.com/office/powerpoint/2010/main" val="5963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Art. 6 al. 1 de la loi sur le travail: protection de la santé des travailleurs </a:t>
            </a:r>
            <a:endParaRPr lang="de-CH" dirty="0"/>
          </a:p>
        </p:txBody>
      </p:sp>
      <p:pic>
        <p:nvPicPr>
          <p:cNvPr id="8" name="Inhaltsplatzhalt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76" y="2907565"/>
            <a:ext cx="3045955" cy="1907033"/>
          </a:xfrm>
        </p:spPr>
      </p:pic>
      <p:sp>
        <p:nvSpPr>
          <p:cNvPr id="5" name="Rectangle 3"/>
          <p:cNvSpPr txBox="1">
            <a:spLocks noChangeArrowheads="1"/>
          </p:cNvSpPr>
          <p:nvPr/>
        </p:nvSpPr>
        <p:spPr>
          <a:xfrm>
            <a:off x="4103973" y="1557338"/>
            <a:ext cx="4296283" cy="4608512"/>
          </a:xfrm>
          <a:prstGeom prst="rect">
            <a:avLst/>
          </a:prstGeom>
          <a:solidFill>
            <a:schemeClr val="accent5">
              <a:lumMod val="20000"/>
              <a:lumOff val="80000"/>
            </a:schemeClr>
          </a:solidFill>
        </p:spPr>
        <p:txBody>
          <a:bodyPr vert="horz" lIns="216000" tIns="108000" rIns="21600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1550" dirty="0"/>
              <a:t>Pour protéger la santé des travailleurs, </a:t>
            </a:r>
            <a:r>
              <a:rPr lang="fr-CH" sz="1550" dirty="0">
                <a:solidFill>
                  <a:schemeClr val="accent1"/>
                </a:solidFill>
              </a:rPr>
              <a:t>l’employeur</a:t>
            </a:r>
            <a:r>
              <a:rPr lang="fr-CH" sz="1550" dirty="0"/>
              <a:t> est tenu de prendre </a:t>
            </a:r>
            <a:r>
              <a:rPr lang="fr-CH" sz="1550" dirty="0">
                <a:solidFill>
                  <a:schemeClr val="accent1"/>
                </a:solidFill>
              </a:rPr>
              <a:t>toutes les mesures</a:t>
            </a:r>
            <a:r>
              <a:rPr lang="fr-CH" sz="1550" dirty="0"/>
              <a:t> </a:t>
            </a:r>
            <a:endParaRPr lang="de-CH" sz="1550" dirty="0"/>
          </a:p>
          <a:p>
            <a:pPr marL="285750" indent="-285750">
              <a:buFont typeface="Arial" panose="020B0604020202020204" pitchFamily="34" charset="0"/>
              <a:buChar char="•"/>
            </a:pPr>
            <a:r>
              <a:rPr lang="fr-CH" sz="1550" dirty="0"/>
              <a:t>dont </a:t>
            </a:r>
            <a:r>
              <a:rPr lang="fr-CH" sz="1550" dirty="0">
                <a:solidFill>
                  <a:schemeClr val="accent1"/>
                </a:solidFill>
              </a:rPr>
              <a:t>l’expérience</a:t>
            </a:r>
            <a:r>
              <a:rPr lang="fr-CH" sz="1550" dirty="0"/>
              <a:t> a démontré la nécessité,</a:t>
            </a:r>
          </a:p>
          <a:p>
            <a:pPr marL="285750" indent="-285750">
              <a:buFont typeface="Arial" panose="020B0604020202020204" pitchFamily="34" charset="0"/>
              <a:buChar char="•"/>
            </a:pPr>
            <a:r>
              <a:rPr lang="fr-CH" sz="1550" dirty="0"/>
              <a:t>que </a:t>
            </a:r>
            <a:r>
              <a:rPr lang="fr-CH" sz="1550" dirty="0">
                <a:solidFill>
                  <a:schemeClr val="accent1"/>
                </a:solidFill>
              </a:rPr>
              <a:t>l’état de la technique</a:t>
            </a:r>
            <a:r>
              <a:rPr lang="fr-CH" sz="1550" dirty="0"/>
              <a:t> permet d’appliquer et </a:t>
            </a:r>
            <a:endParaRPr lang="de-CH" sz="1550" dirty="0"/>
          </a:p>
          <a:p>
            <a:pPr marL="285750" indent="-285750">
              <a:buFont typeface="Arial" panose="020B0604020202020204" pitchFamily="34" charset="0"/>
              <a:buChar char="•"/>
            </a:pPr>
            <a:r>
              <a:rPr lang="fr-CH" sz="1550" dirty="0"/>
              <a:t>qui sont adaptées aux </a:t>
            </a:r>
            <a:r>
              <a:rPr lang="fr-CH" sz="1550" dirty="0">
                <a:solidFill>
                  <a:schemeClr val="accent1"/>
                </a:solidFill>
              </a:rPr>
              <a:t>conditions d’exploitation</a:t>
            </a:r>
            <a:r>
              <a:rPr lang="fr-CH" sz="1550" dirty="0"/>
              <a:t> de l’entreprise. </a:t>
            </a:r>
            <a:endParaRPr lang="de-CH" sz="1550" dirty="0"/>
          </a:p>
          <a:p>
            <a:endParaRPr lang="de-CH" sz="1550" dirty="0"/>
          </a:p>
          <a:p>
            <a:r>
              <a:rPr lang="fr-CH" sz="1550" dirty="0"/>
              <a:t>Il doit en outre prendre toutes les mesures nécessaires pour protéger l’intégrité personnelle des travailleurs.</a:t>
            </a:r>
          </a:p>
          <a:p>
            <a:pPr marL="285750" lvl="0" indent="-285750">
              <a:buFont typeface="Arial" panose="020B0604020202020204" pitchFamily="34" charset="0"/>
              <a:buChar char="•"/>
            </a:pPr>
            <a:r>
              <a:rPr lang="fr-CH" sz="1550" dirty="0"/>
              <a:t>Protection de l’intégrité personnelle</a:t>
            </a:r>
          </a:p>
          <a:p>
            <a:pPr marL="285750" lvl="0" indent="-285750">
              <a:buFont typeface="Arial" panose="020B0604020202020204" pitchFamily="34" charset="0"/>
              <a:buChar char="•"/>
            </a:pPr>
            <a:r>
              <a:rPr lang="fr-CH" sz="1550" dirty="0"/>
              <a:t>Préservation des atteintes à la santé et du surmenage </a:t>
            </a:r>
          </a:p>
          <a:p>
            <a:pPr marL="285750" lvl="0" indent="-285750">
              <a:buFont typeface="Arial" panose="020B0604020202020204" pitchFamily="34" charset="0"/>
              <a:buChar char="•"/>
            </a:pPr>
            <a:r>
              <a:rPr lang="fr-CH" sz="1550" dirty="0"/>
              <a:t>Absence de boissons alcooliques ou d’autres substances psychotropes </a:t>
            </a:r>
          </a:p>
          <a:p>
            <a:pPr marL="285750" indent="-285750">
              <a:buFont typeface="Arial" panose="020B0604020202020204" pitchFamily="34" charset="0"/>
              <a:buChar char="•"/>
            </a:pPr>
            <a:r>
              <a:rPr lang="fr-CH" sz="1550" dirty="0"/>
              <a:t>Droit de participation </a:t>
            </a:r>
          </a:p>
        </p:txBody>
      </p:sp>
      <p:sp>
        <p:nvSpPr>
          <p:cNvPr id="6" name="Rechteck 5"/>
          <p:cNvSpPr/>
          <p:nvPr/>
        </p:nvSpPr>
        <p:spPr>
          <a:xfrm>
            <a:off x="8904616" y="1556826"/>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sz="1600" dirty="0">
                <a:solidFill>
                  <a:schemeClr val="tx2"/>
                </a:solidFill>
              </a:rPr>
              <a:t>Information complémentaire:</a:t>
            </a:r>
          </a:p>
          <a:p>
            <a:r>
              <a:rPr lang="fr-CH" sz="1600" dirty="0">
                <a:solidFill>
                  <a:schemeClr val="tx2"/>
                </a:solidFill>
              </a:rPr>
              <a:t>L’employeur doit également prendre des mesures destinées à protéger la santé des travailleurs, </a:t>
            </a:r>
            <a:endParaRPr lang="de-CH" sz="1600" dirty="0">
              <a:solidFill>
                <a:schemeClr val="tx2"/>
              </a:solidFill>
            </a:endParaRPr>
          </a:p>
          <a:p>
            <a:r>
              <a:rPr lang="fr-CH" sz="1600" dirty="0">
                <a:solidFill>
                  <a:schemeClr val="tx2"/>
                </a:solidFill>
              </a:rPr>
              <a:t>afin de prévenir par exemple ce qui suit: </a:t>
            </a:r>
          </a:p>
          <a:p>
            <a:endParaRPr lang="de-CH" sz="1600" dirty="0">
              <a:solidFill>
                <a:schemeClr val="tx2"/>
              </a:solidFill>
            </a:endParaRPr>
          </a:p>
          <a:p>
            <a:pPr marL="285750" indent="-285750">
              <a:buFont typeface="Arial" panose="020B0604020202020204" pitchFamily="34" charset="0"/>
              <a:buChar char="•"/>
            </a:pPr>
            <a:r>
              <a:rPr lang="fr-CH" sz="1600" dirty="0">
                <a:solidFill>
                  <a:schemeClr val="tx2"/>
                </a:solidFill>
              </a:rPr>
              <a:t>Contraintes physiques </a:t>
            </a:r>
          </a:p>
          <a:p>
            <a:pPr marL="285750" indent="-285750">
              <a:buFont typeface="Arial" panose="020B0604020202020204" pitchFamily="34" charset="0"/>
              <a:buChar char="•"/>
            </a:pPr>
            <a:r>
              <a:rPr lang="fr-CH" sz="1600" dirty="0">
                <a:solidFill>
                  <a:schemeClr val="tx2"/>
                </a:solidFill>
              </a:rPr>
              <a:t>Epuisement professionnel consécutif à un surmenage </a:t>
            </a:r>
          </a:p>
          <a:p>
            <a:pPr marL="285750" indent="-285750">
              <a:buFont typeface="Arial" panose="020B0604020202020204" pitchFamily="34" charset="0"/>
              <a:buChar char="•"/>
            </a:pPr>
            <a:r>
              <a:rPr lang="fr-CH" sz="1600" dirty="0">
                <a:solidFill>
                  <a:schemeClr val="tx2"/>
                </a:solidFill>
              </a:rPr>
              <a:t>Isolement social </a:t>
            </a:r>
            <a:endParaRPr lang="de-CH" sz="1600" dirty="0">
              <a:solidFill>
                <a:schemeClr val="tx2"/>
              </a:solidFill>
            </a:endParaRPr>
          </a:p>
          <a:p>
            <a:pPr marL="285750" indent="-285750">
              <a:buFont typeface="Arial" panose="020B0604020202020204" pitchFamily="34" charset="0"/>
              <a:buChar char="•"/>
            </a:pPr>
            <a:r>
              <a:rPr lang="fr-CH" sz="1600" dirty="0">
                <a:solidFill>
                  <a:schemeClr val="tx2"/>
                </a:solidFill>
              </a:rPr>
              <a:t>Harcèlement psychologique</a:t>
            </a:r>
          </a:p>
          <a:p>
            <a:pPr marL="285750" indent="-285750">
              <a:buFont typeface="Arial" panose="020B0604020202020204" pitchFamily="34" charset="0"/>
              <a:buChar char="•"/>
            </a:pPr>
            <a:r>
              <a:rPr lang="fr-CH" sz="1600" dirty="0">
                <a:solidFill>
                  <a:schemeClr val="tx2"/>
                </a:solidFill>
              </a:rPr>
              <a:t>Harcèlement sexuel</a:t>
            </a:r>
          </a:p>
          <a:p>
            <a:pPr marL="285750" indent="-285750">
              <a:buFont typeface="Arial" panose="020B0604020202020204" pitchFamily="34" charset="0"/>
              <a:buChar char="•"/>
            </a:pPr>
            <a:r>
              <a:rPr lang="fr-CH" sz="1600" dirty="0">
                <a:solidFill>
                  <a:schemeClr val="tx2"/>
                </a:solidFill>
              </a:rPr>
              <a:t>Violence	</a:t>
            </a:r>
          </a:p>
          <a:p>
            <a:pPr marL="285750" indent="-285750">
              <a:buFont typeface="Arial" panose="020B0604020202020204" pitchFamily="34" charset="0"/>
              <a:buChar char="•"/>
            </a:pPr>
            <a:endParaRPr lang="de-CH" sz="1600" dirty="0">
              <a:solidFill>
                <a:schemeClr val="tx2"/>
              </a:solidFill>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42556" r="13103"/>
          <a:stretch/>
        </p:blipFill>
        <p:spPr>
          <a:xfrm>
            <a:off x="549098" y="1556842"/>
            <a:ext cx="3096344" cy="4608478"/>
          </a:xfrm>
          <a:prstGeom prst="rect">
            <a:avLst/>
          </a:prstGeom>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3671" r="-1953" b="5983"/>
          <a:stretch/>
        </p:blipFill>
        <p:spPr>
          <a:xfrm>
            <a:off x="7937399" y="1232113"/>
            <a:ext cx="715037" cy="684000"/>
          </a:xfrm>
          <a:prstGeom prst="ellipse">
            <a:avLst/>
          </a:prstGeom>
        </p:spPr>
      </p:pic>
    </p:spTree>
    <p:extLst>
      <p:ext uri="{BB962C8B-B14F-4D97-AF65-F5344CB8AC3E}">
        <p14:creationId xmlns:p14="http://schemas.microsoft.com/office/powerpoint/2010/main" val="236432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Quelles responsabilités les préposés à la sécurité endosse-t-il?</a:t>
            </a:r>
            <a:endParaRPr lang="de-CH" dirty="0"/>
          </a:p>
        </p:txBody>
      </p:sp>
      <p:sp>
        <p:nvSpPr>
          <p:cNvPr id="3" name="Inhaltsplatzhalter 2"/>
          <p:cNvSpPr>
            <a:spLocks noGrp="1"/>
          </p:cNvSpPr>
          <p:nvPr>
            <p:ph idx="1"/>
          </p:nvPr>
        </p:nvSpPr>
        <p:spPr>
          <a:xfrm>
            <a:off x="5015880" y="1628800"/>
            <a:ext cx="3312368" cy="4523035"/>
          </a:xfrm>
        </p:spPr>
        <p:txBody>
          <a:bodyPr/>
          <a:lstStyle/>
          <a:p>
            <a:pPr>
              <a:spcAft>
                <a:spcPts val="800"/>
              </a:spcAft>
            </a:pPr>
            <a:r>
              <a:rPr lang="de-CH" sz="2000" dirty="0" err="1"/>
              <a:t>Les</a:t>
            </a:r>
            <a:r>
              <a:rPr lang="de-CH" sz="2000" dirty="0"/>
              <a:t> </a:t>
            </a:r>
            <a:r>
              <a:rPr lang="de-CH" sz="2000" dirty="0" err="1"/>
              <a:t>préposés</a:t>
            </a:r>
            <a:r>
              <a:rPr lang="de-CH" sz="2000" dirty="0"/>
              <a:t> à la </a:t>
            </a:r>
            <a:r>
              <a:rPr lang="de-CH" sz="2000" dirty="0" err="1"/>
              <a:t>sécurité</a:t>
            </a:r>
            <a:r>
              <a:rPr lang="de-CH" sz="2000" dirty="0"/>
              <a:t> </a:t>
            </a:r>
            <a:r>
              <a:rPr lang="de-CH" sz="2000" dirty="0" err="1"/>
              <a:t>sont</a:t>
            </a:r>
            <a:r>
              <a:rPr lang="de-CH" sz="2000" dirty="0"/>
              <a:t> responsables de </a:t>
            </a:r>
            <a:r>
              <a:rPr lang="de-CH" sz="2000" dirty="0" err="1"/>
              <a:t>l’exactitude</a:t>
            </a:r>
            <a:r>
              <a:rPr lang="de-CH" sz="2000" dirty="0"/>
              <a:t> </a:t>
            </a:r>
            <a:r>
              <a:rPr lang="de-CH" sz="2000" dirty="0" err="1"/>
              <a:t>technique</a:t>
            </a:r>
            <a:r>
              <a:rPr lang="de-CH" sz="2000" dirty="0"/>
              <a:t> de </a:t>
            </a:r>
            <a:r>
              <a:rPr lang="de-CH" sz="2000" dirty="0" err="1"/>
              <a:t>leurs</a:t>
            </a:r>
            <a:r>
              <a:rPr lang="de-CH" sz="2000" dirty="0"/>
              <a:t> </a:t>
            </a:r>
            <a:r>
              <a:rPr lang="de-CH" sz="2000" dirty="0" err="1"/>
              <a:t>recommandations</a:t>
            </a:r>
            <a:r>
              <a:rPr lang="de-CH" sz="2000" dirty="0"/>
              <a:t>.</a:t>
            </a:r>
          </a:p>
          <a:p>
            <a:endParaRPr lang="de-CH" sz="2000" dirty="0"/>
          </a:p>
          <a:p>
            <a:r>
              <a:rPr lang="fr-CH" sz="2000" dirty="0"/>
              <a:t>Principales missions sont les suivantes:</a:t>
            </a:r>
          </a:p>
          <a:p>
            <a:endParaRPr lang="de-CH" sz="2000" dirty="0"/>
          </a:p>
          <a:p>
            <a:pPr marL="342900" indent="-342900">
              <a:buFont typeface="Arial" panose="020B0604020202020204" pitchFamily="34" charset="0"/>
              <a:buChar char="•"/>
            </a:pPr>
            <a:r>
              <a:rPr lang="fr-CH" sz="2000" dirty="0"/>
              <a:t>Conseil</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fr-CH" sz="2000" dirty="0"/>
              <a:t>Coordination</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fr-CH" sz="2000" dirty="0"/>
              <a:t>Documentation</a:t>
            </a:r>
            <a:endParaRPr lang="de-CH" sz="2000" dirty="0"/>
          </a:p>
          <a:p>
            <a:endParaRPr lang="de-CH" sz="2000" dirty="0"/>
          </a:p>
          <a:p>
            <a:endParaRPr lang="de-CH" sz="2000" dirty="0"/>
          </a:p>
        </p:txBody>
      </p:sp>
      <p:pic>
        <p:nvPicPr>
          <p:cNvPr id="5" name="Inhaltsplatzhalter 8"/>
          <p:cNvPicPr>
            <a:picLocks noChangeAspect="1"/>
          </p:cNvPicPr>
          <p:nvPr/>
        </p:nvPicPr>
        <p:blipFill rotWithShape="1">
          <a:blip r:embed="rId2">
            <a:extLst>
              <a:ext uri="{28A0092B-C50C-407E-A947-70E740481C1C}">
                <a14:useLocalDpi xmlns:a14="http://schemas.microsoft.com/office/drawing/2010/main" val="0"/>
              </a:ext>
            </a:extLst>
          </a:blip>
          <a:srcRect r="14434"/>
          <a:stretch/>
        </p:blipFill>
        <p:spPr>
          <a:xfrm>
            <a:off x="551384" y="1557337"/>
            <a:ext cx="3906953" cy="4608000"/>
          </a:xfrm>
          <a:prstGeom prst="rect">
            <a:avLst/>
          </a:prstGeom>
        </p:spPr>
      </p:pic>
      <p:sp>
        <p:nvSpPr>
          <p:cNvPr id="6" name="Rechteck 5"/>
          <p:cNvSpPr/>
          <p:nvPr/>
        </p:nvSpPr>
        <p:spPr>
          <a:xfrm>
            <a:off x="8904312" y="1557304"/>
            <a:ext cx="2736000" cy="46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dirty="0">
                <a:solidFill>
                  <a:schemeClr val="tx2"/>
                </a:solidFill>
              </a:rPr>
              <a:t>Information complémentaire:</a:t>
            </a:r>
          </a:p>
          <a:p>
            <a:endParaRPr lang="de-CH" dirty="0">
              <a:solidFill>
                <a:schemeClr val="tx2"/>
              </a:solidFill>
            </a:endParaRPr>
          </a:p>
          <a:p>
            <a:r>
              <a:rPr lang="fr-CH" dirty="0">
                <a:solidFill>
                  <a:schemeClr val="tx2"/>
                </a:solidFill>
              </a:rPr>
              <a:t>La responsabilité en matière de sécurité au travail et de protection de la santé incombe à la direction et aux supérieurs hiérarchiques de tous niveaux!</a:t>
            </a:r>
            <a:endParaRPr lang="de-CH" dirty="0">
              <a:solidFill>
                <a:schemeClr val="tx2"/>
              </a:solidFill>
            </a:endParaRPr>
          </a:p>
          <a:p>
            <a:pPr algn="l"/>
            <a:endParaRPr lang="de-CH" dirty="0">
              <a:solidFill>
                <a:schemeClr val="tx2"/>
              </a:solidFill>
            </a:endParaRPr>
          </a:p>
        </p:txBody>
      </p:sp>
    </p:spTree>
    <p:extLst>
      <p:ext uri="{BB962C8B-B14F-4D97-AF65-F5344CB8AC3E}">
        <p14:creationId xmlns:p14="http://schemas.microsoft.com/office/powerpoint/2010/main" val="24703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Et maintenant???</a:t>
            </a:r>
            <a:endParaRPr lang="de-CH" dirty="0"/>
          </a:p>
        </p:txBody>
      </p:sp>
    </p:spTree>
    <p:extLst>
      <p:ext uri="{BB962C8B-B14F-4D97-AF65-F5344CB8AC3E}">
        <p14:creationId xmlns:p14="http://schemas.microsoft.com/office/powerpoint/2010/main" val="55601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Quelle doit être notre ligne de conduite? </a:t>
            </a:r>
            <a:endParaRPr lang="de-CH" dirty="0"/>
          </a:p>
        </p:txBody>
      </p:sp>
      <p:sp>
        <p:nvSpPr>
          <p:cNvPr id="3" name="Inhaltsplatzhalter 2"/>
          <p:cNvSpPr>
            <a:spLocks noGrp="1"/>
          </p:cNvSpPr>
          <p:nvPr>
            <p:ph sz="half" idx="1"/>
          </p:nvPr>
        </p:nvSpPr>
        <p:spPr>
          <a:xfrm>
            <a:off x="550863" y="1557339"/>
            <a:ext cx="4825057" cy="4608512"/>
          </a:xfrm>
        </p:spPr>
        <p:txBody>
          <a:bodyPr/>
          <a:lstStyle/>
          <a:p>
            <a:pPr marL="342900" indent="-342900">
              <a:buFont typeface="Arial" panose="020B0604020202020204" pitchFamily="34" charset="0"/>
              <a:buChar char="•"/>
            </a:pPr>
            <a:r>
              <a:rPr lang="fr-CH" dirty="0"/>
              <a:t>Observer strictement les règles vitales </a:t>
            </a:r>
          </a:p>
          <a:p>
            <a:endParaRPr lang="de-CH" dirty="0"/>
          </a:p>
          <a:p>
            <a:pPr marL="342900" indent="-342900">
              <a:buFont typeface="Arial" panose="020B0604020202020204" pitchFamily="34" charset="0"/>
              <a:buChar char="•"/>
            </a:pPr>
            <a:r>
              <a:rPr lang="fr-CH" dirty="0"/>
              <a:t>Sensibiliser les collaborateurs aux règles vitales </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fr-CH" dirty="0"/>
              <a:t>Contrôler et faire appliquer les règles vitales </a:t>
            </a:r>
          </a:p>
          <a:p>
            <a:pPr marL="360000" indent="-360000">
              <a:spcBef>
                <a:spcPts val="1200"/>
              </a:spcBef>
              <a:buFont typeface="Arial" panose="020B0604020202020204" pitchFamily="34" charset="0"/>
              <a:buChar char="•"/>
            </a:pPr>
            <a:endParaRPr lang="de-CH" dirty="0"/>
          </a:p>
          <a:p>
            <a:pPr marL="360000" indent="-360000">
              <a:spcBef>
                <a:spcPts val="1200"/>
              </a:spcBef>
              <a:buFont typeface="Arial" panose="020B0604020202020204" pitchFamily="34" charset="0"/>
              <a:buChar char="•"/>
            </a:pPr>
            <a:r>
              <a:rPr lang="fr-CH" b="1" dirty="0"/>
              <a:t>Aucun travail ne vaut la peine de risquer sa vie. Par conséquent: </a:t>
            </a:r>
            <a:endParaRPr lang="de-CH" b="1" dirty="0"/>
          </a:p>
        </p:txBody>
      </p:sp>
      <p:sp>
        <p:nvSpPr>
          <p:cNvPr id="25" name="Freihandform 24"/>
          <p:cNvSpPr/>
          <p:nvPr/>
        </p:nvSpPr>
        <p:spPr>
          <a:xfrm>
            <a:off x="5806862" y="1469882"/>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6" name="Freihandform 25"/>
          <p:cNvSpPr/>
          <p:nvPr/>
        </p:nvSpPr>
        <p:spPr>
          <a:xfrm>
            <a:off x="6645725" y="1469884"/>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5" rIns="85785" bIns="85787"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fr-CH" sz="3200" b="1" kern="0" spc="0" normalizeH="0" noProof="0" dirty="0">
                <a:ln>
                  <a:noFill/>
                </a:ln>
                <a:solidFill>
                  <a:srgbClr val="000000">
                    <a:hueOff val="0"/>
                    <a:satOff val="0"/>
                    <a:lumOff val="0"/>
                    <a:alphaOff val="0"/>
                  </a:srgbClr>
                </a:solidFill>
                <a:effectLst/>
                <a:uLnTx/>
                <a:uFillTx/>
                <a:latin typeface="Arial"/>
                <a:ea typeface="ＭＳ Ｐゴシック"/>
              </a:rPr>
              <a:t>Dire STOP en cas de danger</a:t>
            </a:r>
          </a:p>
        </p:txBody>
      </p:sp>
      <p:sp>
        <p:nvSpPr>
          <p:cNvPr id="27" name="Freihandform 26"/>
          <p:cNvSpPr/>
          <p:nvPr/>
        </p:nvSpPr>
        <p:spPr>
          <a:xfrm>
            <a:off x="5806862" y="2971947"/>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8" name="Freihandform 27"/>
          <p:cNvSpPr/>
          <p:nvPr/>
        </p:nvSpPr>
        <p:spPr>
          <a:xfrm>
            <a:off x="6645725" y="2971949"/>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5" rIns="85785" bIns="85787"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fr-CH" sz="3200" b="1" kern="0" spc="0" normalizeH="0" noProof="0" dirty="0">
                <a:ln>
                  <a:noFill/>
                </a:ln>
                <a:solidFill>
                  <a:srgbClr val="000000">
                    <a:hueOff val="0"/>
                    <a:satOff val="0"/>
                    <a:lumOff val="0"/>
                    <a:alphaOff val="0"/>
                  </a:srgbClr>
                </a:solidFill>
                <a:effectLst/>
                <a:uLnTx/>
                <a:uFillTx/>
                <a:latin typeface="Arial"/>
                <a:ea typeface="ＭＳ Ｐゴシック"/>
              </a:rPr>
              <a:t>Rétablir les conditions de sécurité requises</a:t>
            </a:r>
          </a:p>
        </p:txBody>
      </p:sp>
      <p:sp>
        <p:nvSpPr>
          <p:cNvPr id="29" name="Freihandform 28"/>
          <p:cNvSpPr/>
          <p:nvPr/>
        </p:nvSpPr>
        <p:spPr>
          <a:xfrm>
            <a:off x="5806862" y="4474012"/>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30" name="Freihandform 29"/>
          <p:cNvSpPr/>
          <p:nvPr/>
        </p:nvSpPr>
        <p:spPr>
          <a:xfrm>
            <a:off x="6645725" y="4474012"/>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6" rIns="85785" bIns="85786"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fr-CH" sz="3200" b="1" kern="0" spc="0" normalizeH="0" noProof="0" dirty="0">
                <a:ln>
                  <a:noFill/>
                </a:ln>
                <a:solidFill>
                  <a:srgbClr val="000000">
                    <a:hueOff val="0"/>
                    <a:satOff val="0"/>
                    <a:lumOff val="0"/>
                    <a:alphaOff val="0"/>
                  </a:srgbClr>
                </a:solidFill>
                <a:effectLst/>
                <a:uLnTx/>
                <a:uFillTx/>
                <a:latin typeface="Arial"/>
                <a:ea typeface="ＭＳ Ｐゴシック"/>
              </a:rPr>
              <a:t>Reprendre le travail</a:t>
            </a:r>
          </a:p>
        </p:txBody>
      </p:sp>
      <p:sp>
        <p:nvSpPr>
          <p:cNvPr id="31" name="Textfeld 30"/>
          <p:cNvSpPr txBox="1"/>
          <p:nvPr/>
        </p:nvSpPr>
        <p:spPr>
          <a:xfrm>
            <a:off x="6062846" y="2105934"/>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CH" sz="4000" b="1" kern="0" spc="0" normalizeH="0" noProof="0">
                <a:ln>
                  <a:noFill/>
                </a:ln>
                <a:solidFill>
                  <a:srgbClr val="FFFFFF"/>
                </a:solidFill>
                <a:effectLst/>
                <a:uLnTx/>
                <a:uFillTx/>
                <a:ea typeface="ＭＳ Ｐゴシック"/>
              </a:rPr>
              <a:t>1</a:t>
            </a:r>
          </a:p>
        </p:txBody>
      </p:sp>
      <p:sp>
        <p:nvSpPr>
          <p:cNvPr id="32" name="Textfeld 31"/>
          <p:cNvSpPr txBox="1"/>
          <p:nvPr/>
        </p:nvSpPr>
        <p:spPr>
          <a:xfrm>
            <a:off x="6054890" y="3607999"/>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CH" sz="4000" b="1" kern="0" spc="0" normalizeH="0" noProof="0">
                <a:ln>
                  <a:noFill/>
                </a:ln>
                <a:solidFill>
                  <a:srgbClr val="FFFFFF"/>
                </a:solidFill>
                <a:effectLst/>
                <a:uLnTx/>
                <a:uFillTx/>
                <a:ea typeface="ＭＳ Ｐゴシック"/>
              </a:rPr>
              <a:t>2</a:t>
            </a:r>
          </a:p>
        </p:txBody>
      </p:sp>
      <p:sp>
        <p:nvSpPr>
          <p:cNvPr id="33" name="Textfeld 32"/>
          <p:cNvSpPr txBox="1"/>
          <p:nvPr/>
        </p:nvSpPr>
        <p:spPr>
          <a:xfrm>
            <a:off x="6054890" y="5126145"/>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CH" sz="4000" b="1" kern="0" spc="0" normalizeH="0" noProof="0">
                <a:ln>
                  <a:noFill/>
                </a:ln>
                <a:solidFill>
                  <a:srgbClr val="FFFFFF"/>
                </a:solidFill>
                <a:effectLst/>
                <a:uLnTx/>
                <a:uFillTx/>
                <a:ea typeface="ＭＳ Ｐゴシック"/>
              </a:rPr>
              <a:t>3</a:t>
            </a:r>
          </a:p>
        </p:txBody>
      </p:sp>
    </p:spTree>
    <p:extLst>
      <p:ext uri="{BB962C8B-B14F-4D97-AF65-F5344CB8AC3E}">
        <p14:creationId xmlns:p14="http://schemas.microsoft.com/office/powerpoint/2010/main" val="362103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animBg="1"/>
      <p:bldP spid="26" grpId="0" animBg="1"/>
      <p:bldP spid="27" grpId="0" animBg="1"/>
      <p:bldP spid="28" grpId="0" animBg="1"/>
      <p:bldP spid="29" grpId="0" animBg="1"/>
      <p:bldP spid="30" grpId="0" animBg="1"/>
      <p:bldP spid="31" grpId="0"/>
      <p:bldP spid="32"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83BA2-8BBB-4D40-8CAF-CE1A9E52E085}"/>
              </a:ext>
            </a:extLst>
          </p:cNvPr>
          <p:cNvSpPr>
            <a:spLocks noGrp="1"/>
          </p:cNvSpPr>
          <p:nvPr>
            <p:ph type="title"/>
          </p:nvPr>
        </p:nvSpPr>
        <p:spPr/>
        <p:txBody>
          <a:bodyPr/>
          <a:lstStyle/>
          <a:p>
            <a:r>
              <a:rPr lang="fr-CH" sz="2400" dirty="0"/>
              <a:t>Règles vitales www.suva.ch/regles</a:t>
            </a:r>
            <a:endParaRPr lang="de-CH" dirty="0"/>
          </a:p>
        </p:txBody>
      </p:sp>
      <p:grpSp>
        <p:nvGrpSpPr>
          <p:cNvPr id="6" name="Gruppieren 5">
            <a:extLst>
              <a:ext uri="{FF2B5EF4-FFF2-40B4-BE49-F238E27FC236}">
                <a16:creationId xmlns:a16="http://schemas.microsoft.com/office/drawing/2014/main" id="{68C46480-DD73-4F23-8D3A-4C94D88CC662}"/>
              </a:ext>
            </a:extLst>
          </p:cNvPr>
          <p:cNvGrpSpPr/>
          <p:nvPr/>
        </p:nvGrpSpPr>
        <p:grpSpPr>
          <a:xfrm>
            <a:off x="550286" y="3821439"/>
            <a:ext cx="1618986" cy="1232368"/>
            <a:chOff x="4078974" y="4021999"/>
            <a:chExt cx="1618986" cy="1232368"/>
          </a:xfrm>
        </p:grpSpPr>
        <p:pic>
          <p:nvPicPr>
            <p:cNvPr id="7" name="Grafik 6">
              <a:extLst>
                <a:ext uri="{FF2B5EF4-FFF2-40B4-BE49-F238E27FC236}">
                  <a16:creationId xmlns:a16="http://schemas.microsoft.com/office/drawing/2014/main" id="{CFE14753-0484-4601-BA6F-6397AAE93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974" y="4021999"/>
              <a:ext cx="1618986" cy="1080000"/>
            </a:xfrm>
            <a:prstGeom prst="rect">
              <a:avLst/>
            </a:prstGeom>
          </p:spPr>
        </p:pic>
        <p:sp>
          <p:nvSpPr>
            <p:cNvPr id="8" name="Textfeld 7">
              <a:extLst>
                <a:ext uri="{FF2B5EF4-FFF2-40B4-BE49-F238E27FC236}">
                  <a16:creationId xmlns:a16="http://schemas.microsoft.com/office/drawing/2014/main" id="{C70FF21C-BF5A-4A96-83A0-AE6DE7B377F2}"/>
                </a:ext>
              </a:extLst>
            </p:cNvPr>
            <p:cNvSpPr txBox="1"/>
            <p:nvPr/>
          </p:nvSpPr>
          <p:spPr>
            <a:xfrm>
              <a:off x="4078974" y="5100479"/>
              <a:ext cx="1612110" cy="153888"/>
            </a:xfrm>
            <a:prstGeom prst="rect">
              <a:avLst/>
            </a:prstGeom>
            <a:noFill/>
          </p:spPr>
          <p:txBody>
            <a:bodyPr wrap="square" lIns="0" tIns="0" rIns="0" bIns="0" rtlCol="0">
              <a:spAutoFit/>
            </a:bodyPr>
            <a:lstStyle/>
            <a:p>
              <a:r>
                <a:rPr lang="fr-CH" sz="1000" dirty="0">
                  <a:cs typeface="Arial"/>
                </a:rPr>
                <a:t>Construction métallique</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pic>
        <p:nvPicPr>
          <p:cNvPr id="9" name="Inhaltsplatzhalter 3">
            <a:extLst>
              <a:ext uri="{FF2B5EF4-FFF2-40B4-BE49-F238E27FC236}">
                <a16:creationId xmlns:a16="http://schemas.microsoft.com/office/drawing/2014/main" id="{81E3E41E-5533-4B35-860F-2156E7B7DC6C}"/>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8283" y="3807917"/>
            <a:ext cx="1618986" cy="1080000"/>
          </a:xfrm>
          <a:prstGeom prst="rect">
            <a:avLst/>
          </a:prstGeom>
        </p:spPr>
      </p:pic>
      <p:grpSp>
        <p:nvGrpSpPr>
          <p:cNvPr id="10" name="Gruppieren 9">
            <a:extLst>
              <a:ext uri="{FF2B5EF4-FFF2-40B4-BE49-F238E27FC236}">
                <a16:creationId xmlns:a16="http://schemas.microsoft.com/office/drawing/2014/main" id="{F8F1AA4D-FD23-423E-B66E-D93E862BBC1A}"/>
              </a:ext>
            </a:extLst>
          </p:cNvPr>
          <p:cNvGrpSpPr/>
          <p:nvPr/>
        </p:nvGrpSpPr>
        <p:grpSpPr>
          <a:xfrm>
            <a:off x="8125964" y="1233976"/>
            <a:ext cx="1786459" cy="1250669"/>
            <a:chOff x="8107176" y="1233976"/>
            <a:chExt cx="1786459" cy="1250669"/>
          </a:xfrm>
        </p:grpSpPr>
        <p:pic>
          <p:nvPicPr>
            <p:cNvPr id="11" name="Grafik 10">
              <a:extLst>
                <a:ext uri="{FF2B5EF4-FFF2-40B4-BE49-F238E27FC236}">
                  <a16:creationId xmlns:a16="http://schemas.microsoft.com/office/drawing/2014/main" id="{B677FF53-6C19-41B5-9CEE-390B588A370F}"/>
                </a:ext>
              </a:extLst>
            </p:cNvPr>
            <p:cNvPicPr>
              <a:picLocks/>
            </p:cNvPicPr>
            <p:nvPr/>
          </p:nvPicPr>
          <p:blipFill rotWithShape="1">
            <a:blip r:embed="rId5" cstate="print">
              <a:extLst>
                <a:ext uri="{28A0092B-C50C-407E-A947-70E740481C1C}">
                  <a14:useLocalDpi xmlns:a14="http://schemas.microsoft.com/office/drawing/2010/main" val="0"/>
                </a:ext>
              </a:extLst>
            </a:blip>
            <a:srcRect b="55773"/>
            <a:stretch/>
          </p:blipFill>
          <p:spPr>
            <a:xfrm>
              <a:off x="8110237" y="1233976"/>
              <a:ext cx="1620000" cy="1080000"/>
            </a:xfrm>
            <a:prstGeom prst="rect">
              <a:avLst/>
            </a:prstGeom>
          </p:spPr>
        </p:pic>
        <p:sp>
          <p:nvSpPr>
            <p:cNvPr id="12" name="Textfeld 11">
              <a:extLst>
                <a:ext uri="{FF2B5EF4-FFF2-40B4-BE49-F238E27FC236}">
                  <a16:creationId xmlns:a16="http://schemas.microsoft.com/office/drawing/2014/main" id="{B1727B6B-3839-43E5-8246-E50F302E489E}"/>
                </a:ext>
              </a:extLst>
            </p:cNvPr>
            <p:cNvSpPr txBox="1"/>
            <p:nvPr/>
          </p:nvSpPr>
          <p:spPr>
            <a:xfrm>
              <a:off x="8107176" y="2330757"/>
              <a:ext cx="1786459" cy="153888"/>
            </a:xfrm>
            <a:prstGeom prst="rect">
              <a:avLst/>
            </a:prstGeom>
            <a:noFill/>
          </p:spPr>
          <p:txBody>
            <a:bodyPr wrap="square" lIns="0" tIns="0" rIns="0" bIns="0" rtlCol="0">
              <a:spAutoFit/>
            </a:bodyPr>
            <a:lstStyle/>
            <a:p>
              <a:pPr>
                <a:spcAft>
                  <a:spcPts val="0"/>
                </a:spcAft>
              </a:pPr>
              <a:r>
                <a:rPr lang="fr-CH" sz="1000" dirty="0">
                  <a:cs typeface="Arial"/>
                </a:rPr>
                <a:t>Travaux en toitures et façades</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uppieren 12">
            <a:extLst>
              <a:ext uri="{FF2B5EF4-FFF2-40B4-BE49-F238E27FC236}">
                <a16:creationId xmlns:a16="http://schemas.microsoft.com/office/drawing/2014/main" id="{CAB48321-B7FF-4C2B-8F6A-821302F0116A}"/>
              </a:ext>
            </a:extLst>
          </p:cNvPr>
          <p:cNvGrpSpPr/>
          <p:nvPr/>
        </p:nvGrpSpPr>
        <p:grpSpPr>
          <a:xfrm>
            <a:off x="544044" y="1231082"/>
            <a:ext cx="1620000" cy="1238444"/>
            <a:chOff x="544044" y="1231082"/>
            <a:chExt cx="1620000" cy="1238444"/>
          </a:xfrm>
        </p:grpSpPr>
        <p:pic>
          <p:nvPicPr>
            <p:cNvPr id="14" name="Grafik 13">
              <a:extLst>
                <a:ext uri="{FF2B5EF4-FFF2-40B4-BE49-F238E27FC236}">
                  <a16:creationId xmlns:a16="http://schemas.microsoft.com/office/drawing/2014/main" id="{99648C1D-B874-4BDE-AF6B-DD0D33BDE4A8}"/>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44044" y="1231082"/>
              <a:ext cx="1620000" cy="1080000"/>
            </a:xfrm>
            <a:prstGeom prst="rect">
              <a:avLst/>
            </a:prstGeom>
          </p:spPr>
        </p:pic>
        <p:sp>
          <p:nvSpPr>
            <p:cNvPr id="15" name="Textfeld 14">
              <a:extLst>
                <a:ext uri="{FF2B5EF4-FFF2-40B4-BE49-F238E27FC236}">
                  <a16:creationId xmlns:a16="http://schemas.microsoft.com/office/drawing/2014/main" id="{3D91FE15-8B81-46F9-886C-077D5BBE8255}"/>
                </a:ext>
              </a:extLst>
            </p:cNvPr>
            <p:cNvSpPr txBox="1"/>
            <p:nvPr/>
          </p:nvSpPr>
          <p:spPr>
            <a:xfrm>
              <a:off x="547880" y="2315638"/>
              <a:ext cx="1607341" cy="153888"/>
            </a:xfrm>
            <a:prstGeom prst="rect">
              <a:avLst/>
            </a:prstGeom>
            <a:noFill/>
          </p:spPr>
          <p:txBody>
            <a:bodyPr wrap="square" lIns="0" tIns="0" rIns="0" bIns="0" rtlCol="0">
              <a:spAutoFit/>
            </a:bodyPr>
            <a:lstStyle/>
            <a:p>
              <a:r>
                <a:rPr lang="fr-CH" sz="1000" dirty="0">
                  <a:cs typeface="Arial"/>
                </a:rPr>
                <a:t>Bâtiment</a:t>
              </a:r>
              <a:endParaRPr lang="de-CH" sz="1050" dirty="0"/>
            </a:p>
          </p:txBody>
        </p:sp>
      </p:grpSp>
      <p:grpSp>
        <p:nvGrpSpPr>
          <p:cNvPr id="16" name="Gruppieren 15">
            <a:extLst>
              <a:ext uri="{FF2B5EF4-FFF2-40B4-BE49-F238E27FC236}">
                <a16:creationId xmlns:a16="http://schemas.microsoft.com/office/drawing/2014/main" id="{EF068B5D-1817-443A-B1D8-19B0E96EEC70}"/>
              </a:ext>
            </a:extLst>
          </p:cNvPr>
          <p:cNvGrpSpPr/>
          <p:nvPr/>
        </p:nvGrpSpPr>
        <p:grpSpPr>
          <a:xfrm>
            <a:off x="2435637" y="1230618"/>
            <a:ext cx="1620000" cy="1246428"/>
            <a:chOff x="2440618" y="1230618"/>
            <a:chExt cx="1620000" cy="1246428"/>
          </a:xfrm>
        </p:grpSpPr>
        <p:pic>
          <p:nvPicPr>
            <p:cNvPr id="17" name="Grafik 16">
              <a:extLst>
                <a:ext uri="{FF2B5EF4-FFF2-40B4-BE49-F238E27FC236}">
                  <a16:creationId xmlns:a16="http://schemas.microsoft.com/office/drawing/2014/main" id="{BA8A996D-B34E-4D56-AE71-A30BAF692DF9}"/>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440618" y="1230618"/>
              <a:ext cx="1620000" cy="1080000"/>
            </a:xfrm>
            <a:prstGeom prst="rect">
              <a:avLst/>
            </a:prstGeom>
          </p:spPr>
        </p:pic>
        <p:sp>
          <p:nvSpPr>
            <p:cNvPr id="18" name="Textfeld 17">
              <a:extLst>
                <a:ext uri="{FF2B5EF4-FFF2-40B4-BE49-F238E27FC236}">
                  <a16:creationId xmlns:a16="http://schemas.microsoft.com/office/drawing/2014/main" id="{4FEC8340-629F-41A4-B61D-8FD6DBBADB50}"/>
                </a:ext>
              </a:extLst>
            </p:cNvPr>
            <p:cNvSpPr txBox="1"/>
            <p:nvPr/>
          </p:nvSpPr>
          <p:spPr>
            <a:xfrm>
              <a:off x="2443457" y="2323158"/>
              <a:ext cx="1609045" cy="153888"/>
            </a:xfrm>
            <a:prstGeom prst="rect">
              <a:avLst/>
            </a:prstGeom>
            <a:noFill/>
          </p:spPr>
          <p:txBody>
            <a:bodyPr wrap="square" lIns="0" tIns="0" rIns="0" bIns="0" rtlCol="0">
              <a:spAutoFit/>
            </a:bodyPr>
            <a:lstStyle/>
            <a:p>
              <a:r>
                <a:rPr lang="fr-CH" sz="1000" spc="-50" dirty="0">
                  <a:cs typeface="Arial"/>
                </a:rPr>
                <a:t>Eléments préfabriqués en béton</a:t>
              </a:r>
              <a:endParaRPr lang="de-CH" sz="1000" spc="-50" dirty="0">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uppieren 18">
            <a:extLst>
              <a:ext uri="{FF2B5EF4-FFF2-40B4-BE49-F238E27FC236}">
                <a16:creationId xmlns:a16="http://schemas.microsoft.com/office/drawing/2014/main" id="{BA4AF9DB-45FE-41AA-8758-B2A1EB20E206}"/>
              </a:ext>
            </a:extLst>
          </p:cNvPr>
          <p:cNvGrpSpPr/>
          <p:nvPr/>
        </p:nvGrpSpPr>
        <p:grpSpPr>
          <a:xfrm>
            <a:off x="6234372" y="1231083"/>
            <a:ext cx="1633457" cy="1236909"/>
            <a:chOff x="6231365" y="1231083"/>
            <a:chExt cx="1633457" cy="1236909"/>
          </a:xfrm>
        </p:grpSpPr>
        <p:pic>
          <p:nvPicPr>
            <p:cNvPr id="20" name="Grafik 19">
              <a:extLst>
                <a:ext uri="{FF2B5EF4-FFF2-40B4-BE49-F238E27FC236}">
                  <a16:creationId xmlns:a16="http://schemas.microsoft.com/office/drawing/2014/main" id="{57357DDE-761F-40E9-801A-46EE36541EFC}"/>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231365" y="1231083"/>
              <a:ext cx="1620000" cy="1080000"/>
            </a:xfrm>
            <a:prstGeom prst="rect">
              <a:avLst/>
            </a:prstGeom>
          </p:spPr>
        </p:pic>
        <p:sp>
          <p:nvSpPr>
            <p:cNvPr id="21" name="Textfeld 20">
              <a:extLst>
                <a:ext uri="{FF2B5EF4-FFF2-40B4-BE49-F238E27FC236}">
                  <a16:creationId xmlns:a16="http://schemas.microsoft.com/office/drawing/2014/main" id="{785D038E-2CE5-4583-BEB3-9D00B6423B4D}"/>
                </a:ext>
              </a:extLst>
            </p:cNvPr>
            <p:cNvSpPr txBox="1"/>
            <p:nvPr/>
          </p:nvSpPr>
          <p:spPr>
            <a:xfrm>
              <a:off x="6270007" y="2314104"/>
              <a:ext cx="1594815" cy="153888"/>
            </a:xfrm>
            <a:prstGeom prst="rect">
              <a:avLst/>
            </a:prstGeom>
            <a:noFill/>
          </p:spPr>
          <p:txBody>
            <a:bodyPr wrap="square" lIns="0" tIns="0" rIns="0" bIns="0" rtlCol="0">
              <a:spAutoFit/>
            </a:bodyPr>
            <a:lstStyle/>
            <a:p>
              <a:r>
                <a:rPr lang="fr-CH" sz="1000" dirty="0">
                  <a:cs typeface="Arial"/>
                </a:rPr>
                <a:t>Construction en bois</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uppieren 21">
            <a:extLst>
              <a:ext uri="{FF2B5EF4-FFF2-40B4-BE49-F238E27FC236}">
                <a16:creationId xmlns:a16="http://schemas.microsoft.com/office/drawing/2014/main" id="{EAC78ED9-BEEC-4A1D-ACFA-372A8AEC406B}"/>
              </a:ext>
            </a:extLst>
          </p:cNvPr>
          <p:cNvGrpSpPr/>
          <p:nvPr/>
        </p:nvGrpSpPr>
        <p:grpSpPr>
          <a:xfrm>
            <a:off x="8129025" y="2526689"/>
            <a:ext cx="1620000" cy="1243056"/>
            <a:chOff x="7612867" y="2751600"/>
            <a:chExt cx="1620000" cy="1243056"/>
          </a:xfrm>
        </p:grpSpPr>
        <p:pic>
          <p:nvPicPr>
            <p:cNvPr id="23" name="Grafik 22">
              <a:extLst>
                <a:ext uri="{FF2B5EF4-FFF2-40B4-BE49-F238E27FC236}">
                  <a16:creationId xmlns:a16="http://schemas.microsoft.com/office/drawing/2014/main" id="{8400ED2A-E6A2-4B7E-AB03-8B2C4B371F38}"/>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7612867" y="2751600"/>
              <a:ext cx="1620000" cy="1080000"/>
            </a:xfrm>
            <a:prstGeom prst="rect">
              <a:avLst/>
            </a:prstGeom>
          </p:spPr>
        </p:pic>
        <p:sp>
          <p:nvSpPr>
            <p:cNvPr id="24" name="Textfeld 23">
              <a:extLst>
                <a:ext uri="{FF2B5EF4-FFF2-40B4-BE49-F238E27FC236}">
                  <a16:creationId xmlns:a16="http://schemas.microsoft.com/office/drawing/2014/main" id="{5AF4E47C-49C3-4F4C-AACE-41A770E74DEA}"/>
                </a:ext>
              </a:extLst>
            </p:cNvPr>
            <p:cNvSpPr txBox="1"/>
            <p:nvPr/>
          </p:nvSpPr>
          <p:spPr>
            <a:xfrm>
              <a:off x="7612867" y="3840768"/>
              <a:ext cx="1620000" cy="153888"/>
            </a:xfrm>
            <a:prstGeom prst="rect">
              <a:avLst/>
            </a:prstGeom>
            <a:noFill/>
          </p:spPr>
          <p:txBody>
            <a:bodyPr wrap="square" lIns="0" tIns="0" rIns="0" bIns="0" rtlCol="0">
              <a:spAutoFit/>
            </a:bodyPr>
            <a:lstStyle/>
            <a:p>
              <a:pPr>
                <a:spcAft>
                  <a:spcPts val="0"/>
                </a:spcAft>
              </a:pPr>
              <a:r>
                <a:rPr lang="fr-CH" sz="1000" dirty="0">
                  <a:cs typeface="Arial"/>
                </a:rPr>
                <a:t>Transports routiers</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uppieren 24">
            <a:extLst>
              <a:ext uri="{FF2B5EF4-FFF2-40B4-BE49-F238E27FC236}">
                <a16:creationId xmlns:a16="http://schemas.microsoft.com/office/drawing/2014/main" id="{D8249E63-907B-4005-9C64-95D31AA8AEAC}"/>
              </a:ext>
            </a:extLst>
          </p:cNvPr>
          <p:cNvGrpSpPr/>
          <p:nvPr/>
        </p:nvGrpSpPr>
        <p:grpSpPr>
          <a:xfrm>
            <a:off x="558521" y="2520934"/>
            <a:ext cx="1633198" cy="1233890"/>
            <a:chOff x="10022914" y="1233975"/>
            <a:chExt cx="1633198" cy="1233890"/>
          </a:xfrm>
        </p:grpSpPr>
        <p:pic>
          <p:nvPicPr>
            <p:cNvPr id="26" name="Grafik 25">
              <a:extLst>
                <a:ext uri="{FF2B5EF4-FFF2-40B4-BE49-F238E27FC236}">
                  <a16:creationId xmlns:a16="http://schemas.microsoft.com/office/drawing/2014/main" id="{0C2841C6-B9A7-45DF-98D5-42BFF6068C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2914" y="1233975"/>
              <a:ext cx="1618984" cy="1080000"/>
            </a:xfrm>
            <a:prstGeom prst="rect">
              <a:avLst/>
            </a:prstGeom>
          </p:spPr>
        </p:pic>
        <p:sp>
          <p:nvSpPr>
            <p:cNvPr id="27" name="Textfeld 26">
              <a:extLst>
                <a:ext uri="{FF2B5EF4-FFF2-40B4-BE49-F238E27FC236}">
                  <a16:creationId xmlns:a16="http://schemas.microsoft.com/office/drawing/2014/main" id="{096EFC11-66F0-4F02-A37F-AD995855371D}"/>
                </a:ext>
              </a:extLst>
            </p:cNvPr>
            <p:cNvSpPr txBox="1"/>
            <p:nvPr/>
          </p:nvSpPr>
          <p:spPr>
            <a:xfrm>
              <a:off x="10037128" y="2313977"/>
              <a:ext cx="1618984" cy="153888"/>
            </a:xfrm>
            <a:prstGeom prst="rect">
              <a:avLst/>
            </a:prstGeom>
            <a:noFill/>
          </p:spPr>
          <p:txBody>
            <a:bodyPr wrap="square" lIns="0" tIns="0" rIns="0" bIns="0" rtlCol="0">
              <a:spAutoFit/>
            </a:bodyPr>
            <a:lstStyle/>
            <a:p>
              <a:pPr>
                <a:spcAft>
                  <a:spcPts val="0"/>
                </a:spcAft>
              </a:pPr>
              <a:r>
                <a:rPr lang="fr-CH" sz="1000" dirty="0">
                  <a:cs typeface="Arial"/>
                </a:rPr>
                <a:t>Protection par encordement</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uppieren 27">
            <a:extLst>
              <a:ext uri="{FF2B5EF4-FFF2-40B4-BE49-F238E27FC236}">
                <a16:creationId xmlns:a16="http://schemas.microsoft.com/office/drawing/2014/main" id="{BFDECA96-1D59-4516-8302-F174A5277F4E}"/>
              </a:ext>
            </a:extLst>
          </p:cNvPr>
          <p:cNvGrpSpPr/>
          <p:nvPr/>
        </p:nvGrpSpPr>
        <p:grpSpPr>
          <a:xfrm>
            <a:off x="2432604" y="2525063"/>
            <a:ext cx="1620000" cy="1242547"/>
            <a:chOff x="2290811" y="2806740"/>
            <a:chExt cx="1620000" cy="1242547"/>
          </a:xfrm>
        </p:grpSpPr>
        <p:pic>
          <p:nvPicPr>
            <p:cNvPr id="29" name="Grafik 28">
              <a:extLst>
                <a:ext uri="{FF2B5EF4-FFF2-40B4-BE49-F238E27FC236}">
                  <a16:creationId xmlns:a16="http://schemas.microsoft.com/office/drawing/2014/main" id="{C4FCEA24-3F00-4389-B0AA-C05B0A440938}"/>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290811" y="2806740"/>
              <a:ext cx="1620000" cy="1080000"/>
            </a:xfrm>
            <a:prstGeom prst="rect">
              <a:avLst/>
            </a:prstGeom>
          </p:spPr>
        </p:pic>
        <p:sp>
          <p:nvSpPr>
            <p:cNvPr id="30" name="Textfeld 29">
              <a:extLst>
                <a:ext uri="{FF2B5EF4-FFF2-40B4-BE49-F238E27FC236}">
                  <a16:creationId xmlns:a16="http://schemas.microsoft.com/office/drawing/2014/main" id="{C6AB603C-11C4-4ECE-8A23-FFFF607B47DE}"/>
                </a:ext>
              </a:extLst>
            </p:cNvPr>
            <p:cNvSpPr txBox="1"/>
            <p:nvPr/>
          </p:nvSpPr>
          <p:spPr>
            <a:xfrm>
              <a:off x="2290811" y="3895399"/>
              <a:ext cx="1607033" cy="153888"/>
            </a:xfrm>
            <a:prstGeom prst="rect">
              <a:avLst/>
            </a:prstGeom>
            <a:noFill/>
          </p:spPr>
          <p:txBody>
            <a:bodyPr wrap="square" lIns="0" tIns="0" rIns="0" bIns="0" rtlCol="0">
              <a:spAutoFit/>
            </a:bodyPr>
            <a:lstStyle/>
            <a:p>
              <a:pPr>
                <a:spcAft>
                  <a:spcPts val="0"/>
                </a:spcAft>
              </a:pPr>
              <a:r>
                <a:rPr lang="fr-CH" sz="1000" dirty="0">
                  <a:cs typeface="Arial"/>
                </a:rPr>
                <a:t>Génie civil et travaux publics</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uppieren 30">
            <a:extLst>
              <a:ext uri="{FF2B5EF4-FFF2-40B4-BE49-F238E27FC236}">
                <a16:creationId xmlns:a16="http://schemas.microsoft.com/office/drawing/2014/main" id="{E3718803-EFF9-4EF0-AC7C-0682BFE7E133}"/>
              </a:ext>
            </a:extLst>
          </p:cNvPr>
          <p:cNvGrpSpPr/>
          <p:nvPr/>
        </p:nvGrpSpPr>
        <p:grpSpPr>
          <a:xfrm>
            <a:off x="4342619" y="2524011"/>
            <a:ext cx="1647583" cy="1235915"/>
            <a:chOff x="4067669" y="2793314"/>
            <a:chExt cx="1647583" cy="1235915"/>
          </a:xfrm>
        </p:grpSpPr>
        <p:pic>
          <p:nvPicPr>
            <p:cNvPr id="32" name="Grafik 31">
              <a:extLst>
                <a:ext uri="{FF2B5EF4-FFF2-40B4-BE49-F238E27FC236}">
                  <a16:creationId xmlns:a16="http://schemas.microsoft.com/office/drawing/2014/main" id="{33141405-E59C-408F-9E63-3A13950C8516}"/>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flipH="1">
              <a:off x="4074699" y="2793314"/>
              <a:ext cx="1620000" cy="1080000"/>
            </a:xfrm>
            <a:prstGeom prst="rect">
              <a:avLst/>
            </a:prstGeom>
          </p:spPr>
        </p:pic>
        <p:sp>
          <p:nvSpPr>
            <p:cNvPr id="33" name="Textfeld 32">
              <a:extLst>
                <a:ext uri="{FF2B5EF4-FFF2-40B4-BE49-F238E27FC236}">
                  <a16:creationId xmlns:a16="http://schemas.microsoft.com/office/drawing/2014/main" id="{C4B47AFC-9766-4879-94D2-E7599E6E7507}"/>
                </a:ext>
              </a:extLst>
            </p:cNvPr>
            <p:cNvSpPr txBox="1"/>
            <p:nvPr/>
          </p:nvSpPr>
          <p:spPr>
            <a:xfrm>
              <a:off x="4067669" y="3875341"/>
              <a:ext cx="1647583" cy="153888"/>
            </a:xfrm>
            <a:prstGeom prst="rect">
              <a:avLst/>
            </a:prstGeom>
            <a:noFill/>
          </p:spPr>
          <p:txBody>
            <a:bodyPr wrap="square" lIns="0" tIns="0" rIns="0" bIns="0" rtlCol="0">
              <a:spAutoFit/>
            </a:bodyPr>
            <a:lstStyle/>
            <a:p>
              <a:pPr>
                <a:spcAft>
                  <a:spcPts val="0"/>
                </a:spcAft>
              </a:pPr>
              <a:r>
                <a:rPr lang="fr-CH" sz="1000" dirty="0">
                  <a:cs typeface="Arial"/>
                </a:rPr>
                <a:t>Peintres et plâtriers</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34" name="Gruppieren 33">
            <a:extLst>
              <a:ext uri="{FF2B5EF4-FFF2-40B4-BE49-F238E27FC236}">
                <a16:creationId xmlns:a16="http://schemas.microsoft.com/office/drawing/2014/main" id="{CBBFCDDD-D942-4309-B9AF-C0B9CDC61DE1}"/>
              </a:ext>
            </a:extLst>
          </p:cNvPr>
          <p:cNvGrpSpPr/>
          <p:nvPr/>
        </p:nvGrpSpPr>
        <p:grpSpPr>
          <a:xfrm>
            <a:off x="6234192" y="2520934"/>
            <a:ext cx="1634397" cy="1246676"/>
            <a:chOff x="5933504" y="2790237"/>
            <a:chExt cx="1634397" cy="1246676"/>
          </a:xfrm>
        </p:grpSpPr>
        <p:pic>
          <p:nvPicPr>
            <p:cNvPr id="35" name="Grafik 34">
              <a:extLst>
                <a:ext uri="{FF2B5EF4-FFF2-40B4-BE49-F238E27FC236}">
                  <a16:creationId xmlns:a16="http://schemas.microsoft.com/office/drawing/2014/main" id="{ECA42E24-C9DD-4E16-9E20-38169B2E13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33504" y="2790237"/>
              <a:ext cx="1618985" cy="1080000"/>
            </a:xfrm>
            <a:prstGeom prst="rect">
              <a:avLst/>
            </a:prstGeom>
          </p:spPr>
        </p:pic>
        <p:sp>
          <p:nvSpPr>
            <p:cNvPr id="36" name="Textfeld 35">
              <a:extLst>
                <a:ext uri="{FF2B5EF4-FFF2-40B4-BE49-F238E27FC236}">
                  <a16:creationId xmlns:a16="http://schemas.microsoft.com/office/drawing/2014/main" id="{96D175AB-4E48-4305-A2F3-4125E9C060D0}"/>
                </a:ext>
              </a:extLst>
            </p:cNvPr>
            <p:cNvSpPr txBox="1"/>
            <p:nvPr/>
          </p:nvSpPr>
          <p:spPr>
            <a:xfrm>
              <a:off x="5939961" y="3883025"/>
              <a:ext cx="1627940" cy="153888"/>
            </a:xfrm>
            <a:prstGeom prst="rect">
              <a:avLst/>
            </a:prstGeom>
            <a:noFill/>
          </p:spPr>
          <p:txBody>
            <a:bodyPr wrap="square" lIns="0" tIns="0" rIns="0" bIns="0" rtlCol="0">
              <a:spAutoFit/>
            </a:bodyPr>
            <a:lstStyle/>
            <a:p>
              <a:r>
                <a:rPr lang="fr-CH" sz="1000" dirty="0">
                  <a:cs typeface="Arial"/>
                </a:rPr>
                <a:t>Forêt</a:t>
              </a:r>
              <a:endParaRPr lang="de-CH" sz="1000" dirty="0">
                <a:solidFill>
                  <a:srgbClr val="000000"/>
                </a:solidFill>
              </a:endParaRPr>
            </a:p>
          </p:txBody>
        </p:sp>
      </p:grpSp>
      <p:sp>
        <p:nvSpPr>
          <p:cNvPr id="37" name="Textfeld 36">
            <a:extLst>
              <a:ext uri="{FF2B5EF4-FFF2-40B4-BE49-F238E27FC236}">
                <a16:creationId xmlns:a16="http://schemas.microsoft.com/office/drawing/2014/main" id="{41C5C26E-5609-4587-BC10-9AD5E8E6247E}"/>
              </a:ext>
            </a:extLst>
          </p:cNvPr>
          <p:cNvSpPr txBox="1"/>
          <p:nvPr/>
        </p:nvSpPr>
        <p:spPr>
          <a:xfrm>
            <a:off x="4327565" y="4883344"/>
            <a:ext cx="1892491" cy="153888"/>
          </a:xfrm>
          <a:prstGeom prst="rect">
            <a:avLst/>
          </a:prstGeom>
          <a:noFill/>
        </p:spPr>
        <p:txBody>
          <a:bodyPr wrap="square" lIns="0" tIns="0" rIns="0" bIns="0" rtlCol="0">
            <a:spAutoFit/>
          </a:bodyPr>
          <a:lstStyle/>
          <a:p>
            <a:pPr>
              <a:spcAft>
                <a:spcPts val="0"/>
              </a:spcAft>
            </a:pPr>
            <a:r>
              <a:rPr lang="fr-CH" sz="1000" spc="-70" dirty="0">
                <a:cs typeface="Arial"/>
              </a:rPr>
              <a:t>Travaux avec les chariots élévateurs</a:t>
            </a:r>
            <a:endParaRPr lang="de-CH" sz="1000" spc="-70" dirty="0">
              <a:latin typeface="Arial" panose="020B0604020202020204" pitchFamily="34" charset="0"/>
              <a:ea typeface="Calibri" panose="020F0502020204030204" pitchFamily="34" charset="0"/>
              <a:cs typeface="Arial" panose="020B0604020202020204" pitchFamily="34" charset="0"/>
            </a:endParaRPr>
          </a:p>
        </p:txBody>
      </p:sp>
      <p:grpSp>
        <p:nvGrpSpPr>
          <p:cNvPr id="38" name="Gruppieren 37">
            <a:extLst>
              <a:ext uri="{FF2B5EF4-FFF2-40B4-BE49-F238E27FC236}">
                <a16:creationId xmlns:a16="http://schemas.microsoft.com/office/drawing/2014/main" id="{9B2EAC23-6C26-47B0-B92A-BC5BA1617282}"/>
              </a:ext>
            </a:extLst>
          </p:cNvPr>
          <p:cNvGrpSpPr/>
          <p:nvPr/>
        </p:nvGrpSpPr>
        <p:grpSpPr>
          <a:xfrm>
            <a:off x="10018186" y="1227378"/>
            <a:ext cx="1619999" cy="1240290"/>
            <a:chOff x="540140" y="4028637"/>
            <a:chExt cx="1619999" cy="1240290"/>
          </a:xfrm>
        </p:grpSpPr>
        <p:pic>
          <p:nvPicPr>
            <p:cNvPr id="39" name="Grafik 38">
              <a:extLst>
                <a:ext uri="{FF2B5EF4-FFF2-40B4-BE49-F238E27FC236}">
                  <a16:creationId xmlns:a16="http://schemas.microsoft.com/office/drawing/2014/main" id="{A67068D7-DC16-4206-814A-2D504E7AA3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0140" y="4028637"/>
              <a:ext cx="1619999" cy="1080000"/>
            </a:xfrm>
            <a:prstGeom prst="rect">
              <a:avLst/>
            </a:prstGeom>
          </p:spPr>
        </p:pic>
        <p:sp>
          <p:nvSpPr>
            <p:cNvPr id="40" name="Textfeld 39">
              <a:extLst>
                <a:ext uri="{FF2B5EF4-FFF2-40B4-BE49-F238E27FC236}">
                  <a16:creationId xmlns:a16="http://schemas.microsoft.com/office/drawing/2014/main" id="{6ACF6B31-41D6-4014-8457-37EB7A9375F6}"/>
                </a:ext>
              </a:extLst>
            </p:cNvPr>
            <p:cNvSpPr txBox="1"/>
            <p:nvPr/>
          </p:nvSpPr>
          <p:spPr>
            <a:xfrm>
              <a:off x="549663" y="5115039"/>
              <a:ext cx="1610476" cy="153888"/>
            </a:xfrm>
            <a:prstGeom prst="rect">
              <a:avLst/>
            </a:prstGeom>
            <a:noFill/>
          </p:spPr>
          <p:txBody>
            <a:bodyPr wrap="square" lIns="0" tIns="0" rIns="0" bIns="0" rtlCol="0">
              <a:spAutoFit/>
            </a:bodyPr>
            <a:lstStyle/>
            <a:p>
              <a:pPr>
                <a:spcAft>
                  <a:spcPts val="0"/>
                </a:spcAft>
              </a:pPr>
              <a:r>
                <a:rPr lang="fr-CH" sz="1000" dirty="0">
                  <a:cs typeface="Arial"/>
                </a:rPr>
                <a:t>Artisanat et industrie</a:t>
              </a:r>
              <a:endParaRPr lang="de-CH" sz="1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41" name="Gruppieren 40">
            <a:extLst>
              <a:ext uri="{FF2B5EF4-FFF2-40B4-BE49-F238E27FC236}">
                <a16:creationId xmlns:a16="http://schemas.microsoft.com/office/drawing/2014/main" id="{D516209F-DF24-48E4-A160-847FAAA8DFEE}"/>
              </a:ext>
            </a:extLst>
          </p:cNvPr>
          <p:cNvGrpSpPr/>
          <p:nvPr/>
        </p:nvGrpSpPr>
        <p:grpSpPr>
          <a:xfrm>
            <a:off x="10025061" y="2520934"/>
            <a:ext cx="1621656" cy="1240289"/>
            <a:chOff x="2317514" y="4021999"/>
            <a:chExt cx="1621656" cy="1240289"/>
          </a:xfrm>
        </p:grpSpPr>
        <p:pic>
          <p:nvPicPr>
            <p:cNvPr id="42" name="Grafik 41">
              <a:extLst>
                <a:ext uri="{FF2B5EF4-FFF2-40B4-BE49-F238E27FC236}">
                  <a16:creationId xmlns:a16="http://schemas.microsoft.com/office/drawing/2014/main" id="{B5C0EDAE-45E8-4F40-804C-DD74A9CFE3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0183" y="4021999"/>
              <a:ext cx="1618987" cy="1080000"/>
            </a:xfrm>
            <a:prstGeom prst="rect">
              <a:avLst/>
            </a:prstGeom>
          </p:spPr>
        </p:pic>
        <p:sp>
          <p:nvSpPr>
            <p:cNvPr id="43" name="Textfeld 42">
              <a:extLst>
                <a:ext uri="{FF2B5EF4-FFF2-40B4-BE49-F238E27FC236}">
                  <a16:creationId xmlns:a16="http://schemas.microsoft.com/office/drawing/2014/main" id="{B71CE573-2D0C-4FD4-8E5F-5A82EE56D87E}"/>
                </a:ext>
              </a:extLst>
            </p:cNvPr>
            <p:cNvSpPr txBox="1"/>
            <p:nvPr/>
          </p:nvSpPr>
          <p:spPr>
            <a:xfrm>
              <a:off x="2317514" y="5108400"/>
              <a:ext cx="1603488" cy="153888"/>
            </a:xfrm>
            <a:prstGeom prst="rect">
              <a:avLst/>
            </a:prstGeom>
            <a:noFill/>
          </p:spPr>
          <p:txBody>
            <a:bodyPr wrap="square" lIns="0" tIns="0" rIns="0" bIns="0" rtlCol="0">
              <a:spAutoFit/>
            </a:bodyPr>
            <a:lstStyle/>
            <a:p>
              <a:r>
                <a:rPr lang="fr-CH" sz="1000" dirty="0">
                  <a:cs typeface="Arial"/>
                </a:rPr>
                <a:t>Maintenance</a:t>
              </a:r>
              <a:endParaRPr lang="de-CH" sz="1050" dirty="0"/>
            </a:p>
          </p:txBody>
        </p:sp>
      </p:grpSp>
      <p:grpSp>
        <p:nvGrpSpPr>
          <p:cNvPr id="44" name="Gruppieren 43">
            <a:extLst>
              <a:ext uri="{FF2B5EF4-FFF2-40B4-BE49-F238E27FC236}">
                <a16:creationId xmlns:a16="http://schemas.microsoft.com/office/drawing/2014/main" id="{0132C19A-8727-4050-8B93-387ABA7F9FCA}"/>
              </a:ext>
            </a:extLst>
          </p:cNvPr>
          <p:cNvGrpSpPr/>
          <p:nvPr/>
        </p:nvGrpSpPr>
        <p:grpSpPr>
          <a:xfrm>
            <a:off x="2447737" y="3820530"/>
            <a:ext cx="1626053" cy="1240960"/>
            <a:chOff x="5876664" y="4024360"/>
            <a:chExt cx="1626053" cy="1240960"/>
          </a:xfrm>
        </p:grpSpPr>
        <p:pic>
          <p:nvPicPr>
            <p:cNvPr id="45" name="Grafik 44">
              <a:extLst>
                <a:ext uri="{FF2B5EF4-FFF2-40B4-BE49-F238E27FC236}">
                  <a16:creationId xmlns:a16="http://schemas.microsoft.com/office/drawing/2014/main" id="{FE231899-5BFB-41A7-8A46-E643CD6A3238}"/>
                </a:ext>
              </a:extLst>
            </p:cNvPr>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5882717" y="4024360"/>
              <a:ext cx="1620000" cy="1080000"/>
            </a:xfrm>
            <a:prstGeom prst="rect">
              <a:avLst/>
            </a:prstGeom>
          </p:spPr>
        </p:pic>
        <p:sp>
          <p:nvSpPr>
            <p:cNvPr id="46" name="Textfeld 45">
              <a:extLst>
                <a:ext uri="{FF2B5EF4-FFF2-40B4-BE49-F238E27FC236}">
                  <a16:creationId xmlns:a16="http://schemas.microsoft.com/office/drawing/2014/main" id="{7CB27A96-E05F-4934-9F4F-7D50B364C1E8}"/>
                </a:ext>
              </a:extLst>
            </p:cNvPr>
            <p:cNvSpPr txBox="1"/>
            <p:nvPr/>
          </p:nvSpPr>
          <p:spPr>
            <a:xfrm>
              <a:off x="5876664" y="5111432"/>
              <a:ext cx="1626053" cy="153888"/>
            </a:xfrm>
            <a:prstGeom prst="rect">
              <a:avLst/>
            </a:prstGeom>
            <a:noFill/>
          </p:spPr>
          <p:txBody>
            <a:bodyPr wrap="square" lIns="0" tIns="0" rIns="0" bIns="0" rtlCol="0">
              <a:spAutoFit/>
            </a:bodyPr>
            <a:lstStyle/>
            <a:p>
              <a:r>
                <a:rPr lang="fr-CH" sz="1000" dirty="0">
                  <a:cs typeface="Arial"/>
                </a:rPr>
                <a:t>Electricité</a:t>
              </a:r>
              <a:endParaRPr lang="de-CH" sz="1000" dirty="0">
                <a:solidFill>
                  <a:srgbClr val="000000"/>
                </a:solidFill>
              </a:endParaRPr>
            </a:p>
          </p:txBody>
        </p:sp>
      </p:grpSp>
      <p:grpSp>
        <p:nvGrpSpPr>
          <p:cNvPr id="47" name="Gruppieren 46">
            <a:extLst>
              <a:ext uri="{FF2B5EF4-FFF2-40B4-BE49-F238E27FC236}">
                <a16:creationId xmlns:a16="http://schemas.microsoft.com/office/drawing/2014/main" id="{CC8948D7-9CDF-43ED-B1D8-0C3FF8E5AD7E}"/>
              </a:ext>
            </a:extLst>
          </p:cNvPr>
          <p:cNvGrpSpPr/>
          <p:nvPr/>
        </p:nvGrpSpPr>
        <p:grpSpPr>
          <a:xfrm>
            <a:off x="6247321" y="3811503"/>
            <a:ext cx="1620508" cy="1237478"/>
            <a:chOff x="547509" y="5210561"/>
            <a:chExt cx="1620508" cy="1237478"/>
          </a:xfrm>
        </p:grpSpPr>
        <p:pic>
          <p:nvPicPr>
            <p:cNvPr id="48" name="Grafik 47">
              <a:extLst>
                <a:ext uri="{FF2B5EF4-FFF2-40B4-BE49-F238E27FC236}">
                  <a16:creationId xmlns:a16="http://schemas.microsoft.com/office/drawing/2014/main" id="{AF99C138-147C-46A5-878A-3E6215317297}"/>
                </a:ext>
              </a:extLst>
            </p:cNvPr>
            <p:cNvPicPr>
              <a:picLocks/>
            </p:cNvPicPr>
            <p:nvPr/>
          </p:nvPicPr>
          <p:blipFill rotWithShape="1">
            <a:blip r:embed="rId17" cstate="print">
              <a:extLst>
                <a:ext uri="{28A0092B-C50C-407E-A947-70E740481C1C}">
                  <a14:useLocalDpi xmlns:a14="http://schemas.microsoft.com/office/drawing/2010/main" val="0"/>
                </a:ext>
              </a:extLst>
            </a:blip>
            <a:srcRect l="2528" t="5835" b="14991"/>
            <a:stretch/>
          </p:blipFill>
          <p:spPr>
            <a:xfrm>
              <a:off x="548017" y="5210561"/>
              <a:ext cx="1620000" cy="1080000"/>
            </a:xfrm>
            <a:prstGeom prst="rect">
              <a:avLst/>
            </a:prstGeom>
          </p:spPr>
        </p:pic>
        <p:sp>
          <p:nvSpPr>
            <p:cNvPr id="49" name="Textfeld 48">
              <a:extLst>
                <a:ext uri="{FF2B5EF4-FFF2-40B4-BE49-F238E27FC236}">
                  <a16:creationId xmlns:a16="http://schemas.microsoft.com/office/drawing/2014/main" id="{12FAA756-7528-4D04-A2DA-0492516CF95C}"/>
                </a:ext>
              </a:extLst>
            </p:cNvPr>
            <p:cNvSpPr txBox="1"/>
            <p:nvPr/>
          </p:nvSpPr>
          <p:spPr>
            <a:xfrm>
              <a:off x="564603" y="6294151"/>
              <a:ext cx="1575388" cy="153888"/>
            </a:xfrm>
            <a:prstGeom prst="rect">
              <a:avLst/>
            </a:prstGeom>
            <a:noFill/>
          </p:spPr>
          <p:txBody>
            <a:bodyPr wrap="square" lIns="0" tIns="0" rIns="0" bIns="0" rtlCol="0">
              <a:spAutoFit/>
            </a:bodyPr>
            <a:lstStyle/>
            <a:p>
              <a:pPr>
                <a:spcAft>
                  <a:spcPts val="0"/>
                </a:spcAft>
              </a:pPr>
              <a:r>
                <a:rPr lang="fr-CH" sz="1000" spc="-40" dirty="0">
                  <a:cs typeface="Arial"/>
                </a:rPr>
                <a:t>Lignes avec poteaux en bois</a:t>
              </a:r>
              <a:endParaRPr lang="de-CH" sz="1000" spc="-40" dirty="0">
                <a:latin typeface="Arial" panose="020B0604020202020204" pitchFamily="34" charset="0"/>
                <a:ea typeface="Times New Roman" panose="02020603050405020304" pitchFamily="18" charset="0"/>
                <a:cs typeface="Arial" panose="020B0604020202020204" pitchFamily="34" charset="0"/>
              </a:endParaRPr>
            </a:p>
          </p:txBody>
        </p:sp>
        <p:pic>
          <p:nvPicPr>
            <p:cNvPr id="50" name="Grafik 49">
              <a:extLst>
                <a:ext uri="{FF2B5EF4-FFF2-40B4-BE49-F238E27FC236}">
                  <a16:creationId xmlns:a16="http://schemas.microsoft.com/office/drawing/2014/main" id="{F7DA1EE6-9799-4F61-ADCE-B78A10EDEBB4}"/>
                </a:ext>
              </a:extLst>
            </p:cNvPr>
            <p:cNvPicPr>
              <a:picLocks/>
            </p:cNvPicPr>
            <p:nvPr/>
          </p:nvPicPr>
          <p:blipFill rotWithShape="1">
            <a:blip r:embed="rId17" cstate="print">
              <a:extLst>
                <a:ext uri="{28A0092B-C50C-407E-A947-70E740481C1C}">
                  <a14:useLocalDpi xmlns:a14="http://schemas.microsoft.com/office/drawing/2010/main" val="0"/>
                </a:ext>
              </a:extLst>
            </a:blip>
            <a:srcRect l="2528" t="5835" b="14991"/>
            <a:stretch/>
          </p:blipFill>
          <p:spPr>
            <a:xfrm>
              <a:off x="547509" y="5210561"/>
              <a:ext cx="1620000" cy="1080000"/>
            </a:xfrm>
            <a:prstGeom prst="rect">
              <a:avLst/>
            </a:prstGeom>
          </p:spPr>
        </p:pic>
      </p:grpSp>
      <p:grpSp>
        <p:nvGrpSpPr>
          <p:cNvPr id="51" name="Gruppieren 50">
            <a:extLst>
              <a:ext uri="{FF2B5EF4-FFF2-40B4-BE49-F238E27FC236}">
                <a16:creationId xmlns:a16="http://schemas.microsoft.com/office/drawing/2014/main" id="{9F0E17E7-7918-4137-A72C-ABA61E4CBE6C}"/>
              </a:ext>
            </a:extLst>
          </p:cNvPr>
          <p:cNvGrpSpPr/>
          <p:nvPr/>
        </p:nvGrpSpPr>
        <p:grpSpPr>
          <a:xfrm>
            <a:off x="8124974" y="3811503"/>
            <a:ext cx="1620000" cy="1243320"/>
            <a:chOff x="2305864" y="5219452"/>
            <a:chExt cx="1620000" cy="1243320"/>
          </a:xfrm>
        </p:grpSpPr>
        <p:pic>
          <p:nvPicPr>
            <p:cNvPr id="52" name="Grafik 51">
              <a:extLst>
                <a:ext uri="{FF2B5EF4-FFF2-40B4-BE49-F238E27FC236}">
                  <a16:creationId xmlns:a16="http://schemas.microsoft.com/office/drawing/2014/main" id="{70F8D90E-E632-44EE-B9A0-BD53084CB9FC}"/>
                </a:ext>
              </a:extLst>
            </p:cNvPr>
            <p:cNvPicPr>
              <a:picLocks/>
            </p:cNvPicPr>
            <p:nvPr/>
          </p:nvPicPr>
          <p:blipFill rotWithShape="1">
            <a:blip r:embed="rId18" cstate="print">
              <a:extLst>
                <a:ext uri="{28A0092B-C50C-407E-A947-70E740481C1C}">
                  <a14:useLocalDpi xmlns:a14="http://schemas.microsoft.com/office/drawing/2010/main" val="0"/>
                </a:ext>
              </a:extLst>
            </a:blip>
            <a:srcRect l="9417" t="14920" r="11013" b="13922"/>
            <a:stretch/>
          </p:blipFill>
          <p:spPr>
            <a:xfrm>
              <a:off x="2305864" y="5219452"/>
              <a:ext cx="1620000" cy="1080000"/>
            </a:xfrm>
            <a:prstGeom prst="rect">
              <a:avLst/>
            </a:prstGeom>
          </p:spPr>
        </p:pic>
        <p:sp>
          <p:nvSpPr>
            <p:cNvPr id="53" name="Textfeld 52">
              <a:extLst>
                <a:ext uri="{FF2B5EF4-FFF2-40B4-BE49-F238E27FC236}">
                  <a16:creationId xmlns:a16="http://schemas.microsoft.com/office/drawing/2014/main" id="{60C3E36B-7F98-4FA7-B5F6-2F6C83F16B6F}"/>
                </a:ext>
              </a:extLst>
            </p:cNvPr>
            <p:cNvSpPr txBox="1"/>
            <p:nvPr/>
          </p:nvSpPr>
          <p:spPr>
            <a:xfrm>
              <a:off x="2305864" y="6308884"/>
              <a:ext cx="1610447" cy="153888"/>
            </a:xfrm>
            <a:prstGeom prst="rect">
              <a:avLst/>
            </a:prstGeom>
            <a:noFill/>
          </p:spPr>
          <p:txBody>
            <a:bodyPr wrap="square" lIns="0" tIns="0" rIns="0" bIns="0" rtlCol="0">
              <a:spAutoFit/>
            </a:bodyPr>
            <a:lstStyle/>
            <a:p>
              <a:pPr>
                <a:spcAft>
                  <a:spcPts val="0"/>
                </a:spcAft>
              </a:pPr>
              <a:r>
                <a:rPr lang="fr-CH" sz="1000" dirty="0">
                  <a:cs typeface="Arial"/>
                </a:rPr>
                <a:t>Lignes à haute tension</a:t>
              </a:r>
              <a:endParaRPr lang="de-CH" sz="1000"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4" name="Gruppieren 53">
            <a:extLst>
              <a:ext uri="{FF2B5EF4-FFF2-40B4-BE49-F238E27FC236}">
                <a16:creationId xmlns:a16="http://schemas.microsoft.com/office/drawing/2014/main" id="{D17275E7-2E9B-484C-872F-901217E75668}"/>
              </a:ext>
            </a:extLst>
          </p:cNvPr>
          <p:cNvGrpSpPr/>
          <p:nvPr/>
        </p:nvGrpSpPr>
        <p:grpSpPr>
          <a:xfrm>
            <a:off x="10039857" y="3807917"/>
            <a:ext cx="1744775" cy="1243623"/>
            <a:chOff x="4051357" y="5222332"/>
            <a:chExt cx="1744775" cy="1243623"/>
          </a:xfrm>
        </p:grpSpPr>
        <p:pic>
          <p:nvPicPr>
            <p:cNvPr id="55" name="Grafik 54">
              <a:extLst>
                <a:ext uri="{FF2B5EF4-FFF2-40B4-BE49-F238E27FC236}">
                  <a16:creationId xmlns:a16="http://schemas.microsoft.com/office/drawing/2014/main" id="{6FE60BD1-3029-4E26-9799-C58B7C7819D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51357" y="5222332"/>
              <a:ext cx="1618985" cy="1080000"/>
            </a:xfrm>
            <a:prstGeom prst="rect">
              <a:avLst/>
            </a:prstGeom>
          </p:spPr>
        </p:pic>
        <p:sp>
          <p:nvSpPr>
            <p:cNvPr id="56" name="Textfeld 55">
              <a:extLst>
                <a:ext uri="{FF2B5EF4-FFF2-40B4-BE49-F238E27FC236}">
                  <a16:creationId xmlns:a16="http://schemas.microsoft.com/office/drawing/2014/main" id="{54BC5CCF-90D9-4499-ABD2-C762956D00CD}"/>
                </a:ext>
              </a:extLst>
            </p:cNvPr>
            <p:cNvSpPr txBox="1"/>
            <p:nvPr/>
          </p:nvSpPr>
          <p:spPr>
            <a:xfrm>
              <a:off x="4058446" y="6312067"/>
              <a:ext cx="1737686" cy="153888"/>
            </a:xfrm>
            <a:prstGeom prst="rect">
              <a:avLst/>
            </a:prstGeom>
            <a:noFill/>
          </p:spPr>
          <p:txBody>
            <a:bodyPr wrap="square" lIns="0" tIns="0" rIns="0" bIns="0" rtlCol="0">
              <a:spAutoFit/>
            </a:bodyPr>
            <a:lstStyle/>
            <a:p>
              <a:pPr>
                <a:spcAft>
                  <a:spcPts val="0"/>
                </a:spcAft>
              </a:pPr>
              <a:r>
                <a:rPr lang="fr-CH" sz="1000" spc="-80" dirty="0">
                  <a:cs typeface="Arial"/>
                </a:rPr>
                <a:t>Remontées mécaniques et téléskis</a:t>
              </a:r>
              <a:endParaRPr lang="de-CH" sz="1000" spc="-80"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7" name="Gruppieren 56">
            <a:extLst>
              <a:ext uri="{FF2B5EF4-FFF2-40B4-BE49-F238E27FC236}">
                <a16:creationId xmlns:a16="http://schemas.microsoft.com/office/drawing/2014/main" id="{4C323EC4-D4E5-4588-B447-24273E941595}"/>
              </a:ext>
            </a:extLst>
          </p:cNvPr>
          <p:cNvGrpSpPr/>
          <p:nvPr/>
        </p:nvGrpSpPr>
        <p:grpSpPr>
          <a:xfrm>
            <a:off x="4327230" y="1230618"/>
            <a:ext cx="1830498" cy="1238863"/>
            <a:chOff x="4319507" y="1230618"/>
            <a:chExt cx="1830498" cy="1238863"/>
          </a:xfrm>
        </p:grpSpPr>
        <p:pic>
          <p:nvPicPr>
            <p:cNvPr id="58" name="Grafik 57">
              <a:extLst>
                <a:ext uri="{FF2B5EF4-FFF2-40B4-BE49-F238E27FC236}">
                  <a16:creationId xmlns:a16="http://schemas.microsoft.com/office/drawing/2014/main" id="{3CF72AC5-758D-4277-9E3A-0B1236A8243F}"/>
                </a:ext>
              </a:extLst>
            </p:cNvPr>
            <p:cNvPicPr>
              <a:picLocks/>
            </p:cNvPicPr>
            <p:nvPr/>
          </p:nvPicPr>
          <p:blipFill rotWithShape="1">
            <a:blip r:embed="rId20" cstate="print">
              <a:extLst>
                <a:ext uri="{28A0092B-C50C-407E-A947-70E740481C1C}">
                  <a14:useLocalDpi xmlns:a14="http://schemas.microsoft.com/office/drawing/2010/main" val="0"/>
                </a:ext>
              </a:extLst>
            </a:blip>
            <a:srcRect b="56780"/>
            <a:stretch/>
          </p:blipFill>
          <p:spPr>
            <a:xfrm>
              <a:off x="4333368" y="1230618"/>
              <a:ext cx="1620000" cy="1080000"/>
            </a:xfrm>
            <a:prstGeom prst="rect">
              <a:avLst/>
            </a:prstGeom>
          </p:spPr>
        </p:pic>
        <p:sp>
          <p:nvSpPr>
            <p:cNvPr id="59" name="Textfeld 58">
              <a:extLst>
                <a:ext uri="{FF2B5EF4-FFF2-40B4-BE49-F238E27FC236}">
                  <a16:creationId xmlns:a16="http://schemas.microsoft.com/office/drawing/2014/main" id="{0032C33E-5AC1-48CF-B07B-53BB4F7E1276}"/>
                </a:ext>
              </a:extLst>
            </p:cNvPr>
            <p:cNvSpPr txBox="1"/>
            <p:nvPr/>
          </p:nvSpPr>
          <p:spPr>
            <a:xfrm>
              <a:off x="4319507" y="2315593"/>
              <a:ext cx="1830498" cy="153888"/>
            </a:xfrm>
            <a:prstGeom prst="rect">
              <a:avLst/>
            </a:prstGeom>
            <a:noFill/>
          </p:spPr>
          <p:txBody>
            <a:bodyPr wrap="square" lIns="0" tIns="0" rIns="0" bIns="0" rtlCol="0">
              <a:spAutoFit/>
            </a:bodyPr>
            <a:lstStyle/>
            <a:p>
              <a:pPr>
                <a:spcAft>
                  <a:spcPts val="0"/>
                </a:spcAft>
              </a:pPr>
              <a:r>
                <a:rPr lang="fr-CH" sz="1000" spc="-50" dirty="0">
                  <a:cs typeface="Arial"/>
                </a:rPr>
                <a:t>Montage de charpentes métalliques</a:t>
              </a:r>
              <a:endParaRPr lang="de-CH" sz="1000" spc="-50" dirty="0">
                <a:latin typeface="Arial" panose="020B0604020202020204" pitchFamily="34" charset="0"/>
                <a:ea typeface="Calibri" panose="020F0502020204030204" pitchFamily="34" charset="0"/>
                <a:cs typeface="Arial" panose="020B0604020202020204" pitchFamily="34" charset="0"/>
              </a:endParaRPr>
            </a:p>
          </p:txBody>
        </p:sp>
      </p:grpSp>
      <p:pic>
        <p:nvPicPr>
          <p:cNvPr id="60" name="Grafik 59">
            <a:extLst>
              <a:ext uri="{FF2B5EF4-FFF2-40B4-BE49-F238E27FC236}">
                <a16:creationId xmlns:a16="http://schemas.microsoft.com/office/drawing/2014/main" id="{949CE1B4-AD41-43B2-A64A-84BB4FCFDE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47321" y="5134775"/>
            <a:ext cx="1620296" cy="1080000"/>
          </a:xfrm>
          <a:prstGeom prst="rect">
            <a:avLst/>
          </a:prstGeom>
        </p:spPr>
      </p:pic>
      <p:grpSp>
        <p:nvGrpSpPr>
          <p:cNvPr id="61" name="Gruppieren 60">
            <a:extLst>
              <a:ext uri="{FF2B5EF4-FFF2-40B4-BE49-F238E27FC236}">
                <a16:creationId xmlns:a16="http://schemas.microsoft.com/office/drawing/2014/main" id="{85727604-AB86-42B2-8FF6-CFE86652B129}"/>
              </a:ext>
            </a:extLst>
          </p:cNvPr>
          <p:cNvGrpSpPr/>
          <p:nvPr/>
        </p:nvGrpSpPr>
        <p:grpSpPr>
          <a:xfrm>
            <a:off x="549272" y="5134775"/>
            <a:ext cx="1730304" cy="1400064"/>
            <a:chOff x="5861974" y="5069777"/>
            <a:chExt cx="1730304" cy="1400064"/>
          </a:xfrm>
        </p:grpSpPr>
        <p:pic>
          <p:nvPicPr>
            <p:cNvPr id="62" name="Grafik 61">
              <a:extLst>
                <a:ext uri="{FF2B5EF4-FFF2-40B4-BE49-F238E27FC236}">
                  <a16:creationId xmlns:a16="http://schemas.microsoft.com/office/drawing/2014/main" id="{19FCE309-FB38-4224-B1C6-A750194EAB7E}"/>
                </a:ext>
              </a:extLst>
            </p:cNvPr>
            <p:cNvPicPr>
              <a:picLocks/>
            </p:cNvPicPr>
            <p:nvPr/>
          </p:nvPicPr>
          <p:blipFill rotWithShape="1">
            <a:blip r:embed="rId22" cstate="print">
              <a:extLst>
                <a:ext uri="{28A0092B-C50C-407E-A947-70E740481C1C}">
                  <a14:useLocalDpi xmlns:a14="http://schemas.microsoft.com/office/drawing/2010/main" val="0"/>
                </a:ext>
              </a:extLst>
            </a:blip>
            <a:srcRect l="1" r="1715"/>
            <a:stretch/>
          </p:blipFill>
          <p:spPr>
            <a:xfrm>
              <a:off x="5861974" y="5069777"/>
              <a:ext cx="1620000" cy="1080000"/>
            </a:xfrm>
            <a:prstGeom prst="rect">
              <a:avLst/>
            </a:prstGeom>
          </p:spPr>
        </p:pic>
        <p:sp>
          <p:nvSpPr>
            <p:cNvPr id="63" name="Textfeld 62">
              <a:extLst>
                <a:ext uri="{FF2B5EF4-FFF2-40B4-BE49-F238E27FC236}">
                  <a16:creationId xmlns:a16="http://schemas.microsoft.com/office/drawing/2014/main" id="{BB2116E6-804A-4A4A-A6EE-C5D26C4A2F46}"/>
                </a:ext>
              </a:extLst>
            </p:cNvPr>
            <p:cNvSpPr txBox="1"/>
            <p:nvPr/>
          </p:nvSpPr>
          <p:spPr>
            <a:xfrm>
              <a:off x="5871488" y="6162064"/>
              <a:ext cx="1720790" cy="307777"/>
            </a:xfrm>
            <a:prstGeom prst="rect">
              <a:avLst/>
            </a:prstGeom>
            <a:noFill/>
          </p:spPr>
          <p:txBody>
            <a:bodyPr wrap="square" lIns="0" tIns="0" rIns="0" bIns="0" rtlCol="0">
              <a:spAutoFit/>
            </a:bodyPr>
            <a:lstStyle/>
            <a:p>
              <a:r>
                <a:rPr lang="fr-CH" sz="1000" spc="-60" dirty="0">
                  <a:cs typeface="Arial"/>
                </a:rPr>
                <a:t>Aires de manœuvre d'hélicoptères</a:t>
              </a:r>
              <a:endParaRPr lang="de-CH" sz="1050" spc="-60" dirty="0"/>
            </a:p>
            <a:p>
              <a:endParaRPr lang="de-CH" sz="1000" dirty="0">
                <a:solidFill>
                  <a:srgbClr val="000000"/>
                </a:solidFill>
              </a:endParaRPr>
            </a:p>
          </p:txBody>
        </p:sp>
      </p:grpSp>
      <p:sp>
        <p:nvSpPr>
          <p:cNvPr id="64" name="Textfeld 63">
            <a:extLst>
              <a:ext uri="{FF2B5EF4-FFF2-40B4-BE49-F238E27FC236}">
                <a16:creationId xmlns:a16="http://schemas.microsoft.com/office/drawing/2014/main" id="{15077F49-31EB-4CE5-B46C-D5001541F4F9}"/>
              </a:ext>
            </a:extLst>
          </p:cNvPr>
          <p:cNvSpPr txBox="1"/>
          <p:nvPr/>
        </p:nvSpPr>
        <p:spPr>
          <a:xfrm>
            <a:off x="2438642" y="6212207"/>
            <a:ext cx="1310898" cy="153888"/>
          </a:xfrm>
          <a:prstGeom prst="rect">
            <a:avLst/>
          </a:prstGeom>
          <a:noFill/>
        </p:spPr>
        <p:txBody>
          <a:bodyPr wrap="square" lIns="0" tIns="0" rIns="0" bIns="0" rtlCol="0">
            <a:spAutoFit/>
          </a:bodyPr>
          <a:lstStyle/>
          <a:p>
            <a:r>
              <a:rPr lang="fr-CH" sz="1000" dirty="0"/>
              <a:t>Amiante</a:t>
            </a:r>
            <a:endParaRPr lang="de-CH" sz="1000" dirty="0">
              <a:solidFill>
                <a:srgbClr val="000000"/>
              </a:solidFill>
            </a:endParaRPr>
          </a:p>
        </p:txBody>
      </p:sp>
      <p:grpSp>
        <p:nvGrpSpPr>
          <p:cNvPr id="65" name="Gruppieren 64">
            <a:extLst>
              <a:ext uri="{FF2B5EF4-FFF2-40B4-BE49-F238E27FC236}">
                <a16:creationId xmlns:a16="http://schemas.microsoft.com/office/drawing/2014/main" id="{80F702E9-73C6-4F28-8CDF-9D41AE8DB6E3}"/>
              </a:ext>
            </a:extLst>
          </p:cNvPr>
          <p:cNvGrpSpPr/>
          <p:nvPr/>
        </p:nvGrpSpPr>
        <p:grpSpPr>
          <a:xfrm>
            <a:off x="4328498" y="5137468"/>
            <a:ext cx="1620521" cy="1250457"/>
            <a:chOff x="10020616" y="1235490"/>
            <a:chExt cx="1620521" cy="1250457"/>
          </a:xfrm>
        </p:grpSpPr>
        <p:pic>
          <p:nvPicPr>
            <p:cNvPr id="66" name="Grafik 65">
              <a:extLst>
                <a:ext uri="{FF2B5EF4-FFF2-40B4-BE49-F238E27FC236}">
                  <a16:creationId xmlns:a16="http://schemas.microsoft.com/office/drawing/2014/main" id="{19C8A86D-7CD9-4218-91BB-14FEFBCAEC7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t="36004" b="19875"/>
            <a:stretch/>
          </p:blipFill>
          <p:spPr>
            <a:xfrm>
              <a:off x="10020616" y="1235490"/>
              <a:ext cx="1620000" cy="1080000"/>
            </a:xfrm>
            <a:prstGeom prst="rect">
              <a:avLst/>
            </a:prstGeom>
          </p:spPr>
        </p:pic>
        <p:sp>
          <p:nvSpPr>
            <p:cNvPr id="67" name="Textfeld 38">
              <a:extLst>
                <a:ext uri="{FF2B5EF4-FFF2-40B4-BE49-F238E27FC236}">
                  <a16:creationId xmlns:a16="http://schemas.microsoft.com/office/drawing/2014/main" id="{1D58DE33-012C-4768-8A15-EEA6113E9C9B}"/>
                </a:ext>
              </a:extLst>
            </p:cNvPr>
            <p:cNvSpPr txBox="1"/>
            <p:nvPr/>
          </p:nvSpPr>
          <p:spPr>
            <a:xfrm>
              <a:off x="10021718" y="2362836"/>
              <a:ext cx="1619419" cy="123111"/>
            </a:xfrm>
            <a:prstGeom prst="rect">
              <a:avLst/>
            </a:prstGeom>
            <a:noFill/>
          </p:spPr>
          <p:txBody>
            <a:bodyPr wrap="square" lIns="0" tIns="0" rIns="0" bIns="0" rtlCol="0">
              <a:spAutoFit/>
            </a:bodyPr>
            <a:lstStyle/>
            <a:p>
              <a:pPr eaLnBrk="0" fontAlgn="base" hangingPunct="0">
                <a:lnSpc>
                  <a:spcPct val="80000"/>
                </a:lnSpc>
              </a:pPr>
              <a:r>
                <a:rPr lang="de-CH" sz="1000" dirty="0" err="1">
                  <a:latin typeface="Arial" panose="020B0604020202020204" pitchFamily="34" charset="0"/>
                  <a:ea typeface="MS PGothic" panose="020B0600070205080204" pitchFamily="34" charset="-128"/>
                  <a:cs typeface="Times New Roman" panose="02020603050405020304" pitchFamily="18" charset="0"/>
                </a:rPr>
                <a:t>Techniciens</a:t>
              </a:r>
              <a:r>
                <a:rPr lang="de-CH" sz="1000" dirty="0">
                  <a:latin typeface="Arial" panose="020B0604020202020204" pitchFamily="34" charset="0"/>
                  <a:ea typeface="MS PGothic" panose="020B0600070205080204" pitchFamily="34" charset="-128"/>
                  <a:cs typeface="Times New Roman" panose="02020603050405020304" pitchFamily="18" charset="0"/>
                </a:rPr>
                <a:t> du </a:t>
              </a:r>
              <a:r>
                <a:rPr lang="de-CH" sz="1000" dirty="0" err="1">
                  <a:latin typeface="Arial" panose="020B0604020202020204" pitchFamily="34" charset="0"/>
                  <a:ea typeface="MS PGothic" panose="020B0600070205080204" pitchFamily="34" charset="-128"/>
                  <a:cs typeface="Times New Roman" panose="02020603050405020304" pitchFamily="18" charset="0"/>
                </a:rPr>
                <a:t>bâtiment</a:t>
              </a:r>
              <a:endParaRPr lang="de-CH" sz="1000" dirty="0">
                <a:latin typeface="Times New Roman" panose="02020603050405020304" pitchFamily="18" charset="0"/>
                <a:ea typeface="Times New Roman" panose="02020603050405020304" pitchFamily="18" charset="0"/>
              </a:endParaRPr>
            </a:p>
          </p:txBody>
        </p:sp>
      </p:grpSp>
      <p:sp>
        <p:nvSpPr>
          <p:cNvPr id="68" name="Textfeld 39">
            <a:extLst>
              <a:ext uri="{FF2B5EF4-FFF2-40B4-BE49-F238E27FC236}">
                <a16:creationId xmlns:a16="http://schemas.microsoft.com/office/drawing/2014/main" id="{EA1040BA-61A4-4A83-A9CD-16D05C8154B0}"/>
              </a:ext>
            </a:extLst>
          </p:cNvPr>
          <p:cNvSpPr txBox="1"/>
          <p:nvPr/>
        </p:nvSpPr>
        <p:spPr>
          <a:xfrm>
            <a:off x="6260628" y="6257839"/>
            <a:ext cx="1600316" cy="123111"/>
          </a:xfrm>
          <a:prstGeom prst="rect">
            <a:avLst/>
          </a:prstGeom>
          <a:noFill/>
        </p:spPr>
        <p:txBody>
          <a:bodyPr wrap="square" lIns="0" tIns="0" rIns="0" bIns="0" rtlCol="0">
            <a:spAutoFit/>
          </a:bodyPr>
          <a:lstStyle/>
          <a:p>
            <a:pPr eaLnBrk="0" fontAlgn="base" hangingPunct="0">
              <a:lnSpc>
                <a:spcPct val="80000"/>
              </a:lnSpc>
            </a:pPr>
            <a:r>
              <a:rPr lang="de-CH" sz="1000" dirty="0" err="1">
                <a:ea typeface="MS PGothic" panose="020B0600070205080204" pitchFamily="34" charset="-128"/>
                <a:cs typeface="Times New Roman" panose="02020603050405020304" pitchFamily="18" charset="0"/>
              </a:rPr>
              <a:t>Travaux</a:t>
            </a:r>
            <a:r>
              <a:rPr lang="de-CH" sz="1000" dirty="0">
                <a:ea typeface="MS PGothic" panose="020B0600070205080204" pitchFamily="34" charset="-128"/>
                <a:cs typeface="Times New Roman" panose="02020603050405020304" pitchFamily="18" charset="0"/>
              </a:rPr>
              <a:t> </a:t>
            </a:r>
            <a:r>
              <a:rPr lang="de-CH" sz="1000" dirty="0" err="1">
                <a:ea typeface="MS PGothic" panose="020B0600070205080204" pitchFamily="34" charset="-128"/>
                <a:cs typeface="Times New Roman" panose="02020603050405020304" pitchFamily="18" charset="0"/>
              </a:rPr>
              <a:t>souterrains</a:t>
            </a:r>
            <a:endParaRPr lang="de-CH" sz="1000" dirty="0">
              <a:ea typeface="Times New Roman" panose="02020603050405020304" pitchFamily="18" charset="0"/>
            </a:endParaRPr>
          </a:p>
        </p:txBody>
      </p:sp>
      <p:grpSp>
        <p:nvGrpSpPr>
          <p:cNvPr id="69" name="Gruppieren 68">
            <a:extLst>
              <a:ext uri="{FF2B5EF4-FFF2-40B4-BE49-F238E27FC236}">
                <a16:creationId xmlns:a16="http://schemas.microsoft.com/office/drawing/2014/main" id="{D693186F-5E42-489D-B3A2-100324D5890A}"/>
              </a:ext>
            </a:extLst>
          </p:cNvPr>
          <p:cNvGrpSpPr/>
          <p:nvPr/>
        </p:nvGrpSpPr>
        <p:grpSpPr>
          <a:xfrm>
            <a:off x="8129513" y="5136828"/>
            <a:ext cx="1620000" cy="1239908"/>
            <a:chOff x="7621495" y="5176609"/>
            <a:chExt cx="1620000" cy="1239908"/>
          </a:xfrm>
        </p:grpSpPr>
        <p:pic>
          <p:nvPicPr>
            <p:cNvPr id="70" name="Grafik 69">
              <a:extLst>
                <a:ext uri="{FF2B5EF4-FFF2-40B4-BE49-F238E27FC236}">
                  <a16:creationId xmlns:a16="http://schemas.microsoft.com/office/drawing/2014/main" id="{08C39428-FA1D-4ED0-8275-AF1CE8868543}"/>
                </a:ext>
              </a:extLst>
            </p:cNvPr>
            <p:cNvPicPr>
              <a:picLocks/>
            </p:cNvPicPr>
            <p:nvPr/>
          </p:nvPicPr>
          <p:blipFill rotWithShape="1">
            <a:blip r:embed="rId24" cstate="print">
              <a:extLst>
                <a:ext uri="{28A0092B-C50C-407E-A947-70E740481C1C}">
                  <a14:useLocalDpi xmlns:a14="http://schemas.microsoft.com/office/drawing/2010/main" val="0"/>
                </a:ext>
              </a:extLst>
            </a:blip>
            <a:srcRect r="813"/>
            <a:stretch/>
          </p:blipFill>
          <p:spPr>
            <a:xfrm>
              <a:off x="7621495" y="5176609"/>
              <a:ext cx="1620000" cy="1080000"/>
            </a:xfrm>
            <a:prstGeom prst="rect">
              <a:avLst/>
            </a:prstGeom>
          </p:spPr>
        </p:pic>
        <p:sp>
          <p:nvSpPr>
            <p:cNvPr id="71" name="Textfeld 70">
              <a:extLst>
                <a:ext uri="{FF2B5EF4-FFF2-40B4-BE49-F238E27FC236}">
                  <a16:creationId xmlns:a16="http://schemas.microsoft.com/office/drawing/2014/main" id="{E40931B0-C195-46EF-BEE8-59321320C3AF}"/>
                </a:ext>
              </a:extLst>
            </p:cNvPr>
            <p:cNvSpPr txBox="1"/>
            <p:nvPr/>
          </p:nvSpPr>
          <p:spPr>
            <a:xfrm>
              <a:off x="7621495" y="6262629"/>
              <a:ext cx="1310898" cy="153888"/>
            </a:xfrm>
            <a:prstGeom prst="rect">
              <a:avLst/>
            </a:prstGeom>
            <a:noFill/>
          </p:spPr>
          <p:txBody>
            <a:bodyPr wrap="square" lIns="0" tIns="0" rIns="0" bIns="0" rtlCol="0">
              <a:spAutoFit/>
            </a:bodyPr>
            <a:lstStyle/>
            <a:p>
              <a:r>
                <a:rPr lang="de-CH" sz="1000" dirty="0">
                  <a:effectLst/>
                  <a:ea typeface="Calibri" panose="020F0502020204030204" pitchFamily="34" charset="0"/>
                  <a:cs typeface="Times New Roman" panose="02020603050405020304" pitchFamily="18" charset="0"/>
                </a:rPr>
                <a:t>Amiante</a:t>
              </a:r>
              <a:r>
                <a:rPr lang="de-CH" sz="1000" dirty="0">
                  <a:solidFill>
                    <a:srgbClr val="FF0066"/>
                  </a:solidFill>
                </a:rPr>
                <a:t> </a:t>
              </a:r>
            </a:p>
          </p:txBody>
        </p:sp>
      </p:grpSp>
      <p:pic>
        <p:nvPicPr>
          <p:cNvPr id="72" name="Picture 3">
            <a:extLst>
              <a:ext uri="{FF2B5EF4-FFF2-40B4-BE49-F238E27FC236}">
                <a16:creationId xmlns:a16="http://schemas.microsoft.com/office/drawing/2014/main" id="{6F94F85E-0ACA-4F33-B5A2-FE33390DAA8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31396" t="8770" r="36613" b="62611"/>
          <a:stretch/>
        </p:blipFill>
        <p:spPr bwMode="auto">
          <a:xfrm>
            <a:off x="2429561" y="5129200"/>
            <a:ext cx="1617960" cy="108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42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fr-CH" dirty="0"/>
              <a:t>Préparation pour les organisateurs </a:t>
            </a:r>
          </a:p>
        </p:txBody>
      </p:sp>
      <p:sp>
        <p:nvSpPr>
          <p:cNvPr id="9" name="Inhaltsplatzhalter 8"/>
          <p:cNvSpPr>
            <a:spLocks noGrp="1"/>
          </p:cNvSpPr>
          <p:nvPr>
            <p:ph idx="1"/>
          </p:nvPr>
        </p:nvSpPr>
        <p:spPr>
          <a:xfrm>
            <a:off x="551384" y="1484784"/>
            <a:ext cx="11089232" cy="4608513"/>
          </a:xfrm>
        </p:spPr>
        <p:txBody>
          <a:bodyPr/>
          <a:lstStyle/>
          <a:p>
            <a:pPr marL="457200" indent="-457200">
              <a:spcAft>
                <a:spcPts val="600"/>
              </a:spcAft>
              <a:buFont typeface="+mj-lt"/>
              <a:buAutoNum type="arabicPeriod"/>
            </a:pPr>
            <a:r>
              <a:rPr lang="fr-CH" sz="2000" dirty="0"/>
              <a:t>Planifier le séminaire; durée: env. 1h30 </a:t>
            </a:r>
            <a:endParaRPr lang="de-CH" sz="2000" dirty="0"/>
          </a:p>
          <a:p>
            <a:pPr marL="1062038" lvl="2" indent="-342900">
              <a:spcAft>
                <a:spcPts val="600"/>
              </a:spcAft>
              <a:buFont typeface="Arial" panose="020B0604020202020204" pitchFamily="34" charset="0"/>
              <a:buChar char="•"/>
            </a:pPr>
            <a:r>
              <a:rPr lang="fr-CH" sz="1800" dirty="0"/>
              <a:t>Date et heure, lieu, invitation, etc.</a:t>
            </a:r>
            <a:endParaRPr lang="de-CH" sz="1800" dirty="0"/>
          </a:p>
          <a:p>
            <a:pPr marL="457200" indent="-457200">
              <a:spcAft>
                <a:spcPts val="600"/>
              </a:spcAft>
              <a:buFont typeface="+mj-lt"/>
              <a:buAutoNum type="arabicPeriod"/>
            </a:pPr>
            <a:r>
              <a:rPr lang="fr-CH" sz="2000" dirty="0"/>
              <a:t>Laisser la direction se charger de l’introduction </a:t>
            </a:r>
          </a:p>
          <a:p>
            <a:pPr marL="457200" indent="-457200">
              <a:spcAft>
                <a:spcPts val="600"/>
              </a:spcAft>
              <a:buFont typeface="+mj-lt"/>
              <a:buAutoNum type="arabicPeriod"/>
            </a:pPr>
            <a:r>
              <a:rPr lang="fr-CH" sz="2000" dirty="0"/>
              <a:t>Préparer une présentation individuelle </a:t>
            </a:r>
            <a:endParaRPr lang="de-CH" sz="2000" dirty="0"/>
          </a:p>
          <a:p>
            <a:pPr marL="1073150" lvl="2" indent="-342900">
              <a:spcAft>
                <a:spcPts val="600"/>
              </a:spcAft>
              <a:buFont typeface="Arial" panose="020B0604020202020204" pitchFamily="34" charset="0"/>
              <a:buChar char="•"/>
            </a:pPr>
            <a:r>
              <a:rPr lang="fr-CH" sz="1800" dirty="0"/>
              <a:t>Présenter la statistique des accidents (diapos 17+18) </a:t>
            </a:r>
            <a:r>
              <a:rPr lang="fr-CH" sz="1800" dirty="0">
                <a:sym typeface="Wingdings"/>
              </a:rPr>
              <a:t> disponible auprès de l’agence Suva compétente</a:t>
            </a:r>
            <a:endParaRPr lang="de-CH" sz="1800" dirty="0"/>
          </a:p>
          <a:p>
            <a:pPr marL="1073150" lvl="2" indent="-342900">
              <a:spcAft>
                <a:spcPts val="600"/>
              </a:spcAft>
              <a:buFont typeface="Arial" panose="020B0604020202020204" pitchFamily="34" charset="0"/>
              <a:buChar char="•"/>
            </a:pPr>
            <a:r>
              <a:rPr lang="fr-CH" sz="1800" dirty="0"/>
              <a:t>Insérer des photos de situations dangereuses (diapo 20) </a:t>
            </a:r>
            <a:endParaRPr lang="de-CH" sz="1800" dirty="0"/>
          </a:p>
          <a:p>
            <a:pPr marL="180975" indent="-457200" eaLnBrk="0" fontAlgn="base" hangingPunct="0">
              <a:lnSpc>
                <a:spcPct val="90000"/>
              </a:lnSpc>
              <a:spcBef>
                <a:spcPct val="0"/>
              </a:spcBef>
              <a:spcAft>
                <a:spcPts val="600"/>
              </a:spcAft>
              <a:buFont typeface="+mj-lt"/>
              <a:buAutoNum type="arabicPeriod"/>
            </a:pPr>
            <a:r>
              <a:rPr lang="fr-CH" sz="2000" dirty="0"/>
              <a:t>Imprimer le quiz auquel les participants devront répondre en fin de module (diapos 8+9+42)</a:t>
            </a:r>
            <a:endParaRPr lang="de-CH" sz="2000" dirty="0"/>
          </a:p>
          <a:p>
            <a:pPr marL="180975" indent="-457200" eaLnBrk="0" fontAlgn="base" hangingPunct="0">
              <a:lnSpc>
                <a:spcPct val="90000"/>
              </a:lnSpc>
              <a:spcBef>
                <a:spcPct val="0"/>
              </a:spcBef>
              <a:spcAft>
                <a:spcPts val="600"/>
              </a:spcAft>
              <a:buFont typeface="+mj-lt"/>
              <a:buAutoNum type="arabicPeriod"/>
            </a:pPr>
            <a:r>
              <a:rPr lang="fr-CH" sz="2000" dirty="0"/>
              <a:t>Commander et distribuer les «règles vitales» (diapo 38) </a:t>
            </a:r>
            <a:r>
              <a:rPr lang="fr-CH" sz="2000" dirty="0">
                <a:sym typeface="Wingdings"/>
              </a:rPr>
              <a:t> </a:t>
            </a:r>
            <a:r>
              <a:rPr lang="fr-CH" sz="2000" dirty="0">
                <a:hlinkClick r:id="rId2"/>
              </a:rPr>
              <a:t>www.suva.ch/regles</a:t>
            </a:r>
            <a:endParaRPr lang="de-CH" sz="2000" dirty="0"/>
          </a:p>
          <a:p>
            <a:pPr marL="457200" indent="-457200" eaLnBrk="0" fontAlgn="base" hangingPunct="0">
              <a:lnSpc>
                <a:spcPct val="90000"/>
              </a:lnSpc>
              <a:spcBef>
                <a:spcPct val="0"/>
              </a:spcBef>
              <a:spcAft>
                <a:spcPts val="600"/>
              </a:spcAft>
              <a:buFont typeface="+mj-lt"/>
              <a:buAutoNum type="arabicPeriod"/>
            </a:pPr>
            <a:r>
              <a:rPr lang="fr-CH" sz="2000" dirty="0"/>
              <a:t>Mener son exposé en respectant le programme et la présentation</a:t>
            </a:r>
          </a:p>
          <a:p>
            <a:pPr eaLnBrk="0" fontAlgn="base" hangingPunct="0">
              <a:lnSpc>
                <a:spcPct val="90000"/>
              </a:lnSpc>
              <a:spcBef>
                <a:spcPct val="0"/>
              </a:spcBef>
              <a:spcAft>
                <a:spcPts val="600"/>
              </a:spcAft>
            </a:pPr>
            <a:endParaRPr lang="de-CH" sz="1200" b="1" dirty="0"/>
          </a:p>
          <a:p>
            <a:pPr eaLnBrk="0" fontAlgn="base" hangingPunct="0">
              <a:lnSpc>
                <a:spcPct val="90000"/>
              </a:lnSpc>
              <a:spcBef>
                <a:spcPct val="0"/>
              </a:spcBef>
              <a:spcAft>
                <a:spcPts val="600"/>
              </a:spcAft>
            </a:pPr>
            <a:r>
              <a:rPr lang="fr-FR" sz="2000" dirty="0"/>
              <a:t>Si vous avez des questions, veuillez contacter Victor Martinez (</a:t>
            </a:r>
            <a:r>
              <a:rPr lang="fr-FR" sz="2000" dirty="0" err="1"/>
              <a:t>mvd</a:t>
            </a:r>
            <a:r>
              <a:rPr lang="fr-FR" sz="2000" dirty="0"/>
              <a:t>) – 041 419 6459</a:t>
            </a:r>
            <a:endParaRPr lang="de-CH" sz="2000" dirty="0"/>
          </a:p>
          <a:p>
            <a:pPr eaLnBrk="0" fontAlgn="base" hangingPunct="0">
              <a:lnSpc>
                <a:spcPct val="90000"/>
              </a:lnSpc>
              <a:spcBef>
                <a:spcPct val="0"/>
              </a:spcBef>
              <a:spcAft>
                <a:spcPts val="600"/>
              </a:spcAft>
            </a:pPr>
            <a:r>
              <a:rPr lang="fr-CH" sz="2000" b="1" dirty="0"/>
              <a:t>Vous trouverez d’autres modules de prévention à l’adresse </a:t>
            </a:r>
            <a:r>
              <a:rPr lang="fr-CH" sz="2000" b="1" dirty="0">
                <a:hlinkClick r:id="rId3"/>
              </a:rPr>
              <a:t>www.suva.ch/modulesdeprevention</a:t>
            </a:r>
            <a:endParaRPr lang="de-CH" sz="2000" b="1" dirty="0"/>
          </a:p>
          <a:p>
            <a:pPr eaLnBrk="0" fontAlgn="base" hangingPunct="0">
              <a:lnSpc>
                <a:spcPct val="90000"/>
              </a:lnSpc>
              <a:spcBef>
                <a:spcPct val="0"/>
              </a:spcBef>
              <a:spcAft>
                <a:spcPts val="600"/>
              </a:spcAft>
            </a:pPr>
            <a:endParaRPr lang="de-CH" sz="2000" dirty="0"/>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14289" t="8070" r="12225" b="13915"/>
          <a:stretch/>
        </p:blipFill>
        <p:spPr>
          <a:xfrm>
            <a:off x="8921008" y="729556"/>
            <a:ext cx="2736304" cy="2204245"/>
          </a:xfrm>
          <a:prstGeom prst="rect">
            <a:avLst/>
          </a:prstGeom>
        </p:spPr>
      </p:pic>
    </p:spTree>
    <p:extLst>
      <p:ext uri="{BB962C8B-B14F-4D97-AF65-F5344CB8AC3E}">
        <p14:creationId xmlns:p14="http://schemas.microsoft.com/office/powerpoint/2010/main" val="5773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07C04-9FD8-4A32-B13C-1F9E4026F509}"/>
              </a:ext>
            </a:extLst>
          </p:cNvPr>
          <p:cNvSpPr>
            <a:spLocks noGrp="1"/>
          </p:cNvSpPr>
          <p:nvPr>
            <p:ph type="title"/>
          </p:nvPr>
        </p:nvSpPr>
        <p:spPr/>
        <p:txBody>
          <a:bodyPr/>
          <a:lstStyle/>
          <a:p>
            <a:r>
              <a:rPr lang="fr-FR" dirty="0"/>
              <a:t>Télécharger et présenter le film </a:t>
            </a:r>
            <a:r>
              <a:rPr lang="fr-FR" b="0" i="0" dirty="0">
                <a:solidFill>
                  <a:srgbClr val="666666"/>
                </a:solidFill>
                <a:effectLst/>
                <a:latin typeface="HelveticaNeueLTW04-65Medium"/>
              </a:rPr>
              <a:t>«Récit d’un supérieur: «… Tout ce que j’ai vu, c’était deux draps avec deux corps sans vie dessous.»</a:t>
            </a:r>
            <a:br>
              <a:rPr lang="fr-FR" dirty="0"/>
            </a:br>
            <a:r>
              <a:rPr lang="fr-FR" dirty="0"/>
              <a:t>Durée: 3:34 min</a:t>
            </a:r>
            <a:br>
              <a:rPr lang="fr-FR" dirty="0"/>
            </a:br>
            <a:endParaRPr lang="de-CH" dirty="0"/>
          </a:p>
        </p:txBody>
      </p:sp>
      <p:sp>
        <p:nvSpPr>
          <p:cNvPr id="3" name="Inhaltsplatzhalter 2">
            <a:extLst>
              <a:ext uri="{FF2B5EF4-FFF2-40B4-BE49-F238E27FC236}">
                <a16:creationId xmlns:a16="http://schemas.microsoft.com/office/drawing/2014/main" id="{9AE2E972-2A1B-493B-913C-308D1C290819}"/>
              </a:ext>
            </a:extLst>
          </p:cNvPr>
          <p:cNvSpPr>
            <a:spLocks noGrp="1"/>
          </p:cNvSpPr>
          <p:nvPr>
            <p:ph idx="1"/>
          </p:nvPr>
        </p:nvSpPr>
        <p:spPr/>
        <p:txBody>
          <a:bodyPr/>
          <a:lstStyle/>
          <a:p>
            <a:pPr marL="0" indent="0">
              <a:buNone/>
            </a:pPr>
            <a:endParaRPr lang="de-CH" dirty="0"/>
          </a:p>
          <a:p>
            <a:pPr marL="0" indent="0">
              <a:buNone/>
            </a:pPr>
            <a:endParaRPr lang="de-CH" dirty="0"/>
          </a:p>
          <a:p>
            <a:pPr marL="0" indent="0">
              <a:buNone/>
            </a:pPr>
            <a:r>
              <a:rPr lang="de-CH" sz="1800" dirty="0" err="1">
                <a:effectLst/>
                <a:latin typeface="Verdana" panose="020B0604030504040204" pitchFamily="34" charset="0"/>
                <a:ea typeface="Verdana" panose="020B0604030504040204" pitchFamily="34" charset="0"/>
              </a:rPr>
              <a:t>Récit</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d’un</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supérieur</a:t>
            </a:r>
            <a:r>
              <a:rPr lang="de-CH" sz="1800" dirty="0">
                <a:effectLst/>
                <a:latin typeface="Verdana" panose="020B0604030504040204" pitchFamily="34" charset="0"/>
                <a:ea typeface="Verdana" panose="020B0604030504040204" pitchFamily="34" charset="0"/>
              </a:rPr>
              <a:t>: «… </a:t>
            </a:r>
            <a:r>
              <a:rPr lang="de-CH" sz="1800" dirty="0" err="1">
                <a:effectLst/>
                <a:latin typeface="Verdana" panose="020B0604030504040204" pitchFamily="34" charset="0"/>
                <a:ea typeface="Verdana" panose="020B0604030504040204" pitchFamily="34" charset="0"/>
              </a:rPr>
              <a:t>Tout</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ce</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que</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j’ai</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vu</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c’était</a:t>
            </a:r>
            <a:r>
              <a:rPr lang="de-CH" sz="1800" dirty="0">
                <a:effectLst/>
                <a:latin typeface="Verdana" panose="020B0604030504040204" pitchFamily="34" charset="0"/>
                <a:ea typeface="Verdana" panose="020B0604030504040204" pitchFamily="34" charset="0"/>
              </a:rPr>
              <a:t> deux </a:t>
            </a:r>
            <a:r>
              <a:rPr lang="de-CH" sz="1800" dirty="0" err="1">
                <a:effectLst/>
                <a:latin typeface="Verdana" panose="020B0604030504040204" pitchFamily="34" charset="0"/>
                <a:ea typeface="Verdana" panose="020B0604030504040204" pitchFamily="34" charset="0"/>
              </a:rPr>
              <a:t>draps</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avec</a:t>
            </a:r>
            <a:r>
              <a:rPr lang="de-CH" sz="1800" dirty="0">
                <a:effectLst/>
                <a:latin typeface="Verdana" panose="020B0604030504040204" pitchFamily="34" charset="0"/>
                <a:ea typeface="Verdana" panose="020B0604030504040204" pitchFamily="34" charset="0"/>
              </a:rPr>
              <a:t> deux </a:t>
            </a:r>
            <a:r>
              <a:rPr lang="de-CH" sz="1800" dirty="0" err="1">
                <a:effectLst/>
                <a:latin typeface="Verdana" panose="020B0604030504040204" pitchFamily="34" charset="0"/>
                <a:ea typeface="Verdana" panose="020B0604030504040204" pitchFamily="34" charset="0"/>
              </a:rPr>
              <a:t>corps</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sans</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vie</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dessous</a:t>
            </a:r>
            <a:r>
              <a:rPr lang="de-CH" sz="1800" dirty="0">
                <a:effectLst/>
                <a:latin typeface="Verdana" panose="020B0604030504040204" pitchFamily="34" charset="0"/>
                <a:ea typeface="Verdana" panose="020B0604030504040204" pitchFamily="34" charset="0"/>
              </a:rPr>
              <a:t>.» </a:t>
            </a:r>
            <a:br>
              <a:rPr lang="de-CH" sz="1800" dirty="0">
                <a:effectLst/>
                <a:latin typeface="Verdana" panose="020B0604030504040204" pitchFamily="34" charset="0"/>
                <a:ea typeface="Verdana" panose="020B0604030504040204" pitchFamily="34" charset="0"/>
              </a:rPr>
            </a:br>
            <a:r>
              <a:rPr lang="de-CH" sz="1800" u="sng" dirty="0">
                <a:solidFill>
                  <a:srgbClr val="0000FF"/>
                </a:solidFill>
                <a:effectLst/>
                <a:latin typeface="Verdana" panose="020B0604030504040204" pitchFamily="34" charset="0"/>
                <a:ea typeface="Verdana" panose="020B0604030504040204" pitchFamily="34" charset="0"/>
                <a:hlinkClick r:id="rId2"/>
              </a:rPr>
              <a:t>https://www.suva.ch/fr-CH/materiel/Film/recit-d-un-superieur---tout-ce-que-j-ai-vu-c-etait-deux-draps-avec-deux-corps-sans-vie-dessous</a:t>
            </a:r>
            <a:endParaRPr lang="de-CH" sz="1800" dirty="0">
              <a:effectLst/>
              <a:latin typeface="Verdana" panose="020B0604030504040204" pitchFamily="34" charset="0"/>
              <a:ea typeface="Verdana" panose="020B0604030504040204" pitchFamily="34" charset="0"/>
            </a:endParaRPr>
          </a:p>
          <a:p>
            <a:pPr marL="0" indent="0">
              <a:buNone/>
            </a:pPr>
            <a:endParaRPr lang="de-CH" dirty="0"/>
          </a:p>
        </p:txBody>
      </p:sp>
    </p:spTree>
    <p:extLst>
      <p:ext uri="{BB962C8B-B14F-4D97-AF65-F5344CB8AC3E}">
        <p14:creationId xmlns:p14="http://schemas.microsoft.com/office/powerpoint/2010/main" val="2626945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2639616" y="548680"/>
            <a:ext cx="6408712" cy="5828687"/>
          </a:xfrm>
          <a:prstGeom prst="rect">
            <a:avLst/>
          </a:prstGeom>
        </p:spPr>
      </p:pic>
    </p:spTree>
    <p:extLst>
      <p:ext uri="{BB962C8B-B14F-4D97-AF65-F5344CB8AC3E}">
        <p14:creationId xmlns:p14="http://schemas.microsoft.com/office/powerpoint/2010/main" val="1057253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sz="3200"/>
              <a:t>Quiz</a:t>
            </a:r>
            <a:endParaRPr lang="de-CH" sz="3200" dirty="0"/>
          </a:p>
        </p:txBody>
      </p:sp>
      <p:pic>
        <p:nvPicPr>
          <p:cNvPr id="10" name="Inhaltsplatzhalt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54" y="1563360"/>
            <a:ext cx="7832840" cy="4355018"/>
          </a:xfrm>
          <a:prstGeom prst="rect">
            <a:avLst/>
          </a:prstGeom>
        </p:spPr>
      </p:pic>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r="60825" b="13238"/>
          <a:stretch/>
        </p:blipFill>
        <p:spPr>
          <a:xfrm>
            <a:off x="8544272" y="1417428"/>
            <a:ext cx="2918400" cy="4608000"/>
          </a:xfrm>
          <a:prstGeom prst="rect">
            <a:avLst/>
          </a:prstGeom>
        </p:spPr>
      </p:pic>
    </p:spTree>
    <p:extLst>
      <p:ext uri="{BB962C8B-B14F-4D97-AF65-F5344CB8AC3E}">
        <p14:creationId xmlns:p14="http://schemas.microsoft.com/office/powerpoint/2010/main" val="673132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pic>
        <p:nvPicPr>
          <p:cNvPr id="6" name="Bildplatzhalter 7">
            <a:extLst>
              <a:ext uri="{FF2B5EF4-FFF2-40B4-BE49-F238E27FC236}">
                <a16:creationId xmlns:a16="http://schemas.microsoft.com/office/drawing/2014/main" id="{2B4F9646-6195-0345-8A7D-2E04DD1FF6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60" r="1160" b="25821"/>
          <a:stretch/>
        </p:blipFill>
        <p:spPr>
          <a:xfrm>
            <a:off x="-522" y="549275"/>
            <a:ext cx="11641138" cy="3887788"/>
          </a:xfrm>
          <a:prstGeom prst="rect">
            <a:avLst/>
          </a:prstGeom>
          <a:solidFill>
            <a:schemeClr val="accent6">
              <a:lumMod val="20000"/>
              <a:lumOff val="80000"/>
            </a:schemeClr>
          </a:solidFill>
        </p:spPr>
      </p:pic>
      <p:sp>
        <p:nvSpPr>
          <p:cNvPr id="4" name="Titel 3"/>
          <p:cNvSpPr>
            <a:spLocks noGrp="1"/>
          </p:cNvSpPr>
          <p:nvPr>
            <p:ph type="ctrTitle"/>
          </p:nvPr>
        </p:nvSpPr>
        <p:spPr/>
        <p:txBody>
          <a:bodyPr/>
          <a:lstStyle/>
          <a:p>
            <a:r>
              <a:rPr lang="fr-CH"/>
              <a:t>Ensemble pour plus de sécurité</a:t>
            </a:r>
            <a:br>
              <a:rPr lang="fr-CH"/>
            </a:br>
            <a:r>
              <a:rPr lang="fr-CH"/>
              <a:t>Merci de votre soutien!</a:t>
            </a:r>
            <a:endParaRPr lang="de-CH" dirty="0"/>
          </a:p>
        </p:txBody>
      </p:sp>
    </p:spTree>
    <p:extLst>
      <p:ext uri="{BB962C8B-B14F-4D97-AF65-F5344CB8AC3E}">
        <p14:creationId xmlns:p14="http://schemas.microsoft.com/office/powerpoint/2010/main" val="93598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Inhaltsplatzhalter 4"/>
          <p:cNvSpPr txBox="1">
            <a:spLocks/>
          </p:cNvSpPr>
          <p:nvPr/>
        </p:nvSpPr>
        <p:spPr>
          <a:xfrm rot="5400000">
            <a:off x="2147178" y="-678699"/>
            <a:ext cx="6244053" cy="8283513"/>
          </a:xfrm>
          <a:prstGeom prst="rect">
            <a:avLst/>
          </a:prstGeom>
        </p:spPr>
        <p:txBody>
          <a:bodyPr lIns="0" tIns="0" rIns="0" bIns="0"/>
          <a:lstStyle>
            <a:lvl1pPr marL="0" indent="0" algn="l" rtl="0" eaLnBrk="0" fontAlgn="base" hangingPunct="0">
              <a:lnSpc>
                <a:spcPct val="90000"/>
              </a:lnSpc>
              <a:spcBef>
                <a:spcPct val="0"/>
              </a:spcBef>
              <a:spcAft>
                <a:spcPct val="0"/>
              </a:spcAft>
              <a:defRPr sz="2000" baseline="0">
                <a:solidFill>
                  <a:schemeClr val="tx1"/>
                </a:solidFill>
                <a:latin typeface="+mn-lt"/>
                <a:ea typeface="+mn-ea"/>
                <a:cs typeface="+mn-cs"/>
              </a:defRPr>
            </a:lvl1pPr>
            <a:lvl2pPr marL="741363" indent="-285750" algn="l" rtl="0" eaLnBrk="0" fontAlgn="base" hangingPunct="0">
              <a:lnSpc>
                <a:spcPct val="90000"/>
              </a:lnSpc>
              <a:spcBef>
                <a:spcPct val="0"/>
              </a:spcBef>
              <a:spcAft>
                <a:spcPct val="0"/>
              </a:spcAft>
              <a:defRPr sz="1700">
                <a:solidFill>
                  <a:schemeClr val="tx1"/>
                </a:solidFill>
                <a:latin typeface="+mn-lt"/>
                <a:ea typeface="+mn-ea"/>
              </a:defRPr>
            </a:lvl2pPr>
            <a:lvl3pPr marL="1143000" indent="-228600" algn="l" rtl="0" eaLnBrk="0" fontAlgn="base" hangingPunct="0">
              <a:lnSpc>
                <a:spcPct val="90000"/>
              </a:lnSpc>
              <a:spcBef>
                <a:spcPct val="0"/>
              </a:spcBef>
              <a:spcAft>
                <a:spcPct val="0"/>
              </a:spcAft>
              <a:defRPr sz="1400">
                <a:solidFill>
                  <a:schemeClr val="tx1"/>
                </a:solidFill>
                <a:latin typeface="+mn-lt"/>
                <a:ea typeface="+mn-ea"/>
              </a:defRPr>
            </a:lvl3pPr>
            <a:lvl4pPr marL="1598613" indent="-228600" algn="l" rtl="0" eaLnBrk="0" fontAlgn="base" hangingPunct="0">
              <a:lnSpc>
                <a:spcPct val="90000"/>
              </a:lnSpc>
              <a:spcBef>
                <a:spcPct val="0"/>
              </a:spcBef>
              <a:spcAft>
                <a:spcPct val="0"/>
              </a:spcAft>
              <a:defRPr sz="1300">
                <a:solidFill>
                  <a:schemeClr val="tx1"/>
                </a:solidFill>
                <a:latin typeface="+mn-lt"/>
                <a:ea typeface="+mn-ea"/>
              </a:defRPr>
            </a:lvl4pPr>
            <a:lvl5pPr marL="2057400" indent="-228600" algn="l" rtl="0" eaLnBrk="0" fontAlgn="base" hangingPunct="0">
              <a:lnSpc>
                <a:spcPct val="90000"/>
              </a:lnSpc>
              <a:spcBef>
                <a:spcPct val="0"/>
              </a:spcBef>
              <a:spcAft>
                <a:spcPct val="0"/>
              </a:spcAft>
              <a:defRPr sz="1300">
                <a:solidFill>
                  <a:schemeClr val="tx1"/>
                </a:solidFill>
                <a:latin typeface="+mn-lt"/>
                <a:ea typeface="+mn-ea"/>
              </a:defRPr>
            </a:lvl5pPr>
            <a:lvl6pPr marL="2379238" indent="-228881" algn="l" defTabSz="914405" rtl="0" fontAlgn="base">
              <a:lnSpc>
                <a:spcPct val="90000"/>
              </a:lnSpc>
              <a:spcBef>
                <a:spcPct val="0"/>
              </a:spcBef>
              <a:spcAft>
                <a:spcPct val="0"/>
              </a:spcAft>
              <a:defRPr sz="1300">
                <a:solidFill>
                  <a:schemeClr val="tx1"/>
                </a:solidFill>
                <a:latin typeface="+mn-lt"/>
                <a:ea typeface="+mn-ea"/>
              </a:defRPr>
            </a:lvl6pPr>
            <a:lvl7pPr marL="2700787" indent="-228881" algn="l" defTabSz="914405" rtl="0" fontAlgn="base">
              <a:lnSpc>
                <a:spcPct val="90000"/>
              </a:lnSpc>
              <a:spcBef>
                <a:spcPct val="0"/>
              </a:spcBef>
              <a:spcAft>
                <a:spcPct val="0"/>
              </a:spcAft>
              <a:defRPr sz="1300">
                <a:solidFill>
                  <a:schemeClr val="tx1"/>
                </a:solidFill>
                <a:latin typeface="+mn-lt"/>
                <a:ea typeface="+mn-ea"/>
              </a:defRPr>
            </a:lvl7pPr>
            <a:lvl8pPr marL="3022335" indent="-228881" algn="l" defTabSz="914405" rtl="0" fontAlgn="base">
              <a:lnSpc>
                <a:spcPct val="90000"/>
              </a:lnSpc>
              <a:spcBef>
                <a:spcPct val="0"/>
              </a:spcBef>
              <a:spcAft>
                <a:spcPct val="0"/>
              </a:spcAft>
              <a:defRPr sz="1300">
                <a:solidFill>
                  <a:schemeClr val="tx1"/>
                </a:solidFill>
                <a:latin typeface="+mn-lt"/>
                <a:ea typeface="+mn-ea"/>
              </a:defRPr>
            </a:lvl8pPr>
            <a:lvl9pPr marL="3343884" indent="-228881" algn="l" defTabSz="914405" rtl="0" fontAlgn="base">
              <a:lnSpc>
                <a:spcPct val="90000"/>
              </a:lnSpc>
              <a:spcBef>
                <a:spcPct val="0"/>
              </a:spcBef>
              <a:spcAft>
                <a:spcPct val="0"/>
              </a:spcAft>
              <a:defRPr sz="1300">
                <a:solidFill>
                  <a:schemeClr val="tx1"/>
                </a:solidFill>
                <a:latin typeface="+mn-lt"/>
                <a:ea typeface="+mn-ea"/>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sz="3600" b="1" kern="0" spc="0" normalizeH="0" noProof="0" dirty="0">
                <a:ln>
                  <a:noFill/>
                </a:ln>
                <a:solidFill>
                  <a:schemeClr val="accent1"/>
                </a:solidFill>
                <a:effectLst/>
                <a:uLnTx/>
                <a:uFillTx/>
                <a:latin typeface="Arial"/>
                <a:ea typeface="ＭＳ Ｐゴシック"/>
              </a:rPr>
              <a:t>Invitation</a:t>
            </a:r>
          </a:p>
          <a:p>
            <a:pPr marL="0" marR="0" lvl="0" indent="0" algn="l" defTabSz="914400" rtl="0" eaLnBrk="0" fontAlgn="base" latinLnBrk="0" hangingPunct="0">
              <a:lnSpc>
                <a:spcPct val="90000"/>
              </a:lnSpc>
              <a:spcBef>
                <a:spcPct val="0"/>
              </a:spcBef>
              <a:spcAft>
                <a:spcPct val="0"/>
              </a:spcAft>
              <a:buClrTx/>
              <a:buSzTx/>
              <a:buFontTx/>
              <a:buNone/>
              <a:tabLst/>
              <a:defRPr/>
            </a:pPr>
            <a:endParaRPr lang="de-DE" sz="1900"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Chers collègues,</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Dans le cadre de notre travail quotidien, la sécurité passe avant tout.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lvl="0">
              <a:defRPr/>
            </a:pPr>
            <a:r>
              <a:rPr kumimoji="0" lang="fr-CH" kern="0" spc="0" normalizeH="0" noProof="0" dirty="0">
                <a:ln>
                  <a:noFill/>
                </a:ln>
                <a:solidFill>
                  <a:srgbClr val="000000"/>
                </a:solidFill>
                <a:effectLst/>
                <a:uLnTx/>
                <a:uFillTx/>
                <a:latin typeface="Arial"/>
                <a:ea typeface="ＭＳ Ｐゴシック"/>
              </a:rPr>
              <a:t>Tous les supérieurs hiérarchiques sont donc conviés à l’exposé </a:t>
            </a:r>
            <a:r>
              <a:rPr lang="fr-CH" kern="0" dirty="0">
                <a:solidFill>
                  <a:srgbClr val="000000"/>
                </a:solidFill>
                <a:ea typeface="ＭＳ Ｐゴシック"/>
              </a:rPr>
              <a:t>«La sécurité est une tâche de conduite !».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La réunion aura lieu le</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fr-CH" b="1" kern="0" dirty="0">
                <a:solidFill>
                  <a:srgbClr val="F50000"/>
                </a:solidFill>
                <a:ea typeface="ＭＳ Ｐゴシック"/>
              </a:rPr>
              <a:t>jour, date, heure, lieu </a:t>
            </a:r>
            <a:endParaRPr lang="de-DE" b="1" kern="0" dirty="0">
              <a:solidFill>
                <a:srgbClr val="F50000"/>
              </a:solidFil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fr-CH" kern="0" dirty="0">
                <a:solidFill>
                  <a:srgbClr val="000000"/>
                </a:solidFill>
                <a:latin typeface="Arial"/>
                <a:ea typeface="ＭＳ Ｐゴシック"/>
              </a:rPr>
              <a:t>Programme:</a:t>
            </a:r>
          </a:p>
          <a:p>
            <a:pPr marL="0" marR="0" lvl="0" indent="0" algn="l" defTabSz="914400" rtl="0" eaLnBrk="0" fontAlgn="base" latinLnBrk="0" hangingPunct="0">
              <a:lnSpc>
                <a:spcPct val="90000"/>
              </a:lnSpc>
              <a:spcBef>
                <a:spcPct val="0"/>
              </a:spcBef>
              <a:spcAft>
                <a:spcPct val="0"/>
              </a:spcAft>
              <a:buClrTx/>
              <a:buSzTx/>
              <a:buFontTx/>
              <a:buNone/>
              <a:tabLst/>
              <a:defRPr/>
            </a:pPr>
            <a:endParaRPr lang="de-CH" kern="0" dirty="0">
              <a:solidFill>
                <a:srgbClr val="000000"/>
              </a:solidFill>
              <a:latin typeface="Arial"/>
              <a:ea typeface="ＭＳ Ｐゴシック"/>
            </a:endParaRP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000000"/>
                </a:solidFill>
                <a:latin typeface="Arial"/>
                <a:ea typeface="ＭＳ Ｐゴシック"/>
              </a:rPr>
              <a:t>Introduction</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FF0000"/>
                </a:solidFill>
                <a:latin typeface="Arial"/>
                <a:ea typeface="ＭＳ Ｐゴシック"/>
              </a:rPr>
              <a:t>Statistique des accidents, coûts par événement (facultatifs)</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000000"/>
                </a:solidFill>
                <a:latin typeface="Arial"/>
                <a:ea typeface="ＭＳ Ｐゴシック"/>
              </a:rPr>
              <a:t>Bases</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000000"/>
                </a:solidFill>
                <a:latin typeface="Arial"/>
                <a:ea typeface="ＭＳ Ｐゴシック"/>
              </a:rPr>
              <a:t>Culture de la prévention</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000000"/>
                </a:solidFill>
                <a:latin typeface="Arial"/>
                <a:ea typeface="ＭＳ Ｐゴシック"/>
              </a:rPr>
              <a:t>Responsabilité</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000000"/>
                </a:solidFill>
                <a:latin typeface="Arial"/>
                <a:ea typeface="ＭＳ Ｐゴシック"/>
              </a:rPr>
              <a:t>Règles vitales</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fr-CH" kern="0" dirty="0">
                <a:solidFill>
                  <a:srgbClr val="000000"/>
                </a:solidFill>
                <a:latin typeface="Arial"/>
                <a:ea typeface="ＭＳ Ｐゴシック"/>
              </a:rPr>
              <a:t>Conclusion</a:t>
            </a:r>
            <a:endParaRPr lang="de-CH"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La participation à cette manifestation est obligatoire.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 </a:t>
            </a:r>
            <a:endParaRPr lang="de-CH"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000000"/>
                </a:solidFill>
                <a:effectLst/>
                <a:uLnTx/>
                <a:uFillTx/>
                <a:latin typeface="Arial"/>
                <a:ea typeface="ＭＳ Ｐゴシック"/>
              </a:rPr>
              <a:t>Meilleures salutations</a:t>
            </a:r>
            <a:endParaRPr kumimoji="0" lang="de-DE"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fr-CH" kern="0" spc="0" normalizeH="0" noProof="0" dirty="0">
                <a:ln>
                  <a:noFill/>
                </a:ln>
                <a:solidFill>
                  <a:srgbClr val="F50000"/>
                </a:solidFill>
                <a:effectLst/>
                <a:uLnTx/>
                <a:uFillTx/>
                <a:latin typeface="Arial"/>
                <a:ea typeface="ＭＳ Ｐゴシック"/>
              </a:rPr>
              <a:t>Expéditeur</a:t>
            </a:r>
            <a:endParaRPr kumimoji="0" lang="de-CH" b="0" i="0" u="none" strike="noStrike" kern="0" cap="none" spc="0" normalizeH="0" baseline="0" noProof="0" dirty="0">
              <a:ln>
                <a:noFill/>
              </a:ln>
              <a:solidFill>
                <a:srgbClr val="F50000"/>
              </a:solidFill>
              <a:effectLst/>
              <a:uLnTx/>
              <a:uFillTx/>
              <a:latin typeface="Arial"/>
              <a:ea typeface="ＭＳ Ｐゴシック"/>
            </a:endParaRPr>
          </a:p>
        </p:txBody>
      </p:sp>
      <p:sp>
        <p:nvSpPr>
          <p:cNvPr id="4" name="Rechteck 3"/>
          <p:cNvSpPr/>
          <p:nvPr/>
        </p:nvSpPr>
        <p:spPr>
          <a:xfrm rot="4206824">
            <a:off x="4020700" y="3152009"/>
            <a:ext cx="5198037" cy="834074"/>
          </a:xfrm>
          <a:prstGeom prst="rect">
            <a:avLst/>
          </a:prstGeom>
          <a:solidFill>
            <a:srgbClr val="FFFF00"/>
          </a:solidFill>
        </p:spPr>
        <p:txBody>
          <a:bodyPr wrap="square" lIns="91440" tIns="45720" rIns="91440" bIns="45720">
            <a:spAutoFit/>
          </a:bodyPr>
          <a:lstStyle/>
          <a:p>
            <a:pPr eaLnBrk="0" fontAlgn="base" hangingPunct="0">
              <a:lnSpc>
                <a:spcPct val="90000"/>
              </a:lnSpc>
              <a:spcBef>
                <a:spcPct val="0"/>
              </a:spcBef>
              <a:spcAft>
                <a:spcPts val="600"/>
              </a:spcAft>
            </a:pPr>
            <a:r>
              <a:rPr lang="fr-CH" sz="2400" dirty="0">
                <a:solidFill>
                  <a:srgbClr val="F50000"/>
                </a:solidFill>
              </a:rPr>
              <a:t>Adapter les passages de l’invitation </a:t>
            </a:r>
            <a:endParaRPr lang="de-CH" sz="2400" dirty="0">
              <a:solidFill>
                <a:srgbClr val="F50000"/>
              </a:solidFill>
            </a:endParaRPr>
          </a:p>
          <a:p>
            <a:pPr eaLnBrk="0" fontAlgn="base" hangingPunct="0">
              <a:lnSpc>
                <a:spcPct val="90000"/>
              </a:lnSpc>
              <a:spcBef>
                <a:spcPct val="0"/>
              </a:spcBef>
              <a:spcAft>
                <a:spcPts val="600"/>
              </a:spcAft>
            </a:pPr>
            <a:r>
              <a:rPr lang="fr-CH" sz="2400" dirty="0">
                <a:solidFill>
                  <a:srgbClr val="F50000"/>
                </a:solidFill>
              </a:rPr>
              <a:t>marqués en rouge.</a:t>
            </a:r>
          </a:p>
        </p:txBody>
      </p:sp>
      <p:pic>
        <p:nvPicPr>
          <p:cNvPr id="2" name="Grafik 1"/>
          <p:cNvPicPr>
            <a:picLocks noChangeAspect="1"/>
          </p:cNvPicPr>
          <p:nvPr/>
        </p:nvPicPr>
        <p:blipFill rotWithShape="1">
          <a:blip r:embed="rId2"/>
          <a:srcRect/>
          <a:stretch/>
        </p:blipFill>
        <p:spPr>
          <a:xfrm rot="5400000">
            <a:off x="8906594" y="6050817"/>
            <a:ext cx="876300" cy="304800"/>
          </a:xfrm>
          <a:prstGeom prst="rect">
            <a:avLst/>
          </a:prstGeom>
        </p:spPr>
      </p:pic>
      <p:pic>
        <p:nvPicPr>
          <p:cNvPr id="8" name="Grafik 7">
            <a:extLst>
              <a:ext uri="{FF2B5EF4-FFF2-40B4-BE49-F238E27FC236}">
                <a16:creationId xmlns:a16="http://schemas.microsoft.com/office/drawing/2014/main" id="{442B88C3-AA7F-4F8E-8756-ACA605517096}"/>
              </a:ext>
            </a:extLst>
          </p:cNvPr>
          <p:cNvPicPr>
            <a:picLocks noChangeAspect="1"/>
          </p:cNvPicPr>
          <p:nvPr/>
        </p:nvPicPr>
        <p:blipFill rotWithShape="1">
          <a:blip r:embed="rId3"/>
          <a:srcRect l="601" t="13558" r="9428" b="56359"/>
          <a:stretch/>
        </p:blipFill>
        <p:spPr>
          <a:xfrm rot="5400000">
            <a:off x="7473348" y="2413985"/>
            <a:ext cx="6246824" cy="2088755"/>
          </a:xfrm>
          <a:prstGeom prst="rect">
            <a:avLst/>
          </a:prstGeom>
        </p:spPr>
      </p:pic>
      <p:sp>
        <p:nvSpPr>
          <p:cNvPr id="9" name="Textfeld 8">
            <a:extLst>
              <a:ext uri="{FF2B5EF4-FFF2-40B4-BE49-F238E27FC236}">
                <a16:creationId xmlns:a16="http://schemas.microsoft.com/office/drawing/2014/main" id="{B135946C-D548-485E-9D5D-4FBA16EA53DB}"/>
              </a:ext>
            </a:extLst>
          </p:cNvPr>
          <p:cNvSpPr txBox="1"/>
          <p:nvPr/>
        </p:nvSpPr>
        <p:spPr>
          <a:xfrm rot="5400000">
            <a:off x="11110798" y="3676382"/>
            <a:ext cx="1584176" cy="369332"/>
          </a:xfrm>
          <a:prstGeom prst="rect">
            <a:avLst/>
          </a:prstGeom>
          <a:noFill/>
        </p:spPr>
        <p:txBody>
          <a:bodyPr wrap="square" lIns="0" tIns="0" rIns="0" bIns="0" rtlCol="0">
            <a:spAutoFit/>
          </a:bodyPr>
          <a:lstStyle/>
          <a:p>
            <a:pPr algn="l"/>
            <a:r>
              <a:rPr lang="de-CH" sz="2400" b="1" dirty="0">
                <a:solidFill>
                  <a:srgbClr val="F50000"/>
                </a:solidFill>
                <a:highlight>
                  <a:srgbClr val="FFFF00"/>
                </a:highlight>
              </a:rPr>
              <a:t>Neues Bild</a:t>
            </a:r>
          </a:p>
        </p:txBody>
      </p:sp>
    </p:spTree>
    <p:extLst>
      <p:ext uri="{BB962C8B-B14F-4D97-AF65-F5344CB8AC3E}">
        <p14:creationId xmlns:p14="http://schemas.microsoft.com/office/powerpoint/2010/main" val="364262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Déroulement</a:t>
            </a:r>
            <a:endParaRPr lang="de-CH" dirty="0"/>
          </a:p>
        </p:txBody>
      </p:sp>
      <p:graphicFrame>
        <p:nvGraphicFramePr>
          <p:cNvPr id="4" name="Inhaltsplatzhalter 6"/>
          <p:cNvGraphicFramePr>
            <a:graphicFrameLocks noGrp="1"/>
          </p:cNvGraphicFramePr>
          <p:nvPr>
            <p:ph idx="1"/>
            <p:extLst>
              <p:ext uri="{D42A27DB-BD31-4B8C-83A1-F6EECF244321}">
                <p14:modId xmlns:p14="http://schemas.microsoft.com/office/powerpoint/2010/main" val="406505732"/>
              </p:ext>
            </p:extLst>
          </p:nvPr>
        </p:nvGraphicFramePr>
        <p:xfrm>
          <a:off x="550863" y="1563570"/>
          <a:ext cx="11089753" cy="2560320"/>
        </p:xfrm>
        <a:graphic>
          <a:graphicData uri="http://schemas.openxmlformats.org/drawingml/2006/table">
            <a:tbl>
              <a:tblPr firstRow="1" bandRow="1">
                <a:tableStyleId>{7DF18680-E054-41AD-8BC1-D1AEF772440D}</a:tableStyleId>
              </a:tblPr>
              <a:tblGrid>
                <a:gridCol w="5113089">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3096344">
                  <a:extLst>
                    <a:ext uri="{9D8B030D-6E8A-4147-A177-3AD203B41FA5}">
                      <a16:colId xmlns:a16="http://schemas.microsoft.com/office/drawing/2014/main" val="20002"/>
                    </a:ext>
                  </a:extLst>
                </a:gridCol>
              </a:tblGrid>
              <a:tr h="360040">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fr-CH" b="0" dirty="0">
                          <a:ln>
                            <a:noFill/>
                          </a:ln>
                        </a:rPr>
                        <a:t>Programme</a:t>
                      </a:r>
                      <a:endParaRPr lang="de-CH" sz="1800" b="0" dirty="0">
                        <a:ln>
                          <a:noFill/>
                        </a:ln>
                        <a:solidFill>
                          <a:schemeClr val="bg1"/>
                        </a:solidFill>
                      </a:endParaRPr>
                    </a:p>
                  </a:txBody>
                  <a:tcPr anchor="ctr"/>
                </a:tc>
                <a:tc>
                  <a:txBody>
                    <a:bodyPr/>
                    <a:lstStyle/>
                    <a:p>
                      <a:pPr algn="ctr"/>
                      <a:r>
                        <a:rPr lang="fr-CH" b="0">
                          <a:ln>
                            <a:noFill/>
                          </a:ln>
                        </a:rPr>
                        <a:t>Horaire (variante matinée)</a:t>
                      </a:r>
                      <a:endParaRPr lang="de-CH" sz="1800" b="0" dirty="0">
                        <a:ln>
                          <a:noFill/>
                        </a:ln>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b="0">
                          <a:ln>
                            <a:noFill/>
                          </a:ln>
                        </a:rPr>
                        <a:t>Horaire (variante après-midi)</a:t>
                      </a:r>
                      <a:endParaRPr lang="de-CH" sz="1800" b="0" dirty="0">
                        <a:ln>
                          <a:noFill/>
                        </a:ln>
                        <a:solidFill>
                          <a:schemeClr val="bg1"/>
                        </a:solidFill>
                      </a:endParaRPr>
                    </a:p>
                  </a:txBody>
                  <a:tcPr anchor="ctr"/>
                </a:tc>
                <a:extLst>
                  <a:ext uri="{0D108BD9-81ED-4DB2-BD59-A6C34878D82A}">
                    <a16:rowId xmlns:a16="http://schemas.microsoft.com/office/drawing/2014/main" val="10000"/>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Introduction</a:t>
                      </a:r>
                      <a:endParaRPr lang="de-CH" sz="1800" dirty="0">
                        <a:ln>
                          <a:noFill/>
                        </a:ln>
                        <a:solidFill>
                          <a:schemeClr val="tx1"/>
                        </a:solidFill>
                      </a:endParaRPr>
                    </a:p>
                  </a:txBody>
                  <a:tcPr anchor="ctr"/>
                </a:tc>
                <a:tc>
                  <a:txBody>
                    <a:bodyPr/>
                    <a:lstStyle/>
                    <a:p>
                      <a:pPr algn="ctr"/>
                      <a:r>
                        <a:rPr lang="fr-CH">
                          <a:ln>
                            <a:noFill/>
                          </a:ln>
                        </a:rPr>
                        <a:t>08h30 – 08h50</a:t>
                      </a:r>
                      <a:endParaRPr lang="de-CH" sz="1800" dirty="0">
                        <a:ln>
                          <a:noFill/>
                        </a:ln>
                        <a:solidFill>
                          <a:schemeClr val="tx1"/>
                        </a:solidFill>
                      </a:endParaRPr>
                    </a:p>
                  </a:txBody>
                  <a:tcPr anchor="ctr"/>
                </a:tc>
                <a:tc>
                  <a:txBody>
                    <a:bodyPr/>
                    <a:lstStyle/>
                    <a:p>
                      <a:pPr algn="ctr"/>
                      <a:r>
                        <a:rPr lang="fr-CH">
                          <a:ln>
                            <a:noFill/>
                          </a:ln>
                        </a:rPr>
                        <a:t>13h30 – 13h50</a:t>
                      </a:r>
                      <a:endParaRPr lang="de-CH" sz="1800" dirty="0">
                        <a:ln>
                          <a:noFill/>
                        </a:ln>
                        <a:solidFill>
                          <a:schemeClr val="tx1"/>
                        </a:solidFill>
                      </a:endParaRPr>
                    </a:p>
                  </a:txBody>
                  <a:tcPr anchor="ctr"/>
                </a:tc>
                <a:extLst>
                  <a:ext uri="{0D108BD9-81ED-4DB2-BD59-A6C34878D82A}">
                    <a16:rowId xmlns:a16="http://schemas.microsoft.com/office/drawing/2014/main" val="10001"/>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Bases</a:t>
                      </a:r>
                      <a:endParaRPr lang="de-CH" sz="1800" dirty="0">
                        <a:ln>
                          <a:noFill/>
                        </a:ln>
                        <a:solidFill>
                          <a:schemeClr val="tx1"/>
                        </a:solidFill>
                      </a:endParaRPr>
                    </a:p>
                  </a:txBody>
                  <a:tcPr anchor="ctr"/>
                </a:tc>
                <a:tc>
                  <a:txBody>
                    <a:bodyPr/>
                    <a:lstStyle/>
                    <a:p>
                      <a:pPr algn="ctr"/>
                      <a:r>
                        <a:rPr lang="fr-CH">
                          <a:ln>
                            <a:noFill/>
                          </a:ln>
                        </a:rPr>
                        <a:t>08h50 – 09h00</a:t>
                      </a:r>
                      <a:endParaRPr lang="de-CH" sz="1800" dirty="0">
                        <a:ln>
                          <a:noFill/>
                        </a:ln>
                        <a:solidFill>
                          <a:schemeClr val="tx1"/>
                        </a:solidFill>
                      </a:endParaRPr>
                    </a:p>
                  </a:txBody>
                  <a:tcPr anchor="ctr"/>
                </a:tc>
                <a:tc>
                  <a:txBody>
                    <a:bodyPr/>
                    <a:lstStyle/>
                    <a:p>
                      <a:pPr algn="ctr"/>
                      <a:r>
                        <a:rPr lang="fr-CH">
                          <a:ln>
                            <a:noFill/>
                          </a:ln>
                        </a:rPr>
                        <a:t>13h50 – 14h00</a:t>
                      </a:r>
                      <a:endParaRPr lang="de-CH" sz="1800" dirty="0">
                        <a:ln>
                          <a:noFill/>
                        </a:ln>
                        <a:solidFill>
                          <a:schemeClr val="tx1"/>
                        </a:solidFill>
                      </a:endParaRPr>
                    </a:p>
                  </a:txBody>
                  <a:tcPr anchor="ctr"/>
                </a:tc>
                <a:extLst>
                  <a:ext uri="{0D108BD9-81ED-4DB2-BD59-A6C34878D82A}">
                    <a16:rowId xmlns:a16="http://schemas.microsoft.com/office/drawing/2014/main" val="10002"/>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dirty="0">
                          <a:ln>
                            <a:noFill/>
                          </a:ln>
                        </a:rPr>
                        <a:t>Culture de la prévention</a:t>
                      </a:r>
                      <a:endParaRPr lang="de-CH" sz="1800" kern="1200" baseline="0" dirty="0">
                        <a:ln>
                          <a:noFill/>
                        </a:ln>
                        <a:solidFill>
                          <a:schemeClr val="tx1"/>
                        </a:solidFill>
                        <a:latin typeface="+mn-lt"/>
                        <a:ea typeface="+mn-ea"/>
                        <a:cs typeface="+mn-cs"/>
                      </a:endParaRPr>
                    </a:p>
                  </a:txBody>
                  <a:tcPr anchor="ctr"/>
                </a:tc>
                <a:tc>
                  <a:txBody>
                    <a:bodyPr/>
                    <a:lstStyle/>
                    <a:p>
                      <a:pPr algn="ctr"/>
                      <a:r>
                        <a:rPr lang="fr-CH">
                          <a:ln>
                            <a:noFill/>
                          </a:ln>
                        </a:rPr>
                        <a:t>09h00 – 09h10</a:t>
                      </a:r>
                      <a:endParaRPr lang="de-CH" sz="1800" kern="1200" baseline="0" dirty="0">
                        <a:ln>
                          <a:noFill/>
                        </a:ln>
                        <a:solidFill>
                          <a:schemeClr val="tx1"/>
                        </a:solidFill>
                        <a:latin typeface="+mn-lt"/>
                        <a:ea typeface="+mn-ea"/>
                        <a:cs typeface="+mn-cs"/>
                      </a:endParaRPr>
                    </a:p>
                  </a:txBody>
                  <a:tcPr anchor="ctr"/>
                </a:tc>
                <a:tc>
                  <a:txBody>
                    <a:bodyPr/>
                    <a:lstStyle/>
                    <a:p>
                      <a:pPr algn="ctr"/>
                      <a:r>
                        <a:rPr lang="fr-CH">
                          <a:ln>
                            <a:noFill/>
                          </a:ln>
                        </a:rPr>
                        <a:t>14h00 – 14h10</a:t>
                      </a:r>
                      <a:endParaRPr lang="de-CH" sz="1800" kern="1200" baseline="0" dirty="0">
                        <a:ln>
                          <a:noFill/>
                        </a:ln>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Responsabilité</a:t>
                      </a:r>
                      <a:endParaRPr lang="de-CH" sz="1800" dirty="0">
                        <a:ln>
                          <a:noFill/>
                        </a:ln>
                        <a:solidFill>
                          <a:schemeClr val="tx1"/>
                        </a:solidFill>
                      </a:endParaRPr>
                    </a:p>
                  </a:txBody>
                  <a:tcPr anchor="ctr"/>
                </a:tc>
                <a:tc>
                  <a:txBody>
                    <a:bodyPr/>
                    <a:lstStyle/>
                    <a:p>
                      <a:pPr algn="ctr"/>
                      <a:r>
                        <a:rPr lang="fr-CH">
                          <a:ln>
                            <a:noFill/>
                          </a:ln>
                        </a:rPr>
                        <a:t>09h10 – 09h40</a:t>
                      </a:r>
                      <a:endParaRPr lang="de-CH" sz="1800" dirty="0">
                        <a:ln>
                          <a:noFill/>
                        </a:ln>
                        <a:solidFill>
                          <a:schemeClr val="tx1"/>
                        </a:solidFill>
                      </a:endParaRPr>
                    </a:p>
                  </a:txBody>
                  <a:tcPr anchor="ctr"/>
                </a:tc>
                <a:tc>
                  <a:txBody>
                    <a:bodyPr/>
                    <a:lstStyle/>
                    <a:p>
                      <a:pPr algn="ctr"/>
                      <a:r>
                        <a:rPr lang="fr-CH">
                          <a:ln>
                            <a:noFill/>
                          </a:ln>
                        </a:rPr>
                        <a:t>14h10 – 14h40</a:t>
                      </a:r>
                      <a:endParaRPr lang="de-CH" sz="1800" dirty="0">
                        <a:ln>
                          <a:noFill/>
                        </a:ln>
                        <a:solidFill>
                          <a:schemeClr val="tx1"/>
                        </a:solidFill>
                      </a:endParaRPr>
                    </a:p>
                  </a:txBody>
                  <a:tcPr anchor="ctr"/>
                </a:tc>
                <a:extLst>
                  <a:ext uri="{0D108BD9-81ED-4DB2-BD59-A6C34878D82A}">
                    <a16:rowId xmlns:a16="http://schemas.microsoft.com/office/drawing/2014/main" val="10004"/>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Règles vitales</a:t>
                      </a:r>
                      <a:endParaRPr lang="de-CH" sz="1800" dirty="0">
                        <a:ln>
                          <a:noFill/>
                        </a:ln>
                        <a:solidFill>
                          <a:schemeClr val="tx1"/>
                        </a:solidFill>
                      </a:endParaRPr>
                    </a:p>
                  </a:txBody>
                  <a:tcPr anchor="ctr"/>
                </a:tc>
                <a:tc>
                  <a:txBody>
                    <a:bodyPr/>
                    <a:lstStyle/>
                    <a:p>
                      <a:pPr algn="ctr"/>
                      <a:r>
                        <a:rPr lang="fr-CH">
                          <a:ln>
                            <a:noFill/>
                          </a:ln>
                        </a:rPr>
                        <a:t>09h40 – 09h45</a:t>
                      </a:r>
                      <a:endParaRPr lang="de-CH" sz="1800" dirty="0">
                        <a:ln>
                          <a:noFill/>
                        </a:ln>
                        <a:solidFill>
                          <a:schemeClr val="tx1"/>
                        </a:solidFill>
                      </a:endParaRPr>
                    </a:p>
                  </a:txBody>
                  <a:tcPr anchor="ctr"/>
                </a:tc>
                <a:tc>
                  <a:txBody>
                    <a:bodyPr/>
                    <a:lstStyle/>
                    <a:p>
                      <a:pPr algn="ctr"/>
                      <a:r>
                        <a:rPr lang="fr-CH">
                          <a:ln>
                            <a:noFill/>
                          </a:ln>
                        </a:rPr>
                        <a:t>14h40 – 14h45</a:t>
                      </a:r>
                      <a:endParaRPr lang="de-CH" sz="1800" dirty="0">
                        <a:ln>
                          <a:noFill/>
                        </a:ln>
                        <a:solidFill>
                          <a:schemeClr val="tx1"/>
                        </a:solidFill>
                      </a:endParaRPr>
                    </a:p>
                  </a:txBody>
                  <a:tcPr anchor="ctr"/>
                </a:tc>
                <a:extLst>
                  <a:ext uri="{0D108BD9-81ED-4DB2-BD59-A6C34878D82A}">
                    <a16:rowId xmlns:a16="http://schemas.microsoft.com/office/drawing/2014/main" val="10005"/>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fr-CH">
                          <a:ln>
                            <a:noFill/>
                          </a:ln>
                        </a:rPr>
                        <a:t>Conclusion</a:t>
                      </a:r>
                      <a:endParaRPr lang="de-CH" sz="1800" dirty="0">
                        <a:ln>
                          <a:noFill/>
                        </a:ln>
                        <a:solidFill>
                          <a:schemeClr val="tx1"/>
                        </a:solidFill>
                      </a:endParaRPr>
                    </a:p>
                  </a:txBody>
                  <a:tcPr anchor="ctr"/>
                </a:tc>
                <a:tc>
                  <a:txBody>
                    <a:bodyPr/>
                    <a:lstStyle/>
                    <a:p>
                      <a:pPr algn="ctr"/>
                      <a:r>
                        <a:rPr lang="fr-CH">
                          <a:ln>
                            <a:noFill/>
                          </a:ln>
                        </a:rPr>
                        <a:t>09h45 – 10h00</a:t>
                      </a:r>
                      <a:endParaRPr lang="de-CH" sz="1800" dirty="0">
                        <a:ln>
                          <a:noFill/>
                        </a:ln>
                        <a:solidFill>
                          <a:schemeClr val="tx1"/>
                        </a:solidFill>
                      </a:endParaRPr>
                    </a:p>
                  </a:txBody>
                  <a:tcPr anchor="ctr"/>
                </a:tc>
                <a:tc>
                  <a:txBody>
                    <a:bodyPr/>
                    <a:lstStyle/>
                    <a:p>
                      <a:pPr algn="ctr"/>
                      <a:r>
                        <a:rPr lang="fr-CH" dirty="0">
                          <a:ln>
                            <a:noFill/>
                          </a:ln>
                        </a:rPr>
                        <a:t>14h45 – 15h00</a:t>
                      </a:r>
                      <a:endParaRPr lang="de-CH" sz="1800" dirty="0">
                        <a:ln>
                          <a:noFill/>
                        </a:ln>
                        <a:solidFill>
                          <a:schemeClr val="tx1"/>
                        </a:solidFill>
                      </a:endParaRPr>
                    </a:p>
                  </a:txBody>
                  <a:tcPr anchor="ctr"/>
                </a:tc>
                <a:extLst>
                  <a:ext uri="{0D108BD9-81ED-4DB2-BD59-A6C34878D82A}">
                    <a16:rowId xmlns:a16="http://schemas.microsoft.com/office/drawing/2014/main" val="10006"/>
                  </a:ext>
                </a:extLst>
              </a:tr>
            </a:tbl>
          </a:graphicData>
        </a:graphic>
      </p:graphicFrame>
      <p:graphicFrame>
        <p:nvGraphicFramePr>
          <p:cNvPr id="5" name="Inhaltsplatzhalter 6"/>
          <p:cNvGraphicFramePr>
            <a:graphicFrameLocks/>
          </p:cNvGraphicFramePr>
          <p:nvPr>
            <p:extLst>
              <p:ext uri="{D42A27DB-BD31-4B8C-83A1-F6EECF244321}">
                <p14:modId xmlns:p14="http://schemas.microsoft.com/office/powerpoint/2010/main" val="4041324599"/>
              </p:ext>
            </p:extLst>
          </p:nvPr>
        </p:nvGraphicFramePr>
        <p:xfrm>
          <a:off x="550863" y="4702810"/>
          <a:ext cx="11089753" cy="1463040"/>
        </p:xfrm>
        <a:graphic>
          <a:graphicData uri="http://schemas.openxmlformats.org/drawingml/2006/table">
            <a:tbl>
              <a:tblPr firstRow="1" bandRow="1">
                <a:tableStyleId>{7DF18680-E054-41AD-8BC1-D1AEF772440D}</a:tableStyleId>
              </a:tblPr>
              <a:tblGrid>
                <a:gridCol w="5113089">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360040">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fr-CH" b="0" dirty="0">
                          <a:ln>
                            <a:noFill/>
                          </a:ln>
                        </a:rPr>
                        <a:t>Facultatif</a:t>
                      </a:r>
                      <a:endParaRPr lang="de-CH" sz="1800" b="0" dirty="0">
                        <a:ln>
                          <a:noFill/>
                        </a:ln>
                        <a:solidFill>
                          <a:schemeClr val="bg1"/>
                        </a:solidFill>
                      </a:endParaRPr>
                    </a:p>
                  </a:txBody>
                  <a:tcPr anchor="ctr"/>
                </a:tc>
                <a:tc>
                  <a:txBody>
                    <a:bodyPr/>
                    <a:lstStyle/>
                    <a:p>
                      <a:pPr algn="ctr"/>
                      <a:r>
                        <a:rPr lang="fr-CH" b="0" dirty="0">
                          <a:ln>
                            <a:noFill/>
                          </a:ln>
                        </a:rPr>
                        <a:t>Temps requis</a:t>
                      </a:r>
                      <a:endParaRPr lang="de-CH" sz="1800" b="0" dirty="0">
                        <a:ln>
                          <a:noFill/>
                        </a:ln>
                        <a:solidFill>
                          <a:schemeClr val="bg1"/>
                        </a:solidFill>
                      </a:endParaRPr>
                    </a:p>
                  </a:txBody>
                  <a:tcPr anchor="ctr"/>
                </a:tc>
                <a:extLst>
                  <a:ext uri="{0D108BD9-81ED-4DB2-BD59-A6C34878D82A}">
                    <a16:rowId xmlns:a16="http://schemas.microsoft.com/office/drawing/2014/main" val="10000"/>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ln>
                            <a:noFill/>
                          </a:ln>
                        </a:rPr>
                        <a:t>Statistique des accidents, coûts par</a:t>
                      </a:r>
                      <a:r>
                        <a:rPr lang="fr-CH" baseline="0" dirty="0">
                          <a:ln>
                            <a:noFill/>
                          </a:ln>
                        </a:rPr>
                        <a:t> </a:t>
                      </a:r>
                      <a:r>
                        <a:rPr lang="fr-CH" dirty="0">
                          <a:ln>
                            <a:noFill/>
                          </a:ln>
                        </a:rPr>
                        <a:t>événement</a:t>
                      </a:r>
                      <a:endParaRPr lang="de-CH" sz="1800" b="0" dirty="0">
                        <a:ln>
                          <a:noFill/>
                        </a:ln>
                        <a:solidFill>
                          <a:schemeClr val="tx1"/>
                        </a:solidFill>
                      </a:endParaRPr>
                    </a:p>
                  </a:txBody>
                  <a:tcPr anchor="ctr"/>
                </a:tc>
                <a:tc>
                  <a:txBody>
                    <a:bodyPr/>
                    <a:lstStyle/>
                    <a:p>
                      <a:pPr algn="ctr"/>
                      <a:r>
                        <a:rPr lang="fr-CH">
                          <a:ln>
                            <a:noFill/>
                          </a:ln>
                        </a:rPr>
                        <a:t> Env. 15 minutes</a:t>
                      </a:r>
                      <a:endParaRPr lang="de-CH" sz="1800" b="0" dirty="0">
                        <a:ln>
                          <a:noFill/>
                        </a:ln>
                        <a:solidFill>
                          <a:schemeClr val="tx1"/>
                        </a:solidFill>
                      </a:endParaRPr>
                    </a:p>
                  </a:txBody>
                  <a:tcPr anchor="ctr"/>
                </a:tc>
                <a:extLst>
                  <a:ext uri="{0D108BD9-81ED-4DB2-BD59-A6C34878D82A}">
                    <a16:rowId xmlns:a16="http://schemas.microsoft.com/office/drawing/2014/main" val="10001"/>
                  </a:ext>
                </a:extLst>
              </a:tr>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t>Situations dangereuses au travail</a:t>
                      </a:r>
                      <a:endParaRPr lang="de-CH" sz="1800" b="0" dirty="0">
                        <a:ln>
                          <a:noFill/>
                        </a:ln>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a:ln>
                            <a:noFill/>
                          </a:ln>
                        </a:rPr>
                        <a:t>Env. 5 minutes</a:t>
                      </a:r>
                      <a:endParaRPr lang="de-CH" sz="1800" b="0" dirty="0">
                        <a:ln>
                          <a:noFill/>
                        </a:ln>
                        <a:solidFill>
                          <a:schemeClr val="tx1"/>
                        </a:solidFill>
                      </a:endParaRPr>
                    </a:p>
                  </a:txBody>
                  <a:tcPr anchor="ctr"/>
                </a:tc>
                <a:extLst>
                  <a:ext uri="{0D108BD9-81ED-4DB2-BD59-A6C34878D82A}">
                    <a16:rowId xmlns:a16="http://schemas.microsoft.com/office/drawing/2014/main" val="10002"/>
                  </a:ext>
                </a:extLst>
              </a:tr>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ln>
                            <a:noFill/>
                          </a:ln>
                        </a:rPr>
                        <a:t>Quiz</a:t>
                      </a:r>
                      <a:endParaRPr lang="de-CH" sz="1800" b="0" dirty="0">
                        <a:ln>
                          <a:noFill/>
                        </a:ln>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dirty="0">
                          <a:ln>
                            <a:noFill/>
                          </a:ln>
                        </a:rPr>
                        <a:t>Env. 5 minutes</a:t>
                      </a:r>
                      <a:endParaRPr lang="de-CH" sz="1800" b="0" dirty="0">
                        <a:ln>
                          <a:noFill/>
                        </a:ln>
                        <a:solidFill>
                          <a:schemeClr val="tx1"/>
                        </a:solidFill>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5957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Quiz</a:t>
            </a:r>
            <a:endParaRPr lang="de-CH" dirty="0"/>
          </a:p>
        </p:txBody>
      </p:sp>
      <p:grpSp>
        <p:nvGrpSpPr>
          <p:cNvPr id="9" name="Gruppieren 8">
            <a:extLst>
              <a:ext uri="{FF2B5EF4-FFF2-40B4-BE49-F238E27FC236}">
                <a16:creationId xmlns:a16="http://schemas.microsoft.com/office/drawing/2014/main" id="{12FA66B5-FD61-41DA-A31E-550BB4D5C9BF}"/>
              </a:ext>
            </a:extLst>
          </p:cNvPr>
          <p:cNvGrpSpPr/>
          <p:nvPr/>
        </p:nvGrpSpPr>
        <p:grpSpPr>
          <a:xfrm>
            <a:off x="550863" y="1340768"/>
            <a:ext cx="7633369" cy="4896544"/>
            <a:chOff x="550863" y="908721"/>
            <a:chExt cx="7633369" cy="4896544"/>
          </a:xfrm>
        </p:grpSpPr>
        <p:pic>
          <p:nvPicPr>
            <p:cNvPr id="7" name="Grafik 6">
              <a:extLst>
                <a:ext uri="{FF2B5EF4-FFF2-40B4-BE49-F238E27FC236}">
                  <a16:creationId xmlns:a16="http://schemas.microsoft.com/office/drawing/2014/main" id="{BBCC2A4D-4EA9-4527-BB35-1C1886972FDC}"/>
                </a:ext>
              </a:extLst>
            </p:cNvPr>
            <p:cNvPicPr>
              <a:picLocks noChangeAspect="1"/>
            </p:cNvPicPr>
            <p:nvPr/>
          </p:nvPicPr>
          <p:blipFill>
            <a:blip r:embed="rId2"/>
            <a:stretch>
              <a:fillRect/>
            </a:stretch>
          </p:blipFill>
          <p:spPr>
            <a:xfrm>
              <a:off x="550863" y="908721"/>
              <a:ext cx="7496412" cy="4896544"/>
            </a:xfrm>
            <a:prstGeom prst="rect">
              <a:avLst/>
            </a:prstGeom>
          </p:spPr>
        </p:pic>
        <p:sp>
          <p:nvSpPr>
            <p:cNvPr id="8" name="Rechteck 7">
              <a:extLst>
                <a:ext uri="{FF2B5EF4-FFF2-40B4-BE49-F238E27FC236}">
                  <a16:creationId xmlns:a16="http://schemas.microsoft.com/office/drawing/2014/main" id="{2A307E21-B6A7-4CD6-8430-F2C159C95D47}"/>
                </a:ext>
              </a:extLst>
            </p:cNvPr>
            <p:cNvSpPr/>
            <p:nvPr/>
          </p:nvSpPr>
          <p:spPr>
            <a:xfrm>
              <a:off x="4655840" y="934006"/>
              <a:ext cx="3528392" cy="1702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grpSp>
      <p:sp>
        <p:nvSpPr>
          <p:cNvPr id="4" name="Textfeld 3"/>
          <p:cNvSpPr txBox="1"/>
          <p:nvPr/>
        </p:nvSpPr>
        <p:spPr>
          <a:xfrm>
            <a:off x="5087888" y="1582078"/>
            <a:ext cx="6714406" cy="2567002"/>
          </a:xfrm>
          <a:prstGeom prst="rect">
            <a:avLst/>
          </a:prstGeom>
          <a:solidFill>
            <a:schemeClr val="bg1"/>
          </a:solidFill>
        </p:spPr>
        <p:txBody>
          <a:bodyPr wrap="square" lIns="108000" tIns="72000" rIns="0" bIns="0" rtlCol="0">
            <a:noAutofit/>
          </a:bodyPr>
          <a:lstStyle/>
          <a:p>
            <a:pPr marL="288000" indent="-288000" algn="l">
              <a:lnSpc>
                <a:spcPct val="110000"/>
              </a:lnSpc>
              <a:buAutoNum type="arabicPeriod"/>
            </a:pPr>
            <a:r>
              <a:rPr lang="fr-CH" dirty="0"/>
              <a:t>Travailler en toute sécurité ne coûte pas de…</a:t>
            </a:r>
          </a:p>
          <a:p>
            <a:pPr marL="288000" indent="-288000" algn="l">
              <a:lnSpc>
                <a:spcPct val="110000"/>
              </a:lnSpc>
              <a:buAutoNum type="arabicPeriod"/>
            </a:pPr>
            <a:r>
              <a:rPr lang="fr-CH" dirty="0"/>
              <a:t>En cas de danger, nous disons…</a:t>
            </a:r>
          </a:p>
          <a:p>
            <a:pPr marL="288000" indent="-288000" algn="l">
              <a:lnSpc>
                <a:spcPct val="110000"/>
              </a:lnSpc>
              <a:buAutoNum type="arabicPeriod"/>
            </a:pPr>
            <a:r>
              <a:rPr lang="fr-CH" dirty="0"/>
              <a:t>Nous devons montrer l’exemple, nous sommes un…</a:t>
            </a:r>
          </a:p>
          <a:p>
            <a:pPr marL="288000" indent="-288000" algn="l">
              <a:lnSpc>
                <a:spcPct val="110000"/>
              </a:lnSpc>
              <a:buAutoNum type="arabicPeriod"/>
            </a:pPr>
            <a:r>
              <a:rPr lang="fr-CH" dirty="0"/>
              <a:t>Qui est responsable de la sécurité des travailleurs?</a:t>
            </a:r>
          </a:p>
          <a:p>
            <a:pPr marL="288000" indent="-288000">
              <a:lnSpc>
                <a:spcPct val="110000"/>
              </a:lnSpc>
              <a:buAutoNum type="arabicPeriod"/>
            </a:pPr>
            <a:r>
              <a:rPr lang="fr-CH" dirty="0"/>
              <a:t>Dans le quotidien professionnel, la … est la priorité absolue!</a:t>
            </a:r>
          </a:p>
          <a:p>
            <a:pPr marL="288000" indent="-288000" algn="l">
              <a:lnSpc>
                <a:spcPct val="110000"/>
              </a:lnSpc>
              <a:buAutoNum type="arabicPeriod"/>
            </a:pPr>
            <a:r>
              <a:rPr lang="fr-CH" dirty="0"/>
              <a:t>Quand faut-il dire STOP?</a:t>
            </a:r>
          </a:p>
        </p:txBody>
      </p:sp>
    </p:spTree>
    <p:extLst>
      <p:ext uri="{BB962C8B-B14F-4D97-AF65-F5344CB8AC3E}">
        <p14:creationId xmlns:p14="http://schemas.microsoft.com/office/powerpoint/2010/main" val="221031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Solution</a:t>
            </a:r>
            <a:endParaRPr lang="de-CH" dirty="0"/>
          </a:p>
        </p:txBody>
      </p:sp>
      <p:grpSp>
        <p:nvGrpSpPr>
          <p:cNvPr id="8" name="Gruppieren 7">
            <a:extLst>
              <a:ext uri="{FF2B5EF4-FFF2-40B4-BE49-F238E27FC236}">
                <a16:creationId xmlns:a16="http://schemas.microsoft.com/office/drawing/2014/main" id="{39A1A4F9-A138-4A87-9FA9-3E3E353A4155}"/>
              </a:ext>
            </a:extLst>
          </p:cNvPr>
          <p:cNvGrpSpPr/>
          <p:nvPr/>
        </p:nvGrpSpPr>
        <p:grpSpPr>
          <a:xfrm>
            <a:off x="551384" y="1314548"/>
            <a:ext cx="7272808" cy="4922764"/>
            <a:chOff x="551384" y="908720"/>
            <a:chExt cx="7272808" cy="4922764"/>
          </a:xfrm>
        </p:grpSpPr>
        <p:pic>
          <p:nvPicPr>
            <p:cNvPr id="6" name="Grafik 5">
              <a:extLst>
                <a:ext uri="{FF2B5EF4-FFF2-40B4-BE49-F238E27FC236}">
                  <a16:creationId xmlns:a16="http://schemas.microsoft.com/office/drawing/2014/main" id="{5824FD2A-93D7-424B-93CB-F7E5FE35280B}"/>
                </a:ext>
              </a:extLst>
            </p:cNvPr>
            <p:cNvPicPr>
              <a:picLocks noChangeAspect="1"/>
            </p:cNvPicPr>
            <p:nvPr/>
          </p:nvPicPr>
          <p:blipFill>
            <a:blip r:embed="rId2"/>
            <a:stretch>
              <a:fillRect/>
            </a:stretch>
          </p:blipFill>
          <p:spPr>
            <a:xfrm>
              <a:off x="551384" y="908720"/>
              <a:ext cx="7240165" cy="4922764"/>
            </a:xfrm>
            <a:prstGeom prst="rect">
              <a:avLst/>
            </a:prstGeom>
          </p:spPr>
        </p:pic>
        <p:sp>
          <p:nvSpPr>
            <p:cNvPr id="7" name="Rechteck 6">
              <a:extLst>
                <a:ext uri="{FF2B5EF4-FFF2-40B4-BE49-F238E27FC236}">
                  <a16:creationId xmlns:a16="http://schemas.microsoft.com/office/drawing/2014/main" id="{6F1BBF94-81EB-40B6-BD12-5E52DC76836E}"/>
                </a:ext>
              </a:extLst>
            </p:cNvPr>
            <p:cNvSpPr/>
            <p:nvPr/>
          </p:nvSpPr>
          <p:spPr>
            <a:xfrm>
              <a:off x="4583832" y="916178"/>
              <a:ext cx="3240360" cy="1864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grpSp>
      <p:sp>
        <p:nvSpPr>
          <p:cNvPr id="4" name="Textfeld 3">
            <a:extLst>
              <a:ext uri="{FF2B5EF4-FFF2-40B4-BE49-F238E27FC236}">
                <a16:creationId xmlns:a16="http://schemas.microsoft.com/office/drawing/2014/main" id="{EFA5D0FE-8910-45C2-A73C-A246D1EC0885}"/>
              </a:ext>
            </a:extLst>
          </p:cNvPr>
          <p:cNvSpPr txBox="1"/>
          <p:nvPr/>
        </p:nvSpPr>
        <p:spPr>
          <a:xfrm>
            <a:off x="4926210" y="1726094"/>
            <a:ext cx="6714406" cy="2567002"/>
          </a:xfrm>
          <a:prstGeom prst="rect">
            <a:avLst/>
          </a:prstGeom>
          <a:solidFill>
            <a:schemeClr val="bg1"/>
          </a:solidFill>
        </p:spPr>
        <p:txBody>
          <a:bodyPr wrap="square" lIns="108000" tIns="72000" rIns="0" bIns="0" rtlCol="0">
            <a:noAutofit/>
          </a:bodyPr>
          <a:lstStyle/>
          <a:p>
            <a:pPr marL="288000" indent="-288000" algn="l">
              <a:lnSpc>
                <a:spcPct val="110000"/>
              </a:lnSpc>
              <a:buAutoNum type="arabicPeriod"/>
            </a:pPr>
            <a:r>
              <a:rPr lang="fr-CH" dirty="0"/>
              <a:t>Travailler en toute sécurité ne coûte pas de…</a:t>
            </a:r>
          </a:p>
          <a:p>
            <a:pPr marL="288000" indent="-288000" algn="l">
              <a:lnSpc>
                <a:spcPct val="110000"/>
              </a:lnSpc>
              <a:buAutoNum type="arabicPeriod"/>
            </a:pPr>
            <a:r>
              <a:rPr lang="fr-CH" dirty="0"/>
              <a:t>En cas de danger, nous disons…</a:t>
            </a:r>
          </a:p>
          <a:p>
            <a:pPr marL="288000" indent="-288000" algn="l">
              <a:lnSpc>
                <a:spcPct val="110000"/>
              </a:lnSpc>
              <a:buAutoNum type="arabicPeriod"/>
            </a:pPr>
            <a:r>
              <a:rPr lang="fr-CH" dirty="0"/>
              <a:t>Nous devons montrer l’exemple, nous sommes un…</a:t>
            </a:r>
          </a:p>
          <a:p>
            <a:pPr marL="288000" indent="-288000" algn="l">
              <a:lnSpc>
                <a:spcPct val="110000"/>
              </a:lnSpc>
              <a:buAutoNum type="arabicPeriod"/>
            </a:pPr>
            <a:r>
              <a:rPr lang="fr-CH" dirty="0"/>
              <a:t>Qui est responsable de la sécurité des travailleurs?</a:t>
            </a:r>
          </a:p>
          <a:p>
            <a:pPr marL="288000" indent="-288000">
              <a:lnSpc>
                <a:spcPct val="110000"/>
              </a:lnSpc>
              <a:buAutoNum type="arabicPeriod"/>
            </a:pPr>
            <a:r>
              <a:rPr lang="fr-CH" dirty="0"/>
              <a:t>Dans le quotidien professionnel, la … est la priorité absolue!</a:t>
            </a:r>
          </a:p>
          <a:p>
            <a:pPr marL="288000" indent="-288000" algn="l">
              <a:lnSpc>
                <a:spcPct val="110000"/>
              </a:lnSpc>
              <a:buAutoNum type="arabicPeriod"/>
            </a:pPr>
            <a:r>
              <a:rPr lang="fr-CH" dirty="0"/>
              <a:t>Quand faut-il dire STOP?</a:t>
            </a:r>
          </a:p>
        </p:txBody>
      </p:sp>
    </p:spTree>
    <p:extLst>
      <p:ext uri="{BB962C8B-B14F-4D97-AF65-F5344CB8AC3E}">
        <p14:creationId xmlns:p14="http://schemas.microsoft.com/office/powerpoint/2010/main" val="2445721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a:t>Introduction</a:t>
            </a:r>
            <a:endParaRPr lang="de-CH" dirty="0"/>
          </a:p>
        </p:txBody>
      </p:sp>
    </p:spTree>
    <p:extLst>
      <p:ext uri="{BB962C8B-B14F-4D97-AF65-F5344CB8AC3E}">
        <p14:creationId xmlns:p14="http://schemas.microsoft.com/office/powerpoint/2010/main" val="35328651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Them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räsentation neu 16x9" id="{E7CA00A1-A211-4154-A205-255763A27660}" vid="{A29AE915-65CE-4711-BEF6-426AF1363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0f20d95-30f1-4757-92d7-5495691a0c29}" enabled="1" method="Privileged" siteId="{98616167-5668-4e66-acbf-925e81df8b00}" contentBits="0" removed="0"/>
</clbl:labelList>
</file>

<file path=docProps/app.xml><?xml version="1.0" encoding="utf-8"?>
<Properties xmlns="http://schemas.openxmlformats.org/officeDocument/2006/extended-properties" xmlns:vt="http://schemas.openxmlformats.org/officeDocument/2006/docPropsVTypes">
  <Template>DE_Präsentation_neu2</Template>
  <TotalTime>0</TotalTime>
  <Words>2374</Words>
  <Application>Microsoft Office PowerPoint</Application>
  <PresentationFormat>Breitbild</PresentationFormat>
  <Paragraphs>388</Paragraphs>
  <Slides>43</Slides>
  <Notes>6</Notes>
  <HiddenSlides>14</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43</vt:i4>
      </vt:variant>
    </vt:vector>
  </HeadingPairs>
  <TitlesOfParts>
    <vt:vector size="50" baseType="lpstr">
      <vt:lpstr>Arial</vt:lpstr>
      <vt:lpstr>Arial Unicode MS</vt:lpstr>
      <vt:lpstr>Calibri</vt:lpstr>
      <vt:lpstr>HelveticaNeueLTW04-65Medium</vt:lpstr>
      <vt:lpstr>Times New Roman</vt:lpstr>
      <vt:lpstr>Verdana</vt:lpstr>
      <vt:lpstr>Office Theme</vt:lpstr>
      <vt:lpstr>La sécurité est une tâche de conduite !</vt:lpstr>
      <vt:lpstr>Préparation pour les organisateurs</vt:lpstr>
      <vt:lpstr>La sécurité est une tâche de conduite ! Bienvenue</vt:lpstr>
      <vt:lpstr>Préparation pour les organisateurs </vt:lpstr>
      <vt:lpstr>PowerPoint-Präsentation</vt:lpstr>
      <vt:lpstr>Déroulement</vt:lpstr>
      <vt:lpstr>Quiz</vt:lpstr>
      <vt:lpstr>Solution</vt:lpstr>
      <vt:lpstr>Introduction</vt:lpstr>
      <vt:lpstr>Introduction par la direction</vt:lpstr>
      <vt:lpstr>PowerPoint-Präsentation</vt:lpstr>
      <vt:lpstr>Vidéo «La vie est plus belle sans accident»   </vt:lpstr>
      <vt:lpstr>«La vie est plus belle sans accident» – Qu'est-ce que cela signifie? </vt:lpstr>
      <vt:lpstr>La sécurité est une tâche de conduite ! – Déroulement </vt:lpstr>
      <vt:lpstr>Pourquoi renforcer la sécurité au travail dans notre entreprise?</vt:lpstr>
      <vt:lpstr>Statistique des accidents</vt:lpstr>
      <vt:lpstr>Accidents professionnels dans l’entreprise</vt:lpstr>
      <vt:lpstr>Accidents non professionnels dans l’entreprise</vt:lpstr>
      <vt:lpstr>Bases</vt:lpstr>
      <vt:lpstr>Situations dangereuses dans l’entreprise </vt:lpstr>
      <vt:lpstr>L’iceberg</vt:lpstr>
      <vt:lpstr>La pyramide des accidents</vt:lpstr>
      <vt:lpstr>Culture de la prévention</vt:lpstr>
      <vt:lpstr>La culture de la prévention prend ses racines dans la conduite; pour garantir la sécurité, il faut… </vt:lpstr>
      <vt:lpstr>PowerPoint-Präsentation</vt:lpstr>
      <vt:lpstr>Responsabilité</vt:lpstr>
      <vt:lpstr>Télécharger et présenter le film "Un vendredi noir". Durée: 10:43 min </vt:lpstr>
      <vt:lpstr>Un vendredi noir: les condamnations pénales étaient-elles justifiées?</vt:lpstr>
      <vt:lpstr>Délégation de tâches</vt:lpstr>
      <vt:lpstr>En bref: dans notre entreprise, c’est les supérieurs hiérarchique qui répond de la sécurité de leurs collaborateurs! </vt:lpstr>
      <vt:lpstr>Art. 230 al. 1 du Code pénal: supprimer ou omettre d’installer des appareils protecteurs</vt:lpstr>
      <vt:lpstr>Art. 229 al. 1 du Code pénal: violation des règles de l’art de construire</vt:lpstr>
      <vt:lpstr>Obligations de l’employeur: art. 82 al. 1 et 2 LAA</vt:lpstr>
      <vt:lpstr>Obligations du travailleur: art. 82 al. 3 LAA </vt:lpstr>
      <vt:lpstr>Art. 6 al. 1 de la loi sur le travail: protection de la santé des travailleurs </vt:lpstr>
      <vt:lpstr>Quelles responsabilités les préposés à la sécurité endosse-t-il?</vt:lpstr>
      <vt:lpstr>Et maintenant???</vt:lpstr>
      <vt:lpstr>Quelle doit être notre ligne de conduite? </vt:lpstr>
      <vt:lpstr>Règles vitales www.suva.ch/regles</vt:lpstr>
      <vt:lpstr>Télécharger et présenter le film «Récit d’un supérieur: «… Tout ce que j’ai vu, c’était deux draps avec deux corps sans vie dessous.» Durée: 3:34 min </vt:lpstr>
      <vt:lpstr>PowerPoint-Präsentation</vt:lpstr>
      <vt:lpstr>Quiz</vt:lpstr>
      <vt:lpstr>Ensemble pour plus de sécurité Merci de votre soutien!</vt:lpstr>
    </vt:vector>
  </TitlesOfParts>
  <Company>SUVA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(Arial Bold, 36 pt/Zab 38 pt)</dc:title>
  <dc:creator>Linder Vanessa (L5V)</dc:creator>
  <cp:lastModifiedBy>Schulze Herbert (SH8)</cp:lastModifiedBy>
  <cp:revision>277</cp:revision>
  <cp:lastPrinted>2018-05-22T13:19:56Z</cp:lastPrinted>
  <dcterms:created xsi:type="dcterms:W3CDTF">2018-02-12T14:25:36Z</dcterms:created>
  <dcterms:modified xsi:type="dcterms:W3CDTF">2023-08-11T13:58:22Z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f20d95-30f1-4757-92d7-5495691a0c29_Enabled">
    <vt:lpwstr>true</vt:lpwstr>
  </property>
  <property fmtid="{D5CDD505-2E9C-101B-9397-08002B2CF9AE}" pid="3" name="MSIP_Label_40f20d95-30f1-4757-92d7-5495691a0c29_SetDate">
    <vt:lpwstr>2022-06-21T06:34:55Z</vt:lpwstr>
  </property>
  <property fmtid="{D5CDD505-2E9C-101B-9397-08002B2CF9AE}" pid="4" name="MSIP_Label_40f20d95-30f1-4757-92d7-5495691a0c29_Method">
    <vt:lpwstr>Privileged</vt:lpwstr>
  </property>
  <property fmtid="{D5CDD505-2E9C-101B-9397-08002B2CF9AE}" pid="5" name="MSIP_Label_40f20d95-30f1-4757-92d7-5495691a0c29_Name">
    <vt:lpwstr>Intern</vt:lpwstr>
  </property>
  <property fmtid="{D5CDD505-2E9C-101B-9397-08002B2CF9AE}" pid="6" name="MSIP_Label_40f20d95-30f1-4757-92d7-5495691a0c29_SiteId">
    <vt:lpwstr>98616167-5668-4e66-acbf-925e81df8b00</vt:lpwstr>
  </property>
  <property fmtid="{D5CDD505-2E9C-101B-9397-08002B2CF9AE}" pid="7" name="MSIP_Label_40f20d95-30f1-4757-92d7-5495691a0c29_ActionId">
    <vt:lpwstr>c8720219-8dc3-4ace-a254-95d6310f0563</vt:lpwstr>
  </property>
  <property fmtid="{D5CDD505-2E9C-101B-9397-08002B2CF9AE}" pid="8" name="MSIP_Label_40f20d95-30f1-4757-92d7-5495691a0c29_ContentBits">
    <vt:lpwstr>0</vt:lpwstr>
  </property>
</Properties>
</file>