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7" r:id="rId2"/>
    <p:sldId id="301" r:id="rId3"/>
    <p:sldId id="302" r:id="rId4"/>
    <p:sldId id="303" r:id="rId5"/>
    <p:sldId id="304" r:id="rId6"/>
    <p:sldId id="305" r:id="rId7"/>
    <p:sldId id="306" r:id="rId8"/>
    <p:sldId id="270" r:id="rId9"/>
    <p:sldId id="262" r:id="rId10"/>
    <p:sldId id="309" r:id="rId11"/>
    <p:sldId id="310" r:id="rId12"/>
    <p:sldId id="311" r:id="rId13"/>
  </p:sldIdLst>
  <p:sldSz cx="12192000" cy="6858000"/>
  <p:notesSz cx="6858000" cy="9144000"/>
  <p:custDataLst>
    <p:tags r:id="rId16"/>
  </p:custDataLst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7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70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B3B3"/>
    <a:srgbClr val="80DCE7"/>
    <a:srgbClr val="FFC180"/>
    <a:srgbClr val="F2F2F2"/>
    <a:srgbClr val="00B8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8251B765-F91A-4008-8DD1-53D880B8B698}">
  <a:tblStyle styleId="{8251B765-F91A-4008-8DD1-53D880B8B698}" styleName="SUVA">
    <a:tblBg>
      <a:effect>
        <a:effectLst/>
      </a:effect>
    </a:tblBg>
    <a:wholeTbl>
      <a:tcTxStyle b="off" i="off">
        <a:fontRef idx="minor"/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117" cap="flat" cmpd="sng" algn="ctr">
              <a:solidFill>
                <a:schemeClr val="dk1"/>
              </a:solidFill>
              <a:prstDash val="solid"/>
            </a:ln>
          </a:top>
          <a:bottom>
            <a:ln w="2117" cap="flat" cmpd="sng" algn="ctr">
              <a:solidFill>
                <a:schemeClr val="dk1"/>
              </a:solidFill>
              <a:prstDash val="solid"/>
            </a:ln>
          </a:bottom>
          <a:insideH>
            <a:ln w="2117" cap="flat" cmpd="sng" algn="ctr">
              <a:solidFill>
                <a:schemeClr val="dk1"/>
              </a:solidFill>
              <a:prstDash val="solid"/>
            </a:ln>
          </a:insideH>
          <a:insideV>
            <a:ln>
              <a:noFill/>
            </a:ln>
          </a:insideV>
          <a:tl2br>
            <a:ln>
              <a:noFill/>
            </a:ln>
          </a:tl2br>
          <a:tr2bl>
            <a:ln>
              <a:noFill/>
            </a:ln>
          </a:tr2bl>
        </a:tcBdr>
        <a:fill>
          <a:noFill/>
        </a:fill>
      </a:tcStyle>
    </a:wholeTbl>
    <a:band1H>
      <a:tcTxStyle b="off" i="off">
        <a:fontRef idx="minor"/>
        <a:schemeClr val="tx1"/>
      </a:tcTxStyle>
      <a:tcStyle>
        <a:tcBdr/>
        <a:fill>
          <a:noFill/>
        </a:fill>
      </a:tcStyle>
    </a:band1H>
    <a:band2H>
      <a:tcTxStyle b="off" i="off">
        <a:fontRef idx="minor"/>
        <a:schemeClr val="tx1"/>
      </a:tcTxStyle>
      <a:tcStyle>
        <a:tcBdr/>
        <a:fill>
          <a:noFill/>
        </a:fill>
      </a:tcStyle>
    </a:band2H>
    <a:band1V>
      <a:tcTxStyle b="off" i="off">
        <a:fontRef idx="minor"/>
        <a:schemeClr val="tx1"/>
      </a:tcTxStyle>
      <a:tcStyle>
        <a:tcBdr/>
        <a:fill>
          <a:noFill/>
        </a:fill>
      </a:tcStyle>
    </a:band1V>
    <a:band2V>
      <a:tcTxStyle b="off" i="off">
        <a:fontRef idx="minor"/>
        <a:schemeClr val="tx1"/>
      </a:tcTxStyle>
      <a:tcStyle>
        <a:tcBdr/>
        <a:fill>
          <a:noFill/>
        </a:fill>
      </a:tcStyle>
    </a:band2V>
    <a:lastCol>
      <a:tcTxStyle b="on" i="off">
        <a:fontRef idx="minor"/>
        <a:schemeClr val="tx1"/>
      </a:tcTxStyle>
      <a:tcStyle>
        <a:tcBdr/>
      </a:tcStyle>
    </a:lastCol>
    <a:firstCol>
      <a:tcTxStyle b="on" i="off">
        <a:fontRef idx="minor"/>
        <a:schemeClr val="tx1"/>
      </a:tcTxStyle>
      <a:tcStyle>
        <a:tcBdr/>
      </a:tcStyle>
    </a:firstCol>
    <a:lastRow>
      <a:tcTxStyle b="on" i="off">
        <a:fontRef idx="minor"/>
        <a:schemeClr val="accen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117" cap="flat" cmpd="sng" algn="ctr">
              <a:solidFill>
                <a:schemeClr val="dk2"/>
              </a:solidFill>
              <a:prstDash val="solid"/>
            </a:ln>
          </a:top>
          <a:bottom>
            <a:ln w="12700" cap="flat" cmpd="sng" algn="ctr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  <a:tl2br>
            <a:ln>
              <a:noFill/>
            </a:ln>
          </a:tl2br>
          <a:tr2bl>
            <a:ln>
              <a:noFill/>
            </a:ln>
          </a:tr2bl>
        </a:tcBdr>
        <a:fill>
          <a:noFill/>
        </a:fill>
      </a:tcStyle>
    </a:lastRow>
    <a:firstRow>
      <a:tcTxStyle b="on" i="off">
        <a:fontRef idx="minor"/>
        <a:schemeClr val="dk2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8466" cap="flat" cmpd="sng" algn="ctr">
              <a:solidFill>
                <a:schemeClr val="dk2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  <a:tl2br>
            <a:ln>
              <a:noFill/>
            </a:ln>
          </a:tl2br>
          <a:tr2bl>
            <a:ln>
              <a:noFill/>
            </a:ln>
          </a:tr2bl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3" autoAdjust="0"/>
    <p:restoredTop sz="57290" autoAdjust="0"/>
  </p:normalViewPr>
  <p:slideViewPr>
    <p:cSldViewPr showGuides="1">
      <p:cViewPr varScale="1">
        <p:scale>
          <a:sx n="75" d="100"/>
          <a:sy n="75" d="100"/>
        </p:scale>
        <p:origin x="1914" y="54"/>
      </p:cViewPr>
      <p:guideLst>
        <p:guide orient="horz" pos="1207"/>
        <p:guide pos="3840"/>
        <p:guide orient="horz" pos="3702"/>
      </p:guideLst>
    </p:cSldViewPr>
  </p:slideViewPr>
  <p:outlineViewPr>
    <p:cViewPr>
      <p:scale>
        <a:sx n="33" d="100"/>
        <a:sy n="33" d="100"/>
      </p:scale>
      <p:origin x="0" y="-25491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431"/>
    </p:cViewPr>
  </p:sorterViewPr>
  <p:notesViewPr>
    <p:cSldViewPr showGuides="1">
      <p:cViewPr varScale="1">
        <p:scale>
          <a:sx n="88" d="100"/>
          <a:sy n="88" d="100"/>
        </p:scale>
        <p:origin x="3756" y="4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Schwarz Carigiet" userId="8cd1508d44ba01dd" providerId="LiveId" clId="{EC64F046-76E9-44FB-903E-4F75E697DF01}"/>
    <pc:docChg chg="undo custSel modSld">
      <pc:chgData name="Daniel Schwarz Carigiet" userId="8cd1508d44ba01dd" providerId="LiveId" clId="{EC64F046-76E9-44FB-903E-4F75E697DF01}" dt="2018-01-28T16:30:39.419" v="291"/>
      <pc:docMkLst>
        <pc:docMk/>
      </pc:docMkLst>
      <pc:sldChg chg="addSp delSp modSp">
        <pc:chgData name="Daniel Schwarz Carigiet" userId="8cd1508d44ba01dd" providerId="LiveId" clId="{EC64F046-76E9-44FB-903E-4F75E697DF01}" dt="2018-01-28T16:30:39.419" v="291"/>
        <pc:sldMkLst>
          <pc:docMk/>
          <pc:sldMk cId="3318751566" sldId="299"/>
        </pc:sldMkLst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2" creationId="{09EB726A-8094-40FF-9042-B388D4DCCFF6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3" creationId="{96240AF0-ABE0-423A-9BF5-E0D7A910B073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4" creationId="{E1EC33CD-F663-4256-9A50-B2E22E16C390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5" creationId="{44E4FDB2-20F0-482D-9AF7-2DF402A0857C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48" creationId="{6A654CE1-8FD4-41CB-874A-2BEE5263189E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49" creationId="{091CE235-B5CE-4200-9924-962D79EFDCF1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50" creationId="{7AB36ED6-B27C-41BF-B79F-24C7DB5CF8D1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51" creationId="{AD1A604F-07C8-4217-99CD-1DF518B3CF4E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52" creationId="{9C8D0B40-474B-4D63-80C3-D91264C1BB88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53" creationId="{5DF4343E-9246-4D41-A478-1F44004917C4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54" creationId="{06FB80C8-D978-45AF-924C-3F734EF11C21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55" creationId="{FF8E8776-265A-441B-BA9C-FE020033C6CB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56" creationId="{97872B53-7562-496D-857E-9FCFFBBB14D0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57" creationId="{C2B9F210-3A31-46C6-BC8E-AFC046FEF9AE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58" creationId="{06E12C9E-B252-485C-A3AC-DE20DCB105B1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59" creationId="{00973720-061F-48C2-83F9-D277834B7E04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60" creationId="{D4723B8E-1E69-47C9-8F5E-1FDC7A78A73D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61" creationId="{8416446A-02F8-4429-A0B5-52F4AF3F9E8E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62" creationId="{35F109BD-755E-44B1-A19F-1BB9A9C5D073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63" creationId="{6B40A7C4-FAB9-4E6A-8207-74CEF1EA701A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64" creationId="{DCA2E09B-0EC7-4D34-935D-14ABC01B53CC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65" creationId="{A5A0FE7E-E8B4-44AC-A1F2-D9F6BC2D2758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66" creationId="{E5C4E8E6-2D3E-44D7-BF5F-08CFA813ABDD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67" creationId="{AEB1DCE8-F4B3-4379-91B7-0DDA68C6C8EF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68" creationId="{281A8D3F-8B3A-424E-91CB-AD35BEDE0F33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69" creationId="{4BBB0F01-2EFE-4876-9D67-21CC6B1CBDC9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70" creationId="{BDF64F6D-7736-4658-AE4E-5E0201EA79F2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71" creationId="{2CD13428-EF44-4861-9DD5-9C3001F85619}"/>
          </ac:spMkLst>
        </pc:spChg>
        <pc:spChg chg="mod">
          <ac:chgData name="Daniel Schwarz Carigiet" userId="8cd1508d44ba01dd" providerId="LiveId" clId="{EC64F046-76E9-44FB-903E-4F75E697DF01}" dt="2018-01-28T16:30:39.419" v="291"/>
          <ac:spMkLst>
            <pc:docMk/>
            <pc:sldMk cId="3318751566" sldId="299"/>
            <ac:spMk id="72" creationId="{DE42C218-6DFF-4E0E-916D-E996C90EDD54}"/>
          </ac:spMkLst>
        </pc:spChg>
        <pc:grpChg chg="mod">
          <ac:chgData name="Daniel Schwarz Carigiet" userId="8cd1508d44ba01dd" providerId="LiveId" clId="{EC64F046-76E9-44FB-903E-4F75E697DF01}" dt="2018-01-28T16:30:39.419" v="291"/>
          <ac:grpSpMkLst>
            <pc:docMk/>
            <pc:sldMk cId="3318751566" sldId="299"/>
            <ac:grpSpMk id="1" creationId="{00000000-0000-0000-0000-000000000000}"/>
          </ac:grpSpMkLst>
        </pc:grp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7" creationId="{692FFA26-1B19-4982-8919-0EF9837B9406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9" creationId="{6C1899CE-7469-4946-A3A0-376D51C45E3E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11" creationId="{B1D53781-BE88-437A-BAC0-1E5D03DAB210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13" creationId="{6C100629-C604-4A7A-A3E0-3C2AB1CF7046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15" creationId="{BE031C72-091A-4E61-BA18-F6329622DEF6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17" creationId="{49BEADBD-7EF8-4842-A32E-01DA41CE35C0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19" creationId="{CC4E6DDF-608D-4128-AECB-5C2D5B6E35B2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21" creationId="{2BE9A37C-1C84-4E67-9BCB-0A88C2F4E385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23" creationId="{106633CB-B23E-4880-BC01-F276C91DC934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25" creationId="{7C92B47C-BB0E-4405-875D-EE83D98A0993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27" creationId="{487A5E68-7E6E-484F-98E2-EA5A16B127B4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29" creationId="{497303DC-7D2D-4CE4-8113-42A895324A7A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31" creationId="{95D9F9A7-7A1B-426B-83AB-F5448B2E0380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33" creationId="{2A4F30E9-A773-45A5-9DCE-83C952AD173B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35" creationId="{0BC82526-224C-4F43-92DE-1EB6B441A89B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37" creationId="{A3B994C3-2566-4EC0-9969-0E08E7AEF892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39" creationId="{4676E7D3-5DC5-49D4-A18F-9AF4CBDDF127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41" creationId="{7964C1DE-ED31-491B-8B84-777FAFBEF954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43" creationId="{9A6E9DE0-2B85-4972-B3E8-F7A3B20AB73E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45" creationId="{923E619B-787D-4FA5-8D23-F9ED1188B077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47" creationId="{A84A70F5-AC44-4FC4-9F00-66785E88B065}"/>
          </ac:picMkLst>
        </pc:picChg>
        <pc:picChg chg="del mod">
          <ac:chgData name="Daniel Schwarz Carigiet" userId="8cd1508d44ba01dd" providerId="LiveId" clId="{EC64F046-76E9-44FB-903E-4F75E697DF01}" dt="2018-01-28T16:27:17.027" v="143" actId="478"/>
          <ac:picMkLst>
            <pc:docMk/>
            <pc:sldMk cId="3318751566" sldId="299"/>
            <ac:picMk id="73" creationId="{516E32A5-3B4E-4BB6-963C-0EC2A2443564}"/>
          </ac:picMkLst>
        </pc:picChg>
        <pc:picChg chg="del mod">
          <ac:chgData name="Daniel Schwarz Carigiet" userId="8cd1508d44ba01dd" providerId="LiveId" clId="{EC64F046-76E9-44FB-903E-4F75E697DF01}" dt="2018-01-28T16:27:17.027" v="143" actId="478"/>
          <ac:picMkLst>
            <pc:docMk/>
            <pc:sldMk cId="3318751566" sldId="299"/>
            <ac:picMk id="74" creationId="{36E2D971-78D0-4499-921D-CF1F3CEC5EAE}"/>
          </ac:picMkLst>
        </pc:picChg>
        <pc:picChg chg="del mod">
          <ac:chgData name="Daniel Schwarz Carigiet" userId="8cd1508d44ba01dd" providerId="LiveId" clId="{EC64F046-76E9-44FB-903E-4F75E697DF01}" dt="2018-01-28T16:27:17.027" v="143" actId="478"/>
          <ac:picMkLst>
            <pc:docMk/>
            <pc:sldMk cId="3318751566" sldId="299"/>
            <ac:picMk id="75" creationId="{0F2CF038-206D-4BB6-8002-0F50FA9F2D6F}"/>
          </ac:picMkLst>
        </pc:picChg>
        <pc:picChg chg="del mod">
          <ac:chgData name="Daniel Schwarz Carigiet" userId="8cd1508d44ba01dd" providerId="LiveId" clId="{EC64F046-76E9-44FB-903E-4F75E697DF01}" dt="2018-01-28T16:27:17.027" v="143" actId="478"/>
          <ac:picMkLst>
            <pc:docMk/>
            <pc:sldMk cId="3318751566" sldId="299"/>
            <ac:picMk id="76" creationId="{91E77C45-29D5-4E5E-AA45-8B7C96380D86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78" creationId="{7EB7F636-6AFC-41D7-BB11-4C6C09D15E82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80" creationId="{CA473092-D880-48D6-8B2A-ADA198205BCF}"/>
          </ac:picMkLst>
        </pc:picChg>
        <pc:picChg chg="del mod">
          <ac:chgData name="Daniel Schwarz Carigiet" userId="8cd1508d44ba01dd" providerId="LiveId" clId="{EC64F046-76E9-44FB-903E-4F75E697DF01}" dt="2018-01-28T16:27:17.027" v="143" actId="478"/>
          <ac:picMkLst>
            <pc:docMk/>
            <pc:sldMk cId="3318751566" sldId="299"/>
            <ac:picMk id="81" creationId="{D8E60870-8B23-446D-83B9-3AE457106BF9}"/>
          </ac:picMkLst>
        </pc:picChg>
        <pc:picChg chg="del mod">
          <ac:chgData name="Daniel Schwarz Carigiet" userId="8cd1508d44ba01dd" providerId="LiveId" clId="{EC64F046-76E9-44FB-903E-4F75E697DF01}" dt="2018-01-28T16:27:17.027" v="143" actId="478"/>
          <ac:picMkLst>
            <pc:docMk/>
            <pc:sldMk cId="3318751566" sldId="299"/>
            <ac:picMk id="82" creationId="{95338048-B033-4364-AA66-8E3FE0782004}"/>
          </ac:picMkLst>
        </pc:picChg>
        <pc:picChg chg="del mod">
          <ac:chgData name="Daniel Schwarz Carigiet" userId="8cd1508d44ba01dd" providerId="LiveId" clId="{EC64F046-76E9-44FB-903E-4F75E697DF01}" dt="2018-01-28T16:27:17.027" v="143" actId="478"/>
          <ac:picMkLst>
            <pc:docMk/>
            <pc:sldMk cId="3318751566" sldId="299"/>
            <ac:picMk id="83" creationId="{BC750774-5140-4ED3-8F88-85A057A6C9E0}"/>
          </ac:picMkLst>
        </pc:picChg>
        <pc:picChg chg="del mod">
          <ac:chgData name="Daniel Schwarz Carigiet" userId="8cd1508d44ba01dd" providerId="LiveId" clId="{EC64F046-76E9-44FB-903E-4F75E697DF01}" dt="2018-01-28T16:27:17.027" v="143" actId="478"/>
          <ac:picMkLst>
            <pc:docMk/>
            <pc:sldMk cId="3318751566" sldId="299"/>
            <ac:picMk id="84" creationId="{DD2D9660-829B-4CF2-B47A-04A24E488D0F}"/>
          </ac:picMkLst>
        </pc:picChg>
        <pc:picChg chg="del mod">
          <ac:chgData name="Daniel Schwarz Carigiet" userId="8cd1508d44ba01dd" providerId="LiveId" clId="{EC64F046-76E9-44FB-903E-4F75E697DF01}" dt="2018-01-28T16:27:17.027" v="143" actId="478"/>
          <ac:picMkLst>
            <pc:docMk/>
            <pc:sldMk cId="3318751566" sldId="299"/>
            <ac:picMk id="85" creationId="{661E661F-6811-44E5-B605-2401C103E0DF}"/>
          </ac:picMkLst>
        </pc:picChg>
        <pc:picChg chg="del mod">
          <ac:chgData name="Daniel Schwarz Carigiet" userId="8cd1508d44ba01dd" providerId="LiveId" clId="{EC64F046-76E9-44FB-903E-4F75E697DF01}" dt="2018-01-28T16:29:11.072" v="221" actId="478"/>
          <ac:picMkLst>
            <pc:docMk/>
            <pc:sldMk cId="3318751566" sldId="299"/>
            <ac:picMk id="86" creationId="{36B3DB26-9B1B-4390-9F3D-D6ED8AC50A3D}"/>
          </ac:picMkLst>
        </pc:picChg>
        <pc:picChg chg="del mod">
          <ac:chgData name="Daniel Schwarz Carigiet" userId="8cd1508d44ba01dd" providerId="LiveId" clId="{EC64F046-76E9-44FB-903E-4F75E697DF01}" dt="2018-01-28T16:29:11.072" v="221" actId="478"/>
          <ac:picMkLst>
            <pc:docMk/>
            <pc:sldMk cId="3318751566" sldId="299"/>
            <ac:picMk id="88" creationId="{6EB227BD-1ED4-4A84-8520-C8485EAC4EC3}"/>
          </ac:picMkLst>
        </pc:picChg>
        <pc:picChg chg="del mod">
          <ac:chgData name="Daniel Schwarz Carigiet" userId="8cd1508d44ba01dd" providerId="LiveId" clId="{EC64F046-76E9-44FB-903E-4F75E697DF01}" dt="2018-01-28T16:29:11.072" v="221" actId="478"/>
          <ac:picMkLst>
            <pc:docMk/>
            <pc:sldMk cId="3318751566" sldId="299"/>
            <ac:picMk id="89" creationId="{B77F6680-6003-4BAC-BA80-EC612661FBD0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90" creationId="{BE7D9306-00EB-4E22-8560-3246A8487312}"/>
          </ac:picMkLst>
        </pc:picChg>
        <pc:picChg chg="add mod">
          <ac:chgData name="Daniel Schwarz Carigiet" userId="8cd1508d44ba01dd" providerId="LiveId" clId="{EC64F046-76E9-44FB-903E-4F75E697DF01}" dt="2018-01-28T16:30:39.419" v="291"/>
          <ac:picMkLst>
            <pc:docMk/>
            <pc:sldMk cId="3318751566" sldId="299"/>
            <ac:picMk id="92" creationId="{A545D1FA-1592-418A-9063-949AA6A5F346}"/>
          </ac:picMkLst>
        </pc:picChg>
        <pc:picChg chg="del mod">
          <ac:chgData name="Daniel Schwarz Carigiet" userId="8cd1508d44ba01dd" providerId="LiveId" clId="{EC64F046-76E9-44FB-903E-4F75E697DF01}" dt="2018-01-28T16:29:11.072" v="221" actId="478"/>
          <ac:picMkLst>
            <pc:docMk/>
            <pc:sldMk cId="3318751566" sldId="299"/>
            <ac:picMk id="119" creationId="{BDB7A6AD-A6C8-4DD0-BCBE-C004104E40E4}"/>
          </ac:picMkLst>
        </pc:picChg>
        <pc:picChg chg="del mod">
          <ac:chgData name="Daniel Schwarz Carigiet" userId="8cd1508d44ba01dd" providerId="LiveId" clId="{EC64F046-76E9-44FB-903E-4F75E697DF01}" dt="2018-01-28T16:29:11.072" v="221" actId="478"/>
          <ac:picMkLst>
            <pc:docMk/>
            <pc:sldMk cId="3318751566" sldId="299"/>
            <ac:picMk id="120" creationId="{21B441F3-D677-4F91-BFB6-61832B97AD5D}"/>
          </ac:picMkLst>
        </pc:picChg>
        <pc:picChg chg="del mod">
          <ac:chgData name="Daniel Schwarz Carigiet" userId="8cd1508d44ba01dd" providerId="LiveId" clId="{EC64F046-76E9-44FB-903E-4F75E697DF01}" dt="2018-01-28T16:29:11.072" v="221" actId="478"/>
          <ac:picMkLst>
            <pc:docMk/>
            <pc:sldMk cId="3318751566" sldId="299"/>
            <ac:picMk id="121" creationId="{F5C1E49A-6A83-41C4-A9BF-35D2311B34C0}"/>
          </ac:picMkLst>
        </pc:picChg>
        <pc:picChg chg="del mod">
          <ac:chgData name="Daniel Schwarz Carigiet" userId="8cd1508d44ba01dd" providerId="LiveId" clId="{EC64F046-76E9-44FB-903E-4F75E697DF01}" dt="2018-01-28T16:29:11.072" v="221" actId="478"/>
          <ac:picMkLst>
            <pc:docMk/>
            <pc:sldMk cId="3318751566" sldId="299"/>
            <ac:picMk id="122" creationId="{6B6EBAFD-EDE8-46AC-B304-D74436BC48BB}"/>
          </ac:picMkLst>
        </pc:picChg>
        <pc:picChg chg="del mod">
          <ac:chgData name="Daniel Schwarz Carigiet" userId="8cd1508d44ba01dd" providerId="LiveId" clId="{EC64F046-76E9-44FB-903E-4F75E697DF01}" dt="2018-01-28T16:29:11.072" v="221" actId="478"/>
          <ac:picMkLst>
            <pc:docMk/>
            <pc:sldMk cId="3318751566" sldId="299"/>
            <ac:picMk id="123" creationId="{F849A9E5-19DC-4E71-9065-2B23EE06683D}"/>
          </ac:picMkLst>
        </pc:picChg>
        <pc:picChg chg="del mod">
          <ac:chgData name="Daniel Schwarz Carigiet" userId="8cd1508d44ba01dd" providerId="LiveId" clId="{EC64F046-76E9-44FB-903E-4F75E697DF01}" dt="2018-01-28T16:30:36.946" v="290" actId="478"/>
          <ac:picMkLst>
            <pc:docMk/>
            <pc:sldMk cId="3318751566" sldId="299"/>
            <ac:picMk id="124" creationId="{B0825E6E-C146-4C25-9B1F-38A72D5029F5}"/>
          </ac:picMkLst>
        </pc:picChg>
        <pc:picChg chg="del mod">
          <ac:chgData name="Daniel Schwarz Carigiet" userId="8cd1508d44ba01dd" providerId="LiveId" clId="{EC64F046-76E9-44FB-903E-4F75E697DF01}" dt="2018-01-28T16:29:11.072" v="221" actId="478"/>
          <ac:picMkLst>
            <pc:docMk/>
            <pc:sldMk cId="3318751566" sldId="299"/>
            <ac:picMk id="125" creationId="{B4CFAA20-61DB-4DC8-B88C-08BD3169F6E8}"/>
          </ac:picMkLst>
        </pc:picChg>
        <pc:picChg chg="del mod">
          <ac:chgData name="Daniel Schwarz Carigiet" userId="8cd1508d44ba01dd" providerId="LiveId" clId="{EC64F046-76E9-44FB-903E-4F75E697DF01}" dt="2018-01-28T16:30:36.946" v="290" actId="478"/>
          <ac:picMkLst>
            <pc:docMk/>
            <pc:sldMk cId="3318751566" sldId="299"/>
            <ac:picMk id="126" creationId="{8678BF94-A8FF-4A12-8ACD-E7246BBBABB7}"/>
          </ac:picMkLst>
        </pc:picChg>
        <pc:picChg chg="del mod">
          <ac:chgData name="Daniel Schwarz Carigiet" userId="8cd1508d44ba01dd" providerId="LiveId" clId="{EC64F046-76E9-44FB-903E-4F75E697DF01}" dt="2018-01-28T16:30:36.946" v="290" actId="478"/>
          <ac:picMkLst>
            <pc:docMk/>
            <pc:sldMk cId="3318751566" sldId="299"/>
            <ac:picMk id="127" creationId="{DE88C2C3-EDA1-4F34-9B24-7A6BE02DB396}"/>
          </ac:picMkLst>
        </pc:picChg>
        <pc:picChg chg="del mod">
          <ac:chgData name="Daniel Schwarz Carigiet" userId="8cd1508d44ba01dd" providerId="LiveId" clId="{EC64F046-76E9-44FB-903E-4F75E697DF01}" dt="2018-01-28T16:30:36.946" v="290" actId="478"/>
          <ac:picMkLst>
            <pc:docMk/>
            <pc:sldMk cId="3318751566" sldId="299"/>
            <ac:picMk id="128" creationId="{030B1EC7-6F84-4715-9503-DD49ACDB9B13}"/>
          </ac:picMkLst>
        </pc:picChg>
        <pc:picChg chg="del mod">
          <ac:chgData name="Daniel Schwarz Carigiet" userId="8cd1508d44ba01dd" providerId="LiveId" clId="{EC64F046-76E9-44FB-903E-4F75E697DF01}" dt="2018-01-28T16:30:36.946" v="290" actId="478"/>
          <ac:picMkLst>
            <pc:docMk/>
            <pc:sldMk cId="3318751566" sldId="299"/>
            <ac:picMk id="129" creationId="{34CE4A8D-342C-4914-BB5A-3223C7CE82F7}"/>
          </ac:picMkLst>
        </pc:picChg>
        <pc:picChg chg="del mod">
          <ac:chgData name="Daniel Schwarz Carigiet" userId="8cd1508d44ba01dd" providerId="LiveId" clId="{EC64F046-76E9-44FB-903E-4F75E697DF01}" dt="2018-01-28T16:30:36.946" v="290" actId="478"/>
          <ac:picMkLst>
            <pc:docMk/>
            <pc:sldMk cId="3318751566" sldId="299"/>
            <ac:picMk id="130" creationId="{63A35825-EBBF-4990-BBD3-5B06B54F7979}"/>
          </ac:picMkLst>
        </pc:picChg>
        <pc:picChg chg="del mod">
          <ac:chgData name="Daniel Schwarz Carigiet" userId="8cd1508d44ba01dd" providerId="LiveId" clId="{EC64F046-76E9-44FB-903E-4F75E697DF01}" dt="2018-01-28T16:30:36.946" v="290" actId="478"/>
          <ac:picMkLst>
            <pc:docMk/>
            <pc:sldMk cId="3318751566" sldId="299"/>
            <ac:picMk id="131" creationId="{CF8252C8-3737-4E8C-9F92-02CD2E466C5D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CE676F6-F7FF-45A3-A2C3-7594A19EC6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835B9F-2446-4DD8-882A-74B42C5171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87F81F-703A-486A-ABDB-8FD28DBE1C96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3A8080-C5E6-4CAA-8935-D6036BF2D87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D33C99-2A73-4EF0-A4C6-4C899BEF70F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14E94-0214-4629-B180-35145CB53D1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7006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7C7CC5-2BF5-4715-A2D9-EB8D14F8111B}" type="datetimeFigureOut">
              <a:rPr lang="en-US" smtClean="0"/>
              <a:t>9/19/2018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598EF2-3FE4-4244-93B5-BDDBC036C6E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102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Anleitung für einen möglichen Ablauf der Veranstaltung (ca. 50 Minuten)</a:t>
            </a:r>
          </a:p>
          <a:p>
            <a:endParaRPr lang="de-CH" dirty="0">
              <a:effectLst/>
            </a:endParaRPr>
          </a:p>
          <a:p>
            <a:r>
              <a:rPr lang="de-CH" dirty="0">
                <a:effectLst/>
              </a:rPr>
              <a:t>Für die Moderation der Veranstaltung eine geeignete Person mit guten kommunikativen Fähigkeiten rekrutieren.</a:t>
            </a:r>
          </a:p>
          <a:p>
            <a:r>
              <a:rPr lang="de-CH" b="1" dirty="0">
                <a:effectLst/>
              </a:rPr>
              <a:t>Begrüssung    </a:t>
            </a:r>
          </a:p>
          <a:p>
            <a:pPr marL="171450" indent="-171450">
              <a:buFontTx/>
              <a:buChar char="-"/>
            </a:pPr>
            <a:r>
              <a:rPr lang="de-CH" dirty="0">
                <a:effectLst/>
              </a:rPr>
              <a:t>Die Teilnehmenden erzählen von ihren Erfahrungen mit Stürzen. Die wichtigsten Erkenntnisse auf Flipchart notieren.    </a:t>
            </a:r>
          </a:p>
          <a:p>
            <a:pPr marL="171450" indent="-171450">
              <a:buFontTx/>
              <a:buChar char="-"/>
            </a:pPr>
            <a:endParaRPr lang="de-CH" dirty="0">
              <a:effectLst/>
            </a:endParaRPr>
          </a:p>
          <a:p>
            <a:r>
              <a:rPr lang="de-CH" b="1" dirty="0">
                <a:effectLst/>
              </a:rPr>
              <a:t>Fakten rund um das Thema präsentieren</a:t>
            </a:r>
          </a:p>
          <a:p>
            <a:r>
              <a:rPr lang="de-CH" dirty="0">
                <a:effectLst/>
              </a:rPr>
              <a:t>- Bewusst machen, dass Stolper- und Sturzunfälle ein ernsthaftes Problem sind. </a:t>
            </a:r>
          </a:p>
          <a:p>
            <a:pPr marL="171450" indent="-171450">
              <a:buFontTx/>
              <a:buChar char="-"/>
            </a:pPr>
            <a:r>
              <a:rPr lang="de-CH" dirty="0">
                <a:effectLst/>
              </a:rPr>
              <a:t>Ca. ein Drittel aller Unfälle sind auf ein Stolpern, Ausrutschen oder Stürzen zurückzuführen. Zwei Drittel dieser Unfälle ereignen sich auf ebenem Untergrund.  In unserem Betrieb ereignen sich pro Jahr durchschnittlich x Stolper- und Sturzunfälle, die Kosten von x Franken verursachen. </a:t>
            </a:r>
          </a:p>
          <a:p>
            <a:pPr marL="171450" indent="-171450">
              <a:buFontTx/>
              <a:buChar char="-"/>
            </a:pPr>
            <a:endParaRPr lang="de-CH" dirty="0">
              <a:effectLst/>
            </a:endParaRPr>
          </a:p>
          <a:p>
            <a:r>
              <a:rPr lang="de-CH" b="1" dirty="0">
                <a:effectLst/>
              </a:rPr>
              <a:t>Film «Unten» zeigen</a:t>
            </a:r>
          </a:p>
          <a:p>
            <a:endParaRPr lang="de-CH" b="1" dirty="0">
              <a:effectLst/>
            </a:endParaRPr>
          </a:p>
          <a:p>
            <a:r>
              <a:rPr lang="de-CH" b="1" dirty="0"/>
              <a:t>Diskussion über den Film</a:t>
            </a:r>
          </a:p>
          <a:p>
            <a:r>
              <a:rPr lang="de-CH" dirty="0"/>
              <a:t>- Ist der Film realistisch? Wenn ja, weshalb?</a:t>
            </a:r>
          </a:p>
          <a:p>
            <a:r>
              <a:rPr lang="de-CH" dirty="0"/>
              <a:t>- Welche Stolperfallen haben Sie erkannt?</a:t>
            </a:r>
          </a:p>
          <a:p>
            <a:pPr marL="171450" indent="-171450">
              <a:buFontTx/>
              <a:buChar char="-"/>
            </a:pPr>
            <a:r>
              <a:rPr lang="de-CH" dirty="0"/>
              <a:t>Kennen Sie ähnliche Stolperfallen (zu Hause, auf dem Arbeitsweg)?</a:t>
            </a:r>
          </a:p>
          <a:p>
            <a:pPr marL="171450" indent="-171450">
              <a:buFontTx/>
              <a:buChar char="-"/>
            </a:pPr>
            <a:endParaRPr lang="de-CH" dirty="0"/>
          </a:p>
          <a:p>
            <a:r>
              <a:rPr lang="de-CH" b="1" dirty="0"/>
              <a:t>Fragen in kleinen Gruppen besprechen</a:t>
            </a:r>
          </a:p>
          <a:p>
            <a:r>
              <a:rPr lang="de-CH" dirty="0"/>
              <a:t>- Wie sieht es im Betrieb aus? Gibt es Stolperfallen, die beseitigt werden müssten?</a:t>
            </a:r>
          </a:p>
          <a:p>
            <a:r>
              <a:rPr lang="de-CH" dirty="0"/>
              <a:t>- Wie sieht es zu Hause aus?</a:t>
            </a:r>
          </a:p>
          <a:p>
            <a:pPr marL="171450" indent="-171450">
              <a:buFontTx/>
              <a:buChar char="-"/>
            </a:pPr>
            <a:r>
              <a:rPr lang="de-CH" dirty="0"/>
              <a:t>Welche Ursachen können zu Sturzunfällen führen?</a:t>
            </a:r>
          </a:p>
          <a:p>
            <a:pPr marL="171450" indent="-171450">
              <a:buFontTx/>
              <a:buChar char="-"/>
            </a:pPr>
            <a:endParaRPr lang="de-CH" dirty="0"/>
          </a:p>
          <a:p>
            <a:r>
              <a:rPr lang="de-CH" b="1" dirty="0"/>
              <a:t>Antworten zusammentragen und im Plenum besprechen</a:t>
            </a:r>
          </a:p>
          <a:p>
            <a:r>
              <a:rPr lang="de-CH" dirty="0"/>
              <a:t>- Ursachen für Stolper- und Sturzunfälle aufzeigen, zum Beispiel: technische Mängel: defekte Bodenbeläge, rutschige Böden, ungeeignete Schuhe, fehlender Handlauf usw.</a:t>
            </a:r>
          </a:p>
          <a:p>
            <a:r>
              <a:rPr lang="de-CH" dirty="0"/>
              <a:t>organisatorische Mängel: Stress, Unordnung usw.</a:t>
            </a:r>
          </a:p>
          <a:p>
            <a:endParaRPr lang="de-CH" dirty="0"/>
          </a:p>
          <a:p>
            <a:r>
              <a:rPr lang="de-CH" b="1" dirty="0"/>
              <a:t>Bilderrätsel</a:t>
            </a:r>
          </a:p>
          <a:p>
            <a:pPr marL="171450" indent="-171450">
              <a:buFontTx/>
              <a:buChar char="-"/>
            </a:pPr>
            <a:r>
              <a:rPr lang="de-CH" dirty="0"/>
              <a:t>Die Mitarbeitenden beantworten die Fragen des Bilderrätsels «Richtig oder falsch» (falls das Bilderrätsel bestellt wurde).</a:t>
            </a:r>
          </a:p>
          <a:p>
            <a:pPr marL="171450" indent="-171450">
              <a:buFontTx/>
              <a:buChar char="-"/>
            </a:pPr>
            <a:endParaRPr lang="de-CH" dirty="0"/>
          </a:p>
          <a:p>
            <a:r>
              <a:rPr lang="de-CH" b="1" dirty="0"/>
              <a:t>Fazit</a:t>
            </a:r>
          </a:p>
          <a:p>
            <a:r>
              <a:rPr lang="de-CH" dirty="0"/>
              <a:t>Mitarbeitende auffordern, Stolperfallen nach Möglichkeit selbst zu beheben oder diese bei einer Meldestelle für Stolperfallen zu melden. Falls keine solche Stelle existiert, Meldestelle einrichten.</a:t>
            </a:r>
            <a:br>
              <a:rPr lang="de-CH" dirty="0"/>
            </a:br>
            <a:endParaRPr lang="de-CH" dirty="0"/>
          </a:p>
          <a:p>
            <a:endParaRPr lang="de-CH" b="1" dirty="0">
              <a:effectLst/>
            </a:endParaRPr>
          </a:p>
          <a:p>
            <a:endParaRPr lang="de-CH" dirty="0">
              <a:effectLst/>
            </a:endParaRPr>
          </a:p>
          <a:p>
            <a:endParaRPr lang="de-CH" dirty="0">
              <a:effectLst/>
            </a:endParaRPr>
          </a:p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1080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/>
              <a:t>Vor</a:t>
            </a:r>
            <a:r>
              <a:rPr lang="de-CH" baseline="0" dirty="0"/>
              <a:t> der Veranstaltung Ziel der Reduktion der Stolper- und Sturzunfälle Ihres Unternehmens definieren. </a:t>
            </a:r>
            <a:endParaRPr lang="de-CH" dirty="0"/>
          </a:p>
          <a:p>
            <a:endParaRPr lang="de-CH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4004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/>
              <a:t>Mitarbeitende nach persönlichen Erfahrungen fragen.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8550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Ergänzen Sie die Folie mit</a:t>
            </a:r>
            <a:r>
              <a:rPr lang="de-CH" baseline="0" dirty="0"/>
              <a:t> der Unfallstatistik Ihres Betriebs. </a:t>
            </a:r>
          </a:p>
          <a:p>
            <a:endParaRPr lang="de-CH" baseline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Stolpern und Stürzen ist in der Schweiz die häufigste Unfallursache. Jährlich erleiden rund 165 000 UVG-Versicherte einen Stolper- oder Sturzunfall: Nahezu 60 000 bei der Arbeit und 105 000  in der Freizeit. </a:t>
            </a:r>
          </a:p>
          <a:p>
            <a:endParaRPr lang="de-CH" baseline="0" dirty="0"/>
          </a:p>
          <a:p>
            <a:pPr>
              <a:spcAft>
                <a:spcPts val="600"/>
              </a:spcAft>
            </a:pPr>
            <a:r>
              <a:rPr lang="de-CH" dirty="0"/>
              <a:t>Stolper- und Sturzunfälle sind im Durchschnitt teure Unfälle und verursachen beim Unternehmen zudem hohe indirekte Kosten (umdisponieren, Ersatzkräfte suchen, Überzeit, usw.). </a:t>
            </a:r>
          </a:p>
          <a:p>
            <a:r>
              <a:rPr lang="de-CH" dirty="0"/>
              <a:t>Diese indirekten Kosten sind je nach Branche 1.5 bis 5-mal höher als die direkten Kosten (Versicherungsleistung: siehe oben)</a:t>
            </a:r>
          </a:p>
          <a:p>
            <a:endParaRPr lang="de-CH" dirty="0"/>
          </a:p>
          <a:p>
            <a:endParaRPr lang="de-CH" dirty="0"/>
          </a:p>
          <a:p>
            <a:endParaRPr lang="de-CH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694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/>
              <a:t>Schaffen</a:t>
            </a:r>
            <a:r>
              <a:rPr lang="de-CH" baseline="0" dirty="0"/>
              <a:t> Sie nach Möglichkeit eine Kinostimmung und verdunkeln Sie den Raum.</a:t>
            </a:r>
            <a:endParaRPr lang="de-CH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2817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dirty="0"/>
              <a:t>Diese</a:t>
            </a:r>
            <a:r>
              <a:rPr lang="de-CH" baseline="0" dirty="0"/>
              <a:t> Fragen sind in vierer Gruppen zu diskutieren. Informieren Sie die Teilnehmenden darüber, dass im Anschluss der Gruppendiskussion die wichtigsten Erkenntnisse im Plenum besprochen werden. Die Gruppendiskussion dauert ca. 10 Minuten.</a:t>
            </a:r>
            <a:endParaRPr lang="de-CH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0382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baseline="0" dirty="0"/>
              <a:t>Vor der Veranstaltung klären, wer für die Behebung der Stolperfallen verantwortlich und wie das weitere Vorgehen definiert ist.</a:t>
            </a:r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6962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Was nehme</a:t>
            </a:r>
            <a:r>
              <a:rPr lang="de-CH" baseline="0" dirty="0"/>
              <a:t>n die Mitarbeitenden nach Hause? </a:t>
            </a:r>
          </a:p>
          <a:p>
            <a:r>
              <a:rPr lang="de-CH" baseline="0" dirty="0"/>
              <a:t>Auf was wird in Zukunft besonders geachtet? </a:t>
            </a:r>
          </a:p>
          <a:p>
            <a:r>
              <a:rPr lang="de-CH" baseline="0" dirty="0"/>
              <a:t>Gibt es Vorsätze?</a:t>
            </a:r>
          </a:p>
          <a:p>
            <a:r>
              <a:rPr lang="de-CH" baseline="0" dirty="0"/>
              <a:t>Wie können die Ziele gemeinsam erreicht werden?</a:t>
            </a:r>
          </a:p>
          <a:p>
            <a:endParaRPr lang="de-CH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598EF2-3FE4-4244-93B5-BDDBC036C6E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858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4581128"/>
            <a:ext cx="9145016" cy="1152128"/>
          </a:xfrm>
        </p:spPr>
        <p:txBody>
          <a:bodyPr anchor="b"/>
          <a:lstStyle>
            <a:lvl1pPr algn="l">
              <a:lnSpc>
                <a:spcPct val="90000"/>
              </a:lnSpc>
              <a:defRPr sz="3600"/>
            </a:lvl1pPr>
          </a:lstStyle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5922628"/>
            <a:ext cx="9145016" cy="659146"/>
          </a:xfrm>
        </p:spPr>
        <p:txBody>
          <a:bodyPr/>
          <a:lstStyle>
            <a:lvl1pPr marL="0" indent="0" algn="l">
              <a:buNone/>
              <a:defRPr sz="1400" b="1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/>
              <a:t>Master-Untertitelformat bearbeiten</a:t>
            </a:r>
            <a:endParaRPr lang="de-CH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7BF588B-D687-40C3-9EF3-F45FB15D28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549275"/>
            <a:ext cx="11641138" cy="3887788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/>
              <a:t>Bild auf Platzhalter ziehen oder durch Klicken auf Symbol hinzufügen</a:t>
            </a: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E87502-C174-4E97-8780-2A00C529A8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398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24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/>
            </a:lvl1pPr>
            <a:lvl2pPr>
              <a:defRPr sz="2400"/>
            </a:lvl2pPr>
            <a:lvl3pPr>
              <a:defRPr sz="2400"/>
            </a:lvl3pPr>
            <a:lvl4pPr marL="987425" indent="-268288">
              <a:defRPr sz="2400"/>
            </a:lvl4pPr>
            <a:lvl5pPr>
              <a:defRPr sz="2400"/>
            </a:lvl5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BE615-59AB-43FA-AD56-B2490B7B2CB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25C8180-C85C-4984-A312-10E1D194C4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44669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24 pt) -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556792"/>
            <a:ext cx="9145016" cy="460851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2400"/>
            </a:lvl1pPr>
            <a:lvl2pPr>
              <a:defRPr sz="2400"/>
            </a:lvl2pPr>
            <a:lvl3pPr>
              <a:defRPr sz="2400"/>
            </a:lvl3pPr>
            <a:lvl4pPr marL="987425" indent="-268288">
              <a:defRPr sz="2400"/>
            </a:lvl4pPr>
            <a:lvl5pPr>
              <a:defRPr sz="2400"/>
            </a:lvl5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8A22-EC16-43A5-B316-945CD9971D9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25C8180-C85C-4984-A312-10E1D194C4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73994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er (weis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57188-6E47-43E3-AA0D-D2D5089A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556792"/>
            <a:ext cx="11090275" cy="4609057"/>
          </a:xfrm>
        </p:spPr>
        <p:txBody>
          <a:bodyPr anchor="t"/>
          <a:lstStyle>
            <a:lvl1pPr>
              <a:lnSpc>
                <a:spcPct val="90000"/>
              </a:lnSpc>
              <a:tabLst>
                <a:tab pos="719138" algn="l"/>
              </a:tabLst>
              <a:defRPr sz="4400"/>
            </a:lvl1pPr>
          </a:lstStyle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1A96D8-0BD4-4C4C-AF61-3B33D8464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95C78-CED8-4E2D-A77E-844F8CC4593D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390032-627B-419F-A984-806F4AE6F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CC7D19-2849-4174-911F-D6D1028FF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DB04E-74A2-4A0D-967A-E14B7EA8D983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835581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 (oran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57188-6E47-43E3-AA0D-D2D5089A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556792"/>
            <a:ext cx="11090275" cy="4609057"/>
          </a:xfrm>
        </p:spPr>
        <p:txBody>
          <a:bodyPr anchor="t"/>
          <a:lstStyle>
            <a:lvl1pPr>
              <a:lnSpc>
                <a:spcPct val="90000"/>
              </a:lnSpc>
              <a:tabLst>
                <a:tab pos="719138" algn="l"/>
              </a:tabLst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1A96D8-0BD4-4C4C-AF61-3B33D8464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1895C78-CED8-4E2D-A77E-844F8CC4593D}" type="datetime1">
              <a:rPr lang="de-CH" smtClean="0"/>
              <a:pPr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390032-627B-419F-A984-806F4AE6F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CC7D19-2849-4174-911F-D6D1028FF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F57451D-4E66-4E74-B1E0-6A7594FFE79C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71CD4C-1409-4566-834B-7F413D4D36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55" y="6408290"/>
            <a:ext cx="720602" cy="18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6724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 (blau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57188-6E47-43E3-AA0D-D2D5089A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1556792"/>
            <a:ext cx="11090275" cy="4609057"/>
          </a:xfrm>
        </p:spPr>
        <p:txBody>
          <a:bodyPr anchor="t"/>
          <a:lstStyle>
            <a:lvl1pPr>
              <a:lnSpc>
                <a:spcPct val="90000"/>
              </a:lnSpc>
              <a:tabLst>
                <a:tab pos="719138" algn="l"/>
              </a:tabLst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1A96D8-0BD4-4C4C-AF61-3B33D8464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1895C78-CED8-4E2D-A77E-844F8CC4593D}" type="datetime1">
              <a:rPr lang="de-CH" smtClean="0"/>
              <a:pPr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390032-627B-419F-A984-806F4AE6F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CC7D19-2849-4174-911F-D6D1028FF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39F98D0-71E7-43F5-BAC0-8CEC7D1F1CAC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71CD4C-1409-4566-834B-7F413D4D36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55" y="6408290"/>
            <a:ext cx="720602" cy="18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674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(20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87FA7-E97F-4398-A657-A2CFEB322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3" y="1557339"/>
            <a:ext cx="5256000" cy="4608512"/>
          </a:xfrm>
        </p:spPr>
        <p:txBody>
          <a:bodyPr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CH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F3E69D-6B59-4C5F-93DB-912F3C3492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4616" y="1557339"/>
            <a:ext cx="5256000" cy="4608512"/>
          </a:xfrm>
        </p:spPr>
        <p:txBody>
          <a:bodyPr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CH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3FFB40-E772-4127-8929-94FBA3E7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1960EC-B9A7-4148-86F0-3673FA773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A1D717-1871-4717-92C5-C10B1B25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65F90-CB8F-4C63-AE2B-73BBDDDDDEFF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24D1642-8122-407A-9832-996A588D8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BE9C04B6-EBA7-4B56-9795-C52254F829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4615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496645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 (16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87FA7-E97F-4398-A657-A2CFEB322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3" y="1557339"/>
            <a:ext cx="5256000" cy="4608512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CH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F3E69D-6B59-4C5F-93DB-912F3C3492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4616" y="1557339"/>
            <a:ext cx="5256000" cy="4608512"/>
          </a:xfrm>
        </p:spPr>
        <p:txBody>
          <a:bodyPr/>
          <a:lstStyle>
            <a:lvl1pPr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CH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3FFB40-E772-4127-8929-94FBA3E7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1960EC-B9A7-4148-86F0-3673FA773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A1D717-1871-4717-92C5-C10B1B25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272DC-1DD4-4C31-841F-2D9D77224C99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24D1642-8122-407A-9832-996A588D8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0B81620F-AD20-4E8C-A925-B83E66494C8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4615" y="5985917"/>
            <a:ext cx="52560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1723761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387FA7-E97F-4398-A657-A2CFEB322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3" y="1557339"/>
            <a:ext cx="5256000" cy="4608512"/>
          </a:xfrm>
        </p:spPr>
        <p:txBody>
          <a:bodyPr/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CH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3FFB40-E772-4127-8929-94FBA3E7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1960EC-B9A7-4148-86F0-3673FA773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A1D717-1871-4717-92C5-C10B1B25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70F2-E97E-4942-9B60-9F2326C4FF62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24D1642-8122-407A-9832-996A588D8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83338" y="5985917"/>
            <a:ext cx="5257800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57D9D73-1B2C-4AAF-9B7A-DD94330A64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83338" y="1628774"/>
            <a:ext cx="5808662" cy="4320505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/>
              <a:t>Bild auf Platzhalter ziehen oder durch Klicken auf Symbol hinzufügen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8234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7F60-50C9-498E-870C-52D42C0B2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3FFB40-E772-4127-8929-94FBA3E7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1960EC-B9A7-4148-86F0-3673FA773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A1D717-1871-4717-92C5-C10B1B25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2AAAB-366F-4F48-8A88-EF975B78BC7E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57D9D73-1B2C-4AAF-9B7A-DD94330A64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0863" y="1628774"/>
            <a:ext cx="11641137" cy="4537076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/>
              <a:t>Bild auf Platzhalter ziehen oder durch Klicken auf Symbol hinzufügen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8529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gross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3FFB40-E772-4127-8929-94FBA3E7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1960EC-B9A7-4148-86F0-3673FA773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A1D717-1871-4717-92C5-C10B1B25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E3244-0D8A-4D1A-AD55-BB0F44359387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57D9D73-1B2C-4AAF-9B7A-DD94330A64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2000" cy="616585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/>
              <a:t>Bild auf Platzhalter ziehen oder durch Klicken auf Symbol hinzufügen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19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mit Bild (co-Brand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4581128"/>
            <a:ext cx="7776864" cy="1152128"/>
          </a:xfrm>
        </p:spPr>
        <p:txBody>
          <a:bodyPr anchor="b"/>
          <a:lstStyle>
            <a:lvl1pPr algn="l">
              <a:lnSpc>
                <a:spcPct val="90000"/>
              </a:lnSpc>
              <a:defRPr sz="3600"/>
            </a:lvl1pPr>
          </a:lstStyle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5922628"/>
            <a:ext cx="7776864" cy="659146"/>
          </a:xfrm>
        </p:spPr>
        <p:txBody>
          <a:bodyPr/>
          <a:lstStyle>
            <a:lvl1pPr marL="0" indent="0" algn="l">
              <a:buNone/>
              <a:defRPr sz="1400" b="1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/>
              <a:t>Master-Untertitelformat bearbeiten</a:t>
            </a:r>
            <a:endParaRPr lang="de-CH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7BF588B-D687-40C3-9EF3-F45FB15D28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549275"/>
            <a:ext cx="11641138" cy="3887788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/>
              <a:t>Bild auf Platzhalter ziehen oder durch Klicken auf Symbol hinzufügen</a:t>
            </a: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DE87502-C174-4E97-8780-2A00C529A8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E8237610-DD2B-43F8-878C-2B011C2CF70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43925" y="5156795"/>
            <a:ext cx="1152000" cy="1152525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/>
              <a:t>Logo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1236319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3FFB40-E772-4127-8929-94FBA3E71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1960EC-B9A7-4148-86F0-3673FA773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A1D717-1871-4717-92C5-C10B1B253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FA0A9-9546-47F1-8E53-927F52F202EF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B1B9A2-1C30-457A-A137-52D4E0E7B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44213906-65CE-4A64-B02F-B21D2C6121C3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de-CH"/>
              <a:t>Video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989945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o gross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44213906-65CE-4A64-B02F-B21D2C6121C3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0" y="0"/>
            <a:ext cx="12192000" cy="685800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de-CH"/>
              <a:t>Video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0569834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4BA3A-06FB-4B5B-956D-4215D51B1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EA3B59-C53E-479D-9239-C207E4820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4C38C-4EB2-413A-BF0F-B7F16C5CDE4E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765A02-CA46-4D90-94E1-850EBB9B0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815658-ED1C-4D91-BA4E-2F25EA1C2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D905E-D175-43FB-911E-14D3B49B171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DB8D6D7-947A-464D-BC7F-EF23BB984C3E}"/>
              </a:ext>
            </a:extLst>
          </p:cNvPr>
          <p:cNvSpPr/>
          <p:nvPr userDrawn="1"/>
        </p:nvSpPr>
        <p:spPr>
          <a:xfrm>
            <a:off x="551384" y="1557338"/>
            <a:ext cx="11089754" cy="460851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de-CH" sz="14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8FC0F7-045B-4A77-A5CF-A58CF8F174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438" y="3375596"/>
            <a:ext cx="4166459" cy="1045489"/>
          </a:xfrm>
          <a:prstGeom prst="rect">
            <a:avLst/>
          </a:prstGeom>
        </p:spPr>
      </p:pic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D4C1395A-7C97-400A-B51D-F7A7F8B2C91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824192" y="2848092"/>
            <a:ext cx="2088232" cy="2089184"/>
          </a:xfr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/>
              <a:t>Logo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844725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 (weis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799EB2-FFDA-4301-9C8A-5AB7C30BF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32BB1-EC3C-4C63-9A7A-ABF96E50CAAA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BAE397-E1E2-4191-B95B-3E696B9BB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12B0ED-1EEF-448A-B788-EF6071ED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99B72-7FBE-4F8D-8428-1230818AD9F9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493196"/>
            <a:ext cx="11089232" cy="2439860"/>
          </a:xfrm>
        </p:spPr>
        <p:txBody>
          <a:bodyPr anchor="b"/>
          <a:lstStyle>
            <a:lvl1pPr>
              <a:defRPr sz="4400">
                <a:solidFill>
                  <a:schemeClr val="accent3"/>
                </a:solidFill>
              </a:defRPr>
            </a:lvl1pPr>
          </a:lstStyle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0377E3D-69A2-4EC0-9724-F0825E02D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4293096"/>
            <a:ext cx="11089754" cy="288032"/>
          </a:xfrm>
        </p:spPr>
        <p:txBody>
          <a:bodyPr/>
          <a:lstStyle>
            <a:lvl1pPr marL="0" indent="0" algn="l">
              <a:buNone/>
              <a:defRPr sz="1600" b="1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/>
              <a:t>Master-Untertitelformat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9531289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itat (blau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799EB2-FFDA-4301-9C8A-5AB7C30BF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9132BB1-EC3C-4C63-9A7A-ABF96E50CAAA}" type="datetime1">
              <a:rPr lang="de-CH" smtClean="0"/>
              <a:pPr/>
              <a:t>19.09.2018</a:t>
            </a:fld>
            <a:endParaRPr lang="de-CH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BAE397-E1E2-4191-B95B-3E696B9BB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12B0ED-1EEF-448A-B788-EF6071ED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D1CA1D8-EB92-4908-AF20-BCAA06C7A08A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493196"/>
            <a:ext cx="11089232" cy="2440800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0377E3D-69A2-4EC0-9724-F0825E02D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4293096"/>
            <a:ext cx="11089754" cy="288032"/>
          </a:xfrm>
        </p:spPr>
        <p:txBody>
          <a:bodyPr/>
          <a:lstStyle>
            <a:lvl1pPr marL="0" indent="0" algn="l"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/>
              <a:t>Master-Untertitelformat bearbeiten</a:t>
            </a:r>
            <a:endParaRPr lang="de-CH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209181-9C63-49AD-B190-1EF3172CAB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55" y="6408290"/>
            <a:ext cx="720602" cy="18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8809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itat (Hintergrundbild)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799EB2-FFDA-4301-9C8A-5AB7C30BF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9132BB1-EC3C-4C63-9A7A-ABF96E50CAAA}" type="datetime1">
              <a:rPr lang="de-CH" smtClean="0"/>
              <a:pPr/>
              <a:t>19.09.2018</a:t>
            </a:fld>
            <a:endParaRPr lang="de-CH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BAE397-E1E2-4191-B95B-3E696B9BB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12B0ED-1EEF-448A-B788-EF6071ED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BFC54A6-73CC-48F7-98D1-B842A8965978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493196"/>
            <a:ext cx="11089232" cy="2440800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0377E3D-69A2-4EC0-9724-F0825E02D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4293096"/>
            <a:ext cx="11089754" cy="288032"/>
          </a:xfrm>
        </p:spPr>
        <p:txBody>
          <a:bodyPr/>
          <a:lstStyle>
            <a:lvl1pPr marL="0" indent="0" algn="l">
              <a:buNone/>
              <a:defRPr sz="16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/>
              <a:t>Master-Untertitelformat bearbeiten</a:t>
            </a:r>
            <a:endParaRPr lang="de-CH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209181-9C63-49AD-B190-1EF3172CAB2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255" y="6408290"/>
            <a:ext cx="720602" cy="18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2377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4BA3A-06FB-4B5B-956D-4215D51B1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EA3B59-C53E-479D-9239-C207E4820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4C38C-4EB2-413A-BF0F-B7F16C5CDE4E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765A02-CA46-4D90-94E1-850EBB9B0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815658-ED1C-4D91-BA4E-2F25EA1C2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E0235-58F6-4F55-AB7C-7287270B1087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F202EA8-BF78-45FC-B765-3FB9AED1CB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7544424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799EB2-FFDA-4301-9C8A-5AB7C30BF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32BB1-EC3C-4C63-9A7A-ABF96E50CAAA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BAE397-E1E2-4191-B95B-3E696B9BB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12B0ED-1EEF-448A-B788-EF6071ED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DD059-129C-482D-8740-69B920497CC5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9166057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557338"/>
            <a:ext cx="11089232" cy="1655638"/>
          </a:xfrm>
        </p:spPr>
        <p:txBody>
          <a:bodyPr/>
          <a:lstStyle>
            <a:lvl1pPr>
              <a:lnSpc>
                <a:spcPct val="9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F42B90-666C-4D55-9481-F921FC85B2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863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31A80F8E-896F-476F-9FDB-87611C4AEA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99496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B60F4C8-C38F-4032-B18C-C40E136841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48128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CH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245538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chlussfolie (co-Brand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DF842CC-EB4E-44AF-8A4A-E48863BF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1557338"/>
            <a:ext cx="11089232" cy="1655638"/>
          </a:xfrm>
        </p:spPr>
        <p:txBody>
          <a:bodyPr/>
          <a:lstStyle>
            <a:lvl1pPr>
              <a:lnSpc>
                <a:spcPct val="90000"/>
              </a:lnSpc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F42B90-666C-4D55-9481-F921FC85B2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863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31A80F8E-896F-476F-9FDB-87611C4AEA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99496" y="3429000"/>
            <a:ext cx="2736850" cy="2736850"/>
          </a:xfrm>
        </p:spPr>
        <p:txBody>
          <a:bodyPr anchor="b"/>
          <a:lstStyle>
            <a:lvl1pPr marL="0" indent="0">
              <a:buNone/>
              <a:defRPr sz="1600"/>
            </a:lvl1pPr>
          </a:lstStyle>
          <a:p>
            <a:pPr lvl="0"/>
            <a:r>
              <a:rPr lang="de-CH"/>
              <a:t>Mastertextformat bearbeiten</a:t>
            </a:r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CB9BFD92-D848-42C2-9A37-32EEF01F8F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43925" y="5156795"/>
            <a:ext cx="1152000" cy="1152525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/>
              <a:t>Logo</a:t>
            </a:r>
            <a:endParaRPr lang="de-CH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2F9851-372F-43BB-95A6-5B4E762857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4236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97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1122363"/>
            <a:ext cx="11089754" cy="2234629"/>
          </a:xfrm>
        </p:spPr>
        <p:txBody>
          <a:bodyPr anchor="b"/>
          <a:lstStyle>
            <a:lvl1pPr algn="l">
              <a:lnSpc>
                <a:spcPct val="90000"/>
              </a:lnSpc>
              <a:defRPr sz="4400"/>
            </a:lvl1pPr>
          </a:lstStyle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3645024"/>
            <a:ext cx="11089754" cy="1612776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/>
              <a:t>Master-Untertitelformat bearbeiten</a:t>
            </a:r>
            <a:endParaRPr lang="de-CH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2AEDEC-1C37-4F2A-B5CF-0455CCF52E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502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ohne Bild (co-Brand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4C8A-1625-4420-BC20-C587ECC4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384" y="1122363"/>
            <a:ext cx="11089754" cy="2234629"/>
          </a:xfrm>
        </p:spPr>
        <p:txBody>
          <a:bodyPr anchor="b"/>
          <a:lstStyle>
            <a:lvl1pPr algn="l">
              <a:lnSpc>
                <a:spcPct val="90000"/>
              </a:lnSpc>
              <a:defRPr sz="4400"/>
            </a:lvl1pPr>
          </a:lstStyle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364AC-34B8-4813-874E-7F08A9667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3645024"/>
            <a:ext cx="11089754" cy="1612776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CH"/>
              <a:t>Master-Untertitelformat bearbeiten</a:t>
            </a:r>
            <a:endParaRPr lang="de-CH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2AEDEC-1C37-4F2A-B5CF-0455CCF52E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366" y="5959998"/>
            <a:ext cx="1440160" cy="361379"/>
          </a:xfrm>
          <a:prstGeom prst="rect">
            <a:avLst/>
          </a:prstGeom>
        </p:spPr>
      </p:pic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C8C6438A-657A-434C-BF4C-CF90B9BD243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543925" y="5156795"/>
            <a:ext cx="1152000" cy="1152525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de-CH"/>
              <a:t>Logo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406659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58775" indent="-358775">
              <a:lnSpc>
                <a:spcPct val="100000"/>
              </a:lnSpc>
              <a:spcBef>
                <a:spcPts val="1600"/>
              </a:spcBef>
              <a:buFont typeface="+mj-lt"/>
              <a:buAutoNum type="arabicPeriod"/>
              <a:defRPr b="1"/>
            </a:lvl1pPr>
            <a:lvl2pPr marL="628650" indent="-261938">
              <a:defRPr/>
            </a:lvl2pPr>
            <a:lvl3pPr marL="1077913" indent="-269875">
              <a:defRPr/>
            </a:lvl3pPr>
            <a:lvl4pPr marL="1436688" indent="-228600">
              <a:defRPr/>
            </a:lvl4pPr>
            <a:lvl5pPr marL="1881188" indent="-228600">
              <a:defRPr/>
            </a:lvl5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00850-F1BF-4783-BAD3-3D381EA24A86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21D3F-E201-4FDC-91C5-D658BB790A7C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1192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16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 marL="987425" indent="-268288">
              <a:defRPr sz="1600"/>
            </a:lvl4pPr>
            <a:lvl5pPr>
              <a:defRPr sz="1600"/>
            </a:lvl5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4D-9146-49B5-86AC-7010CE3F736E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581A56C4-3CDC-4E77-87D9-8D60A69424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41085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16 pt) -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556792"/>
            <a:ext cx="9145016" cy="460851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600"/>
            </a:lvl1pPr>
            <a:lvl2pPr>
              <a:defRPr sz="1600"/>
            </a:lvl2pPr>
            <a:lvl3pPr>
              <a:defRPr sz="1600"/>
            </a:lvl3pPr>
            <a:lvl4pPr marL="987425" indent="-268288">
              <a:defRPr sz="1600"/>
            </a:lvl4pPr>
            <a:lvl5pPr>
              <a:defRPr sz="1600"/>
            </a:lvl5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FCCD98-490F-4A2A-934D-D27647B78CAC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581A56C4-3CDC-4E77-87D9-8D60A69424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14267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20 p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4pPr marL="987425" indent="-268288">
              <a:defRPr/>
            </a:lvl4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133B1-196B-4806-87F8-E97E62673179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5BC9A5C-18BB-4B3D-A47E-6FABA1544A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208453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20 pt) - sch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30912-C259-45CB-9810-1C7B15667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E5D5C-B89A-426D-A4A2-C0C3FB6E9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556792"/>
            <a:ext cx="9145016" cy="460851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  <a:lvl4pPr marL="987425" indent="-268288">
              <a:defRPr/>
            </a:lvl4pPr>
          </a:lstStyle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298D5-D76F-4118-AC77-0FA5F222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E6B79-C6A5-40DB-82BA-B6B2FD7C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3E3E9-A6E6-4BB4-BAE7-2D028BD0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CB2D6-DB26-494C-B415-EEE27489C551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85BC9A5C-18BB-4B3D-A47E-6FABA1544A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3" y="5985917"/>
            <a:ext cx="11090275" cy="179387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de-CH"/>
              <a:t>Quellenangabe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003822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3FC17E-321B-4008-A509-7E5184EC4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76672"/>
            <a:ext cx="11089232" cy="86409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CH"/>
              <a:t>Mastertitelformat bearbeiten</a:t>
            </a:r>
            <a:endParaRPr lang="de-C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1BE9E9-71C8-4301-87F2-0B38A8ED3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1384" y="1556792"/>
            <a:ext cx="11089232" cy="46085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CH"/>
              <a:t>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</a:p>
          <a:p>
            <a:pPr lvl="5"/>
            <a:r>
              <a:rPr lang="de-CH"/>
              <a:t>Sixth level</a:t>
            </a:r>
          </a:p>
          <a:p>
            <a:pPr lvl="6"/>
            <a:r>
              <a:rPr lang="de-CH"/>
              <a:t>Seventh level</a:t>
            </a:r>
          </a:p>
          <a:p>
            <a:pPr lvl="7"/>
            <a:r>
              <a:rPr lang="de-CH"/>
              <a:t>Eighth level</a:t>
            </a:r>
          </a:p>
          <a:p>
            <a:pPr lvl="8"/>
            <a:r>
              <a:rPr lang="de-CH"/>
              <a:t>Ninth level</a:t>
            </a:r>
            <a:endParaRPr lang="de-CH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776680-C298-4B77-A9AF-1F2197D1DB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9455" y="6448691"/>
            <a:ext cx="1080121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accent5"/>
                </a:solidFill>
              </a:defRPr>
            </a:lvl1pPr>
          </a:lstStyle>
          <a:p>
            <a:fld id="{5D591EB3-407D-493F-8A6B-E74825AE0D5D}" type="datetime1">
              <a:rPr lang="de-CH" smtClean="0"/>
              <a:pPr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BA90F4-BE6A-4B43-813B-8514C6A80B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23592" y="6448691"/>
            <a:ext cx="7848872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accent5"/>
                </a:solidFill>
              </a:defRPr>
            </a:lvl1pPr>
          </a:lstStyle>
          <a:p>
            <a:r>
              <a:rPr lang="de-CH"/>
              <a:t>Präsentationstitel (Arial Regular, 10 pt/Zab 14 pt)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5AC4C-41CB-4962-8F28-46204D1D8C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1384" y="6448691"/>
            <a:ext cx="504056" cy="18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accent5"/>
                </a:solidFill>
              </a:defRPr>
            </a:lvl1pPr>
          </a:lstStyle>
          <a:p>
            <a:fld id="{412089B8-B5CE-4061-B9F1-3C6A87901BAB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1687E1B-9237-476D-8BC1-EADDAC2A1CDA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1128" y="6407803"/>
            <a:ext cx="721398" cy="18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272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7" r:id="rId2"/>
    <p:sldLayoutId id="2147483649" r:id="rId3"/>
    <p:sldLayoutId id="2147483678" r:id="rId4"/>
    <p:sldLayoutId id="2147483662" r:id="rId5"/>
    <p:sldLayoutId id="2147483664" r:id="rId6"/>
    <p:sldLayoutId id="2147483681" r:id="rId7"/>
    <p:sldLayoutId id="2147483650" r:id="rId8"/>
    <p:sldLayoutId id="2147483682" r:id="rId9"/>
    <p:sldLayoutId id="2147483663" r:id="rId10"/>
    <p:sldLayoutId id="2147483683" r:id="rId11"/>
    <p:sldLayoutId id="2147483651" r:id="rId12"/>
    <p:sldLayoutId id="2147483666" r:id="rId13"/>
    <p:sldLayoutId id="2147483667" r:id="rId14"/>
    <p:sldLayoutId id="2147483652" r:id="rId15"/>
    <p:sldLayoutId id="2147483665" r:id="rId16"/>
    <p:sldLayoutId id="2147483668" r:id="rId17"/>
    <p:sldLayoutId id="2147483669" r:id="rId18"/>
    <p:sldLayoutId id="2147483670" r:id="rId19"/>
    <p:sldLayoutId id="2147483671" r:id="rId20"/>
    <p:sldLayoutId id="2147483672" r:id="rId21"/>
    <p:sldLayoutId id="2147483680" r:id="rId22"/>
    <p:sldLayoutId id="2147483673" r:id="rId23"/>
    <p:sldLayoutId id="2147483674" r:id="rId24"/>
    <p:sldLayoutId id="2147483675" r:id="rId25"/>
    <p:sldLayoutId id="2147483654" r:id="rId26"/>
    <p:sldLayoutId id="2147483655" r:id="rId27"/>
    <p:sldLayoutId id="2147483676" r:id="rId28"/>
    <p:sldLayoutId id="2147483679" r:id="rId29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9388" indent="-179388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2698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19138" indent="-2698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268288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57300" indent="-2698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22413" indent="-26511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792288" indent="-2698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62163" indent="-26987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330450" indent="-26828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47" userDrawn="1">
          <p15:clr>
            <a:srgbClr val="F26B43"/>
          </p15:clr>
        </p15:guide>
        <p15:guide id="2" orient="horz" pos="482" userDrawn="1">
          <p15:clr>
            <a:srgbClr val="F26B43"/>
          </p15:clr>
        </p15:guide>
        <p15:guide id="3" pos="7333" userDrawn="1">
          <p15:clr>
            <a:srgbClr val="F26B43"/>
          </p15:clr>
        </p15:guide>
        <p15:guide id="4" orient="horz" pos="981" userDrawn="1">
          <p15:clr>
            <a:srgbClr val="F26B43"/>
          </p15:clr>
        </p15:guide>
        <p15:guide id="5" orient="horz" pos="3884" userDrawn="1">
          <p15:clr>
            <a:srgbClr val="F26B43"/>
          </p15:clr>
        </p15:guide>
        <p15:guide id="6" orient="horz" pos="414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AB047-F8F7-4066-A12B-5F2C8FC022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Stolper- und Sturzunfälle: </a:t>
            </a:r>
            <a:br>
              <a:rPr lang="de-DE" dirty="0"/>
            </a:br>
            <a:r>
              <a:rPr lang="de-DE" dirty="0"/>
              <a:t>die häufigste Unfallursache im Visier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898D4D-5C94-4D58-BA8C-3586A40A30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CH" noProof="0" dirty="0"/>
              <a:t>Anleitung und Präsentation für einen möglichen Ablauf der Veranstaltung (ca. </a:t>
            </a:r>
            <a:r>
              <a:rPr lang="de-CH" noProof="0"/>
              <a:t>50 </a:t>
            </a:r>
            <a:r>
              <a:rPr lang="de-CH" noProof="0" dirty="0"/>
              <a:t>Minuten) </a:t>
            </a:r>
          </a:p>
        </p:txBody>
      </p:sp>
      <p:pic>
        <p:nvPicPr>
          <p:cNvPr id="6" name="Bildplatzhalter 10" descr="BIld von Beever für Folien.jpg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/>
          <a:srcRect l="118" t="19631" r="-118" b="30273"/>
          <a:stretch/>
        </p:blipFill>
        <p:spPr/>
      </p:pic>
    </p:spTree>
    <p:extLst>
      <p:ext uri="{BB962C8B-B14F-4D97-AF65-F5344CB8AC3E}">
        <p14:creationId xmlns:p14="http://schemas.microsoft.com/office/powerpoint/2010/main" val="4041876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1099B-518D-4C9C-B513-960845C31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Häufigste Unfallursachen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DA75CA-601E-405E-8F48-0A95387C5A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Technische Mängel</a:t>
            </a:r>
          </a:p>
          <a:p>
            <a:pPr marL="0" indent="0">
              <a:buNone/>
            </a:pPr>
            <a:r>
              <a:rPr lang="de-DE" dirty="0"/>
              <a:t>Defekte Böden, fehlende oder schlechte Beleuchtung, fehlender Handlauf, </a:t>
            </a:r>
            <a:br>
              <a:rPr lang="de-DE" dirty="0"/>
            </a:br>
            <a:r>
              <a:rPr lang="de-DE" dirty="0"/>
              <a:t>glatte Böden mit ungeeigneten Schuhe, schlechtes Schuhwerk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Organisatorische Ursachen</a:t>
            </a:r>
          </a:p>
          <a:p>
            <a:pPr marL="0" indent="0">
              <a:buNone/>
            </a:pPr>
            <a:r>
              <a:rPr lang="de-DE" dirty="0"/>
              <a:t>Mangelhafte Ordnung und Sauberkeit am Arbeitsplatz, fehlende </a:t>
            </a:r>
            <a:r>
              <a:rPr lang="de-DE" dirty="0" err="1"/>
              <a:t>Signalisation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/>
              <a:t>von Gefahrenstellen, unklare oder fehlende Vorschriften, etc.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Persönliches Verhalten</a:t>
            </a:r>
          </a:p>
          <a:p>
            <a:pPr marL="0" indent="0">
              <a:buNone/>
            </a:pPr>
            <a:r>
              <a:rPr lang="de-DE" dirty="0"/>
              <a:t>Liegenlassen von Gegenständen, fehlende Aufmerksamkeit, Unordnung, Unterschätzen des Risikos, fehlende Fitness, etc.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F7F671-33A2-4DFB-ADEB-67D8E632E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pPr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3EFD1E-21A0-4EFA-89E9-D5CF4C7A2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Stolper- und Sturzunfälle: die häufigste Unfallursache im Visier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37D681-D3B0-47A4-AAD6-A84F10675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FF471-C2C5-4EC6-88B8-EE0CC9877A9D}" type="slidenum">
              <a:rPr lang="de-CH" smtClean="0"/>
              <a:t>10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490439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31C0A-FE85-48E4-BA6C-7B46C4D05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Meldestelle für Stolperfallen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DF5501-6275-4A7B-8B77-34DF579D6B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1557339"/>
            <a:ext cx="5329113" cy="4608512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Falls Sie Stolperfallen bemerken, bitten wir Sie, diese nach Möglichkeit sofort zu beheben oder  zu markieren.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Falls es weiterführende </a:t>
            </a:r>
            <a:r>
              <a:rPr lang="de-DE" dirty="0" err="1"/>
              <a:t>Massnahmen</a:t>
            </a:r>
            <a:r>
              <a:rPr lang="de-DE" dirty="0"/>
              <a:t> braucht, melden Sie die Stolperfalle hier:</a:t>
            </a:r>
          </a:p>
          <a:p>
            <a:pPr marL="0" indent="0">
              <a:buNone/>
            </a:pPr>
            <a:r>
              <a:rPr lang="de-DE" dirty="0">
                <a:solidFill>
                  <a:srgbClr val="FF0000"/>
                </a:solidFill>
              </a:rPr>
              <a:t>(Name der Person einfügen)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Im Anschluss werden die nötigen </a:t>
            </a:r>
            <a:r>
              <a:rPr lang="de-DE" dirty="0" err="1"/>
              <a:t>Massnahmen</a:t>
            </a:r>
            <a:r>
              <a:rPr lang="de-DE" dirty="0"/>
              <a:t> eingeleitet.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Besten Dank für Ihr Mitwirken! 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6807-7DEC-4D8E-ADE2-63636CD3A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9E40BB-CF82-437F-A747-D79463842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Stolper- und Sturzunfälle: die häufigste Unfallursache im Visier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D9B8D9-413D-44AD-91AD-54A7C5E00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536A0-103F-4254-944D-7F09BB7E4B96}" type="slidenum">
              <a:rPr lang="de-CH" smtClean="0"/>
              <a:t>11</a:t>
            </a:fld>
            <a:endParaRPr lang="de-CH" dirty="0"/>
          </a:p>
        </p:txBody>
      </p:sp>
      <p:pic>
        <p:nvPicPr>
          <p:cNvPr id="11" name="Bildplatzhalter 4" descr="DSC02114.jpg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print"/>
          <a:srcRect l="296" t="21961" r="1709" b="23350"/>
          <a:stretch/>
        </p:blipFill>
        <p:spPr/>
      </p:pic>
    </p:spTree>
    <p:extLst>
      <p:ext uri="{BB962C8B-B14F-4D97-AF65-F5344CB8AC3E}">
        <p14:creationId xmlns:p14="http://schemas.microsoft.com/office/powerpoint/2010/main" val="62111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60C13-A945-4D0E-8F61-B5315521B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 Home Message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935253-15F9-4F0B-8D65-7E29F234B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50F1A4-D9D8-43BE-8300-A36435610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Stolper- und Sturzunfälle: die häufigste Unfallursache im Visier</a:t>
            </a:r>
            <a:endParaRPr lang="de-CH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0E1312-12DB-4C1E-A642-D98475B4E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C1188-46F9-40DB-8D3E-1DFAC3A47FC6}" type="slidenum">
              <a:rPr lang="de-CH" smtClean="0"/>
              <a:t>12</a:t>
            </a:fld>
            <a:endParaRPr lang="de-CH" dirty="0"/>
          </a:p>
        </p:txBody>
      </p:sp>
      <p:pic>
        <p:nvPicPr>
          <p:cNvPr id="8" name="Bildplatzhalter 7" descr="Daumen hoch.jpg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print"/>
          <a:srcRect t="24209" b="21407"/>
          <a:stretch/>
        </p:blipFill>
        <p:spPr>
          <a:xfrm>
            <a:off x="550863" y="1628774"/>
            <a:ext cx="11641137" cy="4537076"/>
          </a:xfrm>
        </p:spPr>
      </p:pic>
    </p:spTree>
    <p:extLst>
      <p:ext uri="{BB962C8B-B14F-4D97-AF65-F5344CB8AC3E}">
        <p14:creationId xmlns:p14="http://schemas.microsoft.com/office/powerpoint/2010/main" val="1398648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31C0A-FE85-48E4-BA6C-7B46C4D05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Ablauf der nächsten 50 Minuten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DF5501-6275-4A7B-8B77-34DF579D6B7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Einführung mit Film «Unten» (20')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Gruppenarbeit (15')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Bilderrätsel lösen (10')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Abschluss (5')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6807-7DEC-4D8E-ADE2-63636CD3A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9E40BB-CF82-437F-A747-D79463842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Stolper- und Sturzunfälle: die häufigste Unfallursache im Visier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D9B8D9-413D-44AD-91AD-54A7C5E00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536A0-103F-4254-944D-7F09BB7E4B96}" type="slidenum">
              <a:rPr lang="de-CH" smtClean="0"/>
              <a:t>2</a:t>
            </a:fld>
            <a:endParaRPr lang="de-CH" dirty="0"/>
          </a:p>
        </p:txBody>
      </p:sp>
      <p:pic>
        <p:nvPicPr>
          <p:cNvPr id="15" name="Bildplatzhalter 4" descr="Agenda_Uhr.jpg"/>
          <p:cNvPicPr>
            <a:picLocks noChangeAspect="1"/>
          </p:cNvPicPr>
          <p:nvPr/>
        </p:nvPicPr>
        <p:blipFill rotWithShape="1">
          <a:blip r:embed="rId3" cstate="print"/>
          <a:srcRect l="13381" t="17077" r="19284" b="7989"/>
          <a:stretch/>
        </p:blipFill>
        <p:spPr>
          <a:xfrm>
            <a:off x="6382800" y="1628798"/>
            <a:ext cx="5819112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988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31C0A-FE85-48E4-BA6C-7B46C4D05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Ziele der heutigen Veranstaltung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DF5501-6275-4A7B-8B77-34DF579D6B7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Sie kennen die Ursachen, die während der Arbeit und in der Freizeit zu Stolper- und Sturzunfällen führen.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Sie wissen wie Stolper- und Sturzunfällen zu verhindern sind.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Sie leisten als Mitarbeiter einen Beitrag, </a:t>
            </a:r>
            <a:br>
              <a:rPr lang="de-DE" dirty="0"/>
            </a:br>
            <a:r>
              <a:rPr lang="de-DE" dirty="0"/>
              <a:t>damit die Unfälle bis 201? um XX</a:t>
            </a:r>
            <a:r>
              <a:rPr lang="de-DE" spc="-300" dirty="0"/>
              <a:t> </a:t>
            </a:r>
            <a:r>
              <a:rPr lang="de-DE" dirty="0"/>
              <a:t>% reduziert werden können. 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 err="1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6807-7DEC-4D8E-ADE2-63636CD3A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9E40BB-CF82-437F-A747-D79463842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Stolper- und Sturzunfälle: die häufigste Unfallursache im Visier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D9B8D9-413D-44AD-91AD-54A7C5E00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536A0-103F-4254-944D-7F09BB7E4B96}" type="slidenum">
              <a:rPr lang="de-CH" smtClean="0"/>
              <a:t>3</a:t>
            </a:fld>
            <a:endParaRPr lang="de-CH" dirty="0"/>
          </a:p>
        </p:txBody>
      </p:sp>
      <p:pic>
        <p:nvPicPr>
          <p:cNvPr id="10" name="Bildplatzhalter 5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9" t="5873" r="13794" b="1339"/>
          <a:stretch/>
        </p:blipFill>
        <p:spPr>
          <a:xfrm>
            <a:off x="6383338" y="1628774"/>
            <a:ext cx="5808662" cy="4320505"/>
          </a:xfrm>
          <a:prstGeom prst="rect">
            <a:avLst/>
          </a:prstGeom>
          <a:ln>
            <a:solidFill>
              <a:schemeClr val="bg2"/>
            </a:solidFill>
          </a:ln>
        </p:spPr>
      </p:pic>
    </p:spTree>
    <p:extLst>
      <p:ext uri="{BB962C8B-B14F-4D97-AF65-F5344CB8AC3E}">
        <p14:creationId xmlns:p14="http://schemas.microsoft.com/office/powerpoint/2010/main" val="3846433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1099B-518D-4C9C-B513-960845C31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Ihre Erfahrungen sind gefragt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DA75CA-601E-405E-8F48-0A95387C5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556792"/>
            <a:ext cx="9577064" cy="4608513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Wer hatte schon einmal einen Stolper- oder Sturzunfall?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Typische Stolpersituationen im Alltag (Arbeit und Freizeit) – persönliche Erfahrungen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Was kann man dagegen tun?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Gibt es eine Meldestelle für Stolperfallen im Unternehmen?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F7F671-33A2-4DFB-ADEB-67D8E632E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pPr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3EFD1E-21A0-4EFA-89E9-D5CF4C7A2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Stolper- und Sturzunfälle: die häufigste Unfallursache im Visier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37D681-D3B0-47A4-AAD6-A84F10675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FF471-C2C5-4EC6-88B8-EE0CC9877A9D}" type="slidenum">
              <a:rPr lang="de-CH" smtClean="0"/>
              <a:t>4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7615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4" descr="p429m713104_fuer PP.jpg"/>
          <p:cNvPicPr>
            <a:picLocks noChangeAspect="1"/>
          </p:cNvPicPr>
          <p:nvPr/>
        </p:nvPicPr>
        <p:blipFill rotWithShape="1">
          <a:blip r:embed="rId2" cstate="print"/>
          <a:srcRect l="11629" t="-2" r="37681" b="884"/>
          <a:stretch/>
        </p:blipFill>
        <p:spPr>
          <a:xfrm>
            <a:off x="7176120" y="2060848"/>
            <a:ext cx="1869997" cy="26215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B91099B-518D-4C9C-B513-960845C31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Stolper- und Sturzunfälle verhindern: Auf drei Ebenen möglich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F7F671-33A2-4DFB-ADEB-67D8E632E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pPr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3EFD1E-21A0-4EFA-89E9-D5CF4C7A2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Stolper- und Sturzunfälle: die häufigste Unfallursache im Visier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37D681-D3B0-47A4-AAD6-A84F10675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FF471-C2C5-4EC6-88B8-EE0CC9877A9D}" type="slidenum">
              <a:rPr lang="de-CH" smtClean="0"/>
              <a:t>5</a:t>
            </a:fld>
            <a:endParaRPr lang="de-CH" dirty="0"/>
          </a:p>
        </p:txBody>
      </p:sp>
      <p:pic>
        <p:nvPicPr>
          <p:cNvPr id="8" name="Picture 12"/>
          <p:cNvPicPr>
            <a:picLocks noChangeAspect="1" noChangeArrowheads="1"/>
          </p:cNvPicPr>
          <p:nvPr/>
        </p:nvPicPr>
        <p:blipFill rotWithShape="1">
          <a:blip r:embed="rId3" cstate="print"/>
          <a:srcRect l="12348" t="1729" r="2662" b="580"/>
          <a:stretch/>
        </p:blipFill>
        <p:spPr bwMode="auto">
          <a:xfrm>
            <a:off x="3863751" y="2060848"/>
            <a:ext cx="1870911" cy="2621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1"/>
          <p:cNvPicPr>
            <a:picLocks noChangeAspect="1" noChangeArrowheads="1"/>
          </p:cNvPicPr>
          <p:nvPr/>
        </p:nvPicPr>
        <p:blipFill rotWithShape="1">
          <a:blip r:embed="rId4" cstate="print"/>
          <a:srcRect l="5028" r="8701" b="884"/>
          <a:stretch/>
        </p:blipFill>
        <p:spPr bwMode="auto">
          <a:xfrm>
            <a:off x="551384" y="2060848"/>
            <a:ext cx="1871822" cy="2621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Inhaltsplatzhalter 12"/>
          <p:cNvSpPr txBox="1">
            <a:spLocks/>
          </p:cNvSpPr>
          <p:nvPr/>
        </p:nvSpPr>
        <p:spPr>
          <a:xfrm>
            <a:off x="550864" y="1396580"/>
            <a:ext cx="2849312" cy="427924"/>
          </a:xfrm>
          <a:prstGeom prst="rect">
            <a:avLst/>
          </a:prstGeom>
        </p:spPr>
        <p:txBody>
          <a:bodyPr lIns="0" tIns="0" rIns="0" bIns="0"/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600" b="1" dirty="0"/>
              <a:t>Günstige</a:t>
            </a:r>
            <a:br>
              <a:rPr lang="de-DE" sz="1600" b="1" dirty="0"/>
            </a:br>
            <a:r>
              <a:rPr lang="de-DE" sz="1600" b="1" dirty="0"/>
              <a:t>Verhältnisse schaffen</a:t>
            </a:r>
          </a:p>
        </p:txBody>
      </p:sp>
      <p:sp>
        <p:nvSpPr>
          <p:cNvPr id="11" name="Inhaltsplatzhalter 12"/>
          <p:cNvSpPr txBox="1">
            <a:spLocks/>
          </p:cNvSpPr>
          <p:nvPr/>
        </p:nvSpPr>
        <p:spPr>
          <a:xfrm>
            <a:off x="550863" y="4816990"/>
            <a:ext cx="3082421" cy="9753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dirty="0"/>
              <a:t>Optimale Beleuchtung</a:t>
            </a:r>
          </a:p>
          <a:p>
            <a:r>
              <a:rPr lang="de-DE" sz="1600" dirty="0"/>
              <a:t>Rutschfeste Böden</a:t>
            </a:r>
          </a:p>
          <a:p>
            <a:r>
              <a:rPr lang="de-DE" sz="1600" dirty="0"/>
              <a:t>Wirksamer Winterdienst</a:t>
            </a:r>
          </a:p>
          <a:p>
            <a:r>
              <a:rPr lang="de-DE" sz="1600" dirty="0"/>
              <a:t>Schuhe</a:t>
            </a:r>
          </a:p>
        </p:txBody>
      </p:sp>
      <p:sp>
        <p:nvSpPr>
          <p:cNvPr id="12" name="Inhaltsplatzhalter 12"/>
          <p:cNvSpPr txBox="1">
            <a:spLocks/>
          </p:cNvSpPr>
          <p:nvPr/>
        </p:nvSpPr>
        <p:spPr>
          <a:xfrm>
            <a:off x="3869381" y="4816990"/>
            <a:ext cx="2658668" cy="13483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dirty="0"/>
              <a:t>Ordnung schaffen</a:t>
            </a:r>
          </a:p>
          <a:p>
            <a:r>
              <a:rPr lang="de-DE" sz="1600" dirty="0"/>
              <a:t>Regeln definieren und befolgen</a:t>
            </a:r>
          </a:p>
          <a:p>
            <a:r>
              <a:rPr lang="de-DE" sz="1600" dirty="0"/>
              <a:t>Aufmerksamkeit </a:t>
            </a:r>
            <a:br>
              <a:rPr lang="de-DE" sz="1600" dirty="0"/>
            </a:br>
            <a:r>
              <a:rPr lang="de-DE" sz="1600" dirty="0"/>
              <a:t>steigern</a:t>
            </a:r>
          </a:p>
        </p:txBody>
      </p:sp>
      <p:sp>
        <p:nvSpPr>
          <p:cNvPr id="13" name="Inhaltsplatzhalter 12"/>
          <p:cNvSpPr txBox="1">
            <a:spLocks/>
          </p:cNvSpPr>
          <p:nvPr/>
        </p:nvSpPr>
        <p:spPr>
          <a:xfrm>
            <a:off x="7185810" y="4816990"/>
            <a:ext cx="2468116" cy="119135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600" dirty="0"/>
              <a:t>Gleichgewicht verbessern</a:t>
            </a:r>
          </a:p>
          <a:p>
            <a:r>
              <a:rPr lang="de-DE" sz="1600" dirty="0"/>
              <a:t>Kraft trainieren</a:t>
            </a:r>
          </a:p>
          <a:p>
            <a:r>
              <a:rPr lang="de-DE" sz="1600" dirty="0"/>
              <a:t>Koordination stärken</a:t>
            </a:r>
          </a:p>
        </p:txBody>
      </p:sp>
      <p:sp>
        <p:nvSpPr>
          <p:cNvPr id="14" name="Inhaltsplatzhalter 12"/>
          <p:cNvSpPr txBox="1">
            <a:spLocks/>
          </p:cNvSpPr>
          <p:nvPr/>
        </p:nvSpPr>
        <p:spPr>
          <a:xfrm>
            <a:off x="3869380" y="1396580"/>
            <a:ext cx="2849312" cy="4279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600" b="1" dirty="0"/>
              <a:t>Günstiges </a:t>
            </a:r>
          </a:p>
          <a:p>
            <a:pPr marL="0" indent="0">
              <a:buNone/>
            </a:pPr>
            <a:r>
              <a:rPr lang="de-DE" sz="1600" b="1" dirty="0"/>
              <a:t>Verhalten schaffen</a:t>
            </a:r>
          </a:p>
        </p:txBody>
      </p:sp>
      <p:sp>
        <p:nvSpPr>
          <p:cNvPr id="15" name="Inhaltsplatzhalter 12"/>
          <p:cNvSpPr txBox="1">
            <a:spLocks/>
          </p:cNvSpPr>
          <p:nvPr/>
        </p:nvSpPr>
        <p:spPr>
          <a:xfrm>
            <a:off x="7185809" y="1396580"/>
            <a:ext cx="2849312" cy="4279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79388" indent="-1793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9263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9138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682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269875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2413" indent="-26511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92288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62163" indent="-2698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0450" indent="-26828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600" b="1" dirty="0"/>
              <a:t>Optimale körperliche</a:t>
            </a:r>
          </a:p>
          <a:p>
            <a:pPr marL="0" indent="0">
              <a:buNone/>
            </a:pPr>
            <a:r>
              <a:rPr lang="de-DE" sz="1600" b="1" dirty="0"/>
              <a:t>Voraussetzungen schaffen</a:t>
            </a:r>
          </a:p>
        </p:txBody>
      </p:sp>
    </p:spTree>
    <p:extLst>
      <p:ext uri="{BB962C8B-B14F-4D97-AF65-F5344CB8AC3E}">
        <p14:creationId xmlns:p14="http://schemas.microsoft.com/office/powerpoint/2010/main" val="4028466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31C0A-FE85-48E4-BA6C-7B46C4D05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Stolpern und Stürzen ist die häufigste Unfallursache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DF5501-6275-4A7B-8B77-34DF579D6B7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Jährlich verunfallen ca.</a:t>
            </a:r>
            <a:r>
              <a:rPr lang="de-DE" spc="-300" dirty="0"/>
              <a:t> </a:t>
            </a:r>
            <a:r>
              <a:rPr lang="de-DE" dirty="0"/>
              <a:t>190</a:t>
            </a:r>
            <a:r>
              <a:rPr lang="de-DE" spc="-300" dirty="0"/>
              <a:t> </a:t>
            </a:r>
            <a:r>
              <a:rPr lang="de-DE" dirty="0"/>
              <a:t>000 Arbeit-</a:t>
            </a:r>
            <a:br>
              <a:rPr lang="de-DE" dirty="0"/>
            </a:br>
            <a:r>
              <a:rPr lang="de-DE" dirty="0"/>
              <a:t>nehmende in der Schweiz.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75</a:t>
            </a:r>
            <a:r>
              <a:rPr lang="de-DE" spc="-300" dirty="0"/>
              <a:t> </a:t>
            </a:r>
            <a:r>
              <a:rPr lang="de-DE" dirty="0"/>
              <a:t>% der Unfälle geschehen auf gleicher Ebene und 25</a:t>
            </a:r>
            <a:r>
              <a:rPr lang="de-DE" spc="-300" dirty="0"/>
              <a:t> </a:t>
            </a:r>
            <a:r>
              <a:rPr lang="de-DE" dirty="0"/>
              <a:t>% auf Treppen.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In den Wintermonaten (Dezember </a:t>
            </a:r>
            <a:br>
              <a:rPr lang="de-DE" dirty="0"/>
            </a:br>
            <a:r>
              <a:rPr lang="de-DE" dirty="0"/>
              <a:t>bis Februar) ist die Anzahl Sturzunfälle besonders hoch.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Mit wenig Aufwand können viele Unfälle verhindert werden.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096807-7DEC-4D8E-ADE2-63636CD3A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9E40BB-CF82-437F-A747-D79463842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Stolper- und Sturzunfälle: die häufigste Unfallursache im Visier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D9B8D9-413D-44AD-91AD-54A7C5E00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536A0-103F-4254-944D-7F09BB7E4B96}" type="slidenum">
              <a:rPr lang="de-CH" smtClean="0"/>
              <a:t>6</a:t>
            </a:fld>
            <a:endParaRPr lang="de-CH" dirty="0"/>
          </a:p>
        </p:txBody>
      </p:sp>
      <p:pic>
        <p:nvPicPr>
          <p:cNvPr id="10" name="Bildplatzhalter 6" descr="Bild28.jpg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 cstate="print"/>
          <a:srcRect l="-100" t="36459" r="1063" b="15022"/>
          <a:stretch/>
        </p:blipFill>
        <p:spPr>
          <a:xfrm>
            <a:off x="6384032" y="1628774"/>
            <a:ext cx="5808662" cy="4320505"/>
          </a:xfrm>
        </p:spPr>
      </p:pic>
    </p:spTree>
    <p:extLst>
      <p:ext uri="{BB962C8B-B14F-4D97-AF65-F5344CB8AC3E}">
        <p14:creationId xmlns:p14="http://schemas.microsoft.com/office/powerpoint/2010/main" val="2133189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1099B-518D-4C9C-B513-960845C31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Betriebseigene Unfallzahlen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F7F671-33A2-4DFB-ADEB-67D8E632E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pPr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3EFD1E-21A0-4EFA-89E9-D5CF4C7A2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Stolper- und Sturzunfälle: die häufigste Unfallursache im Visier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37D681-D3B0-47A4-AAD6-A84F10675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FF471-C2C5-4EC6-88B8-EE0CC9877A9D}" type="slidenum">
              <a:rPr lang="de-CH" smtClean="0"/>
              <a:t>7</a:t>
            </a:fld>
            <a:endParaRPr lang="de-CH" dirty="0"/>
          </a:p>
        </p:txBody>
      </p:sp>
      <p:graphicFrame>
        <p:nvGraphicFramePr>
          <p:cNvPr id="7" name="Content Placeholder 7">
            <a:extLst>
              <a:ext uri="{FF2B5EF4-FFF2-40B4-BE49-F238E27FC236}">
                <a16:creationId xmlns:a16="http://schemas.microsoft.com/office/drawing/2014/main" id="{6C9FF48D-5AE9-42FA-9008-FFB43B7C28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9732376"/>
              </p:ext>
            </p:extLst>
          </p:nvPr>
        </p:nvGraphicFramePr>
        <p:xfrm>
          <a:off x="550863" y="1557338"/>
          <a:ext cx="9145584" cy="3566160"/>
        </p:xfrm>
        <a:graphic>
          <a:graphicData uri="http://schemas.openxmlformats.org/drawingml/2006/table">
            <a:tbl>
              <a:tblPr firstRow="1">
                <a:tableStyleId>{8251B765-F91A-4008-8DD1-53D880B8B698}</a:tableStyleId>
              </a:tblPr>
              <a:tblGrid>
                <a:gridCol w="1224657">
                  <a:extLst>
                    <a:ext uri="{9D8B030D-6E8A-4147-A177-3AD203B41FA5}">
                      <a16:colId xmlns:a16="http://schemas.microsoft.com/office/drawing/2014/main" val="956904968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1445462497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1921323573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408385416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829963"/>
                    </a:ext>
                  </a:extLst>
                </a:gridCol>
                <a:gridCol w="15842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59494">
                <a:tc>
                  <a:txBody>
                    <a:bodyPr/>
                    <a:lstStyle/>
                    <a:p>
                      <a:r>
                        <a:rPr lang="en-US" sz="1400" dirty="0"/>
                        <a:t>NBU</a:t>
                      </a:r>
                      <a:r>
                        <a:rPr lang="en-US" sz="1400" spc="-200" dirty="0"/>
                        <a:t> </a:t>
                      </a:r>
                      <a:r>
                        <a:rPr lang="en-US" sz="1400" dirty="0"/>
                        <a:t>/</a:t>
                      </a:r>
                      <a:r>
                        <a:rPr lang="en-US" sz="1400" spc="-200" dirty="0"/>
                        <a:t> </a:t>
                      </a:r>
                      <a:r>
                        <a:rPr lang="en-US" sz="1400" dirty="0"/>
                        <a:t>BU</a:t>
                      </a:r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400" dirty="0"/>
                        <a:t>Alle Unfälle</a:t>
                      </a:r>
                      <a:endParaRPr lang="de-CH" sz="1400" dirty="0"/>
                    </a:p>
                  </a:txBody>
                  <a:tcPr marL="75406" marR="75406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400" dirty="0"/>
                        <a:t>Stolperunfälle</a:t>
                      </a:r>
                      <a:endParaRPr lang="de-CH" sz="1400" dirty="0"/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400" dirty="0"/>
                        <a:t>Anteil </a:t>
                      </a:r>
                      <a:br>
                        <a:rPr lang="de-DE" sz="1400" dirty="0"/>
                      </a:br>
                      <a:r>
                        <a:rPr lang="de-DE" sz="1400" dirty="0"/>
                        <a:t>Stolperunfälle </a:t>
                      </a:r>
                      <a:br>
                        <a:rPr lang="de-DE" sz="1400" dirty="0"/>
                      </a:br>
                      <a:r>
                        <a:rPr lang="de-DE" sz="1400" dirty="0"/>
                        <a:t>am Total</a:t>
                      </a:r>
                    </a:p>
                  </a:txBody>
                  <a:tcPr marL="75406" marR="75406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400" dirty="0"/>
                        <a:t>Kosten </a:t>
                      </a:r>
                      <a:br>
                        <a:rPr lang="de-DE" sz="1400" dirty="0"/>
                      </a:br>
                      <a:r>
                        <a:rPr lang="de-DE" sz="1400" dirty="0"/>
                        <a:t>alle Unfälle</a:t>
                      </a:r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dirty="0"/>
                        <a:t>Kosten Stolperunfälle</a:t>
                      </a:r>
                    </a:p>
                  </a:txBody>
                  <a:tcPr marL="75406" marR="75406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420115"/>
                  </a:ext>
                </a:extLst>
              </a:tr>
              <a:tr h="3730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1400" dirty="0"/>
                        <a:t>NBU und BU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CH" sz="1400" dirty="0"/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1400" u="none" strike="noStrike" kern="120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</a:endParaRPr>
                    </a:p>
                  </a:txBody>
                  <a:tcPr marL="75406" marR="7540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DE" sz="1400" u="none" strike="noStrike" kern="120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</a:endParaRPr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2746191"/>
                  </a:ext>
                </a:extLst>
              </a:tr>
              <a:tr h="373083">
                <a:tc>
                  <a:txBody>
                    <a:bodyPr/>
                    <a:lstStyle/>
                    <a:p>
                      <a:r>
                        <a:rPr lang="de-CH" sz="1400" dirty="0"/>
                        <a:t>BU</a:t>
                      </a:r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9874436"/>
                  </a:ext>
                </a:extLst>
              </a:tr>
              <a:tr h="373083">
                <a:tc>
                  <a:txBody>
                    <a:bodyPr/>
                    <a:lstStyle/>
                    <a:p>
                      <a:r>
                        <a:rPr lang="de-CH" sz="1400" dirty="0"/>
                        <a:t>NBU</a:t>
                      </a:r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  <a:p>
                      <a:endParaRPr lang="de-CH" sz="1400" dirty="0"/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de-CH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/>
                        <a:ea typeface="+mn-ea"/>
                        <a:cs typeface="+mn-cs"/>
                      </a:endParaRPr>
                    </a:p>
                  </a:txBody>
                  <a:tcPr marL="75406" marR="75406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70417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935253-15F9-4F0B-8D65-7E29F234B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4C1C6-F47A-4C0C-9C14-866C0EC578C3}" type="datetime1">
              <a:rPr lang="de-CH" smtClean="0"/>
              <a:t>19.09.2018</a:t>
            </a:fld>
            <a:endParaRPr lang="de-CH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50F1A4-D9D8-43BE-8300-A36435610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Stolper- und Sturzunfälle: die häufigste Unfallursache im Visier</a:t>
            </a:r>
            <a:endParaRPr lang="de-CH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0E1312-12DB-4C1E-A642-D98475B4E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C1188-46F9-40DB-8D3E-1DFAC3A47FC6}" type="slidenum">
              <a:rPr lang="de-CH" smtClean="0"/>
              <a:t>8</a:t>
            </a:fld>
            <a:endParaRPr lang="de-CH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260C13-A945-4D0E-8F61-B5315521B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Film anschauen</a:t>
            </a:r>
          </a:p>
        </p:txBody>
      </p:sp>
      <p:pic>
        <p:nvPicPr>
          <p:cNvPr id="8" name="Bildplatzhalter 5" descr="Film unten Schuh binden.jpg"/>
          <p:cNvPicPr>
            <a:picLocks noGrp="1" noChangeAspect="1"/>
          </p:cNvPicPr>
          <p:nvPr>
            <p:ph type="media" sz="quarter" idx="13"/>
          </p:nvPr>
        </p:nvPicPr>
        <p:blipFill rotWithShape="1">
          <a:blip r:embed="rId3" cstate="print"/>
          <a:srcRect t="17676" b="17894"/>
          <a:stretch/>
        </p:blipFill>
        <p:spPr>
          <a:xfrm>
            <a:off x="551384" y="1556792"/>
            <a:ext cx="11089232" cy="4608513"/>
          </a:xfrm>
        </p:spPr>
      </p:pic>
    </p:spTree>
    <p:extLst>
      <p:ext uri="{BB962C8B-B14F-4D97-AF65-F5344CB8AC3E}">
        <p14:creationId xmlns:p14="http://schemas.microsoft.com/office/powerpoint/2010/main" val="8878504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1099B-518D-4C9C-B513-960845C31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Gruppendiskussion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DA75CA-601E-405E-8F48-0A95387C5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556793"/>
            <a:ext cx="9145016" cy="4464496"/>
          </a:xfrm>
        </p:spPr>
        <p:txBody>
          <a:bodyPr/>
          <a:lstStyle/>
          <a:p>
            <a:r>
              <a:rPr lang="de-DE" dirty="0"/>
              <a:t>Wie sieht es im Betrieb aus? </a:t>
            </a:r>
            <a:br>
              <a:rPr lang="de-DE" dirty="0"/>
            </a:br>
            <a:r>
              <a:rPr lang="de-DE" dirty="0"/>
              <a:t>Gibt es Stolperfallen, die beseitigt werden müssen? </a:t>
            </a:r>
          </a:p>
          <a:p>
            <a:endParaRPr lang="de-DE" dirty="0"/>
          </a:p>
          <a:p>
            <a:r>
              <a:rPr lang="de-DE" dirty="0"/>
              <a:t>Wie sieht es zu Hause aus? </a:t>
            </a:r>
            <a:br>
              <a:rPr lang="de-DE" dirty="0"/>
            </a:br>
            <a:r>
              <a:rPr lang="de-DE" dirty="0"/>
              <a:t>Reagieren Sie bei Stolperfallen anders als im Betrieb?</a:t>
            </a:r>
          </a:p>
          <a:p>
            <a:endParaRPr lang="de-DE" dirty="0"/>
          </a:p>
          <a:p>
            <a:r>
              <a:rPr lang="de-DE" dirty="0"/>
              <a:t>Welche Ursachen können zu Stolper- oder Sturzunfällen führen?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F7F671-33A2-4DFB-ADEB-67D8E632E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9DD4C-A2A5-45D7-8FC7-71E9089F31B7}" type="datetime1">
              <a:rPr lang="de-CH" smtClean="0"/>
              <a:pPr/>
              <a:t>19.09.2018</a:t>
            </a:fld>
            <a:endParaRPr lang="de-CH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3EFD1E-21A0-4EFA-89E9-D5CF4C7A2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Stolper- und Sturzunfälle: die häufigste Unfallursache im Visier</a:t>
            </a:r>
            <a:endParaRPr lang="de-CH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37D681-D3B0-47A4-AAD6-A84F10675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FF471-C2C5-4EC6-88B8-EE0CC9877A9D}" type="slidenum">
              <a:rPr lang="de-CH" smtClean="0"/>
              <a:t>9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89534981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NGUAGEID" val="2055"/>
</p:tagLst>
</file>

<file path=ppt/theme/theme1.xml><?xml version="1.0" encoding="utf-8"?>
<a:theme xmlns:a="http://schemas.openxmlformats.org/drawingml/2006/main" name=" Praesentation neu 16x9_Muster">
  <a:themeElements>
    <a:clrScheme name="SUVA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FF8200"/>
      </a:accent1>
      <a:accent2>
        <a:srgbClr val="FFC180"/>
      </a:accent2>
      <a:accent3>
        <a:srgbClr val="00B8CF"/>
      </a:accent3>
      <a:accent4>
        <a:srgbClr val="80DCE7"/>
      </a:accent4>
      <a:accent5>
        <a:srgbClr val="666666"/>
      </a:accent5>
      <a:accent6>
        <a:srgbClr val="B3B3B3"/>
      </a:accent6>
      <a:hlink>
        <a:srgbClr val="44546A"/>
      </a:hlink>
      <a:folHlink>
        <a:srgbClr val="AEABAB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l">
          <a:defRPr sz="1400" b="1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sz="1200" dirty="0" err="1" smtClean="0"/>
        </a:defPPr>
      </a:lstStyle>
    </a:txDef>
  </a:objectDefaults>
  <a:extraClrSchemeLst/>
  <a:custClrLst>
    <a:custClr name="Rot">
      <a:srgbClr val="F50000"/>
    </a:custClr>
    <a:custClr name="Gelb">
      <a:srgbClr val="FFD700"/>
    </a:custClr>
    <a:custClr name="Gruen">
      <a:srgbClr val="009B00"/>
    </a:custClr>
  </a:custClrLst>
  <a:extLst>
    <a:ext uri="{05A4C25C-085E-4340-85A3-A5531E510DB2}">
      <thm15:themeFamily xmlns:thm15="http://schemas.microsoft.com/office/thememl/2012/main" name="16_9_Dt_Ver 1.2.potx" id="{1CBE69C0-4001-4E6E-BD15-5ABBA50DE2E9}" vid="{4DA0041E-BCA0-4A8F-A165-214D558AC63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 Praesentation neu 16x9_Muster.potx</Template>
  <TotalTime>0</TotalTime>
  <Words>640</Words>
  <Application>Microsoft Office PowerPoint</Application>
  <PresentationFormat>Breitbild</PresentationFormat>
  <Paragraphs>184</Paragraphs>
  <Slides>12</Slides>
  <Notes>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5" baseType="lpstr">
      <vt:lpstr>Arial</vt:lpstr>
      <vt:lpstr>Calibri</vt:lpstr>
      <vt:lpstr> Praesentation neu 16x9_Muster</vt:lpstr>
      <vt:lpstr>Stolper- und Sturzunfälle:  die häufigste Unfallursache im Visier</vt:lpstr>
      <vt:lpstr>Ablauf der nächsten 50 Minuten</vt:lpstr>
      <vt:lpstr>Ziele der heutigen Veranstaltung</vt:lpstr>
      <vt:lpstr>Ihre Erfahrungen sind gefragt</vt:lpstr>
      <vt:lpstr>Stolper- und Sturzunfälle verhindern: Auf drei Ebenen möglich</vt:lpstr>
      <vt:lpstr>Stolpern und Stürzen ist die häufigste Unfallursache </vt:lpstr>
      <vt:lpstr>Betriebseigene Unfallzahlen</vt:lpstr>
      <vt:lpstr>Film anschauen</vt:lpstr>
      <vt:lpstr>Gruppendiskussion</vt:lpstr>
      <vt:lpstr>Häufigste Unfallursachen </vt:lpstr>
      <vt:lpstr>Meldestelle für Stolperfallen</vt:lpstr>
      <vt:lpstr>Take Home Message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Präsentationstitel (Arial Bold, 26 pt/Zab 38 pt)</dc:title>
  <cp:lastModifiedBy>Huber-Brun Susan (HBU)</cp:lastModifiedBy>
  <cp:revision>39</cp:revision>
  <dcterms:created xsi:type="dcterms:W3CDTF">2018-01-15T09:56:44Z</dcterms:created>
  <dcterms:modified xsi:type="dcterms:W3CDTF">2018-09-19T09:54:04Z</dcterms:modified>
</cp:coreProperties>
</file>