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1" r:id="rId3"/>
    <p:sldId id="302" r:id="rId4"/>
    <p:sldId id="303" r:id="rId5"/>
    <p:sldId id="304" r:id="rId6"/>
    <p:sldId id="305" r:id="rId7"/>
    <p:sldId id="306" r:id="rId8"/>
    <p:sldId id="270" r:id="rId9"/>
    <p:sldId id="262" r:id="rId10"/>
    <p:sldId id="309" r:id="rId11"/>
    <p:sldId id="310" r:id="rId12"/>
    <p:sldId id="311" r:id="rId13"/>
  </p:sldIdLst>
  <p:sldSz cx="12192000" cy="6858000"/>
  <p:notesSz cx="6858000" cy="9144000"/>
  <p:custDataLst>
    <p:tags r:id="rId16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57290" autoAdjust="0"/>
  </p:normalViewPr>
  <p:slideViewPr>
    <p:cSldViewPr showGuides="1">
      <p:cViewPr varScale="1">
        <p:scale>
          <a:sx n="75" d="100"/>
          <a:sy n="75" d="100"/>
        </p:scale>
        <p:origin x="1914" y="54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254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chwarz Carigiet" userId="8cd1508d44ba01dd" providerId="LiveId" clId="{EC64F046-76E9-44FB-903E-4F75E697DF01}"/>
    <pc:docChg chg="undo custSel modSld">
      <pc:chgData name="Daniel Schwarz Carigiet" userId="8cd1508d44ba01dd" providerId="LiveId" clId="{EC64F046-76E9-44FB-903E-4F75E697DF01}" dt="2018-01-28T16:30:39.419" v="291"/>
      <pc:docMkLst>
        <pc:docMk/>
      </pc:docMkLst>
      <pc:sldChg chg="addSp delSp modSp">
        <pc:chgData name="Daniel Schwarz Carigiet" userId="8cd1508d44ba01dd" providerId="LiveId" clId="{EC64F046-76E9-44FB-903E-4F75E697DF01}" dt="2018-01-28T16:30:39.419" v="291"/>
        <pc:sldMkLst>
          <pc:docMk/>
          <pc:sldMk cId="3318751566" sldId="299"/>
        </pc:sldMkLst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2" creationId="{09EB726A-8094-40FF-9042-B388D4DCCFF6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3" creationId="{96240AF0-ABE0-423A-9BF5-E0D7A910B073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4" creationId="{E1EC33CD-F663-4256-9A50-B2E22E16C390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" creationId="{44E4FDB2-20F0-482D-9AF7-2DF402A0857C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48" creationId="{6A654CE1-8FD4-41CB-874A-2BEE5263189E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49" creationId="{091CE235-B5CE-4200-9924-962D79EFDCF1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0" creationId="{7AB36ED6-B27C-41BF-B79F-24C7DB5CF8D1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1" creationId="{AD1A604F-07C8-4217-99CD-1DF518B3CF4E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2" creationId="{9C8D0B40-474B-4D63-80C3-D91264C1BB88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3" creationId="{5DF4343E-9246-4D41-A478-1F44004917C4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4" creationId="{06FB80C8-D978-45AF-924C-3F734EF11C21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5" creationId="{FF8E8776-265A-441B-BA9C-FE020033C6CB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6" creationId="{97872B53-7562-496D-857E-9FCFFBBB14D0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7" creationId="{C2B9F210-3A31-46C6-BC8E-AFC046FEF9AE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8" creationId="{06E12C9E-B252-485C-A3AC-DE20DCB105B1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9" creationId="{00973720-061F-48C2-83F9-D277834B7E04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0" creationId="{D4723B8E-1E69-47C9-8F5E-1FDC7A78A73D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1" creationId="{8416446A-02F8-4429-A0B5-52F4AF3F9E8E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2" creationId="{35F109BD-755E-44B1-A19F-1BB9A9C5D073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3" creationId="{6B40A7C4-FAB9-4E6A-8207-74CEF1EA701A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4" creationId="{DCA2E09B-0EC7-4D34-935D-14ABC01B53CC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5" creationId="{A5A0FE7E-E8B4-44AC-A1F2-D9F6BC2D2758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6" creationId="{E5C4E8E6-2D3E-44D7-BF5F-08CFA813ABDD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7" creationId="{AEB1DCE8-F4B3-4379-91B7-0DDA68C6C8EF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8" creationId="{281A8D3F-8B3A-424E-91CB-AD35BEDE0F33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9" creationId="{4BBB0F01-2EFE-4876-9D67-21CC6B1CBDC9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70" creationId="{BDF64F6D-7736-4658-AE4E-5E0201EA79F2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71" creationId="{2CD13428-EF44-4861-9DD5-9C3001F85619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72" creationId="{DE42C218-6DFF-4E0E-916D-E996C90EDD54}"/>
          </ac:spMkLst>
        </pc:spChg>
        <pc:grpChg chg="mod">
          <ac:chgData name="Daniel Schwarz Carigiet" userId="8cd1508d44ba01dd" providerId="LiveId" clId="{EC64F046-76E9-44FB-903E-4F75E697DF01}" dt="2018-01-28T16:30:39.419" v="291"/>
          <ac:grpSpMkLst>
            <pc:docMk/>
            <pc:sldMk cId="3318751566" sldId="299"/>
            <ac:grpSpMk id="1" creationId="{00000000-0000-0000-0000-000000000000}"/>
          </ac:grpSpMkLst>
        </pc:grp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7" creationId="{692FFA26-1B19-4982-8919-0EF9837B9406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9" creationId="{6C1899CE-7469-4946-A3A0-376D51C45E3E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1" creationId="{B1D53781-BE88-437A-BAC0-1E5D03DAB210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3" creationId="{6C100629-C604-4A7A-A3E0-3C2AB1CF7046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5" creationId="{BE031C72-091A-4E61-BA18-F6329622DEF6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7" creationId="{49BEADBD-7EF8-4842-A32E-01DA41CE35C0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9" creationId="{CC4E6DDF-608D-4128-AECB-5C2D5B6E35B2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1" creationId="{2BE9A37C-1C84-4E67-9BCB-0A88C2F4E385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3" creationId="{106633CB-B23E-4880-BC01-F276C91DC934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5" creationId="{7C92B47C-BB0E-4405-875D-EE83D98A0993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7" creationId="{487A5E68-7E6E-484F-98E2-EA5A16B127B4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9" creationId="{497303DC-7D2D-4CE4-8113-42A895324A7A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1" creationId="{95D9F9A7-7A1B-426B-83AB-F5448B2E0380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3" creationId="{2A4F30E9-A773-45A5-9DCE-83C952AD173B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5" creationId="{0BC82526-224C-4F43-92DE-1EB6B441A89B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7" creationId="{A3B994C3-2566-4EC0-9969-0E08E7AEF892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9" creationId="{4676E7D3-5DC5-49D4-A18F-9AF4CBDDF127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41" creationId="{7964C1DE-ED31-491B-8B84-777FAFBEF954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43" creationId="{9A6E9DE0-2B85-4972-B3E8-F7A3B20AB73E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45" creationId="{923E619B-787D-4FA5-8D23-F9ED1188B077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47" creationId="{A84A70F5-AC44-4FC4-9F00-66785E88B065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73" creationId="{516E32A5-3B4E-4BB6-963C-0EC2A2443564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74" creationId="{36E2D971-78D0-4499-921D-CF1F3CEC5EAE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75" creationId="{0F2CF038-206D-4BB6-8002-0F50FA9F2D6F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76" creationId="{91E77C45-29D5-4E5E-AA45-8B7C96380D86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78" creationId="{7EB7F636-6AFC-41D7-BB11-4C6C09D15E82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80" creationId="{CA473092-D880-48D6-8B2A-ADA198205BCF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1" creationId="{D8E60870-8B23-446D-83B9-3AE457106BF9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2" creationId="{95338048-B033-4364-AA66-8E3FE0782004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3" creationId="{BC750774-5140-4ED3-8F88-85A057A6C9E0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4" creationId="{DD2D9660-829B-4CF2-B47A-04A24E488D0F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5" creationId="{661E661F-6811-44E5-B605-2401C103E0DF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86" creationId="{36B3DB26-9B1B-4390-9F3D-D6ED8AC50A3D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88" creationId="{6EB227BD-1ED4-4A84-8520-C8485EAC4EC3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89" creationId="{B77F6680-6003-4BAC-BA80-EC612661FBD0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90" creationId="{BE7D9306-00EB-4E22-8560-3246A8487312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92" creationId="{A545D1FA-1592-418A-9063-949AA6A5F346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19" creationId="{BDB7A6AD-A6C8-4DD0-BCBE-C004104E40E4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0" creationId="{21B441F3-D677-4F91-BFB6-61832B97AD5D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1" creationId="{F5C1E49A-6A83-41C4-A9BF-35D2311B34C0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2" creationId="{6B6EBAFD-EDE8-46AC-B304-D74436BC48BB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3" creationId="{F849A9E5-19DC-4E71-9065-2B23EE06683D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4" creationId="{B0825E6E-C146-4C25-9B1F-38A72D5029F5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5" creationId="{B4CFAA20-61DB-4DC8-B88C-08BD3169F6E8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6" creationId="{8678BF94-A8FF-4A12-8ACD-E7246BBBABB7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7" creationId="{DE88C2C3-EDA1-4F34-9B24-7A6BE02DB396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8" creationId="{030B1EC7-6F84-4715-9503-DD49ACDB9B13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9" creationId="{34CE4A8D-342C-4914-BB5A-3223C7CE82F7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30" creationId="{63A35825-EBBF-4990-BBD3-5B06B54F7979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31" creationId="{CF8252C8-3737-4E8C-9F92-02CD2E466C5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Anleitung für einen möglichen Ablauf der Veranstaltung (ca. 50 Minuten)</a:t>
            </a:r>
          </a:p>
          <a:p>
            <a:endParaRPr lang="de-CH" dirty="0">
              <a:effectLst/>
            </a:endParaRPr>
          </a:p>
          <a:p>
            <a:r>
              <a:rPr lang="de-CH" dirty="0">
                <a:effectLst/>
              </a:rPr>
              <a:t>Für die Moderation der Veranstaltung eine geeignete Person mit guten kommunikativen Fähigkeiten rekrutieren.</a:t>
            </a:r>
          </a:p>
          <a:p>
            <a:r>
              <a:rPr lang="de-CH" b="1" dirty="0">
                <a:effectLst/>
              </a:rPr>
              <a:t>Begrüssung    </a:t>
            </a:r>
          </a:p>
          <a:p>
            <a:pPr marL="171450" indent="-171450">
              <a:buFontTx/>
              <a:buChar char="-"/>
            </a:pPr>
            <a:r>
              <a:rPr lang="de-CH" dirty="0">
                <a:effectLst/>
              </a:rPr>
              <a:t>Die Teilnehmenden erzählen von ihren Erfahrungen mit Stürzen. Die wichtigsten Erkenntnisse auf Flipchart notieren.    </a:t>
            </a:r>
          </a:p>
          <a:p>
            <a:pPr marL="171450" indent="-171450">
              <a:buFontTx/>
              <a:buChar char="-"/>
            </a:pPr>
            <a:endParaRPr lang="de-CH" dirty="0">
              <a:effectLst/>
            </a:endParaRPr>
          </a:p>
          <a:p>
            <a:r>
              <a:rPr lang="de-CH" b="1" dirty="0">
                <a:effectLst/>
              </a:rPr>
              <a:t>Fakten rund um das Thema präsentieren</a:t>
            </a:r>
          </a:p>
          <a:p>
            <a:r>
              <a:rPr lang="de-CH" dirty="0">
                <a:effectLst/>
              </a:rPr>
              <a:t>- Bewusst machen, dass Stolper- und Sturzunfälle ein ernsthaftes Problem sind. </a:t>
            </a:r>
          </a:p>
          <a:p>
            <a:pPr marL="171450" indent="-171450">
              <a:buFontTx/>
              <a:buChar char="-"/>
            </a:pPr>
            <a:r>
              <a:rPr lang="de-CH" dirty="0">
                <a:effectLst/>
              </a:rPr>
              <a:t>Ca. ein Drittel aller Unfälle sind auf ein Stolpern, Ausrutschen oder Stürzen zurückzuführen. Zwei Drittel dieser Unfälle ereignen sich auf ebenem Untergrund.  In unserem Betrieb ereignen sich pro Jahr durchschnittlich x Stolper- und Sturzunfälle, die Kosten von x Franken verursachen. </a:t>
            </a:r>
          </a:p>
          <a:p>
            <a:pPr marL="171450" indent="-171450">
              <a:buFontTx/>
              <a:buChar char="-"/>
            </a:pPr>
            <a:endParaRPr lang="de-CH" dirty="0">
              <a:effectLst/>
            </a:endParaRPr>
          </a:p>
          <a:p>
            <a:r>
              <a:rPr lang="de-CH" b="1" dirty="0">
                <a:effectLst/>
              </a:rPr>
              <a:t>Film «Unten» zeigen</a:t>
            </a:r>
          </a:p>
          <a:p>
            <a:endParaRPr lang="de-CH" b="1" dirty="0">
              <a:effectLst/>
            </a:endParaRPr>
          </a:p>
          <a:p>
            <a:r>
              <a:rPr lang="de-CH" b="1" dirty="0"/>
              <a:t>Diskussion über den Film</a:t>
            </a:r>
          </a:p>
          <a:p>
            <a:r>
              <a:rPr lang="de-CH" dirty="0"/>
              <a:t>- Ist der Film realistisch? Wenn ja, weshalb?</a:t>
            </a:r>
          </a:p>
          <a:p>
            <a:r>
              <a:rPr lang="de-CH" dirty="0"/>
              <a:t>- Welche Stolperfallen haben Sie erkannt?</a:t>
            </a:r>
          </a:p>
          <a:p>
            <a:pPr marL="171450" indent="-171450">
              <a:buFontTx/>
              <a:buChar char="-"/>
            </a:pPr>
            <a:r>
              <a:rPr lang="de-CH" dirty="0"/>
              <a:t>Kennen Sie ähnliche Stolperfallen (zu Hause, auf dem Arbeitsweg)?</a:t>
            </a:r>
          </a:p>
          <a:p>
            <a:pPr marL="171450" indent="-171450">
              <a:buFontTx/>
              <a:buChar char="-"/>
            </a:pPr>
            <a:endParaRPr lang="de-CH" dirty="0"/>
          </a:p>
          <a:p>
            <a:r>
              <a:rPr lang="de-CH" b="1" dirty="0"/>
              <a:t>Fragen in kleinen Gruppen besprechen</a:t>
            </a:r>
          </a:p>
          <a:p>
            <a:r>
              <a:rPr lang="de-CH" dirty="0"/>
              <a:t>- Wie sieht es im Betrieb aus? Gibt es Stolperfallen, die beseitigt werden müssten?</a:t>
            </a:r>
          </a:p>
          <a:p>
            <a:r>
              <a:rPr lang="de-CH" dirty="0"/>
              <a:t>- Wie sieht es zu Hause aus?</a:t>
            </a:r>
          </a:p>
          <a:p>
            <a:pPr marL="171450" indent="-171450">
              <a:buFontTx/>
              <a:buChar char="-"/>
            </a:pPr>
            <a:r>
              <a:rPr lang="de-CH" dirty="0"/>
              <a:t>Welche Ursachen können zu Sturzunfällen führen?</a:t>
            </a:r>
          </a:p>
          <a:p>
            <a:pPr marL="171450" indent="-171450">
              <a:buFontTx/>
              <a:buChar char="-"/>
            </a:pPr>
            <a:endParaRPr lang="de-CH" dirty="0"/>
          </a:p>
          <a:p>
            <a:r>
              <a:rPr lang="de-CH" b="1" dirty="0"/>
              <a:t>Antworten zusammentragen und im Plenum besprechen</a:t>
            </a:r>
          </a:p>
          <a:p>
            <a:r>
              <a:rPr lang="de-CH" dirty="0"/>
              <a:t>- Ursachen für Stolper- und Sturzunfälle aufzeigen, zum Beispiel: technische Mängel: defekte Bodenbeläge, rutschige Böden, ungeeignete Schuhe, fehlender Handlauf usw.</a:t>
            </a:r>
          </a:p>
          <a:p>
            <a:r>
              <a:rPr lang="de-CH" dirty="0"/>
              <a:t>organisatorische Mängel: Stress, Unordnung usw.</a:t>
            </a:r>
          </a:p>
          <a:p>
            <a:endParaRPr lang="de-CH" dirty="0"/>
          </a:p>
          <a:p>
            <a:r>
              <a:rPr lang="de-CH" b="1" dirty="0"/>
              <a:t>Bilderrätsel</a:t>
            </a:r>
          </a:p>
          <a:p>
            <a:pPr marL="171450" indent="-171450">
              <a:buFontTx/>
              <a:buChar char="-"/>
            </a:pPr>
            <a:r>
              <a:rPr lang="de-CH" dirty="0"/>
              <a:t>Die Mitarbeitenden beantworten die Fragen des Bilderrätsels «Richtig oder falsch» (falls das Bilderrätsel bestellt wurde).</a:t>
            </a:r>
          </a:p>
          <a:p>
            <a:pPr marL="171450" indent="-171450">
              <a:buFontTx/>
              <a:buChar char="-"/>
            </a:pPr>
            <a:endParaRPr lang="de-CH" dirty="0"/>
          </a:p>
          <a:p>
            <a:r>
              <a:rPr lang="de-CH" b="1" dirty="0"/>
              <a:t>Fazit</a:t>
            </a:r>
          </a:p>
          <a:p>
            <a:r>
              <a:rPr lang="de-CH" dirty="0"/>
              <a:t>Mitarbeitende auffordern, Stolperfallen nach Möglichkeit selbst zu beheben oder diese bei einer Meldestelle für Stolperfallen zu melden. Falls keine solche Stelle existiert, Meldestelle einrichten.</a:t>
            </a:r>
            <a:br>
              <a:rPr lang="de-CH" dirty="0"/>
            </a:br>
            <a:endParaRPr lang="de-CH" dirty="0"/>
          </a:p>
          <a:p>
            <a:endParaRPr lang="de-CH" b="1" dirty="0">
              <a:effectLst/>
            </a:endParaRPr>
          </a:p>
          <a:p>
            <a:endParaRPr lang="de-CH" dirty="0">
              <a:effectLst/>
            </a:endParaRPr>
          </a:p>
          <a:p>
            <a:endParaRPr lang="de-CH" dirty="0">
              <a:effectLst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0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Vor</a:t>
            </a:r>
            <a:r>
              <a:rPr lang="de-CH" baseline="0" dirty="0"/>
              <a:t> der Veranstaltung Ziel der Reduktion der Stolper- und Sturzunfälle Ihres Unternehmens definieren. </a:t>
            </a:r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0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Mitarbeitende nach persönlichen Erfahrungen fragen.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Ergänzen Sie die Folie mit</a:t>
            </a:r>
            <a:r>
              <a:rPr lang="de-CH" baseline="0" dirty="0"/>
              <a:t> der Unfallstatistik Ihres Betriebs. </a:t>
            </a:r>
          </a:p>
          <a:p>
            <a:endParaRPr lang="de-CH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Stolpern und Stürzen ist in der Schweiz die häufigste Unfallursache. Jährlich erleiden rund 165 000 UVG-Versicherte einen Stolper- oder Sturzunfall: Nahezu 60 000 bei der Arbeit und 105 000  in der Freizeit. </a:t>
            </a:r>
          </a:p>
          <a:p>
            <a:endParaRPr lang="de-CH" baseline="0" dirty="0"/>
          </a:p>
          <a:p>
            <a:pPr>
              <a:spcAft>
                <a:spcPts val="600"/>
              </a:spcAft>
            </a:pPr>
            <a:r>
              <a:rPr lang="de-CH" dirty="0"/>
              <a:t>Stolper- und Sturzunfälle sind im Durchschnitt teure Unfälle und verursachen beim Unternehmen zudem hohe indirekte Kosten (umdisponieren, Ersatzkräfte suchen, Überzeit, usw.). </a:t>
            </a:r>
          </a:p>
          <a:p>
            <a:r>
              <a:rPr lang="de-CH" dirty="0"/>
              <a:t>Diese indirekten Kosten sind je nach Branche 1.5 bis 5-mal höher als die direkten Kosten (Versicherungsleistung: siehe oben)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Schaffen</a:t>
            </a:r>
            <a:r>
              <a:rPr lang="de-CH" baseline="0" dirty="0"/>
              <a:t> Sie nach Möglichkeit eine Kinostimmung und verdunkeln Sie den Raum.</a:t>
            </a:r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Diese</a:t>
            </a:r>
            <a:r>
              <a:rPr lang="de-CH" baseline="0" dirty="0"/>
              <a:t> Fragen sind in vierer Gruppen zu diskutieren. Informieren Sie die Teilnehmenden darüber, dass im Anschluss der Gruppendiskussion die wichtigsten Erkenntnisse im Plenum besprochen werden. Die Gruppendiskussion dauert ca. 10 Minuten.</a:t>
            </a:r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3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/>
              <a:t>Vor der Veranstaltung klären, wer für die Behebung der Stolperfallen verantwortlich und wie das weitere Vorgehen definiert ist.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Was nehme</a:t>
            </a:r>
            <a:r>
              <a:rPr lang="de-CH" baseline="0" dirty="0"/>
              <a:t>n die Mitarbeitenden nach Hause? </a:t>
            </a:r>
          </a:p>
          <a:p>
            <a:r>
              <a:rPr lang="de-CH" baseline="0" dirty="0"/>
              <a:t>Auf was wird in Zukunft besonders geachtet? </a:t>
            </a:r>
          </a:p>
          <a:p>
            <a:r>
              <a:rPr lang="de-CH" baseline="0" dirty="0"/>
              <a:t>Gibt es Vorsätze?</a:t>
            </a:r>
          </a:p>
          <a:p>
            <a:r>
              <a:rPr lang="de-CH" baseline="0" dirty="0"/>
              <a:t>Wie können die Ziele gemeinsam erreicht werden?</a:t>
            </a:r>
          </a:p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Hintergrundbild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Stolper- und Sturzunfälle: </a:t>
            </a:r>
            <a:br>
              <a:rPr lang="de-DE" dirty="0"/>
            </a:br>
            <a:r>
              <a:rPr lang="de-DE" dirty="0"/>
              <a:t>die häufigste Unfallursache im Visier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98D4D-5C94-4D58-BA8C-3586A40A3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Anleitung und Präsentation für einen möglichen Ablauf der Veranstaltung (ca. </a:t>
            </a:r>
            <a:r>
              <a:rPr lang="de-CH" noProof="0"/>
              <a:t>50 </a:t>
            </a:r>
            <a:r>
              <a:rPr lang="de-CH" noProof="0" dirty="0"/>
              <a:t>Minuten) </a:t>
            </a:r>
          </a:p>
        </p:txBody>
      </p:sp>
      <p:pic>
        <p:nvPicPr>
          <p:cNvPr id="6" name="Bildplatzhalter 10" descr="BIld von Beever für Folien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/>
          <a:srcRect l="118" t="19631" r="-118" b="30273"/>
          <a:stretch/>
        </p:blipFill>
        <p:spPr/>
      </p:pic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Häufigste Unfallursachen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Technische Mängel</a:t>
            </a:r>
          </a:p>
          <a:p>
            <a:pPr marL="0" indent="0">
              <a:buNone/>
            </a:pPr>
            <a:r>
              <a:rPr lang="de-DE" dirty="0"/>
              <a:t>Defekte Böden, fehlende oder schlechte Beleuchtung, fehlender Handlauf, </a:t>
            </a:r>
            <a:br>
              <a:rPr lang="de-DE" dirty="0"/>
            </a:br>
            <a:r>
              <a:rPr lang="de-DE" dirty="0"/>
              <a:t>glatte Böden mit ungeeigneten Schuhe, schlechtes Schuhwerk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Organisatorische Ursachen</a:t>
            </a:r>
          </a:p>
          <a:p>
            <a:pPr marL="0" indent="0">
              <a:buNone/>
            </a:pPr>
            <a:r>
              <a:rPr lang="de-DE" dirty="0"/>
              <a:t>Mangelhafte Ordnung und Sauberkeit am Arbeitsplatz, fehlende </a:t>
            </a:r>
            <a:r>
              <a:rPr lang="de-DE" dirty="0" err="1"/>
              <a:t>Signalisation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von Gefahrenstellen, unklare oder fehlende Vorschriften, etc.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Persönliches Verhalten</a:t>
            </a:r>
          </a:p>
          <a:p>
            <a:pPr marL="0" indent="0">
              <a:buNone/>
            </a:pPr>
            <a:r>
              <a:rPr lang="de-DE" dirty="0"/>
              <a:t>Liegenlassen von Gegenständen, fehlende Aufmerksamkeit, Unordnung, Unterschätzen des Risikos, fehlende Fitness,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43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Meldestelle für Stolperfallen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557339"/>
            <a:ext cx="5329113" cy="46085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Falls Sie Stolperfallen bemerken, bitten wir Sie, diese nach Möglichkeit sofort zu beheben oder  zu markieren.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Falls es weiterführende </a:t>
            </a:r>
            <a:r>
              <a:rPr lang="de-DE" dirty="0" err="1"/>
              <a:t>Massnahmen</a:t>
            </a:r>
            <a:r>
              <a:rPr lang="de-DE" dirty="0"/>
              <a:t> braucht, melden Sie die Stolperfalle hier: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(Name der Person einfügen)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Anschluss werden die nötigen </a:t>
            </a:r>
            <a:r>
              <a:rPr lang="de-DE" dirty="0" err="1"/>
              <a:t>Massnahmen</a:t>
            </a:r>
            <a:r>
              <a:rPr lang="de-DE" dirty="0"/>
              <a:t> eingeleitet.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Besten Dank für Ihr Mitwirken!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11</a:t>
            </a:fld>
            <a:endParaRPr lang="de-CH" dirty="0"/>
          </a:p>
        </p:txBody>
      </p:sp>
      <p:pic>
        <p:nvPicPr>
          <p:cNvPr id="11" name="Bildplatzhalter 4" descr="DSC02114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l="296" t="21961" r="1709" b="23350"/>
          <a:stretch/>
        </p:blipFill>
        <p:spPr/>
      </p:pic>
    </p:spTree>
    <p:extLst>
      <p:ext uri="{BB962C8B-B14F-4D97-AF65-F5344CB8AC3E}">
        <p14:creationId xmlns:p14="http://schemas.microsoft.com/office/powerpoint/2010/main" val="6211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12</a:t>
            </a:fld>
            <a:endParaRPr lang="de-CH" dirty="0"/>
          </a:p>
        </p:txBody>
      </p:sp>
      <p:pic>
        <p:nvPicPr>
          <p:cNvPr id="8" name="Bildplatzhalter 7" descr="Daumen hoch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24209" b="21407"/>
          <a:stretch/>
        </p:blipFill>
        <p:spPr>
          <a:xfrm>
            <a:off x="550863" y="1628774"/>
            <a:ext cx="11641137" cy="4537076"/>
          </a:xfrm>
        </p:spPr>
      </p:pic>
    </p:spTree>
    <p:extLst>
      <p:ext uri="{BB962C8B-B14F-4D97-AF65-F5344CB8AC3E}">
        <p14:creationId xmlns:p14="http://schemas.microsoft.com/office/powerpoint/2010/main" val="139864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nächsten 50 Minuten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Einführung mit Film «Unten» (20')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Gruppenarbeit (15')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Bilderrätsel lösen (10')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Abschluss (5')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</a:t>
            </a:fld>
            <a:endParaRPr lang="de-CH" dirty="0"/>
          </a:p>
        </p:txBody>
      </p:sp>
      <p:pic>
        <p:nvPicPr>
          <p:cNvPr id="15" name="Bildplatzhalter 4" descr="Agenda_Uhr.jpg"/>
          <p:cNvPicPr>
            <a:picLocks noChangeAspect="1"/>
          </p:cNvPicPr>
          <p:nvPr/>
        </p:nvPicPr>
        <p:blipFill rotWithShape="1">
          <a:blip r:embed="rId3" cstate="print"/>
          <a:srcRect l="13381" t="17077" r="19284" b="7989"/>
          <a:stretch/>
        </p:blipFill>
        <p:spPr>
          <a:xfrm>
            <a:off x="6382800" y="1628798"/>
            <a:ext cx="58191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der heutigen Veranstaltung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Sie kennen die Ursachen, die während der Arbeit und in der Freizeit zu Stolper- und Sturzunfällen führen.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Sie wissen wie Stolper- und Sturzunfällen zu verhindern sind.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Sie leisten als Mitarbeiter einen Beitrag, </a:t>
            </a:r>
            <a:br>
              <a:rPr lang="de-DE" dirty="0"/>
            </a:br>
            <a:r>
              <a:rPr lang="de-DE" dirty="0"/>
              <a:t>damit die Unfälle bis 201? um XX</a:t>
            </a:r>
            <a:r>
              <a:rPr lang="de-DE" spc="-300" dirty="0"/>
              <a:t> </a:t>
            </a:r>
            <a:r>
              <a:rPr lang="de-DE" dirty="0"/>
              <a:t>% reduziert werden können.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3</a:t>
            </a:fld>
            <a:endParaRPr lang="de-CH" dirty="0"/>
          </a:p>
        </p:txBody>
      </p:sp>
      <p:pic>
        <p:nvPicPr>
          <p:cNvPr id="10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873" r="13794" b="1339"/>
          <a:stretch/>
        </p:blipFill>
        <p:spPr>
          <a:xfrm>
            <a:off x="6383338" y="1628774"/>
            <a:ext cx="5808662" cy="432050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84643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Erfahrungen sind gefragt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577064" cy="460851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Wer hatte schon einmal einen Stolper- oder Sturzunfall?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Typische Stolpersituationen im Alltag (Arbeit und Freizeit) – persönliche Erfahrungen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kann man dagegen tun?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Gibt es eine Meldestelle für Stolperfallen im Unternehmen?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61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4" descr="p429m713104_fuer PP.jpg"/>
          <p:cNvPicPr>
            <a:picLocks noChangeAspect="1"/>
          </p:cNvPicPr>
          <p:nvPr/>
        </p:nvPicPr>
        <p:blipFill rotWithShape="1">
          <a:blip r:embed="rId2" cstate="print"/>
          <a:srcRect l="11629" t="-2" r="37681" b="884"/>
          <a:stretch/>
        </p:blipFill>
        <p:spPr>
          <a:xfrm>
            <a:off x="7176120" y="2060848"/>
            <a:ext cx="1869997" cy="2621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Stolper- und Sturzunfälle verhindern: Auf drei Ebenen möglich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5</a:t>
            </a:fld>
            <a:endParaRPr lang="de-CH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 rotWithShape="1">
          <a:blip r:embed="rId3" cstate="print"/>
          <a:srcRect l="12348" t="1729" r="2662" b="580"/>
          <a:stretch/>
        </p:blipFill>
        <p:spPr bwMode="auto">
          <a:xfrm>
            <a:off x="3863751" y="2060848"/>
            <a:ext cx="1870911" cy="26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 cstate="print"/>
          <a:srcRect l="5028" r="8701" b="884"/>
          <a:stretch/>
        </p:blipFill>
        <p:spPr bwMode="auto">
          <a:xfrm>
            <a:off x="551384" y="2060848"/>
            <a:ext cx="1871822" cy="26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12"/>
          <p:cNvSpPr txBox="1">
            <a:spLocks/>
          </p:cNvSpPr>
          <p:nvPr/>
        </p:nvSpPr>
        <p:spPr>
          <a:xfrm>
            <a:off x="550864" y="1396580"/>
            <a:ext cx="2849312" cy="427924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Günstige</a:t>
            </a:r>
            <a:br>
              <a:rPr lang="de-DE" sz="1600" b="1" dirty="0"/>
            </a:br>
            <a:r>
              <a:rPr lang="de-DE" sz="1600" b="1" dirty="0"/>
              <a:t>Verhältnisse schaffen</a:t>
            </a:r>
          </a:p>
        </p:txBody>
      </p:sp>
      <p:sp>
        <p:nvSpPr>
          <p:cNvPr id="11" name="Inhaltsplatzhalter 12"/>
          <p:cNvSpPr txBox="1">
            <a:spLocks/>
          </p:cNvSpPr>
          <p:nvPr/>
        </p:nvSpPr>
        <p:spPr>
          <a:xfrm>
            <a:off x="550863" y="4816990"/>
            <a:ext cx="3082421" cy="975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Optimale Beleuchtung</a:t>
            </a:r>
          </a:p>
          <a:p>
            <a:r>
              <a:rPr lang="de-DE" sz="1600" dirty="0"/>
              <a:t>Rutschfeste Böden</a:t>
            </a:r>
          </a:p>
          <a:p>
            <a:r>
              <a:rPr lang="de-DE" sz="1600" dirty="0"/>
              <a:t>Wirksamer Winterdienst</a:t>
            </a:r>
          </a:p>
          <a:p>
            <a:r>
              <a:rPr lang="de-DE" sz="1600" dirty="0"/>
              <a:t>Schuhe</a:t>
            </a:r>
          </a:p>
        </p:txBody>
      </p:sp>
      <p:sp>
        <p:nvSpPr>
          <p:cNvPr id="12" name="Inhaltsplatzhalter 12"/>
          <p:cNvSpPr txBox="1">
            <a:spLocks/>
          </p:cNvSpPr>
          <p:nvPr/>
        </p:nvSpPr>
        <p:spPr>
          <a:xfrm>
            <a:off x="3869381" y="4816990"/>
            <a:ext cx="2658668" cy="1348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Ordnung schaffen</a:t>
            </a:r>
          </a:p>
          <a:p>
            <a:r>
              <a:rPr lang="de-DE" sz="1600" dirty="0"/>
              <a:t>Regeln definieren und befolgen</a:t>
            </a:r>
          </a:p>
          <a:p>
            <a:r>
              <a:rPr lang="de-DE" sz="1600" dirty="0"/>
              <a:t>Aufmerksamkeit </a:t>
            </a:r>
            <a:br>
              <a:rPr lang="de-DE" sz="1600" dirty="0"/>
            </a:br>
            <a:r>
              <a:rPr lang="de-DE" sz="1600" dirty="0"/>
              <a:t>steigern</a:t>
            </a:r>
          </a:p>
        </p:txBody>
      </p:sp>
      <p:sp>
        <p:nvSpPr>
          <p:cNvPr id="13" name="Inhaltsplatzhalter 12"/>
          <p:cNvSpPr txBox="1">
            <a:spLocks/>
          </p:cNvSpPr>
          <p:nvPr/>
        </p:nvSpPr>
        <p:spPr>
          <a:xfrm>
            <a:off x="7185810" y="4816990"/>
            <a:ext cx="2468116" cy="1191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Gleichgewicht verbessern</a:t>
            </a:r>
          </a:p>
          <a:p>
            <a:r>
              <a:rPr lang="de-DE" sz="1600" dirty="0"/>
              <a:t>Kraft trainieren</a:t>
            </a:r>
          </a:p>
          <a:p>
            <a:r>
              <a:rPr lang="de-DE" sz="1600" dirty="0"/>
              <a:t>Koordination stärken</a:t>
            </a:r>
          </a:p>
        </p:txBody>
      </p:sp>
      <p:sp>
        <p:nvSpPr>
          <p:cNvPr id="14" name="Inhaltsplatzhalter 12"/>
          <p:cNvSpPr txBox="1">
            <a:spLocks/>
          </p:cNvSpPr>
          <p:nvPr/>
        </p:nvSpPr>
        <p:spPr>
          <a:xfrm>
            <a:off x="3869380" y="1396580"/>
            <a:ext cx="2849312" cy="427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Günstiges </a:t>
            </a:r>
          </a:p>
          <a:p>
            <a:pPr marL="0" indent="0">
              <a:buNone/>
            </a:pPr>
            <a:r>
              <a:rPr lang="de-DE" sz="1600" b="1" dirty="0"/>
              <a:t>Verhalten schaffen</a:t>
            </a:r>
          </a:p>
        </p:txBody>
      </p:sp>
      <p:sp>
        <p:nvSpPr>
          <p:cNvPr id="15" name="Inhaltsplatzhalter 12"/>
          <p:cNvSpPr txBox="1">
            <a:spLocks/>
          </p:cNvSpPr>
          <p:nvPr/>
        </p:nvSpPr>
        <p:spPr>
          <a:xfrm>
            <a:off x="7185809" y="1396580"/>
            <a:ext cx="2849312" cy="427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Optimale körperliche</a:t>
            </a:r>
          </a:p>
          <a:p>
            <a:pPr marL="0" indent="0">
              <a:buNone/>
            </a:pPr>
            <a:r>
              <a:rPr lang="de-DE" sz="1600" b="1" dirty="0"/>
              <a:t>Voraussetzungen schaffen</a:t>
            </a:r>
          </a:p>
        </p:txBody>
      </p:sp>
    </p:spTree>
    <p:extLst>
      <p:ext uri="{BB962C8B-B14F-4D97-AF65-F5344CB8AC3E}">
        <p14:creationId xmlns:p14="http://schemas.microsoft.com/office/powerpoint/2010/main" val="402846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Stolpern und Stürzen ist die häufigste Unfallursache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Jährlich verunfallen ca.</a:t>
            </a:r>
            <a:r>
              <a:rPr lang="de-DE" spc="-300" dirty="0"/>
              <a:t> </a:t>
            </a:r>
            <a:r>
              <a:rPr lang="de-DE" dirty="0"/>
              <a:t>190</a:t>
            </a:r>
            <a:r>
              <a:rPr lang="de-DE" spc="-300" dirty="0"/>
              <a:t> </a:t>
            </a:r>
            <a:r>
              <a:rPr lang="de-DE" dirty="0"/>
              <a:t>000 Arbeit-</a:t>
            </a:r>
            <a:br>
              <a:rPr lang="de-DE" dirty="0"/>
            </a:br>
            <a:r>
              <a:rPr lang="de-DE" dirty="0"/>
              <a:t>nehmende in der Schweiz.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75</a:t>
            </a:r>
            <a:r>
              <a:rPr lang="de-DE" spc="-300" dirty="0"/>
              <a:t> </a:t>
            </a:r>
            <a:r>
              <a:rPr lang="de-DE" dirty="0"/>
              <a:t>% der Unfälle geschehen auf gleicher Ebene und 25</a:t>
            </a:r>
            <a:r>
              <a:rPr lang="de-DE" spc="-300" dirty="0"/>
              <a:t> </a:t>
            </a:r>
            <a:r>
              <a:rPr lang="de-DE" dirty="0"/>
              <a:t>% auf Treppen.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In den Wintermonaten (Dezember </a:t>
            </a:r>
            <a:br>
              <a:rPr lang="de-DE" dirty="0"/>
            </a:br>
            <a:r>
              <a:rPr lang="de-DE" dirty="0"/>
              <a:t>bis Februar) ist die Anzahl Sturzunfälle besonders hoch.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Mit wenig Aufwand können viele Unfälle verhindert werden.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de-CH" dirty="0"/>
          </a:p>
        </p:txBody>
      </p:sp>
      <p:pic>
        <p:nvPicPr>
          <p:cNvPr id="10" name="Bildplatzhalter 6" descr="Bild2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/>
          <a:srcRect l="-100" t="36459" r="1063" b="15022"/>
          <a:stretch/>
        </p:blipFill>
        <p:spPr>
          <a:xfrm>
            <a:off x="6384032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213318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Betriebseigene Unfallzahlen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de-CH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732376"/>
              </p:ext>
            </p:extLst>
          </p:nvPr>
        </p:nvGraphicFramePr>
        <p:xfrm>
          <a:off x="550863" y="1557338"/>
          <a:ext cx="9145584" cy="3566160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1224657">
                  <a:extLst>
                    <a:ext uri="{9D8B030D-6E8A-4147-A177-3AD203B41FA5}">
                      <a16:colId xmlns:a16="http://schemas.microsoft.com/office/drawing/2014/main" val="95690496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4546249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829963"/>
                    </a:ext>
                  </a:extLst>
                </a:gridCol>
                <a:gridCol w="1584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en-US" sz="1400" dirty="0"/>
                        <a:t>NBU</a:t>
                      </a:r>
                      <a:r>
                        <a:rPr lang="en-US" sz="1400" spc="-200" dirty="0"/>
                        <a:t> </a:t>
                      </a:r>
                      <a:r>
                        <a:rPr lang="en-US" sz="1400" dirty="0"/>
                        <a:t>/</a:t>
                      </a:r>
                      <a:r>
                        <a:rPr lang="en-US" sz="1400" spc="-200" dirty="0"/>
                        <a:t> </a:t>
                      </a:r>
                      <a:r>
                        <a:rPr lang="en-US" sz="1400" dirty="0"/>
                        <a:t>BU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Alle Unfälle</a:t>
                      </a:r>
                      <a:endParaRPr lang="de-CH" sz="1400" dirty="0"/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Stolperunfälle</a:t>
                      </a: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Anteil 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Stolperunfälle 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am Total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Kosten 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alle Unfälle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Kosten Stolperunfälle</a:t>
                      </a: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NBU und BU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r>
                        <a:rPr lang="de-CH" sz="1400" dirty="0"/>
                        <a:t>BU</a:t>
                      </a:r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r>
                        <a:rPr lang="de-CH" sz="1400" dirty="0"/>
                        <a:t>NBU</a:t>
                      </a:r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4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8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Film anschauen</a:t>
            </a:r>
          </a:p>
        </p:txBody>
      </p:sp>
      <p:pic>
        <p:nvPicPr>
          <p:cNvPr id="8" name="Bildplatzhalter 5" descr="Film unten Schuh binden.jpg"/>
          <p:cNvPicPr>
            <a:picLocks noGrp="1" noChangeAspect="1"/>
          </p:cNvPicPr>
          <p:nvPr>
            <p:ph type="media" sz="quarter" idx="13"/>
          </p:nvPr>
        </p:nvPicPr>
        <p:blipFill rotWithShape="1">
          <a:blip r:embed="rId3" cstate="print"/>
          <a:srcRect t="17676" b="17894"/>
          <a:stretch/>
        </p:blipFill>
        <p:spPr>
          <a:xfrm>
            <a:off x="551384" y="1556792"/>
            <a:ext cx="11089232" cy="4608513"/>
          </a:xfrm>
        </p:spPr>
      </p:pic>
    </p:spTree>
    <p:extLst>
      <p:ext uri="{BB962C8B-B14F-4D97-AF65-F5344CB8AC3E}">
        <p14:creationId xmlns:p14="http://schemas.microsoft.com/office/powerpoint/2010/main" val="88785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Gruppendiskussion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3"/>
            <a:ext cx="9145016" cy="4464496"/>
          </a:xfrm>
        </p:spPr>
        <p:txBody>
          <a:bodyPr/>
          <a:lstStyle/>
          <a:p>
            <a:r>
              <a:rPr lang="de-DE" dirty="0"/>
              <a:t>Wie sieht es im Betrieb aus? </a:t>
            </a:r>
            <a:br>
              <a:rPr lang="de-DE" dirty="0"/>
            </a:br>
            <a:r>
              <a:rPr lang="de-DE" dirty="0"/>
              <a:t>Gibt es Stolperfallen, die beseitigt werden müssen? </a:t>
            </a:r>
          </a:p>
          <a:p>
            <a:endParaRPr lang="de-DE" dirty="0"/>
          </a:p>
          <a:p>
            <a:r>
              <a:rPr lang="de-DE" dirty="0"/>
              <a:t>Wie sieht es zu Hause aus? </a:t>
            </a:r>
            <a:br>
              <a:rPr lang="de-DE" dirty="0"/>
            </a:br>
            <a:r>
              <a:rPr lang="de-DE" dirty="0"/>
              <a:t>Reagieren Sie bei Stolperfallen anders als im Betrieb?</a:t>
            </a:r>
          </a:p>
          <a:p>
            <a:endParaRPr lang="de-DE" dirty="0"/>
          </a:p>
          <a:p>
            <a:r>
              <a:rPr lang="de-DE" dirty="0"/>
              <a:t>Welche Ursachen können zu Stolper- oder Sturzunfällen führen?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Stolper- und Sturzunfälle: die häufigste Unfallursache im Visier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aesentation neu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Dt_Ver 1.2.potx" id="{1CBE69C0-4001-4E6E-BD15-5ABBA50DE2E9}" vid="{4DA0041E-BCA0-4A8F-A165-214D558AC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Praesentation neu 16x9_Muster.potx</Template>
  <TotalTime>0</TotalTime>
  <Words>640</Words>
  <Application>Microsoft Office PowerPoint</Application>
  <PresentationFormat>Breitbild</PresentationFormat>
  <Paragraphs>184</Paragraphs>
  <Slides>12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 Praesentation neu 16x9_Muster</vt:lpstr>
      <vt:lpstr>Stolper- und Sturzunfälle:  die häufigste Unfallursache im Visier</vt:lpstr>
      <vt:lpstr>Ablauf der nächsten 50 Minuten</vt:lpstr>
      <vt:lpstr>Ziele der heutigen Veranstaltung</vt:lpstr>
      <vt:lpstr>Ihre Erfahrungen sind gefragt</vt:lpstr>
      <vt:lpstr>Stolper- und Sturzunfälle verhindern: Auf drei Ebenen möglich</vt:lpstr>
      <vt:lpstr>Stolpern und Stürzen ist die häufigste Unfallursache </vt:lpstr>
      <vt:lpstr>Betriebseigene Unfallzahlen</vt:lpstr>
      <vt:lpstr>Film anschauen</vt:lpstr>
      <vt:lpstr>Gruppendiskussion</vt:lpstr>
      <vt:lpstr>Häufigste Unfallursachen </vt:lpstr>
      <vt:lpstr>Meldestelle für Stolperfallen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cp:lastModifiedBy>Huber-Brun Susan (HBU)</cp:lastModifiedBy>
  <cp:revision>39</cp:revision>
  <dcterms:created xsi:type="dcterms:W3CDTF">2018-01-15T09:56:44Z</dcterms:created>
  <dcterms:modified xsi:type="dcterms:W3CDTF">2018-09-19T09:54:04Z</dcterms:modified>
</cp:coreProperties>
</file>