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69" r:id="rId3"/>
    <p:sldId id="301" r:id="rId4"/>
    <p:sldId id="262" r:id="rId5"/>
    <p:sldId id="305" r:id="rId6"/>
    <p:sldId id="303" r:id="rId7"/>
    <p:sldId id="304" r:id="rId8"/>
    <p:sldId id="311" r:id="rId9"/>
    <p:sldId id="310" r:id="rId10"/>
    <p:sldId id="309" r:id="rId11"/>
  </p:sldIdLst>
  <p:sldSz cx="12192000" cy="6858000"/>
  <p:notesSz cx="6858000" cy="9144000"/>
  <p:custDataLst>
    <p:tags r:id="rId14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0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thenfluh Fabia (RF5)" initials="rf5" lastIdx="7" clrIdx="0">
    <p:extLst>
      <p:ext uri="{19B8F6BF-5375-455C-9EA6-DF929625EA0E}">
        <p15:presenceInfo xmlns:p15="http://schemas.microsoft.com/office/powerpoint/2012/main" userId="Rothenfluh Fabia (RF5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80DCE7"/>
    <a:srgbClr val="FFC180"/>
    <a:srgbClr val="F2F2F2"/>
    <a:srgbClr val="00B8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251B765-F91A-4008-8DD1-53D880B8B698}">
  <a:tblStyle styleId="{8251B765-F91A-4008-8DD1-53D880B8B698}" styleName="SUVA">
    <a:tblBg>
      <a:effect>
        <a:effectLst/>
      </a:effect>
    </a:tblBg>
    <a:wholeTbl>
      <a:tcTxStyle b="off" i="off"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1"/>
              </a:solidFill>
              <a:prstDash val="solid"/>
            </a:ln>
          </a:top>
          <a:bottom>
            <a:ln w="2117" cap="flat" cmpd="sng" algn="ctr">
              <a:solidFill>
                <a:schemeClr val="dk1"/>
              </a:solidFill>
              <a:prstDash val="solid"/>
            </a:ln>
          </a:bottom>
          <a:insideH>
            <a:ln w="2117" cap="flat" cmpd="sng" algn="ctr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wholeTbl>
    <a:band1H>
      <a:tcTxStyle b="off" i="off">
        <a:fontRef idx="minor"/>
        <a:schemeClr val="tx1"/>
      </a:tcTxStyle>
      <a:tcStyle>
        <a:tcBdr/>
        <a:fill>
          <a:noFill/>
        </a:fill>
      </a:tcStyle>
    </a:band1H>
    <a:band2H>
      <a:tcTxStyle b="off" i="off">
        <a:fontRef idx="minor"/>
        <a:schemeClr val="tx1"/>
      </a:tcTxStyle>
      <a:tcStyle>
        <a:tcBdr/>
        <a:fill>
          <a:noFill/>
        </a:fill>
      </a:tcStyle>
    </a:band2H>
    <a:band1V>
      <a:tcTxStyle b="off" i="off">
        <a:fontRef idx="minor"/>
        <a:schemeClr val="tx1"/>
      </a:tcTxStyle>
      <a:tcStyle>
        <a:tcBdr/>
        <a:fill>
          <a:noFill/>
        </a:fill>
      </a:tcStyle>
    </a:band1V>
    <a:band2V>
      <a:tcTxStyle b="off" i="off">
        <a:fontRef idx="minor"/>
        <a:schemeClr val="tx1"/>
      </a:tcTxStyle>
      <a:tcStyle>
        <a:tcBdr/>
        <a:fill>
          <a:noFill/>
        </a:fill>
      </a:tcStyle>
    </a:band2V>
    <a:lastCol>
      <a:tcTxStyle b="on" i="off">
        <a:fontRef idx="minor"/>
        <a:schemeClr val="tx1"/>
      </a:tcTxStyle>
      <a:tcStyle>
        <a:tcBdr/>
      </a:tcStyle>
    </a:lastCol>
    <a:firstCol>
      <a:tcTxStyle b="on" i="off">
        <a:fontRef idx="minor"/>
        <a:schemeClr val="tx1"/>
      </a:tcTxStyle>
      <a:tcStyle>
        <a:tcBdr/>
      </a:tcStyle>
    </a:firstCol>
    <a:lastRow>
      <a:tcTxStyle b="on" i="off">
        <a:fontRef idx="minor"/>
        <a:schemeClr val="accen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117" cap="flat" cmpd="sng" algn="ctr">
              <a:solidFill>
                <a:schemeClr val="dk2"/>
              </a:solidFill>
              <a:prstDash val="solid"/>
            </a:ln>
          </a:top>
          <a:bottom>
            <a:ln w="12700" cap="flat" cmpd="sng" algn="ctr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lastRow>
    <a:firstRow>
      <a:tcTxStyle b="on" i="off">
        <a:fontRef idx="minor"/>
        <a:schemeClr val="dk2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8466" cap="flat" cmpd="sng" algn="ctr">
              <a:solidFill>
                <a:schemeClr val="dk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  <a:tl2br>
            <a:ln>
              <a:noFill/>
            </a:ln>
          </a:tl2br>
          <a:tr2bl>
            <a:ln>
              <a:noFill/>
            </a:ln>
          </a:tr2bl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84873" autoAdjust="0"/>
  </p:normalViewPr>
  <p:slideViewPr>
    <p:cSldViewPr snapToGrid="0" snapToObjects="1" showGuides="1">
      <p:cViewPr varScale="1">
        <p:scale>
          <a:sx n="97" d="100"/>
          <a:sy n="97" d="100"/>
        </p:scale>
        <p:origin x="1074" y="72"/>
      </p:cViewPr>
      <p:guideLst>
        <p:guide orient="horz" pos="1207"/>
        <p:guide pos="3840"/>
        <p:guide orient="horz" pos="3702"/>
      </p:guideLst>
    </p:cSldViewPr>
  </p:slideViewPr>
  <p:outlineViewPr>
    <p:cViewPr>
      <p:scale>
        <a:sx n="33" d="100"/>
        <a:sy n="33" d="100"/>
      </p:scale>
      <p:origin x="0" y="-2549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31"/>
    </p:cViewPr>
  </p:sorterViewPr>
  <p:notesViewPr>
    <p:cSldViewPr showGuides="1">
      <p:cViewPr varScale="1">
        <p:scale>
          <a:sx n="88" d="100"/>
          <a:sy n="88" d="100"/>
        </p:scale>
        <p:origin x="3756" y="45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CE676F6-F7FF-45A3-A2C3-7594A19E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35B9F-2446-4DD8-882A-74B42C517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7F81F-703A-486A-ABDB-8FD28DBE1C96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A8080-C5E6-4CAA-8935-D6036BF2D8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33C99-2A73-4EF0-A4C6-4C899BEF70F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14E94-0214-4629-B180-35145CB53D1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0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C7CC5-2BF5-4715-A2D9-EB8D14F8111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598EF2-3FE4-4244-93B5-BDDBC036C6E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0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CH" dirty="0"/>
              <a:t>L'</a:t>
            </a:r>
            <a:r>
              <a:rPr lang="it-CH" baseline="0" dirty="0"/>
              <a:t>obiettivo in termini di cifre (ultimo punto) deve essere definito anticipatamente con il cliente.</a:t>
            </a:r>
            <a:endParaRPr lang="it-CH" dirty="0"/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CH" dirty="0"/>
              <a:t>Chiedere ai partecipanti di contribuire con le loro esperienze personali.</a:t>
            </a:r>
          </a:p>
          <a:p>
            <a:endParaRPr lang="it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91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10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12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14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85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8EF2-3FE4-4244-93B5-BDDBC036C6E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9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9145016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9145016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98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mit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7776864" cy="1152128"/>
          </a:xfrm>
        </p:spPr>
        <p:txBody>
          <a:bodyPr anchor="b"/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5922628"/>
            <a:ext cx="7776864" cy="659146"/>
          </a:xfrm>
        </p:spPr>
        <p:txBody>
          <a:bodyPr/>
          <a:lstStyle>
            <a:lvl1pPr marL="0" indent="0" algn="l">
              <a:buNone/>
              <a:defRPr sz="1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BF588B-D687-40C3-9EF3-F45FB15D28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49275"/>
            <a:ext cx="11641138" cy="38877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87502-C174-4E97-8780-2A00C529A8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8237610-DD2B-43F8-878C-2B011C2CF7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2363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0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ohne Bild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4C8A-1625-4420-BC20-C587ECC4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1122363"/>
            <a:ext cx="11089754" cy="2234629"/>
          </a:xfrm>
        </p:spPr>
        <p:txBody>
          <a:bodyPr anchor="b"/>
          <a:lstStyle>
            <a:lvl1pPr algn="l">
              <a:lnSpc>
                <a:spcPct val="90000"/>
              </a:lnSpc>
              <a:defRPr sz="44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364AC-34B8-4813-874E-7F08A9667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3645024"/>
            <a:ext cx="11089754" cy="161277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2AEDEC-1C37-4F2A-B5CF-0455CCF52E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C8C6438A-657A-434C-BF4C-CF90B9BD24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0665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58775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b="1"/>
            </a:lvl1pPr>
            <a:lvl2pPr marL="628650" indent="-261938">
              <a:defRPr/>
            </a:lvl2pPr>
            <a:lvl3pPr marL="1077913" indent="-269875">
              <a:defRPr/>
            </a:lvl3pPr>
            <a:lvl4pPr marL="1436688" indent="-228600">
              <a:defRPr/>
            </a:lvl4pPr>
            <a:lvl5pPr marL="1881188" indent="-228600"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0850-F1BF-4783-BAD3-3D381EA24A86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21D3F-E201-4FDC-91C5-D658BB790A7C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1192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10E4D-9146-49B5-86AC-7010CE3F736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841085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16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 marL="987425" indent="-268288"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CCD98-490F-4A2A-934D-D27647B78CAC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81A56C4-3CDC-4E77-87D9-8D60A69424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1426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133B1-196B-4806-87F8-E97E62673179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208453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0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4pPr marL="987425" indent="-268288">
              <a:defRPr/>
            </a:lvl4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CB2D6-DB26-494C-B415-EEE27489C551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5BC9A5C-18BB-4B3D-A47E-6FABA1544A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03822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BE615-59AB-43FA-AD56-B2490B7B2CB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4466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24 pt) -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0912-C259-45CB-9810-1C7B1566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E5D5C-B89A-426D-A4A2-C0C3FB6E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9145016" cy="460851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/>
            </a:lvl1pPr>
            <a:lvl2pPr>
              <a:defRPr sz="2400"/>
            </a:lvl2pPr>
            <a:lvl3pPr>
              <a:defRPr sz="2400"/>
            </a:lvl3pPr>
            <a:lvl4pPr marL="987425" indent="-268288">
              <a:defRPr sz="2400"/>
            </a:lvl4pPr>
            <a:lvl5pPr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298D5-D76F-4118-AC77-0FA5F222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B79-C6A5-40DB-82BA-B6B2FD7C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3E3E9-A6E6-4BB4-BAE7-2D028BD0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28A22-EC16-43A5-B316-945CD9971D9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25C8180-C85C-4984-A312-10E1D194C4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3994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/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96D8-0BD4-4C4C-AF61-3B33D846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5C78-CED8-4E2D-A77E-844F8CC4593D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90032-627B-419F-A984-806F4AE6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7D19-2849-4174-911F-D6D1028F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B04E-74A2-4A0D-967A-E14B7EA8D983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83558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96D8-0BD4-4C4C-AF61-3B33D846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895C78-CED8-4E2D-A77E-844F8CC4593D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90032-627B-419F-A984-806F4AE6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7D19-2849-4174-911F-D6D1028F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57451D-4E66-4E74-B1E0-6A7594FFE79C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2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57188-6E47-43E3-AA0D-D2D5089A2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556792"/>
            <a:ext cx="11090275" cy="4609057"/>
          </a:xfrm>
        </p:spPr>
        <p:txBody>
          <a:bodyPr anchor="t"/>
          <a:lstStyle>
            <a:lvl1pPr>
              <a:lnSpc>
                <a:spcPct val="90000"/>
              </a:lnSpc>
              <a:tabLst>
                <a:tab pos="719138" algn="l"/>
              </a:tabLst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A96D8-0BD4-4C4C-AF61-3B33D8464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895C78-CED8-4E2D-A77E-844F8CC4593D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90032-627B-419F-A984-806F4AE6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C7D19-2849-4174-911F-D6D1028F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9F98D0-71E7-43F5-BAC0-8CEC7D1F1CAC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71CD4C-1409-4566-834B-7F413D4D36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20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5F90-CB8F-4C63-AE2B-73BBDDDDDEFF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E9C04B6-EBA7-4B56-9795-C52254F829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49664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(16 p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3E69D-6B59-4C5F-93DB-912F3C349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4616" y="1557339"/>
            <a:ext cx="5256000" cy="4608512"/>
          </a:xfrm>
        </p:spPr>
        <p:txBody>
          <a:bodyPr/>
          <a:lstStyle>
            <a:lvl1pPr>
              <a:spcBef>
                <a:spcPts val="0"/>
              </a:spcBef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272DC-1DD4-4C31-841F-2D9D77224C99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4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B81620F-AD20-4E8C-A925-B83E66494C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4615" y="5985917"/>
            <a:ext cx="52560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72376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87FA7-E97F-4398-A657-A2CFEB322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3" y="1557339"/>
            <a:ext cx="5256000" cy="46085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70F2-E97E-4942-9B60-9F2326C4FF62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24D1642-8122-407A-9832-996A588D89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5985917"/>
            <a:ext cx="5257800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3338" y="1628774"/>
            <a:ext cx="5808662" cy="432050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8234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17F60-50C9-498E-870C-52D42C0B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2AAAB-366F-4F48-8A88-EF975B78BC7E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0863" y="1628774"/>
            <a:ext cx="11641137" cy="4537076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852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E3244-0D8A-4D1A-AD55-BB0F4435938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57D9D73-1B2C-4AAF-9B7A-DD94330A64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2000" cy="616585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auf Platzhalter ziehen oder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9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FFB40-E772-4127-8929-94FBA3E7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960EC-B9A7-4148-86F0-3673FA77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1D717-1871-4717-92C5-C10B1B253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A0A9-9546-47F1-8E53-927F52F202EF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B1B9A2-1C30-457A-A137-52D4E0E7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98994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gross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4213906-65CE-4A64-B02F-B21D2C6121C3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CH"/>
              <a:t>Video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056983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EA3B59-C53E-479D-9239-C207E4820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C38C-4EB2-413A-BF0F-B7F16C5CDE4E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65A02-CA46-4D90-94E1-850EBB9B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15658-ED1C-4D91-BA4E-2F25EA1C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D905E-D175-43FB-911E-14D3B49B171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B8D6D7-947A-464D-BC7F-EF23BB984C3E}"/>
              </a:ext>
            </a:extLst>
          </p:cNvPr>
          <p:cNvSpPr/>
          <p:nvPr userDrawn="1"/>
        </p:nvSpPr>
        <p:spPr>
          <a:xfrm>
            <a:off x="551384" y="1557338"/>
            <a:ext cx="11089754" cy="460851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de-CH" sz="1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8FC0F7-045B-4A77-A5CF-A58CF8F17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438" y="3375596"/>
            <a:ext cx="4166459" cy="1045489"/>
          </a:xfrm>
          <a:prstGeom prst="rect">
            <a:avLst/>
          </a:prstGeom>
        </p:spPr>
      </p:pic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4C1395A-7C97-400A-B51D-F7A7F8B2C9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24192" y="2848092"/>
            <a:ext cx="2088232" cy="2089184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84472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(wei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2BB1-EC3C-4C63-9A7A-ABF96E50CAAA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99B72-7FBE-4F8D-8428-1230818AD9F9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39860"/>
          </a:xfrm>
        </p:spPr>
        <p:txBody>
          <a:bodyPr anchor="b"/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312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bl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132BB1-EC3C-4C63-9A7A-ABF96E50CAAA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1CA1D8-EB92-4908-AF20-BCAA06C7A08A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80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Hintergrundbild)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132BB1-EC3C-4C63-9A7A-ABF96E50CAAA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FC54A6-73CC-48F7-98D1-B842A8965978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493196"/>
            <a:ext cx="11089232" cy="2440800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0377E3D-69A2-4EC0-9724-F0825E02D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384" y="4293096"/>
            <a:ext cx="11089754" cy="288032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209181-9C63-49AD-B190-1EF3172CAB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255" y="6408290"/>
            <a:ext cx="720602" cy="1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377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A3A-06FB-4B5B-956D-4215D51B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EA3B59-C53E-479D-9239-C207E4820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4C38C-4EB2-413A-BF0F-B7F16C5CDE4E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765A02-CA46-4D90-94E1-850EBB9B0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15658-ED1C-4D91-BA4E-2F25EA1C2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E0235-58F6-4F55-AB7C-7287270B1087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202EA8-BF78-45FC-B765-3FB9AED1C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5985917"/>
            <a:ext cx="11090275" cy="179387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CH"/>
              <a:t>Quellenangabe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54442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799EB2-FFDA-4301-9C8A-5AB7C30B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32BB1-EC3C-4C63-9A7A-ABF96E50CAAA}" type="datetime1">
              <a:rPr lang="de-CH" smtClean="0"/>
              <a:t>06.08.2020</a:t>
            </a:fld>
            <a:endParaRPr lang="de-CH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AE397-E1E2-4191-B95B-3E696B9BB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2B0ED-1EEF-448A-B788-EF6071ED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DD059-129C-482D-8740-69B920497CC5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16605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FB60F4C8-C38F-4032-B18C-C40E136841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8128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553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 (co-Brandi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DF842CC-EB4E-44AF-8A4A-E48863BFE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557338"/>
            <a:ext cx="11089232" cy="1655638"/>
          </a:xfr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F42B90-666C-4D55-9481-F921FC85B2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863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1A80F8E-896F-476F-9FDB-87611C4AE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496" y="3429000"/>
            <a:ext cx="2736850" cy="2736850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CB9BFD92-D848-42C2-9A37-32EEF01F8F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543925" y="5156795"/>
            <a:ext cx="1152000" cy="115252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CH"/>
              <a:t>Logo</a:t>
            </a:r>
            <a:endParaRPr lang="de-CH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2F9851-372F-43BB-95A6-5B4E76285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366" y="5959998"/>
            <a:ext cx="1440160" cy="36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23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7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3FC17E-321B-4008-A509-7E5184EC4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76672"/>
            <a:ext cx="11089232" cy="8640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BE9E9-71C8-4301-87F2-0B38A8ED3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384" y="1556792"/>
            <a:ext cx="11089232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/>
              <a:t>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</a:p>
          <a:p>
            <a:pPr lvl="5"/>
            <a:r>
              <a:rPr lang="de-CH"/>
              <a:t>Sixth level</a:t>
            </a:r>
          </a:p>
          <a:p>
            <a:pPr lvl="6"/>
            <a:r>
              <a:rPr lang="de-CH"/>
              <a:t>Seventh level</a:t>
            </a:r>
          </a:p>
          <a:p>
            <a:pPr lvl="7"/>
            <a:r>
              <a:rPr lang="de-CH"/>
              <a:t>Eighth level</a:t>
            </a:r>
          </a:p>
          <a:p>
            <a:pPr lvl="8"/>
            <a:r>
              <a:rPr lang="de-CH"/>
              <a:t>Ninth level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76680-C298-4B77-A9AF-1F2197D1D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9455" y="6448691"/>
            <a:ext cx="1080121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fld id="{5D591EB3-407D-493F-8A6B-E74825AE0D5D}" type="datetime1">
              <a:rPr lang="de-CH" smtClean="0"/>
              <a:pPr/>
              <a:t>06.08.2020</a:t>
            </a:fld>
            <a:endParaRPr lang="de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A90F4-BE6A-4B43-813B-8514C6A80B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3592" y="6448691"/>
            <a:ext cx="7848872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de-CH"/>
              <a:t>Präsentationstitel (Arial Regular, 10 pt/Zab 14 pt)</a:t>
            </a:r>
            <a:endParaRPr lang="de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5AC4C-41CB-4962-8F28-46204D1D8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1384" y="6448691"/>
            <a:ext cx="504056" cy="18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fld id="{412089B8-B5CE-4061-B9F1-3C6A87901BA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687E1B-9237-476D-8BC1-EADDAC2A1CDA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1128" y="6407803"/>
            <a:ext cx="721398" cy="18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7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7" r:id="rId2"/>
    <p:sldLayoutId id="2147483649" r:id="rId3"/>
    <p:sldLayoutId id="2147483678" r:id="rId4"/>
    <p:sldLayoutId id="2147483662" r:id="rId5"/>
    <p:sldLayoutId id="2147483664" r:id="rId6"/>
    <p:sldLayoutId id="2147483681" r:id="rId7"/>
    <p:sldLayoutId id="2147483650" r:id="rId8"/>
    <p:sldLayoutId id="2147483682" r:id="rId9"/>
    <p:sldLayoutId id="2147483663" r:id="rId10"/>
    <p:sldLayoutId id="2147483683" r:id="rId11"/>
    <p:sldLayoutId id="2147483651" r:id="rId12"/>
    <p:sldLayoutId id="2147483666" r:id="rId13"/>
    <p:sldLayoutId id="2147483667" r:id="rId14"/>
    <p:sldLayoutId id="2147483652" r:id="rId15"/>
    <p:sldLayoutId id="2147483665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80" r:id="rId22"/>
    <p:sldLayoutId id="2147483673" r:id="rId23"/>
    <p:sldLayoutId id="2147483674" r:id="rId24"/>
    <p:sldLayoutId id="2147483675" r:id="rId25"/>
    <p:sldLayoutId id="2147483654" r:id="rId26"/>
    <p:sldLayoutId id="2147483655" r:id="rId27"/>
    <p:sldLayoutId id="2147483676" r:id="rId28"/>
    <p:sldLayoutId id="2147483679" r:id="rId2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-1793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9263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9138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57300" indent="-269875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22413" indent="-2651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792288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62163" indent="-2698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30450" indent="-2682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482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981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  <p15:guide id="6" orient="horz" pos="41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AB047-F8F7-4066-A12B-5F2C8FC02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4581128"/>
            <a:ext cx="11275658" cy="1152128"/>
          </a:xfrm>
        </p:spPr>
        <p:txBody>
          <a:bodyPr/>
          <a:lstStyle/>
          <a:p>
            <a:r>
              <a:rPr lang="it-CH" dirty="0"/>
              <a:t>Benvenuti al corso di formazione sulla prevenzione</a:t>
            </a:r>
            <a:br>
              <a:rPr lang="de-DE" dirty="0"/>
            </a:br>
            <a:r>
              <a:rPr lang="it-CH" dirty="0"/>
              <a:t>«Proteggiamo le nostre mani da veri professionisti»</a:t>
            </a:r>
          </a:p>
        </p:txBody>
      </p:sp>
      <p:sp>
        <p:nvSpPr>
          <p:cNvPr id="10" name="Untertitel 9">
            <a:extLst>
              <a:ext uri="{FF2B5EF4-FFF2-40B4-BE49-F238E27FC236}">
                <a16:creationId xmlns:a16="http://schemas.microsoft.com/office/drawing/2014/main" id="{324A68F0-5A0B-45E0-8A9B-296F4F4662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4FACBC19-BBE6-4468-A872-8BE6031F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52CD4F0-C4E5-4101-86AB-74E7DF3422BD}"/>
              </a:ext>
            </a:extLst>
          </p:cNvPr>
          <p:cNvGrpSpPr/>
          <p:nvPr/>
        </p:nvGrpSpPr>
        <p:grpSpPr>
          <a:xfrm>
            <a:off x="0" y="549275"/>
            <a:ext cx="11641138" cy="3887788"/>
            <a:chOff x="0" y="549275"/>
            <a:chExt cx="11641138" cy="3887788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B5FBC6E7-4DD3-4FDF-B0C6-F86460CACB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02"/>
            <a:stretch/>
          </p:blipFill>
          <p:spPr>
            <a:xfrm>
              <a:off x="0" y="549275"/>
              <a:ext cx="7897906" cy="3887788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D55F7F8A-C29E-4D99-9B3C-E7CCEBA4C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85" b="6802"/>
            <a:stretch/>
          </p:blipFill>
          <p:spPr>
            <a:xfrm>
              <a:off x="6096000" y="549275"/>
              <a:ext cx="5545138" cy="38877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187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Programma dei prossimi 50 minuti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/>
              <a:t>Introduzione all'argomento (10')</a:t>
            </a:r>
            <a:br>
              <a:rPr lang="de-DE" dirty="0"/>
            </a:br>
            <a:endParaRPr lang="it-CH" dirty="0"/>
          </a:p>
          <a:p>
            <a:pPr marL="0" indent="0">
              <a:buNone/>
            </a:pPr>
            <a:r>
              <a:rPr lang="it-CH" dirty="0"/>
              <a:t>Attività delle postazioni A - E (25')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Conclusione (15')</a:t>
            </a:r>
          </a:p>
          <a:p>
            <a:pPr marL="0" indent="0">
              <a:buNone/>
            </a:pPr>
            <a:endParaRPr lang="it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36A0-103F-4254-944D-7F09BB7E4B96}" type="slidenum">
              <a:rPr lang="de-CH" smtClean="0"/>
              <a:t>2</a:t>
            </a:fld>
            <a:endParaRPr lang="it-CH" dirty="0"/>
          </a:p>
        </p:txBody>
      </p:sp>
      <p:pic>
        <p:nvPicPr>
          <p:cNvPr id="13" name="Bildplatzhalter 4" descr="Agenda_Uhr.jpg"/>
          <p:cNvPicPr>
            <a:picLocks noChangeAspect="1"/>
          </p:cNvPicPr>
          <p:nvPr/>
        </p:nvPicPr>
        <p:blipFill rotWithShape="1">
          <a:blip r:embed="rId2" cstate="print"/>
          <a:srcRect l="13381" t="17077" r="19284" b="7989"/>
          <a:stretch/>
        </p:blipFill>
        <p:spPr>
          <a:xfrm>
            <a:off x="6382800" y="1628798"/>
            <a:ext cx="581911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45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Obiettivi della formazione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/>
              <a:t>Riconoscere le cause che </a:t>
            </a:r>
            <a:br>
              <a:rPr lang="de-DE" dirty="0"/>
            </a:br>
            <a:r>
              <a:rPr lang="it-CH" dirty="0"/>
              <a:t>possono essere all'origine di lesioni alle mani o alle dita durante il lavoro e nel tempo libero</a:t>
            </a:r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r>
              <a:rPr lang="it-CH" dirty="0"/>
              <a:t>Sapere come evitare infortuni e quando indossare guanti di protezione</a:t>
            </a:r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r>
              <a:rPr lang="it-CH" dirty="0"/>
              <a:t>In qualità di collaboratori dare un contributo importante per la prevenzione delle lesioni alle mani e alle dita  </a:t>
            </a:r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endParaRPr lang="it-CH" dirty="0" err="1"/>
          </a:p>
          <a:p>
            <a:pPr marL="0" indent="0">
              <a:buNone/>
            </a:pPr>
            <a:endParaRPr lang="it-CH" dirty="0" err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36A0-103F-4254-944D-7F09BB7E4B96}" type="slidenum">
              <a:rPr lang="de-CH" smtClean="0"/>
              <a:t>3</a:t>
            </a:fld>
            <a:endParaRPr lang="it-CH" dirty="0"/>
          </a:p>
        </p:txBody>
      </p:sp>
      <p:pic>
        <p:nvPicPr>
          <p:cNvPr id="11" name="Bildplatzhalter 5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3" r="9673"/>
          <a:stretch/>
        </p:blipFill>
        <p:spPr>
          <a:xfrm>
            <a:off x="6383338" y="1628774"/>
            <a:ext cx="5808662" cy="4320505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294423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Le vostre esperienze con le lesioni alle mani e alle dita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A75CA-601E-405E-8F48-0A95387C5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/>
              <a:t>Chi di voi si è già ferito alle mani o alle dita?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Cosa avete fatto finora?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Quali sono le lesioni tipiche alle mani o alle dita che si possono riscontrare nella vita quotidiana (lavoro e tempo libero)?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Dove si annidano i possibili rischi?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Quanto ne sapete sulla protezione delle mani e delle dita?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Quali informazioni vi mancano?</a:t>
            </a:r>
          </a:p>
          <a:p>
            <a:pPr marL="0" indent="0">
              <a:buNone/>
            </a:pPr>
            <a:endParaRPr lang="it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4</a:t>
            </a:fld>
            <a:endParaRPr lang="it-CH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E736373-9B79-4BD0-8B09-BF2CC5DC16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534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F30BFB9-6AF6-4AF6-A00F-F3E2FC38D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338" y="1628575"/>
            <a:ext cx="5810400" cy="3600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260C13-A945-4D0E-8F61-B5315521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Conoscenze aggiuntive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C38BF163-0280-45D6-ACEF-098A5372E1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>
                <a:solidFill>
                  <a:srgbClr val="2F2912"/>
                </a:solidFill>
                <a:latin typeface="HelveticaNeueLTStd-Roman"/>
              </a:rPr>
              <a:t>Norma EN 388: Guanti di protezione contro rischi meccanici.</a:t>
            </a:r>
          </a:p>
          <a:p>
            <a:pPr marL="0" indent="0">
              <a:buNone/>
            </a:pPr>
            <a:r>
              <a:rPr lang="it-CH" dirty="0">
                <a:solidFill>
                  <a:srgbClr val="2F2912"/>
                </a:solidFill>
                <a:latin typeface="HelveticaNeueLTStd-Roman"/>
              </a:rPr>
              <a:t>A un valore maggiore corrisponde una protezione migliore.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b="1" dirty="0"/>
              <a:t>Attenzione: </a:t>
            </a:r>
          </a:p>
          <a:p>
            <a:pPr marL="0" indent="0">
              <a:buNone/>
            </a:pPr>
            <a:r>
              <a:rPr lang="it-CH" dirty="0"/>
              <a:t>quando si lavora su macchine con viti, mandrini o rulli rotanti, ad esempio nelle operazioni di trapanatura o tornitura, vi è il pericolo che i guanti possano restare impigliati o essere trascinati. </a:t>
            </a:r>
          </a:p>
          <a:p>
            <a:pPr marL="0" indent="0">
              <a:buNone/>
            </a:pPr>
            <a:r>
              <a:rPr lang="it-CH" dirty="0"/>
              <a:t>Se si svolgono lavori di questo tipo è vietato indossare guanti di protezione.</a:t>
            </a:r>
          </a:p>
          <a:p>
            <a:endParaRPr lang="de-CH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35253-15F9-4F0B-8D65-7E29F234B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it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E1312-12DB-4C1E-A642-D98475B4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1188-46F9-40DB-8D3E-1DFAC3A47FC6}" type="slidenum">
              <a:rPr lang="de-CH" smtClean="0"/>
              <a:t>5</a:t>
            </a:fld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3493877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1C0A-FE85-48E4-BA6C-7B46C4D0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Statistica delle lesioni alle mani e alle dita in Svizzera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F5501-6275-4A7B-8B77-34DF579D6B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CH" dirty="0"/>
              <a:t>Ogni anno si registrano circa 160 000 infortuni con lesioni alle mani, ai polsi o alle dita. 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Per gli assicuratori tali infortuni si traducono in costi pari a 480 milioni di franchi l'anno o a circa 3000 franchi in media per singolo caso.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Alla luce dell'esperienza i costi effettivi per le aziende (ore perse, risarcimenti, ecc.) sono molto più elevati.</a:t>
            </a:r>
          </a:p>
          <a:p>
            <a:pPr marL="0" indent="0">
              <a:buNone/>
            </a:pPr>
            <a:endParaRPr lang="it-CH" dirty="0"/>
          </a:p>
          <a:p>
            <a:pPr marL="0" indent="0">
              <a:buNone/>
            </a:pPr>
            <a:r>
              <a:rPr lang="it-CH" dirty="0"/>
              <a:t>Molti infortuni si possono evitare con pochi sforzi.</a:t>
            </a:r>
          </a:p>
          <a:p>
            <a:pPr marL="0" indent="0">
              <a:buNone/>
            </a:pPr>
            <a:endParaRPr lang="it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96807-7DEC-4D8E-ADE2-63636CD3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B8D9-413D-44AD-91AD-54A7C5E0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536A0-103F-4254-944D-7F09BB7E4B96}" type="slidenum">
              <a:rPr lang="de-CH" smtClean="0"/>
              <a:t>6</a:t>
            </a:fld>
            <a:endParaRPr lang="it-CH" dirty="0"/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63881EF2-0495-4A9E-9E5F-9F828BB61D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1" r="123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4384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Cifre sugli infortuni nella propria azienda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7</a:t>
            </a:fld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452560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63DE5ECD-C15C-42B4-BEE2-0EA818F036BC}"/>
              </a:ext>
            </a:extLst>
          </p:cNvPr>
          <p:cNvSpPr/>
          <p:nvPr/>
        </p:nvSpPr>
        <p:spPr>
          <a:xfrm>
            <a:off x="8639870" y="4319337"/>
            <a:ext cx="3000745" cy="200437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it-CH" sz="1400" b="1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Postazioni da A a 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8</a:t>
            </a:fld>
            <a:endParaRPr lang="it-CH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7818E3C-8D67-4F59-B028-50D6F6C29838}"/>
              </a:ext>
            </a:extLst>
          </p:cNvPr>
          <p:cNvSpPr/>
          <p:nvPr/>
        </p:nvSpPr>
        <p:spPr>
          <a:xfrm>
            <a:off x="457848" y="3806302"/>
            <a:ext cx="2753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CH" b="1" dirty="0"/>
              <a:t>Postazione D: </a:t>
            </a:r>
            <a:r>
              <a:rPr lang="it-CH" dirty="0"/>
              <a:t>«I guanti giusti al posto giusto»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DD7373F-3827-4A0C-A2BB-2A5848B0D50D}"/>
              </a:ext>
            </a:extLst>
          </p:cNvPr>
          <p:cNvGrpSpPr/>
          <p:nvPr/>
        </p:nvGrpSpPr>
        <p:grpSpPr>
          <a:xfrm>
            <a:off x="457848" y="852023"/>
            <a:ext cx="11020979" cy="936002"/>
            <a:chOff x="457848" y="958764"/>
            <a:chExt cx="11020979" cy="936002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774C4334-C57F-43E7-845A-843F17BBF525}"/>
                </a:ext>
              </a:extLst>
            </p:cNvPr>
            <p:cNvSpPr/>
            <p:nvPr/>
          </p:nvSpPr>
          <p:spPr>
            <a:xfrm>
              <a:off x="457848" y="958764"/>
              <a:ext cx="297398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CH" b="1" dirty="0"/>
                <a:t>Postazione A: </a:t>
              </a:r>
            </a:p>
            <a:p>
              <a:r>
                <a:rPr lang="it-CH" dirty="0"/>
                <a:t>«Conseguenze di una lesione alla mano»</a:t>
              </a: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4C419D3A-842C-4608-BE8F-81DDAC93618F}"/>
                </a:ext>
              </a:extLst>
            </p:cNvPr>
            <p:cNvSpPr/>
            <p:nvPr/>
          </p:nvSpPr>
          <p:spPr>
            <a:xfrm>
              <a:off x="4402268" y="1059990"/>
              <a:ext cx="27531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CH" b="1" dirty="0"/>
                <a:t>Postazione B: </a:t>
              </a:r>
              <a:r>
                <a:rPr lang="it-CH" dirty="0"/>
                <a:t>«I guanti ci proteggono così»</a:t>
              </a:r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CA14DA2D-79EE-405D-9C8E-664EA44BC867}"/>
                </a:ext>
              </a:extLst>
            </p:cNvPr>
            <p:cNvSpPr/>
            <p:nvPr/>
          </p:nvSpPr>
          <p:spPr>
            <a:xfrm>
              <a:off x="8571548" y="971436"/>
              <a:ext cx="290727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CH" b="1" dirty="0"/>
                <a:t>Postazione C:</a:t>
              </a:r>
              <a:r>
                <a:rPr lang="it-CH" sz="1600" dirty="0">
                  <a:solidFill>
                    <a:srgbClr val="2F291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it-CH" dirty="0"/>
                <a:t>«Indossare o non indossare guanti di protezione»</a:t>
              </a:r>
            </a:p>
          </p:txBody>
        </p:sp>
      </p:grpSp>
      <p:sp>
        <p:nvSpPr>
          <p:cNvPr id="14" name="Rechteck 13">
            <a:extLst>
              <a:ext uri="{FF2B5EF4-FFF2-40B4-BE49-F238E27FC236}">
                <a16:creationId xmlns:a16="http://schemas.microsoft.com/office/drawing/2014/main" id="{E34BD10C-2DAE-45EF-B9B7-BD7FAE8E1962}"/>
              </a:ext>
            </a:extLst>
          </p:cNvPr>
          <p:cNvSpPr/>
          <p:nvPr/>
        </p:nvSpPr>
        <p:spPr>
          <a:xfrm>
            <a:off x="4442010" y="3877377"/>
            <a:ext cx="27531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CH" b="1" dirty="0"/>
              <a:t>Postazione E: </a:t>
            </a:r>
            <a:r>
              <a:rPr lang="it-CH" dirty="0"/>
              <a:t>«Sensibilità delle mani»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F62A40B-0E9D-4E27-8F4B-50DB5EA2E7B5}"/>
              </a:ext>
            </a:extLst>
          </p:cNvPr>
          <p:cNvSpPr txBox="1"/>
          <p:nvPr/>
        </p:nvSpPr>
        <p:spPr>
          <a:xfrm>
            <a:off x="8897327" y="4367414"/>
            <a:ext cx="2516407" cy="19082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it-CH" b="1" dirty="0"/>
              <a:t>Svolgimento</a:t>
            </a:r>
          </a:p>
          <a:p>
            <a:pPr algn="l"/>
            <a:endParaRPr lang="it-CH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CH" dirty="0"/>
              <a:t>5 min. per postazione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CH" dirty="0"/>
              <a:t>Quindi </a:t>
            </a:r>
            <a:br>
              <a:rPr lang="de-CH" dirty="0"/>
            </a:br>
            <a:r>
              <a:rPr lang="it-CH" dirty="0"/>
              <a:t>passare alla </a:t>
            </a:r>
            <a:br>
              <a:rPr lang="de-CH" dirty="0"/>
            </a:br>
            <a:r>
              <a:rPr lang="it-CH" dirty="0"/>
              <a:t>postazione successiva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03C8FBC-2067-4407-8556-0AD3730A4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824238"/>
            <a:ext cx="2494022" cy="18000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7AC1E47-68EC-4F4D-A36C-877F391502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37"/>
          <a:stretch/>
        </p:blipFill>
        <p:spPr>
          <a:xfrm>
            <a:off x="4508388" y="1824238"/>
            <a:ext cx="2466272" cy="18000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96E7FEC-9F8D-4882-8BEA-C82266CAB0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871" y="1799305"/>
            <a:ext cx="2472859" cy="18000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41A9BC9-4F56-4C0D-9E07-CDF26AA5A4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206"/>
          <a:stretch/>
        </p:blipFill>
        <p:spPr>
          <a:xfrm>
            <a:off x="551384" y="4505111"/>
            <a:ext cx="2494022" cy="18000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92A3440C-096B-4BC6-930D-277DDC3671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8388" y="4505111"/>
            <a:ext cx="246627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83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99B-518D-4C9C-B513-960845C3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Suddivisione in gruppi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7F671-33A2-4DFB-ADEB-67D8E632E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DD4C-A2A5-45D7-8FC7-71E9089F31B7}" type="datetime1">
              <a:rPr lang="de-CH" smtClean="0"/>
              <a:pPr/>
              <a:t>06.08.2020</a:t>
            </a:fld>
            <a:endParaRPr lang="it-CH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7D681-D3B0-47A4-AAD6-A84F10675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FF471-C2C5-4EC6-88B8-EE0CC9877A9D}" type="slidenum">
              <a:rPr lang="de-CH" smtClean="0"/>
              <a:t>9</a:t>
            </a:fld>
            <a:endParaRPr lang="it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17865-17E8-4034-B0FF-15A93416FAA8}"/>
              </a:ext>
            </a:extLst>
          </p:cNvPr>
          <p:cNvSpPr txBox="1">
            <a:spLocks/>
          </p:cNvSpPr>
          <p:nvPr/>
        </p:nvSpPr>
        <p:spPr>
          <a:xfrm>
            <a:off x="550862" y="1557339"/>
            <a:ext cx="11089754" cy="4608512"/>
          </a:xfrm>
          <a:prstGeom prst="rect">
            <a:avLst/>
          </a:prstGeom>
        </p:spPr>
        <p:txBody>
          <a:bodyPr/>
          <a:lstStyle>
            <a:lvl1pPr marL="179388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9263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138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682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269875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24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2288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62163" indent="-2698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0450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CH" dirty="0"/>
              <a:t>Max. 4 persone per gruppo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CH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CH" b="1" dirty="0"/>
              <a:t>1 membro di ciascun gruppo = leader del gruppo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CH" dirty="0"/>
              <a:t>Legge ad alta voce i compiti di ciascuna postazione e assicura il corretto svolgimento.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it-CH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CH" dirty="0">
                <a:sym typeface="Wingdings" panose="05000000000000000000" pitchFamily="2" charset="2"/>
              </a:rPr>
              <a:t> Prima di passare alla postazione successiva, si prega di rimettere il materiale nello stesso ordine in cui è stato trovato.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4292471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60C13-A945-4D0E-8F61-B5315521B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Buon lavoro con il corso di formazione «Proteggiamo le nostre mani da veri professionisti»!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35253-15F9-4F0B-8D65-7E29F234B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4C1C6-F47A-4C0C-9C14-866C0EC578C3}" type="datetime1">
              <a:rPr lang="de-CH" smtClean="0"/>
              <a:t>06.08.2020</a:t>
            </a:fld>
            <a:endParaRPr lang="it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E1312-12DB-4C1E-A642-D98475B4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C1188-46F9-40DB-8D3E-1DFAC3A47FC6}" type="slidenum">
              <a:rPr lang="de-CH" smtClean="0"/>
              <a:t>10</a:t>
            </a:fld>
            <a:endParaRPr lang="it-CH" dirty="0"/>
          </a:p>
        </p:txBody>
      </p:sp>
      <p:pic>
        <p:nvPicPr>
          <p:cNvPr id="8" name="Bildplatzhalter 7" descr="Daumen hoch.jpg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/>
          <a:srcRect t="22808" b="22808"/>
          <a:stretch/>
        </p:blipFill>
        <p:spPr/>
      </p:pic>
    </p:spTree>
    <p:extLst>
      <p:ext uri="{BB962C8B-B14F-4D97-AF65-F5344CB8AC3E}">
        <p14:creationId xmlns:p14="http://schemas.microsoft.com/office/powerpoint/2010/main" val="18177215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NGUAGEID" val="2055"/>
</p:tagLst>
</file>

<file path=ppt/theme/theme1.xml><?xml version="1.0" encoding="utf-8"?>
<a:theme xmlns:a="http://schemas.openxmlformats.org/drawingml/2006/main" name=" Praesentation neu 16x9_Muster">
  <a:themeElements>
    <a:clrScheme name="SUVA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8200"/>
      </a:accent1>
      <a:accent2>
        <a:srgbClr val="FFC180"/>
      </a:accent2>
      <a:accent3>
        <a:srgbClr val="00B8CF"/>
      </a:accent3>
      <a:accent4>
        <a:srgbClr val="80DCE7"/>
      </a:accent4>
      <a:accent5>
        <a:srgbClr val="666666"/>
      </a:accent5>
      <a:accent6>
        <a:srgbClr val="B3B3B3"/>
      </a:accent6>
      <a:hlink>
        <a:srgbClr val="44546A"/>
      </a:hlink>
      <a:folHlink>
        <a:srgbClr val="AEABA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l">
          <a:defRPr sz="14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Rot">
      <a:srgbClr val="F50000"/>
    </a:custClr>
    <a:custClr name="Gelb">
      <a:srgbClr val="FFD700"/>
    </a:custClr>
    <a:custClr name="Gruen">
      <a:srgbClr val="009B00"/>
    </a:custClr>
  </a:custClrLst>
  <a:extLst>
    <a:ext uri="{05A4C25C-085E-4340-85A3-A5531E510DB2}">
      <thm15:themeFamily xmlns:thm15="http://schemas.microsoft.com/office/thememl/2012/main" name="16_9_Dt_Ver 1.2.potx" id="{1CBE69C0-4001-4E6E-BD15-5ABBA50DE2E9}" vid="{4DA0041E-BCA0-4A8F-A165-214D558AC6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Praesentation neu 16x9_Muster.potx</Template>
  <TotalTime>0</TotalTime>
  <Words>455</Words>
  <Application>Microsoft Office PowerPoint</Application>
  <PresentationFormat>Breitbild</PresentationFormat>
  <Paragraphs>90</Paragraphs>
  <Slides>10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HelveticaNeueLTStd-Roman</vt:lpstr>
      <vt:lpstr>Verdana</vt:lpstr>
      <vt:lpstr> Praesentation neu 16x9_Muster</vt:lpstr>
      <vt:lpstr>Benvenuti al corso di formazione sulla prevenzione «Proteggiamo le nostre mani da veri professionisti»</vt:lpstr>
      <vt:lpstr>Programma dei prossimi 50 minuti</vt:lpstr>
      <vt:lpstr>Obiettivi della formazione</vt:lpstr>
      <vt:lpstr>Le vostre esperienze con le lesioni alle mani e alle dita</vt:lpstr>
      <vt:lpstr>Conoscenze aggiuntive</vt:lpstr>
      <vt:lpstr>Statistica delle lesioni alle mani e alle dita in Svizzera</vt:lpstr>
      <vt:lpstr>Cifre sugli infortuni nella propria azienda</vt:lpstr>
      <vt:lpstr>Postazioni da A a E</vt:lpstr>
      <vt:lpstr>Suddivisione in gruppi</vt:lpstr>
      <vt:lpstr>Buon lavoro con il corso di formazione «Proteggiamo le nostre mani da veri professionisti»!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Präsentationstitel (Arial Bold, 26 pt/Zab 38 pt)</dc:title>
  <dc:creator>Huber-Brun Susan (HBU)</dc:creator>
  <cp:lastModifiedBy>Lötscher Corinne (LCC)</cp:lastModifiedBy>
  <cp:revision>68</cp:revision>
  <dcterms:created xsi:type="dcterms:W3CDTF">2018-01-15T09:56:44Z</dcterms:created>
  <dcterms:modified xsi:type="dcterms:W3CDTF">2020-08-06T05:40:08Z</dcterms:modified>
</cp:coreProperties>
</file>