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301" r:id="rId4"/>
    <p:sldId id="262" r:id="rId5"/>
    <p:sldId id="305" r:id="rId6"/>
    <p:sldId id="303" r:id="rId7"/>
    <p:sldId id="304" r:id="rId8"/>
    <p:sldId id="311" r:id="rId9"/>
    <p:sldId id="310" r:id="rId10"/>
    <p:sldId id="309" r:id="rId11"/>
  </p:sldIdLst>
  <p:sldSz cx="12192000" cy="6858000"/>
  <p:notesSz cx="6858000" cy="9144000"/>
  <p:custDataLst>
    <p:tags r:id="rId1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fluh Fabia (RF5)" initials="rf5" lastIdx="7" clrIdx="0">
    <p:extLst>
      <p:ext uri="{19B8F6BF-5375-455C-9EA6-DF929625EA0E}">
        <p15:presenceInfo xmlns:p15="http://schemas.microsoft.com/office/powerpoint/2012/main" userId="Rothenfluh Fabia (RF5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4873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074" y="72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L'</a:t>
            </a:r>
            <a:r>
              <a:rPr lang="it-CH" baseline="0" dirty="0"/>
              <a:t>obiettivo in termini di cifre (ultimo punto) deve essere definito anticipatamente con il cliente.</a:t>
            </a:r>
            <a:endParaRPr lang="it-CH" dirty="0"/>
          </a:p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Chiedere ai partecipanti di contribuire con le loro esperienze personali.</a:t>
            </a:r>
          </a:p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11275658" cy="1152128"/>
          </a:xfrm>
        </p:spPr>
        <p:txBody>
          <a:bodyPr/>
          <a:lstStyle/>
          <a:p>
            <a:r>
              <a:rPr lang="it-CH" dirty="0"/>
              <a:t>Benvenuti al corso di formazione sulla prevenzione</a:t>
            </a:r>
            <a:br>
              <a:rPr lang="de-DE" dirty="0"/>
            </a:br>
            <a:r>
              <a:rPr lang="it-CH" dirty="0"/>
              <a:t>«Proteggiamo le nostre mani da veri professionisti»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324A68F0-5A0B-45E0-8A9B-296F4F466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FACBC19-BBE6-4468-A872-8BE6031F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2CD4F0-C4E5-4101-86AB-74E7DF3422BD}"/>
              </a:ext>
            </a:extLst>
          </p:cNvPr>
          <p:cNvGrpSpPr/>
          <p:nvPr/>
        </p:nvGrpSpPr>
        <p:grpSpPr>
          <a:xfrm>
            <a:off x="0" y="549275"/>
            <a:ext cx="11641138" cy="3887788"/>
            <a:chOff x="0" y="549275"/>
            <a:chExt cx="11641138" cy="3887788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5FBC6E7-4DD3-4FDF-B0C6-F86460CAC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02"/>
            <a:stretch/>
          </p:blipFill>
          <p:spPr>
            <a:xfrm>
              <a:off x="0" y="549275"/>
              <a:ext cx="7897906" cy="3887788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55F7F8A-C29E-4D99-9B3C-E7CCEBA4C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85" b="6802"/>
            <a:stretch/>
          </p:blipFill>
          <p:spPr>
            <a:xfrm>
              <a:off x="6096000" y="549275"/>
              <a:ext cx="5545138" cy="3887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Buon lavoro con il corso di formazione «Proteggiamo le nostre mani da veri professionisti»!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it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10</a:t>
            </a:fld>
            <a:endParaRPr lang="it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2808" b="22808"/>
          <a:stretch/>
        </p:blipFill>
        <p:spPr/>
      </p:pic>
    </p:spTree>
    <p:extLst>
      <p:ext uri="{BB962C8B-B14F-4D97-AF65-F5344CB8AC3E}">
        <p14:creationId xmlns:p14="http://schemas.microsoft.com/office/powerpoint/2010/main" val="181772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Programma dei prossimi 50 minuti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Introduzione all'argomento (10')</a:t>
            </a:r>
            <a:br>
              <a:rPr lang="de-DE" dirty="0"/>
            </a:br>
            <a:endParaRPr lang="it-CH" dirty="0"/>
          </a:p>
          <a:p>
            <a:pPr marL="0" indent="0">
              <a:buNone/>
            </a:pPr>
            <a:r>
              <a:rPr lang="it-CH" dirty="0"/>
              <a:t>Attività delle postazioni A - E (25')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Conclusione (15')</a:t>
            </a:r>
          </a:p>
          <a:p>
            <a:pPr marL="0" indent="0">
              <a:buNone/>
            </a:pPr>
            <a:endParaRPr lang="it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it-CH" dirty="0"/>
          </a:p>
        </p:txBody>
      </p:sp>
      <p:pic>
        <p:nvPicPr>
          <p:cNvPr id="13" name="Bildplatzhalter 4" descr="Agenda_Uhr.jpg"/>
          <p:cNvPicPr>
            <a:picLocks noChangeAspect="1"/>
          </p:cNvPicPr>
          <p:nvPr/>
        </p:nvPicPr>
        <p:blipFill rotWithShape="1">
          <a:blip r:embed="rId2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Obiettivi della formazione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Riconoscere le cause che </a:t>
            </a:r>
            <a:br>
              <a:rPr lang="de-DE" dirty="0"/>
            </a:br>
            <a:r>
              <a:rPr lang="it-CH" dirty="0"/>
              <a:t>possono essere all'origine di lesioni alle mani o alle dita durante il lavoro e nel tempo libero</a:t>
            </a:r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r>
              <a:rPr lang="it-CH" dirty="0"/>
              <a:t>Sapere come evitare infortuni e quando indossare guanti di protezione</a:t>
            </a:r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r>
              <a:rPr lang="it-CH" dirty="0"/>
              <a:t>In qualità di collaboratori dare un contributo importante per la prevenzione delle lesioni alle mani e alle dita  </a:t>
            </a:r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it-CH" dirty="0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/>
        </p:blipFill>
        <p:spPr>
          <a:xfrm>
            <a:off x="6383338" y="1628774"/>
            <a:ext cx="5808662" cy="43205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9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Le vostre esperienze con le lesioni alle mani e alle dita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Chi di voi si è già ferito alle mani o alle dita?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Cosa avete fatto finora?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Quali sono le lesioni tipiche alle mani o alle dita che si possono riscontrare nella vita quotidiana (lavoro e tempo libero)?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Dove si annidano i possibili rischi?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Quanto ne sapete sulla protezione delle mani e delle dita?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Quali informazioni vi mancano?</a:t>
            </a:r>
          </a:p>
          <a:p>
            <a:pPr marL="0" indent="0">
              <a:buNone/>
            </a:pPr>
            <a:endParaRPr lang="it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it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736373-9B79-4BD0-8B09-BF2CC5DC1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F30BFB9-6AF6-4AF6-A00F-F3E2FC38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38" y="1628575"/>
            <a:ext cx="5810400" cy="3600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Conoscenze aggiuntive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38BF163-0280-45D6-ACEF-098A5372E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>
                <a:solidFill>
                  <a:srgbClr val="2F2912"/>
                </a:solidFill>
                <a:latin typeface="HelveticaNeueLTStd-Roman"/>
              </a:rPr>
              <a:t>Norma EN 388: Guanti di protezione contro rischi meccanici.</a:t>
            </a:r>
          </a:p>
          <a:p>
            <a:pPr marL="0" indent="0">
              <a:buNone/>
            </a:pPr>
            <a:r>
              <a:rPr lang="it-CH" dirty="0">
                <a:solidFill>
                  <a:srgbClr val="2F2912"/>
                </a:solidFill>
                <a:latin typeface="HelveticaNeueLTStd-Roman"/>
              </a:rPr>
              <a:t>A un valore maggiore corrisponde una protezione migliore.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dirty="0"/>
              <a:t>Attenzione: </a:t>
            </a:r>
          </a:p>
          <a:p>
            <a:pPr marL="0" indent="0">
              <a:buNone/>
            </a:pPr>
            <a:r>
              <a:rPr lang="it-CH" dirty="0"/>
              <a:t>quando si lavora su macchine con viti, mandrini o rulli rotanti, ad esempio nelle operazioni di trapanatura o tornitura, vi è il pericolo che i guanti possano restare impigliati o essere trascinati. </a:t>
            </a:r>
          </a:p>
          <a:p>
            <a:pPr marL="0" indent="0">
              <a:buNone/>
            </a:pPr>
            <a:r>
              <a:rPr lang="it-CH" dirty="0"/>
              <a:t>Se si svolgono lavori di questo tipo è vietato indossare guanti di protezione.</a:t>
            </a:r>
          </a:p>
          <a:p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it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5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49387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Statistica delle lesioni alle mani e alle dita in Svizzera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Ogni anno si registrano circa 160 000 infortuni con lesioni alle mani, ai polsi o alle dita. 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Per gli assicuratori tali infortuni si traducono in costi pari a 480 milioni di franchi l'anno o a circa 3000 franchi in media per singolo caso.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Alla luce dell'esperienza i costi effettivi per le aziende (ore perse, risarcimenti, ecc.) sono molto più elevati.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Molti infortuni si possono evitare con pochi sforzi.</a:t>
            </a:r>
          </a:p>
          <a:p>
            <a:pPr marL="0" indent="0">
              <a:buNone/>
            </a:pPr>
            <a:endParaRPr lang="it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it-CH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3881EF2-0495-4A9E-9E5F-9F828BB61D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12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438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Cifre sugli infortuni nella propria azienda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5256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3DE5ECD-C15C-42B4-BEE2-0EA818F036BC}"/>
              </a:ext>
            </a:extLst>
          </p:cNvPr>
          <p:cNvSpPr/>
          <p:nvPr/>
        </p:nvSpPr>
        <p:spPr>
          <a:xfrm>
            <a:off x="8639870" y="4319337"/>
            <a:ext cx="3000745" cy="20043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CH" sz="1400" b="1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Postazioni da A a 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8</a:t>
            </a:fld>
            <a:endParaRPr lang="it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7818E3C-8D67-4F59-B028-50D6F6C29838}"/>
              </a:ext>
            </a:extLst>
          </p:cNvPr>
          <p:cNvSpPr/>
          <p:nvPr/>
        </p:nvSpPr>
        <p:spPr>
          <a:xfrm>
            <a:off x="457848" y="3806302"/>
            <a:ext cx="2753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b="1" dirty="0"/>
              <a:t>Postazione D: </a:t>
            </a:r>
            <a:r>
              <a:rPr lang="it-CH" dirty="0"/>
              <a:t>«I guanti giusti al posto giusto»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DD7373F-3827-4A0C-A2BB-2A5848B0D50D}"/>
              </a:ext>
            </a:extLst>
          </p:cNvPr>
          <p:cNvGrpSpPr/>
          <p:nvPr/>
        </p:nvGrpSpPr>
        <p:grpSpPr>
          <a:xfrm>
            <a:off x="457848" y="852023"/>
            <a:ext cx="11020979" cy="936002"/>
            <a:chOff x="457848" y="958764"/>
            <a:chExt cx="11020979" cy="93600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74C4334-C57F-43E7-845A-843F17BBF525}"/>
                </a:ext>
              </a:extLst>
            </p:cNvPr>
            <p:cNvSpPr/>
            <p:nvPr/>
          </p:nvSpPr>
          <p:spPr>
            <a:xfrm>
              <a:off x="457848" y="958764"/>
              <a:ext cx="29739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/>
                <a:t>Postazione A: </a:t>
              </a:r>
            </a:p>
            <a:p>
              <a:r>
                <a:rPr lang="it-CH" dirty="0"/>
                <a:t>«Conseguenze di una lesione alla mano»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C419D3A-842C-4608-BE8F-81DDAC93618F}"/>
                </a:ext>
              </a:extLst>
            </p:cNvPr>
            <p:cNvSpPr/>
            <p:nvPr/>
          </p:nvSpPr>
          <p:spPr>
            <a:xfrm>
              <a:off x="4402268" y="1059990"/>
              <a:ext cx="27531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/>
                <a:t>Postazione B: </a:t>
              </a:r>
              <a:r>
                <a:rPr lang="it-CH" dirty="0"/>
                <a:t>«I guanti ci proteggono così»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A14DA2D-79EE-405D-9C8E-664EA44BC867}"/>
                </a:ext>
              </a:extLst>
            </p:cNvPr>
            <p:cNvSpPr/>
            <p:nvPr/>
          </p:nvSpPr>
          <p:spPr>
            <a:xfrm>
              <a:off x="8571548" y="971436"/>
              <a:ext cx="29072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/>
                <a:t>Postazione C:</a:t>
              </a:r>
              <a:r>
                <a:rPr lang="it-CH" sz="1600" dirty="0">
                  <a:solidFill>
                    <a:srgbClr val="2F291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it-CH" dirty="0"/>
                <a:t>«Indossare o non indossare guanti di protezione»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E34BD10C-2DAE-45EF-B9B7-BD7FAE8E1962}"/>
              </a:ext>
            </a:extLst>
          </p:cNvPr>
          <p:cNvSpPr/>
          <p:nvPr/>
        </p:nvSpPr>
        <p:spPr>
          <a:xfrm>
            <a:off x="4442010" y="3877377"/>
            <a:ext cx="275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b="1" dirty="0"/>
              <a:t>Postazione E: </a:t>
            </a:r>
            <a:r>
              <a:rPr lang="it-CH" dirty="0"/>
              <a:t>«Sensibilità delle mani»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F62A40B-0E9D-4E27-8F4B-50DB5EA2E7B5}"/>
              </a:ext>
            </a:extLst>
          </p:cNvPr>
          <p:cNvSpPr txBox="1"/>
          <p:nvPr/>
        </p:nvSpPr>
        <p:spPr>
          <a:xfrm>
            <a:off x="8897327" y="4367414"/>
            <a:ext cx="2516407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CH" b="1" dirty="0"/>
              <a:t>Svolgimento</a:t>
            </a:r>
          </a:p>
          <a:p>
            <a:pPr algn="l"/>
            <a:endParaRPr lang="it-CH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CH" dirty="0"/>
              <a:t>5 min. per postazione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CH" dirty="0"/>
              <a:t>Quindi </a:t>
            </a:r>
            <a:br>
              <a:rPr lang="de-CH" dirty="0"/>
            </a:br>
            <a:r>
              <a:rPr lang="it-CH" dirty="0"/>
              <a:t>passare alla </a:t>
            </a:r>
            <a:br>
              <a:rPr lang="de-CH" dirty="0"/>
            </a:br>
            <a:r>
              <a:rPr lang="it-CH" dirty="0"/>
              <a:t>postazione successiva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03C8FBC-2067-4407-8556-0AD3730A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824238"/>
            <a:ext cx="2494022" cy="18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7AC1E47-68EC-4F4D-A36C-877F39150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37"/>
          <a:stretch/>
        </p:blipFill>
        <p:spPr>
          <a:xfrm>
            <a:off x="4508388" y="1824238"/>
            <a:ext cx="2466272" cy="180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96E7FEC-9F8D-4882-8BEA-C82266CAB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871" y="1799305"/>
            <a:ext cx="2472859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41A9BC9-4F56-4C0D-9E07-CDF26AA5A4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06"/>
          <a:stretch/>
        </p:blipFill>
        <p:spPr>
          <a:xfrm>
            <a:off x="551384" y="4505111"/>
            <a:ext cx="2494022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2A3440C-096B-4BC6-930D-277DDC367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388" y="4505111"/>
            <a:ext cx="246627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Suddivisione in gruppi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it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417865-17E8-4034-B0FF-15A93416FAA8}"/>
              </a:ext>
            </a:extLst>
          </p:cNvPr>
          <p:cNvSpPr txBox="1">
            <a:spLocks/>
          </p:cNvSpPr>
          <p:nvPr/>
        </p:nvSpPr>
        <p:spPr>
          <a:xfrm>
            <a:off x="550862" y="1557339"/>
            <a:ext cx="11089754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CH" dirty="0"/>
              <a:t>Max. 4 persone per gruppo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CH" b="1" dirty="0"/>
              <a:t>1 membro di ciascun gruppo = leader del gruppo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CH" dirty="0"/>
              <a:t>Legge ad alta voce i compiti di ciascuna postazione e assicura il corretto svolgimento.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CH" dirty="0">
                <a:sym typeface="Wingdings" panose="05000000000000000000" pitchFamily="2" charset="2"/>
              </a:rPr>
              <a:t> Prima di passare alla postazione successiva, si prega di rimettere il materiale nello stesso ordine in cui è stato trovato.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292471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455</Words>
  <Application>Microsoft Office PowerPoint</Application>
  <PresentationFormat>Breitbild</PresentationFormat>
  <Paragraphs>90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HelveticaNeueLTStd-Roman</vt:lpstr>
      <vt:lpstr>Verdana</vt:lpstr>
      <vt:lpstr> Praesentation neu 16x9_Muster</vt:lpstr>
      <vt:lpstr>Benvenuti al corso di formazione sulla prevenzione «Proteggiamo le nostre mani da veri professionisti»</vt:lpstr>
      <vt:lpstr>Programma dei prossimi 50 minuti</vt:lpstr>
      <vt:lpstr>Obiettivi della formazione</vt:lpstr>
      <vt:lpstr>Le vostre esperienze con le lesioni alle mani e alle dita</vt:lpstr>
      <vt:lpstr>Conoscenze aggiuntive</vt:lpstr>
      <vt:lpstr>Statistica delle lesioni alle mani e alle dita in Svizzera</vt:lpstr>
      <vt:lpstr>Cifre sugli infortuni nella propria azienda</vt:lpstr>
      <vt:lpstr>Postazioni da A a E</vt:lpstr>
      <vt:lpstr>Suddivisione in gruppi</vt:lpstr>
      <vt:lpstr>Buon lavoro con il corso di formazione «Proteggiamo le nostre mani da veri professionisti»!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Lötscher Corinne (LCC)</cp:lastModifiedBy>
  <cp:revision>68</cp:revision>
  <dcterms:created xsi:type="dcterms:W3CDTF">2018-01-15T09:56:44Z</dcterms:created>
  <dcterms:modified xsi:type="dcterms:W3CDTF">2020-08-06T05:40:08Z</dcterms:modified>
</cp:coreProperties>
</file>