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2" r:id="rId3"/>
    <p:sldId id="270" r:id="rId4"/>
    <p:sldId id="272" r:id="rId5"/>
    <p:sldId id="274" r:id="rId6"/>
    <p:sldId id="273" r:id="rId7"/>
    <p:sldId id="292" r:id="rId8"/>
    <p:sldId id="291" r:id="rId9"/>
    <p:sldId id="293" r:id="rId10"/>
    <p:sldId id="277" r:id="rId11"/>
    <p:sldId id="279" r:id="rId12"/>
    <p:sldId id="280" r:id="rId13"/>
    <p:sldId id="281" r:id="rId14"/>
    <p:sldId id="284" r:id="rId15"/>
    <p:sldId id="282" r:id="rId16"/>
    <p:sldId id="283" r:id="rId17"/>
    <p:sldId id="285" r:id="rId18"/>
    <p:sldId id="286" r:id="rId19"/>
    <p:sldId id="287" r:id="rId20"/>
    <p:sldId id="275" r:id="rId21"/>
    <p:sldId id="269" r:id="rId22"/>
  </p:sldIdLst>
  <p:sldSz cx="12192000" cy="6858000"/>
  <p:notesSz cx="6858000" cy="9144000"/>
  <p:custDataLst>
    <p:tags r:id="rId25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80DCE7"/>
    <a:srgbClr val="FFC180"/>
    <a:srgbClr val="F2F2F2"/>
    <a:srgbClr val="00B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251B765-F91A-4008-8DD1-53D880B8B698}">
  <a:tblStyle styleId="{8251B765-F91A-4008-8DD1-53D880B8B698}" styleName="SUVA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1"/>
              </a:solidFill>
              <a:prstDash val="solid"/>
            </a:ln>
          </a:top>
          <a:bottom>
            <a:ln w="2117" cap="flat" cmpd="sng" algn="ctr">
              <a:solidFill>
                <a:schemeClr val="dk1"/>
              </a:solidFill>
              <a:prstDash val="solid"/>
            </a:ln>
          </a:bottom>
          <a:insideH>
            <a:ln w="2117" cap="flat" cmpd="sng" algn="ctr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2"/>
              </a:solidFill>
              <a:prstDash val="solid"/>
            </a:ln>
          </a:top>
          <a:bottom>
            <a:ln w="12700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466" cap="flat" cmpd="sng" algn="ctr">
              <a:solidFill>
                <a:schemeClr val="dk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5" autoAdjust="0"/>
    <p:restoredTop sz="83655" autoAdjust="0"/>
  </p:normalViewPr>
  <p:slideViewPr>
    <p:cSldViewPr snapToGrid="0" showGuides="1">
      <p:cViewPr varScale="1">
        <p:scale>
          <a:sx n="143" d="100"/>
          <a:sy n="143" d="100"/>
        </p:scale>
        <p:origin x="948" y="120"/>
      </p:cViewPr>
      <p:guideLst>
        <p:guide orient="horz" pos="1207"/>
        <p:guide pos="3840"/>
        <p:guide orient="horz" pos="3702"/>
      </p:guideLst>
    </p:cSldViewPr>
  </p:slideViewPr>
  <p:outlineViewPr>
    <p:cViewPr>
      <p:scale>
        <a:sx n="33" d="100"/>
        <a:sy n="33" d="100"/>
      </p:scale>
      <p:origin x="0" y="-881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1"/>
    </p:cViewPr>
  </p:sorterViewPr>
  <p:notesViewPr>
    <p:cSldViewPr showGuides="1">
      <p:cViewPr varScale="1">
        <p:scale>
          <a:sx n="88" d="100"/>
          <a:sy n="88" d="100"/>
        </p:scale>
        <p:origin x="375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E676F6-F7FF-45A3-A2C3-7594A19E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35B9F-2446-4DD8-882A-74B42C517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F81F-703A-486A-ABDB-8FD28DBE1C9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A8080-C5E6-4CAA-8935-D6036BF2D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33C99-2A73-4EF0-A4C6-4C899BEF7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4E94-0214-4629-B180-35145CB53D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C7CC5-2BF5-4715-A2D9-EB8D14F8111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8EF2-3FE4-4244-93B5-BDDBC036C6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5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9145016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9145016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2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46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24 pt) - str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A22-EC16-43A5-B316-945CD9971D9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39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apitolo (bianc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C78-CED8-4E2D-A77E-844F8CC4593D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04E-74A2-4A0D-967A-E14B7EA8D9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355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capitolo (arancion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7451D-4E66-4E74-B1E0-6A7594FFE79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capitolo (bl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9F98D0-71E7-43F5-BAC0-8CEC7D1F1CA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F90-CB8F-4C63-AE2B-73BBDDDDDEF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9C04B6-EBA7-4B56-9795-C52254F82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96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2DC-1DD4-4C31-841F-2D9D77224C9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81620F-AD20-4E8C-A925-B83E66494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237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70F2-E97E-4942-9B60-9F2326C4FF6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985917"/>
            <a:ext cx="52578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1628774"/>
            <a:ext cx="5808662" cy="43205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2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AAAB-366F-4F48-8A88-EF975B78BC7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1628774"/>
            <a:ext cx="11641137" cy="45370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5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44-0D8A-4D1A-AD55-BB0F443593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1658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con immagin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7776864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7776864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8237610-DD2B-43F8-878C-2B011C2CF7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63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0A9-9546-47F1-8E53-927F52F202E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1B9A2-1C30-457A-A137-52D4E0E7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899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0569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05E-D175-43FB-911E-14D3B49B171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8D6D7-947A-464D-BC7F-EF23BB984C3E}"/>
              </a:ext>
            </a:extLst>
          </p:cNvPr>
          <p:cNvSpPr/>
          <p:nvPr userDrawn="1"/>
        </p:nvSpPr>
        <p:spPr>
          <a:xfrm>
            <a:off x="551384" y="1557338"/>
            <a:ext cx="11089754" cy="460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CH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FC0F7-045B-4A77-A5CF-A58CF8F1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8" y="3375596"/>
            <a:ext cx="4166459" cy="1045489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4C1395A-7C97-400A-B51D-F7A7F8B2C9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192" y="2848092"/>
            <a:ext cx="2088232" cy="208918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47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 (bianc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9B72-7FBE-4F8D-8428-1230818AD9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39860"/>
          </a:xfr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312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zione (bl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CA1D8-EB92-4908-AF20-BCAA06C7A08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0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zione (immagine)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FC54A6-73CC-48F7-98D1-B842A896597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7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235-58F6-4F55-AB7C-7287270B10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202EA8-BF78-45FC-B765-3FB9AED1C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44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D059-129C-482D-8740-69B920497CC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660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B60F4C8-C38F-4032-B18C-C40E136841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8128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55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B9BFD92-D848-42C2-9A37-32EEF01F8F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F9851-372F-43BB-95A6-5B4E76285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 senza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senza immagin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8C6438A-657A-434C-BF4C-CF90B9BD24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66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dine del gio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  <a:defRPr b="1"/>
            </a:lvl1pPr>
            <a:lvl2pPr marL="628650" indent="-261938">
              <a:defRPr/>
            </a:lvl2pPr>
            <a:lvl3pPr marL="1077913" indent="-269875">
              <a:defRPr/>
            </a:lvl3pPr>
            <a:lvl4pPr marL="1436688" indent="-228600">
              <a:defRPr/>
            </a:lvl4pPr>
            <a:lvl5pPr marL="1881188" indent="-228600">
              <a:defRPr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850-F1BF-4783-BAD3-3D381EA24A86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D3F-E201-4FDC-91C5-D658BB790A7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19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4D-9146-49B5-86AC-7010CE3F736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16 pt) - str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D98-490F-4A2A-934D-D27647B78CA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2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33B1-196B-4806-87F8-E97E6267317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84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20 pt) - str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2D6-DB26-494C-B415-EEE27489C55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8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FC17E-321B-4008-A509-7E5184E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BE9E9-71C8-4301-87F2-0B38A8ED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  <a:p>
            <a:pPr lvl="5"/>
            <a:r>
              <a:rPr lang="de-CH"/>
              <a:t>Sixth level</a:t>
            </a:r>
          </a:p>
          <a:p>
            <a:pPr lvl="6"/>
            <a:r>
              <a:rPr lang="de-CH"/>
              <a:t>Seventh level</a:t>
            </a:r>
          </a:p>
          <a:p>
            <a:pPr lvl="7"/>
            <a:r>
              <a:rPr lang="de-CH"/>
              <a:t>Eighth level</a:t>
            </a:r>
          </a:p>
          <a:p>
            <a:pPr lvl="8"/>
            <a:r>
              <a:rPr lang="de-CH"/>
              <a:t>Ninth level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6680-C298-4B77-A9AF-1F2197D1D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A90F4-BE6A-4B43-813B-8514C6A80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5AC4C-41CB-4962-8F28-46204D1D8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87E1B-9237-476D-8BC1-EADDAC2A1C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49" r:id="rId3"/>
    <p:sldLayoutId id="2147483678" r:id="rId4"/>
    <p:sldLayoutId id="2147483662" r:id="rId5"/>
    <p:sldLayoutId id="2147483664" r:id="rId6"/>
    <p:sldLayoutId id="2147483681" r:id="rId7"/>
    <p:sldLayoutId id="2147483650" r:id="rId8"/>
    <p:sldLayoutId id="2147483682" r:id="rId9"/>
    <p:sldLayoutId id="2147483663" r:id="rId10"/>
    <p:sldLayoutId id="2147483683" r:id="rId11"/>
    <p:sldLayoutId id="2147483651" r:id="rId12"/>
    <p:sldLayoutId id="2147483666" r:id="rId13"/>
    <p:sldLayoutId id="2147483667" r:id="rId14"/>
    <p:sldLayoutId id="2147483652" r:id="rId15"/>
    <p:sldLayoutId id="2147483665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80" r:id="rId22"/>
    <p:sldLayoutId id="2147483673" r:id="rId23"/>
    <p:sldLayoutId id="2147483674" r:id="rId24"/>
    <p:sldLayoutId id="2147483675" r:id="rId25"/>
    <p:sldLayoutId id="2147483654" r:id="rId26"/>
    <p:sldLayoutId id="2147483655" r:id="rId27"/>
    <p:sldLayoutId id="2147483676" r:id="rId28"/>
    <p:sldLayoutId id="2147483679" r:id="rId2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41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9228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45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uva.ch/e-schulung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antafritz.files.wordpress.com/2011/04/bunte_fragezeichen_large.jpg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B047-F8F7-4066-A12B-5F2C8FC02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Gestione delle assenze: </a:t>
            </a:r>
            <a:br>
              <a:rPr lang="it-IT" dirty="0"/>
            </a:br>
            <a:r>
              <a:rPr lang="it-IT" dirty="0"/>
              <a:t>i vantaggi per le aziende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98D4D-5C94-4D58-BA8C-3586A40A3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CH" noProof="0" dirty="0"/>
          </a:p>
        </p:txBody>
      </p:sp>
      <p:pic>
        <p:nvPicPr>
          <p:cNvPr id="6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21" t="23780" r="-25021" b="1074"/>
          <a:stretch/>
        </p:blipFill>
        <p:spPr>
          <a:xfrm>
            <a:off x="0" y="549275"/>
            <a:ext cx="11641138" cy="3887788"/>
          </a:xfr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4187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Assenze prolungate e reinserimento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it-IT" b="1" dirty="0"/>
              <a:t>Fase acuta</a:t>
            </a:r>
          </a:p>
          <a:p>
            <a:pPr>
              <a:spcAft>
                <a:spcPts val="1000"/>
              </a:spcAft>
            </a:pPr>
            <a:r>
              <a:rPr lang="it-IT" dirty="0"/>
              <a:t>Mostrarsi partecipi </a:t>
            </a:r>
          </a:p>
          <a:p>
            <a:pPr>
              <a:spcAft>
                <a:spcPts val="1000"/>
              </a:spcAft>
            </a:pPr>
            <a:r>
              <a:rPr lang="it-IT" dirty="0"/>
              <a:t>Fare visita al lavoratore</a:t>
            </a:r>
          </a:p>
          <a:p>
            <a:pPr>
              <a:spcAft>
                <a:spcPts val="1000"/>
              </a:spcAft>
            </a:pPr>
            <a:r>
              <a:rPr lang="it-IT" dirty="0"/>
              <a:t>Informare il team </a:t>
            </a:r>
          </a:p>
          <a:p>
            <a:pPr>
              <a:spcAft>
                <a:spcPts val="1000"/>
              </a:spcAft>
            </a:pPr>
            <a:r>
              <a:rPr lang="it-IT" dirty="0"/>
              <a:t>Pianificare i contatti successivi</a:t>
            </a:r>
          </a:p>
          <a:p>
            <a:pPr>
              <a:spcAft>
                <a:spcPts val="1000"/>
              </a:spcAft>
            </a:pPr>
            <a:r>
              <a:rPr lang="it-IT" dirty="0"/>
              <a:t>Chiedere il certificato medico</a:t>
            </a:r>
          </a:p>
          <a:p>
            <a:pPr>
              <a:spcAft>
                <a:spcPts val="1000"/>
              </a:spcAft>
            </a:pPr>
            <a:r>
              <a:rPr lang="it-IT" dirty="0"/>
              <a:t>Chiarire le questioni assicurative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10</a:t>
            </a:fld>
            <a:endParaRPr lang="de-CH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225B2BE-A324-4DBD-9A5C-88646EDB81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21652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Assenze prolungate e reinserimento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it-IT" b="1" dirty="0"/>
              <a:t>Fase di cura</a:t>
            </a:r>
          </a:p>
          <a:p>
            <a:pPr>
              <a:spcAft>
                <a:spcPts val="1000"/>
              </a:spcAft>
            </a:pPr>
            <a:r>
              <a:rPr lang="it-IT" dirty="0"/>
              <a:t>Pianificare il rientro</a:t>
            </a:r>
          </a:p>
          <a:p>
            <a:pPr>
              <a:spcAft>
                <a:spcPts val="1000"/>
              </a:spcAft>
            </a:pPr>
            <a:r>
              <a:rPr lang="it-IT" dirty="0"/>
              <a:t>Contattare il medico</a:t>
            </a:r>
          </a:p>
          <a:p>
            <a:pPr>
              <a:spcAft>
                <a:spcPts val="1000"/>
              </a:spcAft>
            </a:pPr>
            <a:r>
              <a:rPr lang="it-IT" dirty="0"/>
              <a:t>Contattare l’assicurazione</a:t>
            </a:r>
          </a:p>
          <a:p>
            <a:pPr>
              <a:spcAft>
                <a:spcPts val="1000"/>
              </a:spcAft>
            </a:pPr>
            <a:r>
              <a:rPr lang="it-IT" dirty="0"/>
              <a:t>Contattare i centri di consulenza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11</a:t>
            </a:fld>
            <a:endParaRPr lang="de-CH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E3965A71-80C5-4A80-8260-F397281F82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84215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Assenze prolungate e reinserimento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it-IT" b="1" dirty="0" err="1"/>
              <a:t>Fase di reinserimento</a:t>
            </a:r>
          </a:p>
          <a:p>
            <a:pPr>
              <a:spcAft>
                <a:spcPts val="1000"/>
              </a:spcAft>
            </a:pPr>
            <a:r>
              <a:rPr lang="it-IT" dirty="0" err="1"/>
              <a:t>Verificare la situazione di salute </a:t>
            </a:r>
          </a:p>
          <a:p>
            <a:pPr>
              <a:spcAft>
                <a:spcPts val="1000"/>
              </a:spcAft>
            </a:pPr>
            <a:r>
              <a:rPr lang="it-IT" dirty="0" err="1"/>
              <a:t>Controllare la capacità di resistenza </a:t>
            </a:r>
            <a:br>
              <a:rPr lang="it-IT" dirty="0" err="1"/>
            </a:br>
            <a:r>
              <a:rPr lang="it-IT" dirty="0" err="1"/>
              <a:t>del lavoratore</a:t>
            </a:r>
          </a:p>
          <a:p>
            <a:pPr>
              <a:spcAft>
                <a:spcPts val="1000"/>
              </a:spcAft>
            </a:pPr>
            <a:r>
              <a:rPr lang="it-IT" dirty="0" err="1"/>
              <a:t>Proporre mansioni alternative/</a:t>
            </a:r>
            <a:br>
              <a:rPr lang="it-IT" dirty="0" err="1"/>
            </a:br>
            <a:r>
              <a:rPr lang="it-IT" dirty="0" err="1"/>
              <a:t>lavoro a tempo parziale</a:t>
            </a:r>
          </a:p>
          <a:p>
            <a:pPr>
              <a:spcAft>
                <a:spcPts val="1000"/>
              </a:spcAft>
            </a:pPr>
            <a:r>
              <a:rPr lang="it-IT" dirty="0" err="1"/>
              <a:t>Fare modifiche sotto il profilo ergonomico </a:t>
            </a:r>
            <a:br>
              <a:rPr lang="it-IT" dirty="0" err="1"/>
            </a:br>
            <a:r>
              <a:rPr lang="it-IT" dirty="0" err="1"/>
              <a:t>e organizzativo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12</a:t>
            </a:fld>
            <a:endParaRPr lang="de-CH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8C75477-DBE2-4CF2-A145-486E77D98C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052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Assenze prolungate e reinserimento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it-IT" b="1" dirty="0" err="1"/>
              <a:t>Fase di normalizzazione</a:t>
            </a:r>
          </a:p>
          <a:p>
            <a:pPr>
              <a:spcAft>
                <a:spcPts val="1000"/>
              </a:spcAft>
            </a:pPr>
            <a:r>
              <a:rPr lang="it-IT" dirty="0" err="1"/>
              <a:t>Tenere un colloquio finale </a:t>
            </a:r>
          </a:p>
          <a:p>
            <a:pPr>
              <a:spcAft>
                <a:spcPts val="1000"/>
              </a:spcAft>
            </a:pPr>
            <a:r>
              <a:rPr lang="it-IT" dirty="0" err="1"/>
              <a:t>Annotare quanto emerso nel colloquio </a:t>
            </a:r>
            <a:br>
              <a:rPr lang="it-IT" dirty="0" err="1"/>
            </a:br>
            <a:r>
              <a:rPr lang="it-IT" dirty="0" err="1"/>
              <a:t>(cosa è andato bene, cosa va migliorato?)</a:t>
            </a:r>
          </a:p>
          <a:p>
            <a:pPr>
              <a:spcAft>
                <a:spcPts val="1000"/>
              </a:spcAft>
            </a:pPr>
            <a:r>
              <a:rPr lang="it-IT" dirty="0" err="1"/>
              <a:t>Chiarire se sono necessarie ulteriori misure di prevenzione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13</a:t>
            </a:fld>
            <a:endParaRPr lang="de-CH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B1647E7-153D-472B-B28B-B825504CB2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59503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Passo 4: formare e informare i superiori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3"/>
            <a:ext cx="9145016" cy="4464496"/>
          </a:xfrm>
        </p:spPr>
        <p:txBody>
          <a:bodyPr/>
          <a:lstStyle/>
          <a:p>
            <a:r>
              <a:rPr lang="it-IT" dirty="0" err="1"/>
              <a:t>I superiori devono sapere come gestire le assenze dei collaboratori. </a:t>
            </a:r>
          </a:p>
          <a:p>
            <a:endParaRPr lang="it-IT" dirty="0" err="1"/>
          </a:p>
          <a:p>
            <a:r>
              <a:rPr lang="it-IT" dirty="0" err="1"/>
              <a:t>Indicare dei principi di conduzione.</a:t>
            </a:r>
          </a:p>
          <a:p>
            <a:endParaRPr lang="it-IT" dirty="0" err="1"/>
          </a:p>
          <a:p>
            <a:r>
              <a:rPr lang="it-IT" dirty="0" err="1"/>
              <a:t>Fare in modo che i superiori svolgano in modo competente i loro compiti </a:t>
            </a:r>
            <a:br>
              <a:rPr lang="it-IT" dirty="0" err="1"/>
            </a:br>
            <a:r>
              <a:rPr lang="it-IT" dirty="0" err="1"/>
              <a:t>di assistenza (ad es. contattando il lavoratore ammalato, tenendo colloqui di rientro).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4510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Passi 5 e 6: informare i lavoratori – pianificare e adottare misure preventive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488518" cy="4608512"/>
          </a:xfrm>
        </p:spPr>
        <p:txBody>
          <a:bodyPr/>
          <a:lstStyle/>
          <a:p>
            <a:pPr marL="0" indent="0">
              <a:buNone/>
            </a:pPr>
            <a:r>
              <a:rPr lang="it-IT" b="1" dirty="0" err="1"/>
              <a:t>Informare</a:t>
            </a:r>
            <a:r>
              <a:rPr lang="it-IT" dirty="0" err="1"/>
              <a:t> regolarmente i lavoratori riguardo a: </a:t>
            </a:r>
          </a:p>
          <a:p>
            <a:r>
              <a:rPr lang="it-IT" dirty="0" err="1"/>
              <a:t>numero di assenze</a:t>
            </a:r>
          </a:p>
          <a:p>
            <a:r>
              <a:rPr lang="it-IT" dirty="0" err="1"/>
              <a:t>obiettivi della direzione riferiti alle assenze</a:t>
            </a:r>
          </a:p>
          <a:p>
            <a:r>
              <a:rPr lang="it-IT" dirty="0" err="1"/>
              <a:t>comportamento atteso in caso di assenza</a:t>
            </a:r>
          </a:p>
          <a:p>
            <a:r>
              <a:rPr lang="it-IT" dirty="0" err="1"/>
              <a:t>misure di prevenzione</a:t>
            </a:r>
          </a:p>
          <a:p>
            <a:pPr marL="0" indent="0">
              <a:buNone/>
            </a:pPr>
            <a:endParaRPr lang="it-IT" dirty="0" err="1"/>
          </a:p>
          <a:p>
            <a:pPr marL="0" indent="0">
              <a:buNone/>
            </a:pPr>
            <a:r>
              <a:rPr lang="it-IT" b="1" dirty="0" err="1"/>
              <a:t>Prevenire è meglio che curare. </a:t>
            </a:r>
          </a:p>
          <a:p>
            <a:pPr marL="0" indent="0">
              <a:buNone/>
            </a:pPr>
            <a:r>
              <a:rPr lang="it-IT" dirty="0" err="1"/>
              <a:t>In base all’analisi dei dati sulle assenze </a:t>
            </a:r>
            <a:br>
              <a:rPr lang="it-IT" dirty="0" err="1"/>
            </a:br>
            <a:r>
              <a:rPr lang="it-IT" dirty="0" err="1"/>
              <a:t>occorre pianificare e adottare le necessarie misure di prevenzione.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15</a:t>
            </a:fld>
            <a:endParaRPr lang="de-CH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85CE341-4334-49E0-838D-01A6EBB487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12757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L’offerta di consulenza della Suva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La Suva vi fornisce assistenza e consulenza direttamente sul posto con le seguenti proposte: </a:t>
            </a:r>
          </a:p>
          <a:p>
            <a:r>
              <a:rPr lang="it-IT" dirty="0" err="1"/>
              <a:t>ottimizzazione del processo e formazione </a:t>
            </a:r>
            <a:br>
              <a:rPr lang="it-IT" dirty="0" err="1"/>
            </a:br>
            <a:r>
              <a:rPr lang="it-IT" dirty="0" err="1"/>
              <a:t>dei superiori</a:t>
            </a:r>
          </a:p>
          <a:p>
            <a:r>
              <a:rPr lang="it-IT" dirty="0" err="1"/>
              <a:t>analisi e interpretazione dei dati sulle assenze</a:t>
            </a:r>
          </a:p>
          <a:p>
            <a:pPr marL="0" indent="0">
              <a:buNone/>
            </a:pPr>
            <a:endParaRPr lang="it-IT" dirty="0" err="1"/>
          </a:p>
          <a:p>
            <a:pPr marL="0" indent="0">
              <a:buNone/>
            </a:pPr>
            <a:r>
              <a:rPr lang="it-IT" dirty="0" err="1"/>
              <a:t>Ulteriori informazioni: </a:t>
            </a:r>
          </a:p>
          <a:p>
            <a:pPr marL="0" indent="0">
              <a:buNone/>
            </a:pPr>
            <a:r>
              <a:rPr lang="it-IT" dirty="0" err="1"/>
              <a:t>www.suva.ch/gestione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16</a:t>
            </a:fld>
            <a:endParaRPr lang="de-CH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36885" r="6427" b="21697"/>
          <a:stretch/>
        </p:blipFill>
        <p:spPr>
          <a:xfrm>
            <a:off x="6383338" y="1628774"/>
            <a:ext cx="5808662" cy="4320505"/>
          </a:xfrm>
        </p:spPr>
      </p:pic>
    </p:spTree>
    <p:extLst>
      <p:ext uri="{BB962C8B-B14F-4D97-AF65-F5344CB8AC3E}">
        <p14:creationId xmlns:p14="http://schemas.microsoft.com/office/powerpoint/2010/main" val="467229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E-tutorial sulla gestione delle assenze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Grazie al nostro </a:t>
            </a:r>
            <a:r>
              <a:rPr lang="it-IT" b="1" dirty="0"/>
              <a:t>e-tutorial gratuito </a:t>
            </a:r>
            <a:r>
              <a:rPr lang="it-IT" dirty="0"/>
              <a:t>sarete in grado di creare nella vostra azienda un sistema efficace di gestione delle assenze.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Iscrivendovi all’e-tutorial riceverete ogni settimana per tre mesi una newsletter con informazioni e compiti sulla gestione delle assenze.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2"/>
              </a:rPr>
              <a:t>www.suva.ch/e-tutorial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17</a:t>
            </a:fld>
            <a:endParaRPr lang="de-CH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-13224" b="-13224"/>
          <a:stretch/>
        </p:blipFill>
        <p:spPr>
          <a:xfrm>
            <a:off x="6383338" y="1628775"/>
            <a:ext cx="5808662" cy="4321175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43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Corso introduttivo </a:t>
            </a:r>
            <a:br>
              <a:rPr lang="it-IT" dirty="0"/>
            </a:br>
            <a:r>
              <a:rPr lang="it-IT" dirty="0"/>
              <a:t>Gestione delle assenze</a:t>
            </a:r>
            <a:br>
              <a:rPr lang="it-IT" dirty="0"/>
            </a:br>
            <a:r>
              <a:rPr lang="it-IT" dirty="0"/>
              <a:t>(1 giorno, CHF 430.–)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Ulteriori informazioni:</a:t>
            </a:r>
          </a:p>
          <a:p>
            <a:pPr marL="0" indent="0">
              <a:buNone/>
            </a:pPr>
            <a:r>
              <a:rPr lang="it-IT" dirty="0"/>
              <a:t>www.suva.ch/gestione &gt; consulenza e corsi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18</a:t>
            </a:fld>
            <a:endParaRPr lang="de-CH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FA445C8-28F8-4C55-BF09-A567D48C9B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231072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5"/>
          <p:cNvPicPr>
            <a:picLocks noChangeAspect="1"/>
          </p:cNvPicPr>
          <p:nvPr/>
        </p:nvPicPr>
        <p:blipFill rotWithShape="1">
          <a:blip r:embed="rId2"/>
          <a:srcRect l="1784" t="3918" r="3739" b="11196"/>
          <a:stretch/>
        </p:blipFill>
        <p:spPr>
          <a:xfrm>
            <a:off x="8246038" y="1616259"/>
            <a:ext cx="3407565" cy="434190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Opuscolo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Come si allestisce un sistema efficace di gestione delle assenze? </a:t>
            </a:r>
            <a:br>
              <a:rPr lang="it-IT" dirty="0" err="1"/>
            </a:br>
            <a:r>
              <a:rPr lang="it-IT" dirty="0" err="1"/>
              <a:t>Come si può ottimizzare il sistema già in uso?</a:t>
            </a:r>
          </a:p>
          <a:p>
            <a:pPr marL="0" indent="0">
              <a:buNone/>
            </a:pPr>
            <a:r>
              <a:rPr lang="it-IT" dirty="0" err="1"/>
              <a:t>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it-IT" dirty="0" err="1"/>
              <a:t>Le risposte a queste domande sono </a:t>
            </a:r>
            <a:br>
              <a:rPr lang="it-IT" dirty="0" err="1"/>
            </a:br>
            <a:r>
              <a:rPr lang="it-IT" dirty="0" err="1"/>
              <a:t>disponibili in questo opuscolo.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it-IT" dirty="0" err="1"/>
              <a:t>Capitolo 1: Analizzare le assenze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it-IT" dirty="0" err="1"/>
              <a:t>Capitolo 2: Intervenire correttamente</a:t>
            </a:r>
            <a:br>
              <a:rPr lang="it-IT" dirty="0" err="1"/>
            </a:br>
            <a:r>
              <a:rPr lang="it-IT" dirty="0" err="1"/>
              <a:t>                  in caso di assenza </a:t>
            </a:r>
          </a:p>
          <a:p>
            <a:pPr marL="0" indent="0">
              <a:buNone/>
            </a:pPr>
            <a:r>
              <a:rPr lang="it-IT" dirty="0" err="1"/>
              <a:t>Capitolo 3: Rafforzare la prevenzione</a:t>
            </a:r>
            <a:br>
              <a:rPr lang="it-IT" dirty="0" err="1"/>
            </a:br>
            <a:r>
              <a:rPr lang="it-IT" dirty="0" err="1"/>
              <a:t>	     Supporti e proposte</a:t>
            </a:r>
          </a:p>
          <a:p>
            <a:pPr marL="0" indent="0">
              <a:buNone/>
            </a:pPr>
            <a:endParaRPr lang="it-IT" dirty="0" err="1"/>
          </a:p>
          <a:p>
            <a:pPr marL="0" indent="0">
              <a:buNone/>
            </a:pPr>
            <a:r>
              <a:rPr lang="it-IT" dirty="0" err="1"/>
              <a:t>Codice 66131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17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Assenze: creano disagio e costano molto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3"/>
            <a:ext cx="9145016" cy="4464496"/>
          </a:xfrm>
        </p:spPr>
        <p:txBody>
          <a:bodyPr/>
          <a:lstStyle/>
          <a:p>
            <a:r>
              <a:rPr lang="it-IT" dirty="0" err="1"/>
              <a:t>In Svizzera un lavoratore si assenta in media 6,5 giorni all’anno per infortunio </a:t>
            </a:r>
            <a:br>
              <a:rPr lang="it-IT" dirty="0" err="1"/>
            </a:br>
            <a:r>
              <a:rPr lang="it-IT" dirty="0" err="1"/>
              <a:t>o malattia. </a:t>
            </a:r>
          </a:p>
          <a:p>
            <a:endParaRPr lang="it-IT" dirty="0" err="1"/>
          </a:p>
          <a:p>
            <a:r>
              <a:rPr lang="it-IT" dirty="0" err="1"/>
              <a:t>Le assenze sono un problema per tutti, sia per il datore di lavoro sia per il lavoratore. </a:t>
            </a:r>
          </a:p>
          <a:p>
            <a:endParaRPr lang="it-IT" dirty="0" err="1"/>
          </a:p>
          <a:p>
            <a:r>
              <a:rPr lang="it-IT" dirty="0" err="1"/>
              <a:t>Con una corretta gestione delle assenze è possibile ridurre assenze e costi.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5349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Analisi della situazione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3"/>
            <a:ext cx="9145016" cy="4464496"/>
          </a:xfrm>
        </p:spPr>
        <p:txBody>
          <a:bodyPr/>
          <a:lstStyle/>
          <a:p>
            <a:pPr marL="0" indent="0">
              <a:buNone/>
            </a:pPr>
            <a:r>
              <a:rPr lang="it-IT" b="1" dirty="0" err="1"/>
              <a:t>Autovalutazione</a:t>
            </a:r>
          </a:p>
          <a:p>
            <a:pPr marL="0" indent="0">
              <a:buNone/>
            </a:pPr>
            <a:r>
              <a:rPr lang="it-IT" dirty="0" err="1"/>
              <a:t>A che punto è la gestione delle assenze nella vostra azienda? Nove semplici domande vi permetteranno di fare una prima valutazione della situazione. </a:t>
            </a:r>
          </a:p>
          <a:p>
            <a:pPr marL="0" indent="0">
              <a:buNone/>
            </a:pPr>
            <a:endParaRPr lang="it-IT" dirty="0" err="1"/>
          </a:p>
          <a:p>
            <a:pPr marL="0" indent="0">
              <a:buNone/>
            </a:pPr>
            <a:r>
              <a:rPr lang="it-IT" b="1" dirty="0" err="1"/>
              <a:t>Confronto degli indicatori</a:t>
            </a:r>
          </a:p>
          <a:p>
            <a:pPr marL="0" indent="0">
              <a:buNone/>
            </a:pPr>
            <a:r>
              <a:rPr lang="it-IT" dirty="0" err="1"/>
              <a:t>Come si presentano i dati sulle assenze nella vostra azienda rispetto al resto </a:t>
            </a:r>
            <a:br>
              <a:rPr lang="it-IT" dirty="0" err="1"/>
            </a:br>
            <a:r>
              <a:rPr lang="it-IT" dirty="0" err="1"/>
              <a:t>del settore? Per scoprirlo basta utilizzare lo strumento messo a punto dalla Suva: il confronto degli indicatori. </a:t>
            </a:r>
          </a:p>
          <a:p>
            <a:pPr marL="0" indent="0">
              <a:buNone/>
            </a:pPr>
            <a:endParaRPr lang="it-IT" dirty="0" err="1"/>
          </a:p>
          <a:p>
            <a:pPr marL="0" indent="0">
              <a:buNone/>
            </a:pPr>
            <a:r>
              <a:rPr lang="it-IT" b="1" dirty="0" err="1"/>
              <a:t>www.suva.ch/gestione</a:t>
            </a:r>
          </a:p>
          <a:p>
            <a:pPr marL="0" indent="0">
              <a:buNone/>
            </a:pPr>
            <a:r>
              <a:rPr lang="it-IT" dirty="0" err="1"/>
              <a:t>(analisi della situazione)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7982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Paola Lurati </a:t>
            </a:r>
          </a:p>
          <a:p>
            <a:pPr marL="0" indent="0">
              <a:buNone/>
            </a:pPr>
            <a:r>
              <a:rPr lang="it-IT" dirty="0" err="1"/>
              <a:t>Consulente gestione delle assenze</a:t>
            </a:r>
          </a:p>
          <a:p>
            <a:pPr marL="0" indent="0">
              <a:buNone/>
            </a:pPr>
            <a:endParaRPr lang="it-IT" dirty="0" err="1"/>
          </a:p>
          <a:p>
            <a:pPr marL="0" indent="0">
              <a:buNone/>
            </a:pPr>
            <a:r>
              <a:rPr lang="it-IT" dirty="0" err="1"/>
              <a:t>Telefono 091 820 2093</a:t>
            </a:r>
          </a:p>
          <a:p>
            <a:pPr marL="0" indent="0">
              <a:buNone/>
            </a:pPr>
            <a:r>
              <a:rPr lang="it-IT" dirty="0" err="1"/>
              <a:t>E-mail: paola.lurati@suva.ch</a:t>
            </a:r>
          </a:p>
          <a:p>
            <a:pPr marL="0" indent="0">
              <a:buNone/>
            </a:pPr>
            <a:endParaRPr lang="it-IT" dirty="0" err="1"/>
          </a:p>
          <a:p>
            <a:pPr marL="0" indent="0">
              <a:buNone/>
            </a:pPr>
            <a:r>
              <a:rPr lang="it-IT" dirty="0" err="1"/>
              <a:t>Internet:</a:t>
            </a:r>
          </a:p>
          <a:p>
            <a:pPr marL="0" indent="0">
              <a:buNone/>
            </a:pPr>
            <a:r>
              <a:rPr lang="it-IT" dirty="0" err="1"/>
              <a:t>www.suva.ch/gestione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21</a:t>
            </a:fld>
            <a:endParaRPr lang="de-CH" dirty="0"/>
          </a:p>
        </p:txBody>
      </p:sp>
      <p:pic>
        <p:nvPicPr>
          <p:cNvPr id="11" name="Picture 2" descr="http://santafritz.files.wordpress.com/2011/04/bunte_fragezeichen_large.jpg?w=580&amp;h=435">
            <a:hlinkClick r:id="rId2"/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/>
          <a:srcRect t="405" b="405"/>
          <a:stretch>
            <a:fillRect/>
          </a:stretch>
        </p:blipFill>
        <p:spPr bwMode="auto">
          <a:xfrm>
            <a:off x="6383338" y="1628774"/>
            <a:ext cx="5808662" cy="4320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784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segreto per una gestione efficace delle assenze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3"/>
            <a:ext cx="9145016" cy="4464496"/>
          </a:xfrm>
        </p:spPr>
        <p:txBody>
          <a:bodyPr/>
          <a:lstStyle/>
          <a:p>
            <a:r>
              <a:rPr lang="it-IT" dirty="0" err="1"/>
              <a:t>Porsi l’</a:t>
            </a:r>
            <a:r>
              <a:rPr lang="it-IT" b="1" dirty="0" err="1"/>
              <a:t>obiettivo</a:t>
            </a:r>
            <a:r>
              <a:rPr lang="it-IT" dirty="0" err="1"/>
              <a:t> primario di avere collaboratori sani ed efficienti. </a:t>
            </a:r>
          </a:p>
          <a:p>
            <a:endParaRPr lang="it-IT" dirty="0" err="1"/>
          </a:p>
          <a:p>
            <a:r>
              <a:rPr lang="it-IT" dirty="0" err="1"/>
              <a:t>Creare le </a:t>
            </a:r>
            <a:r>
              <a:rPr lang="it-IT" b="1" dirty="0" err="1"/>
              <a:t>condizioni</a:t>
            </a:r>
            <a:r>
              <a:rPr lang="it-IT" dirty="0" err="1"/>
              <a:t> per far registrare meno assenze e introdurre </a:t>
            </a:r>
            <a:br>
              <a:rPr lang="it-IT" dirty="0" err="1"/>
            </a:br>
            <a:r>
              <a:rPr lang="it-IT" dirty="0" err="1"/>
              <a:t>una cultura aziendale produttiva. </a:t>
            </a:r>
          </a:p>
          <a:p>
            <a:endParaRPr lang="it-IT" dirty="0" err="1"/>
          </a:p>
          <a:p>
            <a:r>
              <a:rPr lang="it-IT" dirty="0" err="1"/>
              <a:t>Procedere </a:t>
            </a:r>
            <a:r>
              <a:rPr lang="it-IT" b="1" dirty="0" err="1"/>
              <a:t>per gradi</a:t>
            </a:r>
            <a:r>
              <a:rPr lang="it-IT" dirty="0" err="1"/>
              <a:t>.</a:t>
            </a:r>
            <a:br>
              <a:rPr lang="it-IT" dirty="0" err="1"/>
            </a:br>
            <a:endParaRPr lang="it-IT" dirty="0" err="1"/>
          </a:p>
          <a:p>
            <a:endParaRPr lang="it-IT" dirty="0" err="1"/>
          </a:p>
          <a:p>
            <a:endParaRPr lang="it-IT" dirty="0" err="1"/>
          </a:p>
          <a:p>
            <a:endParaRPr lang="it-IT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805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24" y="472661"/>
            <a:ext cx="6272399" cy="57307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4968552" cy="864096"/>
          </a:xfrm>
        </p:spPr>
        <p:txBody>
          <a:bodyPr/>
          <a:lstStyle/>
          <a:p>
            <a:r>
              <a:rPr lang="it-IT" dirty="0"/>
              <a:t>Pianificazione e attuazione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384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Passo 1: l’impegno della direzione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err="1"/>
              <a:t>La direzione</a:t>
            </a:r>
          </a:p>
          <a:p>
            <a:r>
              <a:rPr lang="it-IT" dirty="0" err="1"/>
              <a:t>libera risorse per la creazione e attuazione </a:t>
            </a:r>
            <a:br>
              <a:rPr lang="it-IT" dirty="0" err="1"/>
            </a:br>
            <a:r>
              <a:rPr lang="it-IT" dirty="0" err="1"/>
              <a:t>di un sistema di gestione delle assenze;</a:t>
            </a:r>
          </a:p>
          <a:p>
            <a:endParaRPr lang="it-IT" dirty="0" err="1"/>
          </a:p>
          <a:p>
            <a:r>
              <a:rPr lang="it-IT" dirty="0" err="1"/>
              <a:t>definisce ogni anno obiettivi chiari e realistici in base ai dati raccolti sulle assenze.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5</a:t>
            </a:fld>
            <a:endParaRPr lang="de-CH" dirty="0"/>
          </a:p>
        </p:txBody>
      </p:sp>
      <p:pic>
        <p:nvPicPr>
          <p:cNvPr id="7" name="Bildplatzhalter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t="10759" r="4609"/>
          <a:stretch/>
        </p:blipFill>
        <p:spPr>
          <a:xfrm>
            <a:off x="6383338" y="1628774"/>
            <a:ext cx="5808662" cy="4320505"/>
          </a:xfrm>
        </p:spPr>
      </p:pic>
    </p:spTree>
    <p:extLst>
      <p:ext uri="{BB962C8B-B14F-4D97-AF65-F5344CB8AC3E}">
        <p14:creationId xmlns:p14="http://schemas.microsoft.com/office/powerpoint/2010/main" val="381981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Passo 2: registrare, valutare e analizzare gli indicatori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Per gestire efficacemente le assenze e la salute in azienda bisogna disporre innanzitutto di dati significativi sulle assenze. </a:t>
            </a:r>
          </a:p>
          <a:p>
            <a:pPr marL="0" indent="0">
              <a:buNone/>
            </a:pPr>
            <a:endParaRPr lang="it-IT" dirty="0" err="1"/>
          </a:p>
          <a:p>
            <a:pPr marL="0" indent="0">
              <a:buNone/>
            </a:pPr>
            <a:r>
              <a:rPr lang="it-IT" dirty="0" err="1"/>
              <a:t>Registrare, valutare e analizzare sistematica-</a:t>
            </a:r>
            <a:br>
              <a:rPr lang="it-IT" dirty="0" err="1"/>
            </a:br>
            <a:r>
              <a:rPr lang="it-IT" dirty="0" err="1"/>
              <a:t>mente la frequenza e la durata di: </a:t>
            </a:r>
          </a:p>
          <a:p>
            <a:r>
              <a:rPr lang="it-IT" b="1" dirty="0" err="1"/>
              <a:t>infortuni professionali</a:t>
            </a:r>
          </a:p>
          <a:p>
            <a:r>
              <a:rPr lang="it-IT" b="1" dirty="0" err="1"/>
              <a:t>infortuni non professionali</a:t>
            </a:r>
          </a:p>
          <a:p>
            <a:r>
              <a:rPr lang="it-IT" b="1" dirty="0" err="1"/>
              <a:t>malattie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6</a:t>
            </a:fld>
            <a:endParaRPr lang="de-CH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0" r="27610"/>
          <a:stretch>
            <a:fillRect/>
          </a:stretch>
        </p:blipFill>
        <p:spPr>
          <a:xfrm>
            <a:off x="6383338" y="1628774"/>
            <a:ext cx="5808662" cy="4320505"/>
          </a:xfrm>
        </p:spPr>
      </p:pic>
    </p:spTree>
    <p:extLst>
      <p:ext uri="{BB962C8B-B14F-4D97-AF65-F5344CB8AC3E}">
        <p14:creationId xmlns:p14="http://schemas.microsoft.com/office/powerpoint/2010/main" val="385276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indicatori più importanti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3"/>
            <a:ext cx="9145016" cy="4464496"/>
          </a:xfrm>
        </p:spPr>
        <p:txBody>
          <a:bodyPr/>
          <a:lstStyle/>
          <a:p>
            <a:r>
              <a:rPr lang="it-IT" b="1" dirty="0" err="1"/>
              <a:t>Numero di casi di assenza: </a:t>
            </a:r>
            <a:r>
              <a:rPr lang="it-IT" dirty="0" err="1"/>
              <a:t>suddivisi in infortuni professionali, infortuni </a:t>
            </a:r>
            <a:br>
              <a:rPr lang="it-IT" dirty="0" err="1"/>
            </a:br>
            <a:r>
              <a:rPr lang="it-IT" dirty="0" err="1"/>
              <a:t>non professionali e malattie</a:t>
            </a:r>
          </a:p>
          <a:p>
            <a:endParaRPr lang="it-IT" dirty="0" err="1"/>
          </a:p>
          <a:p>
            <a:r>
              <a:rPr lang="it-IT" b="1" dirty="0" err="1"/>
              <a:t>Durata delle assenze: </a:t>
            </a:r>
            <a:r>
              <a:rPr lang="it-IT" dirty="0" err="1"/>
              <a:t>suddivise in assenze brevi (fino a tre giorni), </a:t>
            </a:r>
            <a:br>
              <a:rPr lang="it-IT" dirty="0" err="1"/>
            </a:br>
            <a:r>
              <a:rPr lang="it-IT" dirty="0" err="1"/>
              <a:t>medie e lunghe (uno o più mesi) </a:t>
            </a:r>
          </a:p>
          <a:p>
            <a:endParaRPr lang="it-IT" dirty="0" err="1"/>
          </a:p>
          <a:p>
            <a:r>
              <a:rPr lang="it-IT" b="1" dirty="0" err="1"/>
              <a:t>Rischio di infortunio: </a:t>
            </a:r>
            <a:r>
              <a:rPr lang="it-IT" dirty="0" err="1"/>
              <a:t>rapporto tra il numero di casi di assenza e il numero </a:t>
            </a:r>
            <a:br>
              <a:rPr lang="it-IT" dirty="0" err="1"/>
            </a:br>
            <a:r>
              <a:rPr lang="it-IT" dirty="0" err="1"/>
              <a:t>di occupati a tempo pieno all’anno </a:t>
            </a:r>
          </a:p>
          <a:p>
            <a:endParaRPr lang="it-IT" dirty="0" err="1"/>
          </a:p>
          <a:p>
            <a:r>
              <a:rPr lang="it-IT" b="1" dirty="0" err="1"/>
              <a:t>Rischio di assenza: </a:t>
            </a:r>
            <a:r>
              <a:rPr lang="it-IT" dirty="0" err="1"/>
              <a:t>rapporto tra il numero di giorni di assenza e il numero </a:t>
            </a:r>
            <a:br>
              <a:rPr lang="it-IT" dirty="0" err="1"/>
            </a:br>
            <a:r>
              <a:rPr lang="it-IT" dirty="0" err="1"/>
              <a:t>di occupati a tempo pieno all’anno </a:t>
            </a:r>
          </a:p>
          <a:p>
            <a:endParaRPr lang="it-IT" dirty="0" err="1"/>
          </a:p>
          <a:p>
            <a:r>
              <a:rPr lang="it-IT" b="1" dirty="0" err="1"/>
              <a:t>Tasso di assenza: </a:t>
            </a:r>
            <a:r>
              <a:rPr lang="it-IT" dirty="0" err="1"/>
              <a:t>rapporto tra il numero di giorni o di ore di assenza e i giorni o le ore di lavoro previste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8217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di indicatori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8</a:t>
            </a:fld>
            <a:endParaRPr lang="de-CH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C9FF48D-5AE9-42FA-9008-FFB43B7C2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319830"/>
              </p:ext>
            </p:extLst>
          </p:nvPr>
        </p:nvGraphicFramePr>
        <p:xfrm>
          <a:off x="550863" y="1557338"/>
          <a:ext cx="9145584" cy="1927563"/>
        </p:xfrm>
        <a:graphic>
          <a:graphicData uri="http://schemas.openxmlformats.org/drawingml/2006/table">
            <a:tbl>
              <a:tblPr firstRow="1">
                <a:tableStyleId>{8251B765-F91A-4008-8DD1-53D880B8B698}</a:tableStyleId>
              </a:tblPr>
              <a:tblGrid>
                <a:gridCol w="737127">
                  <a:extLst>
                    <a:ext uri="{9D8B030D-6E8A-4147-A177-3AD203B41FA5}">
                      <a16:colId xmlns:a16="http://schemas.microsoft.com/office/drawing/2014/main" val="956904968"/>
                    </a:ext>
                  </a:extLst>
                </a:gridCol>
                <a:gridCol w="2188683">
                  <a:extLst>
                    <a:ext uri="{9D8B030D-6E8A-4147-A177-3AD203B41FA5}">
                      <a16:colId xmlns:a16="http://schemas.microsoft.com/office/drawing/2014/main" val="1445462497"/>
                    </a:ext>
                  </a:extLst>
                </a:gridCol>
                <a:gridCol w="1395191">
                  <a:extLst>
                    <a:ext uri="{9D8B030D-6E8A-4147-A177-3AD203B41FA5}">
                      <a16:colId xmlns:a16="http://schemas.microsoft.com/office/drawing/2014/main" val="192132357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838541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829963"/>
                    </a:ext>
                  </a:extLst>
                </a:gridCol>
                <a:gridCol w="15842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494">
                <a:tc>
                  <a:txBody>
                    <a:bodyPr/>
                    <a:lstStyle/>
                    <a:p>
                      <a:r>
                        <a:rPr lang="es-ES_tradnl" sz="1400" dirty="0"/>
                        <a:t>Casi</a:t>
                      </a:r>
                      <a:endParaRPr lang="en-US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Infortuni professionali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Infortuni </a:t>
                      </a:r>
                      <a:br>
                        <a:rPr lang="it-IT" sz="1400" dirty="0"/>
                      </a:br>
                      <a:r>
                        <a:rPr lang="it-IT" sz="1400" dirty="0"/>
                        <a:t>non prof. </a:t>
                      </a:r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Malattia</a:t>
                      </a:r>
                      <a:endParaRPr lang="de-DE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1400" b="1" normalizeH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Totale</a:t>
                      </a:r>
                      <a:endParaRPr lang="de-DE" sz="1400" dirty="0"/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0115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Casi all’anno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746191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Di lunga durata </a:t>
                      </a:r>
                      <a:br>
                        <a:rPr lang="it-IT" sz="1400" dirty="0"/>
                      </a:br>
                      <a:r>
                        <a:rPr lang="it-IT" sz="1400" dirty="0"/>
                        <a:t>(≥ 1 mese)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874436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Di breve durata </a:t>
                      </a:r>
                      <a:br>
                        <a:rPr lang="it-IT" sz="1400" dirty="0"/>
                      </a:br>
                      <a:r>
                        <a:rPr lang="it-IT" sz="1400" dirty="0"/>
                        <a:t>(fino a 3 giorni)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6C9FF48D-5AE9-42FA-9008-FFB43B7C2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530121"/>
              </p:ext>
            </p:extLst>
          </p:nvPr>
        </p:nvGraphicFramePr>
        <p:xfrm>
          <a:off x="550863" y="3728116"/>
          <a:ext cx="9145584" cy="1927563"/>
        </p:xfrm>
        <a:graphic>
          <a:graphicData uri="http://schemas.openxmlformats.org/drawingml/2006/table">
            <a:tbl>
              <a:tblPr firstRow="1">
                <a:tableStyleId>{8251B765-F91A-4008-8DD1-53D880B8B698}</a:tableStyleId>
              </a:tblPr>
              <a:tblGrid>
                <a:gridCol w="737127">
                  <a:extLst>
                    <a:ext uri="{9D8B030D-6E8A-4147-A177-3AD203B41FA5}">
                      <a16:colId xmlns:a16="http://schemas.microsoft.com/office/drawing/2014/main" val="956904968"/>
                    </a:ext>
                  </a:extLst>
                </a:gridCol>
                <a:gridCol w="2188683">
                  <a:extLst>
                    <a:ext uri="{9D8B030D-6E8A-4147-A177-3AD203B41FA5}">
                      <a16:colId xmlns:a16="http://schemas.microsoft.com/office/drawing/2014/main" val="1445462497"/>
                    </a:ext>
                  </a:extLst>
                </a:gridCol>
                <a:gridCol w="1395191">
                  <a:extLst>
                    <a:ext uri="{9D8B030D-6E8A-4147-A177-3AD203B41FA5}">
                      <a16:colId xmlns:a16="http://schemas.microsoft.com/office/drawing/2014/main" val="192132357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838541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829963"/>
                    </a:ext>
                  </a:extLst>
                </a:gridCol>
                <a:gridCol w="15842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494">
                <a:tc>
                  <a:txBody>
                    <a:bodyPr/>
                    <a:lstStyle/>
                    <a:p>
                      <a:r>
                        <a:rPr lang="it-IT" sz="1400" dirty="0"/>
                        <a:t>Durata</a:t>
                      </a:r>
                      <a:endParaRPr lang="en-US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Infortuni professionali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Infortuni </a:t>
                      </a:r>
                      <a:br>
                        <a:rPr lang="it-IT" sz="1400" dirty="0"/>
                      </a:br>
                      <a:r>
                        <a:rPr lang="it-IT" sz="1400" dirty="0"/>
                        <a:t>non prof. </a:t>
                      </a:r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Malattia</a:t>
                      </a:r>
                      <a:endParaRPr lang="de-DE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1400" b="1" normalizeH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Totale</a:t>
                      </a:r>
                      <a:endParaRPr lang="de-DE" sz="1400" dirty="0"/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0115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Giorni di assenza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746191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969696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Giorni di assenza per casi di lunga durata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874436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969696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Giorni di assenza per casi di breve durata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57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Passo 3: intervenire correttamente in caso di assenza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3"/>
            <a:ext cx="9145016" cy="4464496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Una corretta assistenza favorisce la guarigione e il reinserimento in azienda. </a:t>
            </a:r>
          </a:p>
          <a:p>
            <a:pPr marL="0" indent="0">
              <a:buNone/>
            </a:pPr>
            <a:endParaRPr lang="it-IT" dirty="0" err="1"/>
          </a:p>
          <a:p>
            <a:pPr marL="0" indent="0">
              <a:buNone/>
            </a:pPr>
            <a:r>
              <a:rPr lang="it-IT" dirty="0" err="1"/>
              <a:t>Definire: </a:t>
            </a:r>
          </a:p>
          <a:p>
            <a:r>
              <a:rPr lang="it-IT" dirty="0" err="1"/>
              <a:t>tipologia di assistenza in caso di assenze breve e prolungate </a:t>
            </a:r>
            <a:br>
              <a:rPr lang="it-IT" dirty="0" err="1"/>
            </a:br>
            <a:r>
              <a:rPr lang="it-IT" dirty="0" err="1"/>
              <a:t>(presa di contatto, supporto, coinvolgimento di terzi ecc.)</a:t>
            </a:r>
          </a:p>
          <a:p>
            <a:r>
              <a:rPr lang="it-IT" dirty="0" err="1"/>
              <a:t>ambiti di responsabilità</a:t>
            </a:r>
          </a:p>
          <a:p>
            <a:pPr marL="0" indent="0">
              <a:buNone/>
            </a:pPr>
            <a:endParaRPr lang="it-IT" dirty="0" err="1"/>
          </a:p>
          <a:p>
            <a:pPr marL="0" indent="0">
              <a:buNone/>
            </a:pPr>
            <a:r>
              <a:rPr lang="it-IT" dirty="0" err="1"/>
              <a:t>Dopo le assenze occorre tenere sistematicamente </a:t>
            </a:r>
            <a:r>
              <a:rPr lang="it-IT" b="1" dirty="0" err="1"/>
              <a:t>colloqui di rientro </a:t>
            </a:r>
            <a:r>
              <a:rPr lang="it-IT" dirty="0" err="1"/>
              <a:t>e fornire sostegno ai lavoratori per il loro ritorno al lavoro. </a:t>
            </a:r>
          </a:p>
          <a:p>
            <a:pPr marL="0" indent="0">
              <a:buNone/>
            </a:pPr>
            <a:endParaRPr lang="it-IT" dirty="0" err="1"/>
          </a:p>
          <a:p>
            <a:pPr marL="0" indent="0">
              <a:buNone/>
            </a:pPr>
            <a:endParaRPr lang="it-IT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Gestione delle assenze: i vantaggi per le aziende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756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5"/>
</p:tagLst>
</file>

<file path=ppt/theme/theme1.xml><?xml version="1.0" encoding="utf-8"?>
<a:theme xmlns:a="http://schemas.openxmlformats.org/drawingml/2006/main" name=" Presentazione nuova 16x9_Muster">
  <a:themeElements>
    <a:clrScheme name="SUV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8200"/>
      </a:accent1>
      <a:accent2>
        <a:srgbClr val="FFC180"/>
      </a:accent2>
      <a:accent3>
        <a:srgbClr val="00B8CF"/>
      </a:accent3>
      <a:accent4>
        <a:srgbClr val="80DCE7"/>
      </a:accent4>
      <a:accent5>
        <a:srgbClr val="666666"/>
      </a:accent5>
      <a:accent6>
        <a:srgbClr val="B3B3B3"/>
      </a:accent6>
      <a:hlink>
        <a:srgbClr val="44546A"/>
      </a:hlink>
      <a:folHlink>
        <a:srgbClr val="AE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Rot">
      <a:srgbClr val="F50000"/>
    </a:custClr>
    <a:custClr name="Gelb">
      <a:srgbClr val="FFD700"/>
    </a:custClr>
    <a:custClr name="Gruen">
      <a:srgbClr val="009B00"/>
    </a:custClr>
  </a:custClrLst>
  <a:extLst>
    <a:ext uri="{05A4C25C-085E-4340-85A3-A5531E510DB2}">
      <thm15:themeFamily xmlns:thm15="http://schemas.microsoft.com/office/thememl/2012/main" name="16_9_It_Ver 1.2.potx" id="{0DCE421E-E696-41F0-96DD-387FEDF212FE}" vid="{AA3C8DD4-4C9A-4666-B870-A3EBB23471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Presentazione nuova 16x9_Muster.potx</Template>
  <TotalTime>0</TotalTime>
  <Words>1205</Words>
  <Application>Microsoft Office PowerPoint</Application>
  <PresentationFormat>Breitbild</PresentationFormat>
  <Paragraphs>209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 2</vt:lpstr>
      <vt:lpstr> Presentazione nuova 16x9_Muster</vt:lpstr>
      <vt:lpstr>Gestione delle assenze:  i vantaggi per le aziende </vt:lpstr>
      <vt:lpstr>Assenze: creano disagio e costano molto </vt:lpstr>
      <vt:lpstr>Il segreto per una gestione efficace delle assenze</vt:lpstr>
      <vt:lpstr>Pianificazione e attuazione </vt:lpstr>
      <vt:lpstr>Passo 1: l’impegno della direzione </vt:lpstr>
      <vt:lpstr>Passo 2: registrare, valutare e analizzare gli indicatori</vt:lpstr>
      <vt:lpstr>Gli indicatori più importanti</vt:lpstr>
      <vt:lpstr>Esempio di indicatori</vt:lpstr>
      <vt:lpstr>Passo 3: intervenire correttamente in caso di assenza</vt:lpstr>
      <vt:lpstr>Assenze prolungate e reinserimento</vt:lpstr>
      <vt:lpstr>Assenze prolungate e reinserimento</vt:lpstr>
      <vt:lpstr>Assenze prolungate e reinserimento</vt:lpstr>
      <vt:lpstr>Assenze prolungate e reinserimento</vt:lpstr>
      <vt:lpstr>Passo 4: formare e informare i superiori</vt:lpstr>
      <vt:lpstr>Passi 5 e 6: informare i lavoratori – pianificare e adottare misure preventive </vt:lpstr>
      <vt:lpstr>L’offerta di consulenza della Suva</vt:lpstr>
      <vt:lpstr>E-tutorial sulla gestione delle assenze</vt:lpstr>
      <vt:lpstr>Corsi</vt:lpstr>
      <vt:lpstr>Opuscolo</vt:lpstr>
      <vt:lpstr>Analisi della situazione</vt:lpstr>
      <vt:lpstr>Domande?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(Arial Bold, 26 pt/Zab 38 pt)</dc:title>
  <dc:creator>Huber-Brun Susan (HBU)</dc:creator>
  <cp:lastModifiedBy>Hertling Cécile (HER)</cp:lastModifiedBy>
  <cp:revision>93</cp:revision>
  <dcterms:created xsi:type="dcterms:W3CDTF">2018-01-15T09:56:44Z</dcterms:created>
  <dcterms:modified xsi:type="dcterms:W3CDTF">2022-12-05T14:50:31Z</dcterms:modified>
</cp:coreProperties>
</file>