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301" r:id="rId4"/>
    <p:sldId id="262" r:id="rId5"/>
    <p:sldId id="303" r:id="rId6"/>
    <p:sldId id="304" r:id="rId7"/>
    <p:sldId id="311" r:id="rId8"/>
    <p:sldId id="310" r:id="rId9"/>
    <p:sldId id="309" r:id="rId10"/>
    <p:sldId id="312" r:id="rId11"/>
  </p:sldIdLst>
  <p:sldSz cx="12192000" cy="6858000"/>
  <p:notesSz cx="6858000" cy="9144000"/>
  <p:custDataLst>
    <p:tags r:id="rId14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henfluh Fabia (RF5)" initials="rf5" lastIdx="8" clrIdx="0">
    <p:extLst>
      <p:ext uri="{19B8F6BF-5375-455C-9EA6-DF929625EA0E}">
        <p15:presenceInfo xmlns:p15="http://schemas.microsoft.com/office/powerpoint/2012/main" userId="Rothenfluh Fabia (RF5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80DCE7"/>
    <a:srgbClr val="FFC180"/>
    <a:srgbClr val="F2F2F2"/>
    <a:srgbClr val="00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83615" autoAdjust="0"/>
  </p:normalViewPr>
  <p:slideViewPr>
    <p:cSldViewPr snapToGrid="0" snapToObjects="1" showGuides="1">
      <p:cViewPr varScale="1">
        <p:scale>
          <a:sx n="95" d="100"/>
          <a:sy n="95" d="100"/>
        </p:scale>
        <p:origin x="1188" y="90"/>
      </p:cViewPr>
      <p:guideLst>
        <p:guide orient="horz" pos="1207"/>
        <p:guide pos="3840"/>
        <p:guide orient="horz" pos="3702"/>
      </p:guideLst>
    </p:cSldViewPr>
  </p:slideViewPr>
  <p:outlineViewPr>
    <p:cViewPr>
      <p:scale>
        <a:sx n="33" d="100"/>
        <a:sy n="33" d="100"/>
      </p:scale>
      <p:origin x="0" y="-25491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431"/>
    </p:cViewPr>
  </p:sorterViewPr>
  <p:notesViewPr>
    <p:cSldViewPr showGuides="1">
      <p:cViewPr varScale="1">
        <p:scale>
          <a:sx n="88" d="100"/>
          <a:sy n="88" d="100"/>
        </p:scale>
        <p:origin x="375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F81F-703A-486A-ABDB-8FD28DBE1C9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3A8080-C5E6-4CAA-8935-D6036BF2D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D33C99-2A73-4EF0-A4C6-4C899BEF7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4E94-0214-4629-B180-35145CB53D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7CC5-2BF5-4715-A2D9-EB8D14F8111B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/>
              <a:t>Il</a:t>
            </a:r>
            <a:r>
              <a:rPr lang="it-CH" baseline="0" dirty="0"/>
              <a:t> livello target di decibel (ultimo punto) va definito di volta in volta con il cliente.</a:t>
            </a:r>
            <a:endParaRPr lang="it-CH" dirty="0"/>
          </a:p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dirty="0"/>
              <a:t>Farsi raccontare dai collaboratori la loro esperienza personale.</a:t>
            </a:r>
          </a:p>
          <a:p>
            <a:endParaRPr lang="it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9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1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14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93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A22-EC16-43A5-B316-945CD9971D9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C78-CED8-4E2D-A77E-844F8CC4593D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04E-74A2-4A0D-967A-E14B7EA8D9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7451D-4E66-4E74-B1E0-6A7594FFE79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F98D0-71E7-43F5-BAC0-8CEC7D1F1CA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F90-CB8F-4C63-AE2B-73BBDDDDDEF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2DC-1DD4-4C31-841F-2D9D77224C9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70F2-E97E-4942-9B60-9F2326C4FF6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628774"/>
            <a:ext cx="5808662" cy="43205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AAAB-366F-4F48-8A88-EF975B78BC7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628774"/>
            <a:ext cx="11641137" cy="4537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44-0D8A-4D1A-AD55-BB0F443593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0A9-9546-47F1-8E53-927F52F202E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05E-D175-43FB-911E-14D3B49B17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9B72-7FBE-4F8D-8428-1230818AD9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09.09.2020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A1D8-EB92-4908-AF20-BCAA06C7A08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Hintergrundbild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09.09.2020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C54A6-73CC-48F7-98D1-B842A896597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235-58F6-4F55-AB7C-7287270B10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D059-129C-482D-8740-69B920497CC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hne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850-F1BF-4783-BAD3-3D381EA24A86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D3F-E201-4FDC-91C5-D658BB790A7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4D-9146-49B5-86AC-7010CE3F736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D98-490F-4A2A-934D-D27647B78CA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33B1-196B-4806-87F8-E97E6267317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2D6-DB26-494C-B415-EEE27489C55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  <a:p>
            <a:pPr lvl="5"/>
            <a:r>
              <a:rPr lang="de-CH"/>
              <a:t>Sixth level</a:t>
            </a:r>
          </a:p>
          <a:p>
            <a:pPr lvl="6"/>
            <a:r>
              <a:rPr lang="de-CH"/>
              <a:t>Seventh level</a:t>
            </a:r>
          </a:p>
          <a:p>
            <a:pPr lvl="7"/>
            <a:r>
              <a:rPr lang="de-CH"/>
              <a:t>Eighth level</a:t>
            </a:r>
          </a:p>
          <a:p>
            <a:pPr lvl="8"/>
            <a:r>
              <a:rPr lang="de-CH"/>
              <a:t>Ninth level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76680-C298-4B77-A9AF-1F2197D1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09.09.2020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A90F4-BE6A-4B43-813B-8514C6A8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AC4C-41CB-4962-8F28-46204D1D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87E1B-9237-476D-8BC1-EADDAC2A1CD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ueX_fi711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8BE3B3F-273F-4FB5-B32B-E0DD8F27D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23" r="18249" b="6801"/>
          <a:stretch/>
        </p:blipFill>
        <p:spPr>
          <a:xfrm>
            <a:off x="-522" y="549275"/>
            <a:ext cx="11641138" cy="3887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AB047-F8F7-4066-A12B-5F2C8FC02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11089232" cy="1152128"/>
          </a:xfrm>
        </p:spPr>
        <p:txBody>
          <a:bodyPr/>
          <a:lstStyle/>
          <a:p>
            <a:r>
              <a:rPr lang="it-CH" dirty="0"/>
              <a:t>Benvenuti al workshop di prevenzione</a:t>
            </a:r>
            <a:br>
              <a:rPr lang="de-DE" dirty="0"/>
            </a:br>
            <a:r>
              <a:rPr lang="it-CH" dirty="0"/>
              <a:t>«Proteggiamo l'udito da veri professionisti»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F334C84-DAF4-4AF7-9597-D755E1F7D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18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1610F96-75FC-404D-A071-61CA3663A9FF}"/>
              </a:ext>
            </a:extLst>
          </p:cNvPr>
          <p:cNvGrpSpPr/>
          <p:nvPr/>
        </p:nvGrpSpPr>
        <p:grpSpPr>
          <a:xfrm>
            <a:off x="551384" y="1161510"/>
            <a:ext cx="11089232" cy="4966727"/>
            <a:chOff x="551384" y="1161510"/>
            <a:chExt cx="11089232" cy="4966727"/>
          </a:xfrm>
        </p:grpSpPr>
        <p:pic>
          <p:nvPicPr>
            <p:cNvPr id="7" name="Grafik 6">
              <a:hlinkClick r:id="rId3"/>
              <a:extLst>
                <a:ext uri="{FF2B5EF4-FFF2-40B4-BE49-F238E27FC236}">
                  <a16:creationId xmlns:a16="http://schemas.microsoft.com/office/drawing/2014/main" id="{858DE627-596E-4936-90F4-BFDA429F8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2602" r="88395"/>
            <a:stretch/>
          </p:blipFill>
          <p:spPr>
            <a:xfrm>
              <a:off x="551384" y="1161510"/>
              <a:ext cx="11089232" cy="4966727"/>
            </a:xfrm>
            <a:prstGeom prst="rect">
              <a:avLst/>
            </a:prstGeom>
          </p:spPr>
        </p:pic>
        <p:pic>
          <p:nvPicPr>
            <p:cNvPr id="8" name="Grafik 7">
              <a:hlinkClick r:id="rId3"/>
              <a:extLst>
                <a:ext uri="{FF2B5EF4-FFF2-40B4-BE49-F238E27FC236}">
                  <a16:creationId xmlns:a16="http://schemas.microsoft.com/office/drawing/2014/main" id="{AE751CA4-176F-4479-B26C-58E859A2E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56"/>
            <a:stretch/>
          </p:blipFill>
          <p:spPr>
            <a:xfrm>
              <a:off x="2292262" y="1161510"/>
              <a:ext cx="7475992" cy="4966727"/>
            </a:xfrm>
            <a:prstGeom prst="rect">
              <a:avLst/>
            </a:prstGeom>
          </p:spPr>
        </p:pic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68A0B0AF-9B56-49E8-827A-D9A4D7A80934}"/>
              </a:ext>
            </a:extLst>
          </p:cNvPr>
          <p:cNvSpPr txBox="1">
            <a:spLocks/>
          </p:cNvSpPr>
          <p:nvPr/>
        </p:nvSpPr>
        <p:spPr>
          <a:xfrm>
            <a:off x="463304" y="410403"/>
            <a:ext cx="11089232" cy="8640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dirty="0" err="1"/>
              <a:t>Napo – Stop al rumore! Così si protegge l'udito.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2DC8E2B9-649F-48B9-81C5-8B7DAAA6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448691"/>
            <a:ext cx="1080121" cy="180000"/>
          </a:xfrm>
        </p:spPr>
        <p:txBody>
          <a:bodyPr/>
          <a:lstStyle/>
          <a:p>
            <a:r>
              <a:rPr lang="de-CH" dirty="0"/>
              <a:t>Quelle: Youtube</a:t>
            </a:r>
          </a:p>
        </p:txBody>
      </p:sp>
    </p:spTree>
    <p:extLst>
      <p:ext uri="{BB962C8B-B14F-4D97-AF65-F5344CB8AC3E}">
        <p14:creationId xmlns:p14="http://schemas.microsoft.com/office/powerpoint/2010/main" val="9035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Programma dei prossimi 50 minuti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/>
              <a:t>Introduzione all'argomento (10')</a:t>
            </a:r>
            <a:br>
              <a:rPr lang="de-DE" dirty="0"/>
            </a:br>
            <a:endParaRPr lang="it-CH" dirty="0"/>
          </a:p>
          <a:p>
            <a:pPr marL="0" indent="0">
              <a:buNone/>
            </a:pPr>
            <a:r>
              <a:rPr lang="it-CH" dirty="0"/>
              <a:t>Attività delle postazioni A - E (25')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Conclusione (15')</a:t>
            </a:r>
          </a:p>
          <a:p>
            <a:pPr marL="0" indent="0">
              <a:buNone/>
            </a:pPr>
            <a:endParaRPr lang="it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2</a:t>
            </a:fld>
            <a:endParaRPr lang="it-CH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164EF4-16C1-4C0E-A074-8805887201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3" name="Bildplatzhalter 4" descr="Agenda_Uhr.jpg"/>
          <p:cNvPicPr>
            <a:picLocks noChangeAspect="1"/>
          </p:cNvPicPr>
          <p:nvPr/>
        </p:nvPicPr>
        <p:blipFill rotWithShape="1">
          <a:blip r:embed="rId2" cstate="print"/>
          <a:srcRect l="13381" t="17077" r="19284" b="7989"/>
          <a:stretch/>
        </p:blipFill>
        <p:spPr>
          <a:xfrm>
            <a:off x="6382800" y="1628798"/>
            <a:ext cx="58191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Obiettivi della formazione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/>
              <a:t>Riconoscere le cause che sul lavoro </a:t>
            </a:r>
            <a:br>
              <a:rPr lang="de-DE" dirty="0"/>
            </a:br>
            <a:r>
              <a:rPr lang="it-CH" dirty="0"/>
              <a:t>e nel tempo libero possono provocare una lesione all'udito.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Sapere come prevenire questi infortuni e quando indossare le protezioni auricolari.</a:t>
            </a:r>
          </a:p>
          <a:p>
            <a:pPr marL="0" indent="0">
              <a:buNone/>
            </a:pPr>
            <a:endParaRPr lang="it-CH" dirty="0" err="1"/>
          </a:p>
          <a:p>
            <a:pPr marL="0" indent="0">
              <a:buNone/>
            </a:pPr>
            <a:r>
              <a:rPr lang="it-CH" dirty="0"/>
              <a:t>In qualità di collaboratori dare un contributo importante per prevenire i danni all'udito.  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A partire da un livello di 85dB(A) proteggere sempre l'udito.</a:t>
            </a:r>
            <a:endParaRPr lang="it-CH" dirty="0" err="1"/>
          </a:p>
          <a:p>
            <a:pPr marL="0" indent="0">
              <a:buNone/>
            </a:pPr>
            <a:endParaRPr lang="it-CH" dirty="0" err="1"/>
          </a:p>
          <a:p>
            <a:pPr marL="0" indent="0">
              <a:buNone/>
            </a:pPr>
            <a:endParaRPr lang="it-CH" dirty="0" err="1"/>
          </a:p>
          <a:p>
            <a:pPr marL="0" indent="0">
              <a:buNone/>
            </a:pPr>
            <a:endParaRPr lang="it-CH" dirty="0" err="1"/>
          </a:p>
          <a:p>
            <a:pPr marL="0" indent="0">
              <a:buNone/>
            </a:pPr>
            <a:endParaRPr lang="it-CH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3</a:t>
            </a:fld>
            <a:endParaRPr lang="it-CH" dirty="0"/>
          </a:p>
        </p:txBody>
      </p:sp>
      <p:pic>
        <p:nvPicPr>
          <p:cNvPr id="11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r="9673"/>
          <a:stretch/>
        </p:blipFill>
        <p:spPr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29442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Esperienze personali di danni all'udito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CH" dirty="0"/>
              <a:t>Qualcuno ha mai avuto una lesione all'udito e potrebbe raccontare la sua storia?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Quali accorgimenti avete adottato finora?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Dove si annidano i possibili rischi?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Quanto ne sapete di protezione dell'udito?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Di quali altre informazioni avreste bisogno?</a:t>
            </a:r>
          </a:p>
          <a:p>
            <a:pPr marL="0" indent="0">
              <a:buNone/>
            </a:pPr>
            <a:endParaRPr lang="it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09.09.2020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4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89534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6ABCD2D-6853-443E-8D76-2D002584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7" y="1628773"/>
            <a:ext cx="5708074" cy="4320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Statistica degli infortuni con danni all'orecchio e all'udito in Svizzera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933064" cy="4608512"/>
          </a:xfrm>
        </p:spPr>
        <p:txBody>
          <a:bodyPr/>
          <a:lstStyle/>
          <a:p>
            <a:pPr marL="0" indent="0">
              <a:buNone/>
            </a:pPr>
            <a:r>
              <a:rPr lang="it-CH" dirty="0"/>
              <a:t>I danni all'udito occupano il primo posto nella classifica delle malattie professionali più frequenti e riconosciute (39 per cento). 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Ogni anno circa 800 persone subiscono una lesione all'udito durante l'esercizio della professione.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L'ipoacusia da rumore subentra senza essere preceduta da alcun dolore. La perdita dell'udito è irreparabile. Spesso l'ipoacusia diventa riconoscibile solo dopo decine di anni.</a:t>
            </a:r>
          </a:p>
          <a:p>
            <a:pPr marL="0" indent="0">
              <a:buNone/>
            </a:pPr>
            <a:endParaRPr lang="it-CH" dirty="0"/>
          </a:p>
          <a:p>
            <a:pPr marL="0" indent="0">
              <a:buNone/>
            </a:pPr>
            <a:r>
              <a:rPr lang="it-CH" dirty="0"/>
              <a:t>Per prevenire un danno permanente all'udito o l'acufene, sul lavoro bisogna indossare sempre i protettori auricolari.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5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99438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Infortuni in azienda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09.09.2020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6</a:t>
            </a:fld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5256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63DE5ECD-C15C-42B4-BEE2-0EA818F036BC}"/>
              </a:ext>
            </a:extLst>
          </p:cNvPr>
          <p:cNvSpPr/>
          <p:nvPr/>
        </p:nvSpPr>
        <p:spPr>
          <a:xfrm>
            <a:off x="8639871" y="4523708"/>
            <a:ext cx="2838956" cy="180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it-CH" sz="1400" b="1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Postazioni da A a 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09.09.2020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7</a:t>
            </a:fld>
            <a:endParaRPr lang="it-CH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7818E3C-8D67-4F59-B028-50D6F6C29838}"/>
              </a:ext>
            </a:extLst>
          </p:cNvPr>
          <p:cNvSpPr/>
          <p:nvPr/>
        </p:nvSpPr>
        <p:spPr>
          <a:xfrm>
            <a:off x="457848" y="3619301"/>
            <a:ext cx="2576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b="1" dirty="0"/>
              <a:t>Postazione D: </a:t>
            </a:r>
          </a:p>
          <a:p>
            <a:r>
              <a:rPr lang="it-CH" dirty="0"/>
              <a:t>«i protettori nel modo </a:t>
            </a:r>
            <a:r>
              <a:rPr lang="it-CH" dirty="0" err="1"/>
              <a:t>gusareiusto</a:t>
            </a:r>
            <a:r>
              <a:rPr lang="it-CH" dirty="0"/>
              <a:t>»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DD7373F-3827-4A0C-A2BB-2A5848B0D50D}"/>
              </a:ext>
            </a:extLst>
          </p:cNvPr>
          <p:cNvGrpSpPr/>
          <p:nvPr/>
        </p:nvGrpSpPr>
        <p:grpSpPr>
          <a:xfrm>
            <a:off x="457848" y="873064"/>
            <a:ext cx="11020979" cy="962593"/>
            <a:chOff x="457848" y="932173"/>
            <a:chExt cx="11020979" cy="962593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774C4334-C57F-43E7-845A-843F17BBF525}"/>
                </a:ext>
              </a:extLst>
            </p:cNvPr>
            <p:cNvSpPr/>
            <p:nvPr/>
          </p:nvSpPr>
          <p:spPr>
            <a:xfrm>
              <a:off x="457848" y="958764"/>
              <a:ext cx="29739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CH" b="1" dirty="0"/>
                <a:t>Postazione A: </a:t>
              </a:r>
            </a:p>
            <a:p>
              <a:r>
                <a:rPr lang="it-CH" dirty="0"/>
                <a:t>«Valutare il livello sonoro»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4C419D3A-842C-4608-BE8F-81DDAC93618F}"/>
                </a:ext>
              </a:extLst>
            </p:cNvPr>
            <p:cNvSpPr/>
            <p:nvPr/>
          </p:nvSpPr>
          <p:spPr>
            <a:xfrm>
              <a:off x="4402268" y="932173"/>
              <a:ext cx="31415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CH" b="1" dirty="0"/>
                <a:t>Postazione B: </a:t>
              </a:r>
            </a:p>
            <a:p>
              <a:r>
                <a:rPr lang="it-CH" dirty="0"/>
                <a:t>«Come si sente quando si è subito un danno all'udito»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A14DA2D-79EE-405D-9C8E-664EA44BC867}"/>
                </a:ext>
              </a:extLst>
            </p:cNvPr>
            <p:cNvSpPr/>
            <p:nvPr/>
          </p:nvSpPr>
          <p:spPr>
            <a:xfrm>
              <a:off x="8571548" y="971436"/>
              <a:ext cx="290727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CH" b="1" dirty="0"/>
                <a:t>Postazione C: </a:t>
              </a:r>
              <a:br>
                <a:rPr lang="it-CH" sz="1600" dirty="0">
                  <a:solidFill>
                    <a:srgbClr val="2F291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it-CH" dirty="0"/>
                <a:t>«Ascoltare la musica senza pericolo»</a:t>
              </a: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E34BD10C-2DAE-45EF-B9B7-BD7FAE8E1962}"/>
              </a:ext>
            </a:extLst>
          </p:cNvPr>
          <p:cNvSpPr/>
          <p:nvPr/>
        </p:nvSpPr>
        <p:spPr>
          <a:xfrm>
            <a:off x="4418986" y="3636677"/>
            <a:ext cx="2595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b="1" dirty="0"/>
              <a:t>Postazione E: </a:t>
            </a:r>
            <a:br>
              <a:rPr lang="it-CH" sz="1600" b="1" dirty="0">
                <a:solidFill>
                  <a:srgbClr val="2F291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CH" dirty="0"/>
              <a:t>«Protezioni auricolari, sì o no?»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F62A40B-0E9D-4E27-8F4B-50DB5EA2E7B5}"/>
              </a:ext>
            </a:extLst>
          </p:cNvPr>
          <p:cNvSpPr txBox="1"/>
          <p:nvPr/>
        </p:nvSpPr>
        <p:spPr>
          <a:xfrm>
            <a:off x="8897327" y="4635591"/>
            <a:ext cx="2516407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it-CH" b="1" dirty="0"/>
              <a:t>Svolgimento</a:t>
            </a:r>
          </a:p>
          <a:p>
            <a:pPr algn="l"/>
            <a:endParaRPr lang="it-CH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CH" dirty="0"/>
              <a:t>5 min. per postazione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CH" dirty="0"/>
              <a:t>Passare quindi </a:t>
            </a:r>
            <a:br>
              <a:rPr lang="de-CH" dirty="0"/>
            </a:br>
            <a:r>
              <a:rPr lang="it-CH" dirty="0"/>
              <a:t>alla postazione </a:t>
            </a:r>
            <a:br>
              <a:rPr lang="de-CH" dirty="0"/>
            </a:br>
            <a:r>
              <a:rPr lang="it-CH" dirty="0"/>
              <a:t>successiva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3999246-37B0-4A4A-A816-E3DFDDA25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14" y="1796269"/>
            <a:ext cx="2510768" cy="180000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F7293A0-C2A7-4C24-9C02-9E96CECF3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269" y="1843627"/>
            <a:ext cx="2496741" cy="180000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FB3BA2A-3BE1-48C7-ACDD-7115ACFC1D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1692" y="1855386"/>
            <a:ext cx="2517840" cy="1800000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8FAB740-4685-4F3E-B30B-AACFCCCB51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4" y="4581607"/>
            <a:ext cx="2533214" cy="1800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60483E6-B90C-4B49-95CE-1337F81EF9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0312" y="4523708"/>
            <a:ext cx="245602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8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/>
              <a:t>Divisione in gruppi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09.09.2020</a:t>
            </a:fld>
            <a:endParaRPr lang="it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8</a:t>
            </a:fld>
            <a:endParaRPr lang="it-CH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417865-17E8-4034-B0FF-15A93416FAA8}"/>
              </a:ext>
            </a:extLst>
          </p:cNvPr>
          <p:cNvSpPr txBox="1">
            <a:spLocks/>
          </p:cNvSpPr>
          <p:nvPr/>
        </p:nvSpPr>
        <p:spPr>
          <a:xfrm>
            <a:off x="550862" y="1557339"/>
            <a:ext cx="11089754" cy="4608512"/>
          </a:xfrm>
          <a:prstGeom prst="rect">
            <a:avLst/>
          </a:prstGeom>
        </p:spPr>
        <p:txBody>
          <a:bodyPr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CH" dirty="0"/>
              <a:t>Max. 4 persone per gruppo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CH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CH" b="1" dirty="0"/>
              <a:t>1 membro del gruppo è il leader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CH" dirty="0"/>
              <a:t>Legge ad alta voce i compiti di ciascuna postazione e ne assicura il corretto svolgimento.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CH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it-CH" dirty="0">
                <a:sym typeface="Wingdings" panose="05000000000000000000" pitchFamily="2" charset="2"/>
              </a:rPr>
              <a:t> Prima di passare alla postazione successiva, si prega di rimettere il materiale nello stesso ordine in cui è stato trovato.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292471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Buon lavoro!</a:t>
            </a:r>
            <a:br>
              <a:rPr lang="de-DE" dirty="0"/>
            </a:br>
            <a:r>
              <a:rPr lang="en-US" dirty="0" err="1"/>
              <a:t>«Proteggiamo l'udito da veri professionisti»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09.09.2020</a:t>
            </a:fld>
            <a:endParaRPr lang="it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9</a:t>
            </a:fld>
            <a:endParaRPr lang="it-CH" dirty="0"/>
          </a:p>
        </p:txBody>
      </p:sp>
      <p:pic>
        <p:nvPicPr>
          <p:cNvPr id="8" name="Bildplatzhalter 7" descr="Daumen hoch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t="22808" b="22808"/>
          <a:stretch/>
        </p:blipFill>
        <p:spPr/>
      </p:pic>
    </p:spTree>
    <p:extLst>
      <p:ext uri="{BB962C8B-B14F-4D97-AF65-F5344CB8AC3E}">
        <p14:creationId xmlns:p14="http://schemas.microsoft.com/office/powerpoint/2010/main" val="1817721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 Praesentation neu 16x9_Muster">
  <a:themeElements>
    <a:clrScheme name="SU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FFC180"/>
      </a:accent2>
      <a:accent3>
        <a:srgbClr val="00B8CF"/>
      </a:accent3>
      <a:accent4>
        <a:srgbClr val="80DCE7"/>
      </a:accent4>
      <a:accent5>
        <a:srgbClr val="666666"/>
      </a:accent5>
      <a:accent6>
        <a:srgbClr val="B3B3B3"/>
      </a:accent6>
      <a:hlink>
        <a:srgbClr val="44546A"/>
      </a:hlink>
      <a:folHlink>
        <a:srgbClr val="AE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16_9_Dt_Ver 1.2.potx" id="{1CBE69C0-4001-4E6E-BD15-5ABBA50DE2E9}" vid="{4DA0041E-BCA0-4A8F-A165-214D558AC6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Praesentation neu 16x9_Muster.potx</Template>
  <TotalTime>0</TotalTime>
  <Words>339</Words>
  <Application>Microsoft Office PowerPoint</Application>
  <PresentationFormat>Breitbild</PresentationFormat>
  <Paragraphs>83</Paragraphs>
  <Slides>10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 Praesentation neu 16x9_Muster</vt:lpstr>
      <vt:lpstr>Benvenuti al workshop di prevenzione «Proteggiamo l'udito da veri professionisti»</vt:lpstr>
      <vt:lpstr>Programma dei prossimi 50 minuti</vt:lpstr>
      <vt:lpstr>Obiettivi della formazione</vt:lpstr>
      <vt:lpstr>Esperienze personali di danni all'udito</vt:lpstr>
      <vt:lpstr>Statistica degli infortuni con danni all'orecchio e all'udito in Svizzera</vt:lpstr>
      <vt:lpstr>Infortuni in azienda</vt:lpstr>
      <vt:lpstr>Postazioni da A a E</vt:lpstr>
      <vt:lpstr>Divisione in gruppi</vt:lpstr>
      <vt:lpstr>Buon lavoro! «Proteggiamo l'udito da veri professionisti»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(Arial Bold, 26 pt/Zab 38 pt)</dc:title>
  <dc:creator>Huber-Brun Susan (HBU)</dc:creator>
  <cp:lastModifiedBy>Stocker Daniel (DSK)</cp:lastModifiedBy>
  <cp:revision>87</cp:revision>
  <dcterms:created xsi:type="dcterms:W3CDTF">2018-01-15T09:56:44Z</dcterms:created>
  <dcterms:modified xsi:type="dcterms:W3CDTF">2020-09-09T11:32:36Z</dcterms:modified>
</cp:coreProperties>
</file>