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7" r:id="rId2"/>
    <p:sldId id="269" r:id="rId3"/>
    <p:sldId id="302" r:id="rId4"/>
    <p:sldId id="262" r:id="rId5"/>
    <p:sldId id="303" r:id="rId6"/>
    <p:sldId id="304" r:id="rId7"/>
    <p:sldId id="305" r:id="rId8"/>
    <p:sldId id="270" r:id="rId9"/>
    <p:sldId id="306" r:id="rId10"/>
    <p:sldId id="307" r:id="rId11"/>
    <p:sldId id="308" r:id="rId12"/>
    <p:sldId id="309" r:id="rId13"/>
  </p:sldIdLst>
  <p:sldSz cx="12192000" cy="6858000"/>
  <p:notesSz cx="6858000" cy="9144000"/>
  <p:custDataLst>
    <p:tags r:id="rId16"/>
  </p:custDataLst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07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370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B3B3"/>
    <a:srgbClr val="80DCE7"/>
    <a:srgbClr val="FFC180"/>
    <a:srgbClr val="F2F2F2"/>
    <a:srgbClr val="00B8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8251B765-F91A-4008-8DD1-53D880B8B698}">
  <a:tblStyle styleId="{8251B765-F91A-4008-8DD1-53D880B8B698}" styleName="SUVA">
    <a:tblBg>
      <a:effect>
        <a:effectLst/>
      </a:effect>
    </a:tblBg>
    <a:wholeTbl>
      <a:tcTxStyle b="off" i="off">
        <a:fontRef idx="minor"/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117" cap="flat" cmpd="sng" algn="ctr">
              <a:solidFill>
                <a:schemeClr val="dk1"/>
              </a:solidFill>
              <a:prstDash val="solid"/>
            </a:ln>
          </a:top>
          <a:bottom>
            <a:ln w="2117" cap="flat" cmpd="sng" algn="ctr">
              <a:solidFill>
                <a:schemeClr val="dk1"/>
              </a:solidFill>
              <a:prstDash val="solid"/>
            </a:ln>
          </a:bottom>
          <a:insideH>
            <a:ln w="2117" cap="flat" cmpd="sng" algn="ctr">
              <a:solidFill>
                <a:schemeClr val="dk1"/>
              </a:solidFill>
              <a:prstDash val="solid"/>
            </a:ln>
          </a:insideH>
          <a:insideV>
            <a:ln>
              <a:noFill/>
            </a:ln>
          </a:insideV>
          <a:tl2br>
            <a:ln>
              <a:noFill/>
            </a:ln>
          </a:tl2br>
          <a:tr2bl>
            <a:ln>
              <a:noFill/>
            </a:ln>
          </a:tr2bl>
        </a:tcBdr>
        <a:fill>
          <a:noFill/>
        </a:fill>
      </a:tcStyle>
    </a:wholeTbl>
    <a:band1H>
      <a:tcTxStyle b="off" i="off">
        <a:fontRef idx="minor"/>
        <a:schemeClr val="tx1"/>
      </a:tcTxStyle>
      <a:tcStyle>
        <a:tcBdr/>
        <a:fill>
          <a:noFill/>
        </a:fill>
      </a:tcStyle>
    </a:band1H>
    <a:band2H>
      <a:tcTxStyle b="off" i="off">
        <a:fontRef idx="minor"/>
        <a:schemeClr val="tx1"/>
      </a:tcTxStyle>
      <a:tcStyle>
        <a:tcBdr/>
        <a:fill>
          <a:noFill/>
        </a:fill>
      </a:tcStyle>
    </a:band2H>
    <a:band1V>
      <a:tcTxStyle b="off" i="off">
        <a:fontRef idx="minor"/>
        <a:schemeClr val="tx1"/>
      </a:tcTxStyle>
      <a:tcStyle>
        <a:tcBdr/>
        <a:fill>
          <a:noFill/>
        </a:fill>
      </a:tcStyle>
    </a:band1V>
    <a:band2V>
      <a:tcTxStyle b="off" i="off">
        <a:fontRef idx="minor"/>
        <a:schemeClr val="tx1"/>
      </a:tcTxStyle>
      <a:tcStyle>
        <a:tcBdr/>
        <a:fill>
          <a:noFill/>
        </a:fill>
      </a:tcStyle>
    </a:band2V>
    <a:lastCol>
      <a:tcTxStyle b="on" i="off">
        <a:fontRef idx="minor"/>
        <a:schemeClr val="tx1"/>
      </a:tcTxStyle>
      <a:tcStyle>
        <a:tcBdr/>
      </a:tcStyle>
    </a:lastCol>
    <a:firstCol>
      <a:tcTxStyle b="on" i="off">
        <a:fontRef idx="minor"/>
        <a:schemeClr val="tx1"/>
      </a:tcTxStyle>
      <a:tcStyle>
        <a:tcBdr/>
      </a:tcStyle>
    </a:firstCol>
    <a:lastRow>
      <a:tcTxStyle b="on" i="off">
        <a:fontRef idx="minor"/>
        <a:schemeClr val="accen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117" cap="flat" cmpd="sng" algn="ctr">
              <a:solidFill>
                <a:schemeClr val="dk2"/>
              </a:solidFill>
              <a:prstDash val="solid"/>
            </a:ln>
          </a:top>
          <a:bottom>
            <a:ln w="12700" cap="flat" cmpd="sng" algn="ctr">
              <a:solidFill>
                <a:schemeClr val="accent1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  <a:tl2br>
            <a:ln>
              <a:noFill/>
            </a:ln>
          </a:tl2br>
          <a:tr2bl>
            <a:ln>
              <a:noFill/>
            </a:ln>
          </a:tr2bl>
        </a:tcBdr>
        <a:fill>
          <a:noFill/>
        </a:fill>
      </a:tcStyle>
    </a:lastRow>
    <a:firstRow>
      <a:tcTxStyle b="on" i="off">
        <a:fontRef idx="minor"/>
        <a:schemeClr val="dk2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8466" cap="flat" cmpd="sng" algn="ctr">
              <a:solidFill>
                <a:schemeClr val="dk2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  <a:tl2br>
            <a:ln>
              <a:noFill/>
            </a:ln>
          </a:tl2br>
          <a:tr2bl>
            <a:ln>
              <a:noFill/>
            </a:ln>
          </a:tr2bl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9" autoAdjust="0"/>
    <p:restoredTop sz="60780" autoAdjust="0"/>
  </p:normalViewPr>
  <p:slideViewPr>
    <p:cSldViewPr showGuides="1">
      <p:cViewPr varScale="1">
        <p:scale>
          <a:sx n="79" d="100"/>
          <a:sy n="79" d="100"/>
        </p:scale>
        <p:origin x="1794" y="90"/>
      </p:cViewPr>
      <p:guideLst>
        <p:guide orient="horz" pos="1207"/>
        <p:guide pos="3840"/>
        <p:guide orient="horz" pos="3702"/>
      </p:guideLst>
    </p:cSldViewPr>
  </p:slideViewPr>
  <p:outlineViewPr>
    <p:cViewPr>
      <p:scale>
        <a:sx n="33" d="100"/>
        <a:sy n="33" d="100"/>
      </p:scale>
      <p:origin x="0" y="-8817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7431"/>
    </p:cViewPr>
  </p:sorterViewPr>
  <p:notesViewPr>
    <p:cSldViewPr showGuides="1">
      <p:cViewPr varScale="1">
        <p:scale>
          <a:sx n="88" d="100"/>
          <a:sy n="88" d="100"/>
        </p:scale>
        <p:origin x="3756" y="45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CE676F6-F7FF-45A3-A2C3-7594A19EC67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835B9F-2446-4DD8-882A-74B42C51714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87F81F-703A-486A-ABDB-8FD28DBE1C96}" type="datetimeFigureOut">
              <a:rPr lang="en-US" smtClean="0"/>
              <a:t>9/19/2018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3A8080-C5E6-4CAA-8935-D6036BF2D87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D33C99-2A73-4EF0-A4C6-4C899BEF70F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814E94-0214-4629-B180-35145CB53D1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7006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7C7CC5-2BF5-4715-A2D9-EB8D14F8111B}" type="datetimeFigureOut">
              <a:rPr lang="en-US" smtClean="0"/>
              <a:t>9/19/2018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598EF2-3FE4-4244-93B5-BDDBC036C6E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102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255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Suggerimenti per programmare lo svolgimento dell’evento (50 minuti) </a:t>
            </a:r>
          </a:p>
          <a:p>
            <a:endParaRPr lang="it-IT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dirty="0"/>
              <a:t>Cercare una persona con buona comunicativa e incaricarla di presentare l’evento.</a:t>
            </a:r>
          </a:p>
          <a:p>
            <a:endParaRPr lang="it-IT" b="1" dirty="0"/>
          </a:p>
          <a:p>
            <a:r>
              <a:rPr lang="it-IT" b="1" dirty="0"/>
              <a:t>Benvenuto </a:t>
            </a:r>
          </a:p>
          <a:p>
            <a:pPr marL="171450" indent="-171450">
              <a:buFontTx/>
              <a:buChar char="-"/>
            </a:pPr>
            <a:r>
              <a:rPr lang="it-IT" dirty="0"/>
              <a:t>I partecipanti raccontano le loro esperienze in tema di cadute in piano</a:t>
            </a:r>
            <a:br>
              <a:rPr lang="it-IT" dirty="0"/>
            </a:br>
            <a:endParaRPr lang="it-IT" dirty="0"/>
          </a:p>
          <a:p>
            <a:r>
              <a:rPr lang="it-IT" b="1" dirty="0"/>
              <a:t>Presentare fatti sul tema </a:t>
            </a:r>
          </a:p>
          <a:p>
            <a:r>
              <a:rPr lang="it-IT" dirty="0"/>
              <a:t>- Evidenziare che le cadute in piano sono un problema serio </a:t>
            </a:r>
          </a:p>
          <a:p>
            <a:r>
              <a:rPr lang="it-IT" dirty="0"/>
              <a:t>- Quasi un terzo di tutti gli infortuni sono dovuti al fatto di inciampare, scivolare e cadere </a:t>
            </a:r>
          </a:p>
          <a:p>
            <a:r>
              <a:rPr lang="it-IT" dirty="0"/>
              <a:t>- Due terzi di questi infortuni si verificano in piano, ovvero a livello del pavimento </a:t>
            </a:r>
          </a:p>
          <a:p>
            <a:r>
              <a:rPr lang="it-IT" dirty="0"/>
              <a:t>- Nella nostra azienda si verificano ogni anno in media tot cadute in piano che provocano costi pari a tot franchi</a:t>
            </a:r>
            <a:br>
              <a:rPr lang="it-IT" dirty="0"/>
            </a:br>
            <a:endParaRPr lang="it-IT" dirty="0"/>
          </a:p>
          <a:p>
            <a:r>
              <a:rPr lang="it-IT" b="1" dirty="0"/>
              <a:t>Proiettare film «rasoterra»</a:t>
            </a:r>
          </a:p>
          <a:p>
            <a:r>
              <a:rPr lang="it-IT" dirty="0"/>
              <a:t>​</a:t>
            </a:r>
          </a:p>
          <a:p>
            <a:r>
              <a:rPr lang="it-IT" b="1" dirty="0"/>
              <a:t>Dibattito sul film </a:t>
            </a:r>
          </a:p>
          <a:p>
            <a:r>
              <a:rPr lang="it-IT" dirty="0"/>
              <a:t>- Il film è realistico? Se sì: perché? </a:t>
            </a:r>
          </a:p>
          <a:p>
            <a:r>
              <a:rPr lang="it-IT" dirty="0"/>
              <a:t>- Quali insidie avete identificato? </a:t>
            </a:r>
          </a:p>
          <a:p>
            <a:r>
              <a:rPr lang="it-IT" dirty="0"/>
              <a:t>- Conoscete altre trappole del genere (a casa, sul tragitto casa-lavoro)?</a:t>
            </a:r>
            <a:br>
              <a:rPr lang="it-IT" dirty="0"/>
            </a:br>
            <a:endParaRPr lang="it-IT" dirty="0"/>
          </a:p>
          <a:p>
            <a:r>
              <a:rPr lang="it-IT" b="1" dirty="0"/>
              <a:t>Discutere in piccoli gruppi </a:t>
            </a:r>
          </a:p>
          <a:p>
            <a:r>
              <a:rPr lang="it-IT" dirty="0"/>
              <a:t>- Come è la situazione in azienda? Ci sono pericoli che vanno eliminati? </a:t>
            </a:r>
          </a:p>
          <a:p>
            <a:r>
              <a:rPr lang="it-IT" dirty="0"/>
              <a:t>- Come è la situazione a casa? </a:t>
            </a:r>
          </a:p>
          <a:p>
            <a:r>
              <a:rPr lang="it-IT" dirty="0"/>
              <a:t>- Quali sono le cause delle cadute in piano?</a:t>
            </a:r>
            <a:br>
              <a:rPr lang="it-IT" dirty="0"/>
            </a:br>
            <a:endParaRPr lang="it-IT" dirty="0"/>
          </a:p>
          <a:p>
            <a:r>
              <a:rPr lang="it-IT" b="1" dirty="0"/>
              <a:t>Analizzare le risposte insieme ai partecipanti</a:t>
            </a:r>
          </a:p>
          <a:p>
            <a:r>
              <a:rPr lang="it-IT" dirty="0"/>
              <a:t>- Evidenziare le cause delle cadute in piano, ad esempio: carenze di natura tecnica: pavimenti usurati o scivolosi, scarpe non adatte, assenza di un corrimano ecc. carenze di tipo organizzativo: stress, disordine ecc. </a:t>
            </a:r>
            <a:br>
              <a:rPr lang="it-IT" dirty="0"/>
            </a:br>
            <a:endParaRPr lang="it-IT" dirty="0"/>
          </a:p>
          <a:p>
            <a:r>
              <a:rPr lang="it-IT" b="1" dirty="0"/>
              <a:t>Quiz illustrato </a:t>
            </a:r>
          </a:p>
          <a:p>
            <a:r>
              <a:rPr lang="it-IT" dirty="0"/>
              <a:t>- I collaboratori risolvono il quiz rispondendo alle domande «giusto /sbagliato»</a:t>
            </a:r>
            <a:br>
              <a:rPr lang="it-IT" dirty="0"/>
            </a:br>
            <a:endParaRPr lang="it-IT" dirty="0"/>
          </a:p>
          <a:p>
            <a:r>
              <a:rPr lang="it-IT" b="1" dirty="0"/>
              <a:t>Conclusione </a:t>
            </a:r>
          </a:p>
          <a:p>
            <a:r>
              <a:rPr lang="it-IT" dirty="0"/>
              <a:t>- Invitare i collaboratori a rimuovere nel limite del possibile le «trappole» che possono provocare una caduta in piano o avvisare la persona incaricata di rimuoverle. Se non esiste  un «ufficio di notifica», istituirlo in azienda </a:t>
            </a:r>
          </a:p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5937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Prima dell'incontro: definire in quale misura volete ridurre gli infortuni da caduta in piano nella vostra azienda. </a:t>
            </a:r>
            <a:endParaRPr lang="de-CH" dirty="0"/>
          </a:p>
          <a:p>
            <a:endParaRPr lang="de-CH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4712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Chiedere ai collaboratori di raccontare le loro esperienze.</a:t>
            </a:r>
            <a:endParaRPr lang="de-CH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070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Completare il lucido con la statistica degli infortuni della vostra azienda. </a:t>
            </a:r>
          </a:p>
          <a:p>
            <a:endParaRPr lang="de-CH" baseline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Svizzera, inciampare e cadere sono le cause d'infortunio più frequenti. Ogni anno circa 165 000 assicurati LAINF subiscono un infortunio da caduta in piano, quasi 60 000 sul lavoro e 105 000 nel tempo libero. </a:t>
            </a:r>
          </a:p>
          <a:p>
            <a:endParaRPr lang="de-CH" baseline="0" dirty="0"/>
          </a:p>
          <a:p>
            <a:pPr>
              <a:spcAft>
                <a:spcPts val="600"/>
              </a:spcAft>
            </a:pPr>
            <a:r>
              <a:rPr lang="it-IT" dirty="0"/>
              <a:t>Gli infortuni da caduta in piano sono mediamente molto cari e provocano all'azienda costi indiretti elevati (riprogrammare il lavoro lavoro, cercare sostituti, ore supplementari ecc.). </a:t>
            </a:r>
          </a:p>
          <a:p>
            <a:r>
              <a:rPr lang="it-IT" dirty="0"/>
              <a:t>A seconda del settore di attività, questi costi indiretti sono da 1,5 a 5 volte superiori ai costi diretti (prestazione assicurativa: vedi sopra)</a:t>
            </a:r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3124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Creare se possibile un ambiente da sala cinematografica e oscurare il locale.</a:t>
            </a:r>
            <a:endParaRPr lang="de-CH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8190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Queste domande vanno discusse in gruppi di quattro persone. Informare i partecipanti che al termine del lavoro di gruppo i risultati saranno discussi in aula. La discussione di gruppo dura 10 minuti circa.</a:t>
            </a:r>
            <a:endParaRPr lang="de-CH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961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Prima dell'incontro determinare il responsabile incaricato di eliminare le «trappole» e stabilire come intervenire.</a:t>
            </a:r>
            <a:endParaRPr lang="de-CH" dirty="0"/>
          </a:p>
          <a:p>
            <a:endParaRPr lang="de-CH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5801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Cosa hanno imparato i collaboratori? </a:t>
            </a:r>
          </a:p>
          <a:p>
            <a:r>
              <a:rPr lang="it-IT" dirty="0"/>
              <a:t>A cosa presteranno particolare attenzione in futuro? </a:t>
            </a:r>
          </a:p>
          <a:p>
            <a:r>
              <a:rPr lang="it-IT" dirty="0"/>
              <a:t>Vi sono buoni propositi?</a:t>
            </a:r>
          </a:p>
          <a:p>
            <a:r>
              <a:rPr lang="it-IT" dirty="0"/>
              <a:t>Com'è possibile raggiungere assieme gli obiettivi?</a:t>
            </a:r>
            <a:endParaRPr lang="de-CH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6350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olo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A4C8A-1625-4420-BC20-C587ECC49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384" y="4581128"/>
            <a:ext cx="9145016" cy="1152128"/>
          </a:xfrm>
        </p:spPr>
        <p:txBody>
          <a:bodyPr anchor="b"/>
          <a:lstStyle>
            <a:lvl1pPr algn="l">
              <a:lnSpc>
                <a:spcPct val="90000"/>
              </a:lnSpc>
              <a:defRPr sz="3600"/>
            </a:lvl1pPr>
          </a:lstStyle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4364AC-34B8-4813-874E-7F08A9667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5922628"/>
            <a:ext cx="9145016" cy="659146"/>
          </a:xfrm>
        </p:spPr>
        <p:txBody>
          <a:bodyPr/>
          <a:lstStyle>
            <a:lvl1pPr marL="0" indent="0" algn="l">
              <a:buNone/>
              <a:defRPr sz="1400" b="1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/>
              <a:t>Master-Untertitelformat bearbeiten</a:t>
            </a:r>
            <a:endParaRPr lang="de-CH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7BF588B-D687-40C3-9EF3-F45FB15D28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549275"/>
            <a:ext cx="11641138" cy="3887788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CH"/>
              <a:t>Bild auf Platzhalter ziehen oder durch Klicken auf Symbol hinzufügen</a:t>
            </a:r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DE87502-C174-4E97-8780-2A00C529A8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66" y="5959998"/>
            <a:ext cx="1440160" cy="36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398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 (24 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/>
            </a:lvl1pPr>
            <a:lvl2pPr>
              <a:defRPr sz="2400"/>
            </a:lvl2pPr>
            <a:lvl3pPr>
              <a:defRPr sz="2400"/>
            </a:lvl3pPr>
            <a:lvl4pPr marL="987425" indent="-268288">
              <a:defRPr sz="2400"/>
            </a:lvl4pPr>
            <a:lvl5pPr>
              <a:defRPr sz="2400"/>
            </a:lvl5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A298D5-D76F-4118-AC77-0FA5F222D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9DD4C-A2A5-45D7-8FC7-71E9089F31B7}" type="datetime1">
              <a:rPr lang="de-CH" smtClean="0"/>
              <a:t>19.09.2018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CE6B79-C6A5-40DB-82BA-B6B2FD7C6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 dirty="0" err="1"/>
              <a:t>Titolo</a:t>
            </a:r>
            <a:r>
              <a:rPr lang="de-CH" dirty="0"/>
              <a:t> </a:t>
            </a:r>
            <a:r>
              <a:rPr lang="de-CH" dirty="0" err="1"/>
              <a:t>presentazione</a:t>
            </a:r>
            <a:r>
              <a:rPr lang="de-CH" dirty="0"/>
              <a:t> (Arial Regular, 10 </a:t>
            </a:r>
            <a:r>
              <a:rPr lang="de-CH" dirty="0" err="1"/>
              <a:t>pt</a:t>
            </a:r>
            <a:r>
              <a:rPr lang="de-CH" dirty="0"/>
              <a:t>/</a:t>
            </a:r>
            <a:r>
              <a:rPr lang="de-CH" dirty="0" err="1"/>
              <a:t>interlinea</a:t>
            </a:r>
            <a:r>
              <a:rPr lang="de-CH" dirty="0"/>
              <a:t> 14 </a:t>
            </a:r>
            <a:r>
              <a:rPr lang="de-CH" dirty="0" err="1"/>
              <a:t>pt</a:t>
            </a:r>
            <a:r>
              <a:rPr lang="de-CH" dirty="0"/>
              <a:t>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B3E3E9-A6E6-4BB4-BAE7-2D028BD02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BE615-59AB-43FA-AD56-B2490B7B2CB2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825C8180-C85C-4984-A312-10E1D194C4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 dirty="0" err="1"/>
              <a:t>Indicazione</a:t>
            </a:r>
            <a:r>
              <a:rPr lang="de-CH" dirty="0"/>
              <a:t> della </a:t>
            </a:r>
            <a:r>
              <a:rPr lang="de-CH" dirty="0" err="1"/>
              <a:t>fonte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544669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 (24 pt) - stret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556792"/>
            <a:ext cx="9145016" cy="460851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/>
            </a:lvl1pPr>
            <a:lvl2pPr>
              <a:defRPr sz="2400"/>
            </a:lvl2pPr>
            <a:lvl3pPr>
              <a:defRPr sz="2400"/>
            </a:lvl3pPr>
            <a:lvl4pPr marL="987425" indent="-268288">
              <a:defRPr sz="2400"/>
            </a:lvl4pPr>
            <a:lvl5pPr>
              <a:defRPr sz="2400"/>
            </a:lvl5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A298D5-D76F-4118-AC77-0FA5F222D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9DD4C-A2A5-45D7-8FC7-71E9089F31B7}" type="datetime1">
              <a:rPr lang="de-CH" smtClean="0"/>
              <a:t>19.09.2018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CE6B79-C6A5-40DB-82BA-B6B2FD7C6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 dirty="0" err="1"/>
              <a:t>Titolo</a:t>
            </a:r>
            <a:r>
              <a:rPr lang="de-CH" dirty="0"/>
              <a:t> </a:t>
            </a:r>
            <a:r>
              <a:rPr lang="de-CH" dirty="0" err="1"/>
              <a:t>presentazione</a:t>
            </a:r>
            <a:r>
              <a:rPr lang="de-CH" dirty="0"/>
              <a:t> (Arial Regular, 10 </a:t>
            </a:r>
            <a:r>
              <a:rPr lang="de-CH" dirty="0" err="1"/>
              <a:t>pt</a:t>
            </a:r>
            <a:r>
              <a:rPr lang="de-CH" dirty="0"/>
              <a:t>/</a:t>
            </a:r>
            <a:r>
              <a:rPr lang="de-CH" dirty="0" err="1"/>
              <a:t>interlinea</a:t>
            </a:r>
            <a:r>
              <a:rPr lang="de-CH" dirty="0"/>
              <a:t> 14 </a:t>
            </a:r>
            <a:r>
              <a:rPr lang="de-CH" dirty="0" err="1"/>
              <a:t>pt</a:t>
            </a:r>
            <a:r>
              <a:rPr lang="de-CH" dirty="0"/>
              <a:t>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B3E3E9-A6E6-4BB4-BAE7-2D028BD02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28A22-EC16-43A5-B316-945CD9971D9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825C8180-C85C-4984-A312-10E1D194C4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 dirty="0" err="1"/>
              <a:t>Indicazione</a:t>
            </a:r>
            <a:r>
              <a:rPr lang="de-CH" dirty="0"/>
              <a:t> della </a:t>
            </a:r>
            <a:r>
              <a:rPr lang="de-CH" dirty="0" err="1"/>
              <a:t>fonte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873994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capitolo (bianc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57188-6E47-43E3-AA0D-D2D5089A2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1556792"/>
            <a:ext cx="11090275" cy="4609057"/>
          </a:xfrm>
        </p:spPr>
        <p:txBody>
          <a:bodyPr anchor="t"/>
          <a:lstStyle>
            <a:lvl1pPr>
              <a:lnSpc>
                <a:spcPct val="90000"/>
              </a:lnSpc>
              <a:tabLst>
                <a:tab pos="719138" algn="l"/>
              </a:tabLst>
              <a:defRPr sz="4400"/>
            </a:lvl1pPr>
          </a:lstStyle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1A96D8-0BD4-4C4C-AF61-3B33D8464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95C78-CED8-4E2D-A77E-844F8CC4593D}" type="datetime1">
              <a:rPr lang="de-CH" smtClean="0"/>
              <a:t>19.09.2018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390032-627B-419F-A984-806F4AE6F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 dirty="0" err="1"/>
              <a:t>Titolo</a:t>
            </a:r>
            <a:r>
              <a:rPr lang="de-CH" dirty="0"/>
              <a:t> </a:t>
            </a:r>
            <a:r>
              <a:rPr lang="de-CH" dirty="0" err="1"/>
              <a:t>presentazione</a:t>
            </a:r>
            <a:r>
              <a:rPr lang="de-CH" dirty="0"/>
              <a:t> (Arial Regular, 10 </a:t>
            </a:r>
            <a:r>
              <a:rPr lang="de-CH" dirty="0" err="1"/>
              <a:t>pt</a:t>
            </a:r>
            <a:r>
              <a:rPr lang="de-CH" dirty="0"/>
              <a:t>/</a:t>
            </a:r>
            <a:r>
              <a:rPr lang="de-CH" dirty="0" err="1"/>
              <a:t>interlinea</a:t>
            </a:r>
            <a:r>
              <a:rPr lang="de-CH" dirty="0"/>
              <a:t> 14 </a:t>
            </a:r>
            <a:r>
              <a:rPr lang="de-CH" dirty="0" err="1"/>
              <a:t>pt</a:t>
            </a:r>
            <a:r>
              <a:rPr lang="de-CH" dirty="0"/>
              <a:t>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CC7D19-2849-4174-911F-D6D1028FF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DB04E-74A2-4A0D-967A-E14B7EA8D983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4835581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capitolo (arancion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57188-6E47-43E3-AA0D-D2D5089A2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1556792"/>
            <a:ext cx="11090275" cy="4609057"/>
          </a:xfrm>
        </p:spPr>
        <p:txBody>
          <a:bodyPr anchor="t"/>
          <a:lstStyle>
            <a:lvl1pPr>
              <a:lnSpc>
                <a:spcPct val="90000"/>
              </a:lnSpc>
              <a:tabLst>
                <a:tab pos="719138" algn="l"/>
              </a:tabLst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1A96D8-0BD4-4C4C-AF61-3B33D8464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1895C78-CED8-4E2D-A77E-844F8CC4593D}" type="datetime1">
              <a:rPr lang="de-CH" smtClean="0"/>
              <a:pPr/>
              <a:t>19.09.2018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390032-627B-419F-A984-806F4AE6F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 dirty="0" err="1"/>
              <a:t>Titolo</a:t>
            </a:r>
            <a:r>
              <a:rPr lang="de-CH" dirty="0"/>
              <a:t> </a:t>
            </a:r>
            <a:r>
              <a:rPr lang="de-CH" dirty="0" err="1"/>
              <a:t>presentazione</a:t>
            </a:r>
            <a:r>
              <a:rPr lang="de-CH" dirty="0"/>
              <a:t> (Arial Regular, 10 </a:t>
            </a:r>
            <a:r>
              <a:rPr lang="de-CH" dirty="0" err="1"/>
              <a:t>pt</a:t>
            </a:r>
            <a:r>
              <a:rPr lang="de-CH" dirty="0"/>
              <a:t>/</a:t>
            </a:r>
            <a:r>
              <a:rPr lang="de-CH" dirty="0" err="1"/>
              <a:t>interlinea</a:t>
            </a:r>
            <a:r>
              <a:rPr lang="de-CH" dirty="0"/>
              <a:t> 14 </a:t>
            </a:r>
            <a:r>
              <a:rPr lang="de-CH" dirty="0" err="1"/>
              <a:t>pt</a:t>
            </a:r>
            <a:r>
              <a:rPr lang="de-CH" dirty="0"/>
              <a:t>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CC7D19-2849-4174-911F-D6D1028FF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F57451D-4E66-4E74-B1E0-6A7594FFE79C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071CD4C-1409-4566-834B-7F413D4D36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255" y="6408290"/>
            <a:ext cx="720602" cy="180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6724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capitolo (blu)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57188-6E47-43E3-AA0D-D2D5089A2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1556792"/>
            <a:ext cx="11090275" cy="4609057"/>
          </a:xfrm>
        </p:spPr>
        <p:txBody>
          <a:bodyPr anchor="t"/>
          <a:lstStyle>
            <a:lvl1pPr>
              <a:lnSpc>
                <a:spcPct val="90000"/>
              </a:lnSpc>
              <a:tabLst>
                <a:tab pos="719138" algn="l"/>
              </a:tabLst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1A96D8-0BD4-4C4C-AF61-3B33D8464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1895C78-CED8-4E2D-A77E-844F8CC4593D}" type="datetime1">
              <a:rPr lang="de-CH" smtClean="0"/>
              <a:pPr/>
              <a:t>19.09.2018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390032-627B-419F-A984-806F4AE6F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 dirty="0" err="1"/>
              <a:t>Titolo</a:t>
            </a:r>
            <a:r>
              <a:rPr lang="de-CH" dirty="0"/>
              <a:t> </a:t>
            </a:r>
            <a:r>
              <a:rPr lang="de-CH" dirty="0" err="1"/>
              <a:t>presentazione</a:t>
            </a:r>
            <a:r>
              <a:rPr lang="de-CH" dirty="0"/>
              <a:t> (Arial Regular, 10 </a:t>
            </a:r>
            <a:r>
              <a:rPr lang="de-CH" dirty="0" err="1"/>
              <a:t>pt</a:t>
            </a:r>
            <a:r>
              <a:rPr lang="de-CH" dirty="0"/>
              <a:t>/</a:t>
            </a:r>
            <a:r>
              <a:rPr lang="de-CH" dirty="0" err="1"/>
              <a:t>interlinea</a:t>
            </a:r>
            <a:r>
              <a:rPr lang="de-CH" dirty="0"/>
              <a:t> 14 </a:t>
            </a:r>
            <a:r>
              <a:rPr lang="de-CH" dirty="0" err="1"/>
              <a:t>pt</a:t>
            </a:r>
            <a:r>
              <a:rPr lang="de-CH" dirty="0"/>
              <a:t>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CC7D19-2849-4174-911F-D6D1028FF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39F98D0-71E7-43F5-BAC0-8CEC7D1F1CAC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071CD4C-1409-4566-834B-7F413D4D36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255" y="6408290"/>
            <a:ext cx="720602" cy="180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674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contenuti (20 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17F60-50C9-498E-870C-52D42C0B2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387FA7-E97F-4398-A657-A2CFEB322B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3" y="1557339"/>
            <a:ext cx="5256000" cy="4608512"/>
          </a:xfrm>
        </p:spPr>
        <p:txBody>
          <a:bodyPr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CH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F3E69D-6B59-4C5F-93DB-912F3C3492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4616" y="1557339"/>
            <a:ext cx="5256000" cy="4608512"/>
          </a:xfrm>
        </p:spPr>
        <p:txBody>
          <a:bodyPr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CH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3FFB40-E772-4127-8929-94FBA3E71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4C1C6-F47A-4C0C-9C14-866C0EC578C3}" type="datetime1">
              <a:rPr lang="de-CH" smtClean="0"/>
              <a:t>19.09.2018</a:t>
            </a:fld>
            <a:endParaRPr lang="de-CH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1960EC-B9A7-4148-86F0-3673FA773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 dirty="0" err="1"/>
              <a:t>Titolo</a:t>
            </a:r>
            <a:r>
              <a:rPr lang="de-CH" dirty="0"/>
              <a:t> </a:t>
            </a:r>
            <a:r>
              <a:rPr lang="de-CH" dirty="0" err="1"/>
              <a:t>presentazione</a:t>
            </a:r>
            <a:r>
              <a:rPr lang="de-CH" dirty="0"/>
              <a:t> (Arial Regular, 10 </a:t>
            </a:r>
            <a:r>
              <a:rPr lang="de-CH" dirty="0" err="1"/>
              <a:t>pt</a:t>
            </a:r>
            <a:r>
              <a:rPr lang="de-CH" dirty="0"/>
              <a:t>/</a:t>
            </a:r>
            <a:r>
              <a:rPr lang="de-CH" dirty="0" err="1"/>
              <a:t>interlinea</a:t>
            </a:r>
            <a:r>
              <a:rPr lang="de-CH" dirty="0"/>
              <a:t> 14 </a:t>
            </a:r>
            <a:r>
              <a:rPr lang="de-CH" dirty="0" err="1"/>
              <a:t>pt</a:t>
            </a:r>
            <a:r>
              <a:rPr lang="de-CH" dirty="0"/>
              <a:t>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A1D717-1871-4717-92C5-C10B1B253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5F90-CB8F-4C63-AE2B-73BBDDDDDEFF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24D1642-8122-407A-9832-996A588D89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5985917"/>
            <a:ext cx="5256000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 dirty="0" err="1"/>
              <a:t>Indicazione</a:t>
            </a:r>
            <a:r>
              <a:rPr lang="de-CH" dirty="0"/>
              <a:t> della </a:t>
            </a:r>
            <a:r>
              <a:rPr lang="de-CH" dirty="0" err="1"/>
              <a:t>fonte</a:t>
            </a:r>
            <a:endParaRPr lang="de-CH" dirty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BE9C04B6-EBA7-4B56-9795-C52254F829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84615" y="5985917"/>
            <a:ext cx="5256000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 dirty="0" err="1"/>
              <a:t>Indicazione</a:t>
            </a:r>
            <a:r>
              <a:rPr lang="de-CH" dirty="0"/>
              <a:t> della </a:t>
            </a:r>
            <a:r>
              <a:rPr lang="de-CH" dirty="0" err="1"/>
              <a:t>fonte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9496645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contenuti (16 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17F60-50C9-498E-870C-52D42C0B2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387FA7-E97F-4398-A657-A2CFEB322B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3" y="1557339"/>
            <a:ext cx="5256000" cy="4608512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CH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F3E69D-6B59-4C5F-93DB-912F3C3492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4616" y="1557339"/>
            <a:ext cx="5256000" cy="4608512"/>
          </a:xfrm>
        </p:spPr>
        <p:txBody>
          <a:bodyPr/>
          <a:lstStyle>
            <a:lvl1pPr>
              <a:spcBef>
                <a:spcPts val="0"/>
              </a:spcBef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CH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3FFB40-E772-4127-8929-94FBA3E71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4C1C6-F47A-4C0C-9C14-866C0EC578C3}" type="datetime1">
              <a:rPr lang="de-CH" smtClean="0"/>
              <a:t>19.09.2018</a:t>
            </a:fld>
            <a:endParaRPr lang="de-CH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1960EC-B9A7-4148-86F0-3673FA773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 dirty="0" err="1"/>
              <a:t>Titolo</a:t>
            </a:r>
            <a:r>
              <a:rPr lang="de-CH" dirty="0"/>
              <a:t> </a:t>
            </a:r>
            <a:r>
              <a:rPr lang="de-CH" dirty="0" err="1"/>
              <a:t>presentazione</a:t>
            </a:r>
            <a:r>
              <a:rPr lang="de-CH" dirty="0"/>
              <a:t> (Arial Regular, 10 </a:t>
            </a:r>
            <a:r>
              <a:rPr lang="de-CH" dirty="0" err="1"/>
              <a:t>pt</a:t>
            </a:r>
            <a:r>
              <a:rPr lang="de-CH" dirty="0"/>
              <a:t>/</a:t>
            </a:r>
            <a:r>
              <a:rPr lang="de-CH" dirty="0" err="1"/>
              <a:t>interlinea</a:t>
            </a:r>
            <a:r>
              <a:rPr lang="de-CH" dirty="0"/>
              <a:t> 14 </a:t>
            </a:r>
            <a:r>
              <a:rPr lang="de-CH" dirty="0" err="1"/>
              <a:t>pt</a:t>
            </a:r>
            <a:r>
              <a:rPr lang="de-CH" dirty="0"/>
              <a:t>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A1D717-1871-4717-92C5-C10B1B253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272DC-1DD4-4C31-841F-2D9D77224C99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24D1642-8122-407A-9832-996A588D89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5985917"/>
            <a:ext cx="5256000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 dirty="0" err="1"/>
              <a:t>Indicazione</a:t>
            </a:r>
            <a:r>
              <a:rPr lang="de-CH" dirty="0"/>
              <a:t> della </a:t>
            </a:r>
            <a:r>
              <a:rPr lang="de-CH" dirty="0" err="1"/>
              <a:t>fonte</a:t>
            </a:r>
            <a:endParaRPr lang="de-CH" dirty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0B81620F-AD20-4E8C-A925-B83E66494C8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84615" y="5985917"/>
            <a:ext cx="5256000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 dirty="0" err="1"/>
              <a:t>Indicazione</a:t>
            </a:r>
            <a:r>
              <a:rPr lang="de-CH" dirty="0"/>
              <a:t> della </a:t>
            </a:r>
            <a:r>
              <a:rPr lang="de-CH" dirty="0" err="1"/>
              <a:t>fonte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1723761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o 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17F60-50C9-498E-870C-52D42C0B2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387FA7-E97F-4398-A657-A2CFEB322B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3" y="1557339"/>
            <a:ext cx="5256000" cy="4608512"/>
          </a:xfrm>
        </p:spPr>
        <p:txBody>
          <a:bodyPr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CH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3FFB40-E772-4127-8929-94FBA3E71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4C1C6-F47A-4C0C-9C14-866C0EC578C3}" type="datetime1">
              <a:rPr lang="de-CH" smtClean="0"/>
              <a:t>19.09.2018</a:t>
            </a:fld>
            <a:endParaRPr lang="de-CH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1960EC-B9A7-4148-86F0-3673FA773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 dirty="0" err="1"/>
              <a:t>Titolo</a:t>
            </a:r>
            <a:r>
              <a:rPr lang="de-CH" dirty="0"/>
              <a:t> </a:t>
            </a:r>
            <a:r>
              <a:rPr lang="de-CH" dirty="0" err="1"/>
              <a:t>presentazione</a:t>
            </a:r>
            <a:r>
              <a:rPr lang="de-CH" dirty="0"/>
              <a:t> (Arial Regular, 10 </a:t>
            </a:r>
            <a:r>
              <a:rPr lang="de-CH" dirty="0" err="1"/>
              <a:t>pt</a:t>
            </a:r>
            <a:r>
              <a:rPr lang="de-CH" dirty="0"/>
              <a:t>/</a:t>
            </a:r>
            <a:r>
              <a:rPr lang="de-CH" dirty="0" err="1"/>
              <a:t>interlinea</a:t>
            </a:r>
            <a:r>
              <a:rPr lang="de-CH" dirty="0"/>
              <a:t> 14 </a:t>
            </a:r>
            <a:r>
              <a:rPr lang="de-CH" dirty="0" err="1"/>
              <a:t>pt</a:t>
            </a:r>
            <a:r>
              <a:rPr lang="de-CH" dirty="0"/>
              <a:t>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A1D717-1871-4717-92C5-C10B1B253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70F2-E97E-4942-9B60-9F2326C4FF62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24D1642-8122-407A-9832-996A588D89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83338" y="5985917"/>
            <a:ext cx="5257800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 dirty="0" err="1"/>
              <a:t>Indicazione</a:t>
            </a:r>
            <a:r>
              <a:rPr lang="de-CH" dirty="0"/>
              <a:t> della </a:t>
            </a:r>
            <a:r>
              <a:rPr lang="de-CH" dirty="0" err="1"/>
              <a:t>fonte</a:t>
            </a:r>
            <a:endParaRPr lang="de-CH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57D9D73-1B2C-4AAF-9B7A-DD94330A648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83338" y="1628774"/>
            <a:ext cx="5808662" cy="4320505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 err="1"/>
              <a:t>Immagine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8234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17F60-50C9-498E-870C-52D42C0B2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3FFB40-E772-4127-8929-94FBA3E71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4C1C6-F47A-4C0C-9C14-866C0EC578C3}" type="datetime1">
              <a:rPr lang="de-CH" smtClean="0"/>
              <a:t>19.09.2018</a:t>
            </a:fld>
            <a:endParaRPr lang="de-CH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1960EC-B9A7-4148-86F0-3673FA773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 dirty="0" err="1"/>
              <a:t>Titolo</a:t>
            </a:r>
            <a:r>
              <a:rPr lang="de-CH" dirty="0"/>
              <a:t> </a:t>
            </a:r>
            <a:r>
              <a:rPr lang="de-CH" dirty="0" err="1"/>
              <a:t>presentazione</a:t>
            </a:r>
            <a:r>
              <a:rPr lang="de-CH" dirty="0"/>
              <a:t> (Arial Regular, 10 </a:t>
            </a:r>
            <a:r>
              <a:rPr lang="de-CH" dirty="0" err="1"/>
              <a:t>pt</a:t>
            </a:r>
            <a:r>
              <a:rPr lang="de-CH" dirty="0"/>
              <a:t>/</a:t>
            </a:r>
            <a:r>
              <a:rPr lang="de-CH" dirty="0" err="1"/>
              <a:t>interlinea</a:t>
            </a:r>
            <a:r>
              <a:rPr lang="de-CH" dirty="0"/>
              <a:t> 14 </a:t>
            </a:r>
            <a:r>
              <a:rPr lang="de-CH" dirty="0" err="1"/>
              <a:t>pt</a:t>
            </a:r>
            <a:r>
              <a:rPr lang="de-CH" dirty="0"/>
              <a:t>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A1D717-1871-4717-92C5-C10B1B253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AAAB-366F-4F48-8A88-EF975B78BC7E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57D9D73-1B2C-4AAF-9B7A-DD94330A648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50863" y="1628774"/>
            <a:ext cx="11641137" cy="4537076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 err="1"/>
              <a:t>Immagine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88529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3FFB40-E772-4127-8929-94FBA3E71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4C1C6-F47A-4C0C-9C14-866C0EC578C3}" type="datetime1">
              <a:rPr lang="de-CH" smtClean="0"/>
              <a:t>19.09.2018</a:t>
            </a:fld>
            <a:endParaRPr lang="de-CH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1960EC-B9A7-4148-86F0-3673FA773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 dirty="0" err="1"/>
              <a:t>Titolo</a:t>
            </a:r>
            <a:r>
              <a:rPr lang="de-CH" dirty="0"/>
              <a:t> </a:t>
            </a:r>
            <a:r>
              <a:rPr lang="de-CH" dirty="0" err="1"/>
              <a:t>presentazione</a:t>
            </a:r>
            <a:r>
              <a:rPr lang="de-CH" dirty="0"/>
              <a:t> (Arial Regular, 10 </a:t>
            </a:r>
            <a:r>
              <a:rPr lang="de-CH" dirty="0" err="1"/>
              <a:t>pt</a:t>
            </a:r>
            <a:r>
              <a:rPr lang="de-CH" dirty="0"/>
              <a:t>/</a:t>
            </a:r>
            <a:r>
              <a:rPr lang="de-CH" dirty="0" err="1"/>
              <a:t>interlinea</a:t>
            </a:r>
            <a:r>
              <a:rPr lang="de-CH" dirty="0"/>
              <a:t> 14 </a:t>
            </a:r>
            <a:r>
              <a:rPr lang="de-CH" dirty="0" err="1"/>
              <a:t>pt</a:t>
            </a:r>
            <a:r>
              <a:rPr lang="de-CH" dirty="0"/>
              <a:t>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A1D717-1871-4717-92C5-C10B1B253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E3244-0D8A-4D1A-AD55-BB0F44359387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57D9D73-1B2C-4AAF-9B7A-DD94330A648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" y="0"/>
            <a:ext cx="12192000" cy="616585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 err="1"/>
              <a:t>Immagine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619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olo con immagine (co-Brandi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A4C8A-1625-4420-BC20-C587ECC49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384" y="4581128"/>
            <a:ext cx="7776864" cy="1152128"/>
          </a:xfrm>
        </p:spPr>
        <p:txBody>
          <a:bodyPr anchor="b"/>
          <a:lstStyle>
            <a:lvl1pPr algn="l">
              <a:lnSpc>
                <a:spcPct val="90000"/>
              </a:lnSpc>
              <a:defRPr sz="3600"/>
            </a:lvl1pPr>
          </a:lstStyle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4364AC-34B8-4813-874E-7F08A9667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5922628"/>
            <a:ext cx="7776864" cy="659146"/>
          </a:xfrm>
        </p:spPr>
        <p:txBody>
          <a:bodyPr/>
          <a:lstStyle>
            <a:lvl1pPr marL="0" indent="0" algn="l">
              <a:buNone/>
              <a:defRPr sz="1400" b="1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/>
              <a:t>Master-Untertitelformat bearbeiten</a:t>
            </a:r>
            <a:endParaRPr lang="de-CH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7BF588B-D687-40C3-9EF3-F45FB15D28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549275"/>
            <a:ext cx="11641138" cy="3887788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CH"/>
              <a:t>Bild auf Platzhalter ziehen oder durch Klicken auf Symbol hinzufügen</a:t>
            </a:r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DE87502-C174-4E97-8780-2A00C529A8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66" y="5959998"/>
            <a:ext cx="1440160" cy="361379"/>
          </a:xfrm>
          <a:prstGeom prst="rect">
            <a:avLst/>
          </a:prstGeom>
        </p:spPr>
      </p:pic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E8237610-DD2B-43F8-878C-2B011C2CF70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543925" y="5156795"/>
            <a:ext cx="1152000" cy="1152525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CH"/>
              <a:t>Logo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1236319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3FFB40-E772-4127-8929-94FBA3E71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4C1C6-F47A-4C0C-9C14-866C0EC578C3}" type="datetime1">
              <a:rPr lang="de-CH" smtClean="0"/>
              <a:t>19.09.2018</a:t>
            </a:fld>
            <a:endParaRPr lang="de-CH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1960EC-B9A7-4148-86F0-3673FA773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 dirty="0" err="1"/>
              <a:t>Titolo</a:t>
            </a:r>
            <a:r>
              <a:rPr lang="de-CH" dirty="0"/>
              <a:t> </a:t>
            </a:r>
            <a:r>
              <a:rPr lang="de-CH" dirty="0" err="1"/>
              <a:t>presentazione</a:t>
            </a:r>
            <a:r>
              <a:rPr lang="de-CH" dirty="0"/>
              <a:t> (Arial Regular, 10 </a:t>
            </a:r>
            <a:r>
              <a:rPr lang="de-CH" dirty="0" err="1"/>
              <a:t>pt</a:t>
            </a:r>
            <a:r>
              <a:rPr lang="de-CH" dirty="0"/>
              <a:t>/</a:t>
            </a:r>
            <a:r>
              <a:rPr lang="de-CH" dirty="0" err="1"/>
              <a:t>interlinea</a:t>
            </a:r>
            <a:r>
              <a:rPr lang="de-CH" dirty="0"/>
              <a:t> 14 </a:t>
            </a:r>
            <a:r>
              <a:rPr lang="de-CH" dirty="0" err="1"/>
              <a:t>pt</a:t>
            </a:r>
            <a:r>
              <a:rPr lang="de-CH" dirty="0"/>
              <a:t>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A1D717-1871-4717-92C5-C10B1B253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FA0A9-9546-47F1-8E53-927F52F202EF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B1B9A2-1C30-457A-A137-52D4E0E7B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44213906-65CE-4A64-B02F-B21D2C6121C3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de-CH" dirty="0"/>
              <a:t>Video</a:t>
            </a:r>
          </a:p>
        </p:txBody>
      </p:sp>
    </p:spTree>
    <p:extLst>
      <p:ext uri="{BB962C8B-B14F-4D97-AF65-F5344CB8AC3E}">
        <p14:creationId xmlns:p14="http://schemas.microsoft.com/office/powerpoint/2010/main" val="33989945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de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44213906-65CE-4A64-B02F-B21D2C6121C3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xfrm>
            <a:off x="0" y="0"/>
            <a:ext cx="12192000" cy="685800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de-CH" dirty="0"/>
              <a:t>Video</a:t>
            </a:r>
          </a:p>
        </p:txBody>
      </p:sp>
    </p:spTree>
    <p:extLst>
      <p:ext uri="{BB962C8B-B14F-4D97-AF65-F5344CB8AC3E}">
        <p14:creationId xmlns:p14="http://schemas.microsoft.com/office/powerpoint/2010/main" val="30569834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part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4BA3A-06FB-4B5B-956D-4215D51B1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EA3B59-C53E-479D-9239-C207E4820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4C38C-4EB2-413A-BF0F-B7F16C5CDE4E}" type="datetime1">
              <a:rPr lang="de-CH" smtClean="0"/>
              <a:t>19.09.2018</a:t>
            </a:fld>
            <a:endParaRPr lang="de-CH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765A02-CA46-4D90-94E1-850EBB9B0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 dirty="0" err="1"/>
              <a:t>Titolo</a:t>
            </a:r>
            <a:r>
              <a:rPr lang="de-CH" dirty="0"/>
              <a:t> </a:t>
            </a:r>
            <a:r>
              <a:rPr lang="de-CH" dirty="0" err="1"/>
              <a:t>presentazione</a:t>
            </a:r>
            <a:r>
              <a:rPr lang="de-CH" dirty="0"/>
              <a:t> (Arial Regular, 10 </a:t>
            </a:r>
            <a:r>
              <a:rPr lang="de-CH" dirty="0" err="1"/>
              <a:t>pt</a:t>
            </a:r>
            <a:r>
              <a:rPr lang="de-CH" dirty="0"/>
              <a:t>/</a:t>
            </a:r>
            <a:r>
              <a:rPr lang="de-CH" dirty="0" err="1"/>
              <a:t>interlinea</a:t>
            </a:r>
            <a:r>
              <a:rPr lang="de-CH" dirty="0"/>
              <a:t> 14 </a:t>
            </a:r>
            <a:r>
              <a:rPr lang="de-CH" dirty="0" err="1"/>
              <a:t>pt</a:t>
            </a:r>
            <a:r>
              <a:rPr lang="de-CH" dirty="0"/>
              <a:t>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815658-ED1C-4D91-BA4E-2F25EA1C2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D905E-D175-43FB-911E-14D3B49B171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DB8D6D7-947A-464D-BC7F-EF23BB984C3E}"/>
              </a:ext>
            </a:extLst>
          </p:cNvPr>
          <p:cNvSpPr/>
          <p:nvPr userDrawn="1"/>
        </p:nvSpPr>
        <p:spPr>
          <a:xfrm>
            <a:off x="551384" y="1557338"/>
            <a:ext cx="11089754" cy="460851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de-CH" sz="1400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8FC0F7-045B-4A77-A5CF-A58CF8F174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438" y="3375596"/>
            <a:ext cx="4166459" cy="1045489"/>
          </a:xfrm>
          <a:prstGeom prst="rect">
            <a:avLst/>
          </a:prstGeom>
        </p:spPr>
      </p:pic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D4C1395A-7C97-400A-B51D-F7A7F8B2C91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824192" y="2848092"/>
            <a:ext cx="2088232" cy="2089184"/>
          </a:xfr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CH"/>
              <a:t>Logo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844725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zione (bianc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799EB2-FFDA-4301-9C8A-5AB7C30BF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32BB1-EC3C-4C63-9A7A-ABF96E50CAAA}" type="datetime1">
              <a:rPr lang="de-CH" smtClean="0"/>
              <a:t>19.09.2018</a:t>
            </a:fld>
            <a:endParaRPr lang="de-CH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BAE397-E1E2-4191-B95B-3E696B9BB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 dirty="0" err="1"/>
              <a:t>Titolo</a:t>
            </a:r>
            <a:r>
              <a:rPr lang="de-CH" dirty="0"/>
              <a:t> </a:t>
            </a:r>
            <a:r>
              <a:rPr lang="de-CH" dirty="0" err="1"/>
              <a:t>presentazione</a:t>
            </a:r>
            <a:r>
              <a:rPr lang="de-CH" dirty="0"/>
              <a:t> (Arial Regular, 10 </a:t>
            </a:r>
            <a:r>
              <a:rPr lang="de-CH" dirty="0" err="1"/>
              <a:t>pt</a:t>
            </a:r>
            <a:r>
              <a:rPr lang="de-CH" dirty="0"/>
              <a:t>/</a:t>
            </a:r>
            <a:r>
              <a:rPr lang="de-CH" dirty="0" err="1"/>
              <a:t>interlinea</a:t>
            </a:r>
            <a:r>
              <a:rPr lang="de-CH" dirty="0"/>
              <a:t> 14 </a:t>
            </a:r>
            <a:r>
              <a:rPr lang="de-CH" dirty="0" err="1"/>
              <a:t>pt</a:t>
            </a:r>
            <a:r>
              <a:rPr lang="de-CH" dirty="0"/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12B0ED-1EEF-448A-B788-EF6071EDF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99B72-7FBE-4F8D-8428-1230818AD9F9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DF842CC-EB4E-44AF-8A4A-E48863BF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493196"/>
            <a:ext cx="11089232" cy="2439860"/>
          </a:xfrm>
        </p:spPr>
        <p:txBody>
          <a:bodyPr anchor="b"/>
          <a:lstStyle>
            <a:lvl1pPr>
              <a:defRPr sz="4400">
                <a:solidFill>
                  <a:schemeClr val="accent3"/>
                </a:solidFill>
              </a:defRPr>
            </a:lvl1pPr>
          </a:lstStyle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A0377E3D-69A2-4EC0-9724-F0825E02D4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4293096"/>
            <a:ext cx="11089754" cy="288032"/>
          </a:xfrm>
        </p:spPr>
        <p:txBody>
          <a:bodyPr/>
          <a:lstStyle>
            <a:lvl1pPr marL="0" indent="0" algn="l">
              <a:buNone/>
              <a:defRPr sz="1600" b="1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/>
              <a:t>Master-Untertitelformat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9531289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tazione (blu)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799EB2-FFDA-4301-9C8A-5AB7C30BF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9132BB1-EC3C-4C63-9A7A-ABF96E50CAAA}" type="datetime1">
              <a:rPr lang="de-CH" smtClean="0"/>
              <a:pPr/>
              <a:t>19.09.2018</a:t>
            </a:fld>
            <a:endParaRPr lang="de-CH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BAE397-E1E2-4191-B95B-3E696B9BB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 dirty="0" err="1"/>
              <a:t>Titolo</a:t>
            </a:r>
            <a:r>
              <a:rPr lang="de-CH" dirty="0"/>
              <a:t> </a:t>
            </a:r>
            <a:r>
              <a:rPr lang="de-CH" dirty="0" err="1"/>
              <a:t>presentazione</a:t>
            </a:r>
            <a:r>
              <a:rPr lang="de-CH" dirty="0"/>
              <a:t> (Arial Regular, 10 </a:t>
            </a:r>
            <a:r>
              <a:rPr lang="de-CH" dirty="0" err="1"/>
              <a:t>pt</a:t>
            </a:r>
            <a:r>
              <a:rPr lang="de-CH" dirty="0"/>
              <a:t>/</a:t>
            </a:r>
            <a:r>
              <a:rPr lang="de-CH" dirty="0" err="1"/>
              <a:t>interlinea</a:t>
            </a:r>
            <a:r>
              <a:rPr lang="de-CH" dirty="0"/>
              <a:t> 14 </a:t>
            </a:r>
            <a:r>
              <a:rPr lang="de-CH" dirty="0" err="1"/>
              <a:t>pt</a:t>
            </a:r>
            <a:r>
              <a:rPr lang="de-CH" dirty="0"/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12B0ED-1EEF-448A-B788-EF6071EDF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D1CA1D8-EB92-4908-AF20-BCAA06C7A08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DF842CC-EB4E-44AF-8A4A-E48863BF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493196"/>
            <a:ext cx="11089232" cy="2440800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A0377E3D-69A2-4EC0-9724-F0825E02D4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4293096"/>
            <a:ext cx="11089754" cy="288032"/>
          </a:xfrm>
        </p:spPr>
        <p:txBody>
          <a:bodyPr/>
          <a:lstStyle>
            <a:lvl1pPr marL="0" indent="0" algn="l">
              <a:buNone/>
              <a:defRPr sz="16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/>
              <a:t>Master-Untertitelformat bearbeiten</a:t>
            </a:r>
            <a:endParaRPr lang="de-CH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209181-9C63-49AD-B190-1EF3172CAB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255" y="6408290"/>
            <a:ext cx="720602" cy="180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8809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tazione (immagine)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799EB2-FFDA-4301-9C8A-5AB7C30BF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9132BB1-EC3C-4C63-9A7A-ABF96E50CAAA}" type="datetime1">
              <a:rPr lang="de-CH" smtClean="0"/>
              <a:pPr/>
              <a:t>19.09.2018</a:t>
            </a:fld>
            <a:endParaRPr lang="de-CH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BAE397-E1E2-4191-B95B-3E696B9BB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 dirty="0" err="1"/>
              <a:t>Titolo</a:t>
            </a:r>
            <a:r>
              <a:rPr lang="de-CH" dirty="0"/>
              <a:t> </a:t>
            </a:r>
            <a:r>
              <a:rPr lang="de-CH" dirty="0" err="1"/>
              <a:t>presentazione</a:t>
            </a:r>
            <a:r>
              <a:rPr lang="de-CH" dirty="0"/>
              <a:t> (Arial Regular, 10 </a:t>
            </a:r>
            <a:r>
              <a:rPr lang="de-CH" dirty="0" err="1"/>
              <a:t>pt</a:t>
            </a:r>
            <a:r>
              <a:rPr lang="de-CH" dirty="0"/>
              <a:t>/</a:t>
            </a:r>
            <a:r>
              <a:rPr lang="de-CH" dirty="0" err="1"/>
              <a:t>interlinea</a:t>
            </a:r>
            <a:r>
              <a:rPr lang="de-CH" dirty="0"/>
              <a:t> 14 </a:t>
            </a:r>
            <a:r>
              <a:rPr lang="de-CH" dirty="0" err="1"/>
              <a:t>pt</a:t>
            </a:r>
            <a:r>
              <a:rPr lang="de-CH" dirty="0"/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12B0ED-1EEF-448A-B788-EF6071EDF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BFC54A6-73CC-48F7-98D1-B842A8965978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DF842CC-EB4E-44AF-8A4A-E48863BF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493196"/>
            <a:ext cx="11089232" cy="2440800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A0377E3D-69A2-4EC0-9724-F0825E02D4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4293096"/>
            <a:ext cx="11089754" cy="288032"/>
          </a:xfrm>
        </p:spPr>
        <p:txBody>
          <a:bodyPr/>
          <a:lstStyle>
            <a:lvl1pPr marL="0" indent="0" algn="l">
              <a:buNone/>
              <a:defRPr sz="16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/>
              <a:t>Master-Untertitelformat bearbeiten</a:t>
            </a:r>
            <a:endParaRPr lang="de-CH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209181-9C63-49AD-B190-1EF3172CAB2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255" y="6408290"/>
            <a:ext cx="720602" cy="180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2377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4BA3A-06FB-4B5B-956D-4215D51B1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EA3B59-C53E-479D-9239-C207E4820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4C38C-4EB2-413A-BF0F-B7F16C5CDE4E}" type="datetime1">
              <a:rPr lang="de-CH" smtClean="0"/>
              <a:t>19.09.2018</a:t>
            </a:fld>
            <a:endParaRPr lang="de-CH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765A02-CA46-4D90-94E1-850EBB9B0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 dirty="0" err="1"/>
              <a:t>Titolo</a:t>
            </a:r>
            <a:r>
              <a:rPr lang="de-CH" dirty="0"/>
              <a:t> </a:t>
            </a:r>
            <a:r>
              <a:rPr lang="de-CH" dirty="0" err="1"/>
              <a:t>presentazione</a:t>
            </a:r>
            <a:r>
              <a:rPr lang="de-CH" dirty="0"/>
              <a:t> (Arial Regular, 10 </a:t>
            </a:r>
            <a:r>
              <a:rPr lang="de-CH" dirty="0" err="1"/>
              <a:t>pt</a:t>
            </a:r>
            <a:r>
              <a:rPr lang="de-CH" dirty="0"/>
              <a:t>/</a:t>
            </a:r>
            <a:r>
              <a:rPr lang="de-CH" dirty="0" err="1"/>
              <a:t>interlinea</a:t>
            </a:r>
            <a:r>
              <a:rPr lang="de-CH" dirty="0"/>
              <a:t> 14 </a:t>
            </a:r>
            <a:r>
              <a:rPr lang="de-CH" dirty="0" err="1"/>
              <a:t>pt</a:t>
            </a:r>
            <a:r>
              <a:rPr lang="de-CH" dirty="0"/>
              <a:t>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815658-ED1C-4D91-BA4E-2F25EA1C2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E0235-58F6-4F55-AB7C-7287270B1087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5F202EA8-BF78-45FC-B765-3FB9AED1CB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 dirty="0" err="1"/>
              <a:t>Indicazione</a:t>
            </a:r>
            <a:r>
              <a:rPr lang="de-CH" dirty="0"/>
              <a:t> della </a:t>
            </a:r>
            <a:r>
              <a:rPr lang="de-CH" dirty="0" err="1"/>
              <a:t>fonte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7544424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799EB2-FFDA-4301-9C8A-5AB7C30BF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32BB1-EC3C-4C63-9A7A-ABF96E50CAAA}" type="datetime1">
              <a:rPr lang="de-CH" smtClean="0"/>
              <a:t>19.09.2018</a:t>
            </a:fld>
            <a:endParaRPr lang="de-CH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BAE397-E1E2-4191-B95B-3E696B9BB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 dirty="0" err="1"/>
              <a:t>Titolo</a:t>
            </a:r>
            <a:r>
              <a:rPr lang="de-CH" dirty="0"/>
              <a:t> </a:t>
            </a:r>
            <a:r>
              <a:rPr lang="de-CH" dirty="0" err="1"/>
              <a:t>presentazione</a:t>
            </a:r>
            <a:r>
              <a:rPr lang="de-CH" dirty="0"/>
              <a:t> (Arial Regular, 10 </a:t>
            </a:r>
            <a:r>
              <a:rPr lang="de-CH" dirty="0" err="1"/>
              <a:t>pt</a:t>
            </a:r>
            <a:r>
              <a:rPr lang="de-CH" dirty="0"/>
              <a:t>/</a:t>
            </a:r>
            <a:r>
              <a:rPr lang="de-CH" dirty="0" err="1"/>
              <a:t>interlinea</a:t>
            </a:r>
            <a:r>
              <a:rPr lang="de-CH" dirty="0"/>
              <a:t> 14 </a:t>
            </a:r>
            <a:r>
              <a:rPr lang="de-CH" dirty="0" err="1"/>
              <a:t>pt</a:t>
            </a:r>
            <a:r>
              <a:rPr lang="de-CH" dirty="0"/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12B0ED-1EEF-448A-B788-EF6071EDF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DD059-129C-482D-8740-69B920497CC5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9166057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DF842CC-EB4E-44AF-8A4A-E48863BF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557338"/>
            <a:ext cx="11089232" cy="1655638"/>
          </a:xfrm>
        </p:spPr>
        <p:txBody>
          <a:bodyPr/>
          <a:lstStyle>
            <a:lvl1pPr>
              <a:lnSpc>
                <a:spcPct val="90000"/>
              </a:lnSpc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5F42B90-666C-4D55-9481-F921FC85B2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0863" y="3429000"/>
            <a:ext cx="2736850" cy="2736850"/>
          </a:xfrm>
        </p:spPr>
        <p:txBody>
          <a:bodyPr anchor="b"/>
          <a:lstStyle>
            <a:lvl1pPr marL="0" indent="0">
              <a:buNone/>
              <a:defRPr sz="1600"/>
            </a:lvl1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31A80F8E-896F-476F-9FDB-87611C4AEA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99496" y="3429000"/>
            <a:ext cx="2736850" cy="2736850"/>
          </a:xfrm>
        </p:spPr>
        <p:txBody>
          <a:bodyPr anchor="b"/>
          <a:lstStyle>
            <a:lvl1pPr marL="0" indent="0">
              <a:buNone/>
              <a:defRPr sz="1600"/>
            </a:lvl1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FB60F4C8-C38F-4032-B18C-C40E136841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248128" y="3429000"/>
            <a:ext cx="2736850" cy="2736850"/>
          </a:xfrm>
        </p:spPr>
        <p:txBody>
          <a:bodyPr anchor="b"/>
          <a:lstStyle>
            <a:lvl1pPr marL="0" indent="0">
              <a:buNone/>
              <a:defRPr sz="1600"/>
            </a:lvl1pPr>
          </a:lstStyle>
          <a:p>
            <a:pPr lvl="0"/>
            <a:r>
              <a:rPr lang="de-CH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245538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clusione (co-Brandi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DF842CC-EB4E-44AF-8A4A-E48863BF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557338"/>
            <a:ext cx="11089232" cy="1655638"/>
          </a:xfrm>
        </p:spPr>
        <p:txBody>
          <a:bodyPr/>
          <a:lstStyle>
            <a:lvl1pPr>
              <a:lnSpc>
                <a:spcPct val="90000"/>
              </a:lnSpc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5F42B90-666C-4D55-9481-F921FC85B2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0863" y="3429000"/>
            <a:ext cx="2736850" cy="2736850"/>
          </a:xfrm>
        </p:spPr>
        <p:txBody>
          <a:bodyPr anchor="b"/>
          <a:lstStyle>
            <a:lvl1pPr marL="0" indent="0">
              <a:buNone/>
              <a:defRPr sz="1600"/>
            </a:lvl1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31A80F8E-896F-476F-9FDB-87611C4AEA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99496" y="3429000"/>
            <a:ext cx="2736850" cy="2736850"/>
          </a:xfrm>
        </p:spPr>
        <p:txBody>
          <a:bodyPr anchor="b"/>
          <a:lstStyle>
            <a:lvl1pPr marL="0" indent="0">
              <a:buNone/>
              <a:defRPr sz="1600"/>
            </a:lvl1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CB9BFD92-D848-42C2-9A37-32EEF01F8F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543925" y="5156795"/>
            <a:ext cx="1152000" cy="1152525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CH"/>
              <a:t>Logo</a:t>
            </a:r>
            <a:endParaRPr lang="de-CH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E2F9851-372F-43BB-95A6-5B4E762857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66" y="5959998"/>
            <a:ext cx="1440160" cy="36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42366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97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olo senza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A4C8A-1625-4420-BC20-C587ECC49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384" y="1122363"/>
            <a:ext cx="11089754" cy="2234629"/>
          </a:xfrm>
        </p:spPr>
        <p:txBody>
          <a:bodyPr anchor="b"/>
          <a:lstStyle>
            <a:lvl1pPr algn="l">
              <a:lnSpc>
                <a:spcPct val="90000"/>
              </a:lnSpc>
              <a:defRPr sz="4400"/>
            </a:lvl1pPr>
          </a:lstStyle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4364AC-34B8-4813-874E-7F08A9667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3645024"/>
            <a:ext cx="11089754" cy="1612776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/>
              <a:t>Master-Untertitelformat bearbeiten</a:t>
            </a:r>
            <a:endParaRPr lang="de-CH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2AEDEC-1C37-4F2A-B5CF-0455CCF52E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66" y="5959998"/>
            <a:ext cx="1440160" cy="36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502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olo senza immagine (co-Brandi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A4C8A-1625-4420-BC20-C587ECC49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384" y="1122363"/>
            <a:ext cx="11089754" cy="2234629"/>
          </a:xfrm>
        </p:spPr>
        <p:txBody>
          <a:bodyPr anchor="b"/>
          <a:lstStyle>
            <a:lvl1pPr algn="l">
              <a:lnSpc>
                <a:spcPct val="90000"/>
              </a:lnSpc>
              <a:defRPr sz="4400"/>
            </a:lvl1pPr>
          </a:lstStyle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4364AC-34B8-4813-874E-7F08A9667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3645024"/>
            <a:ext cx="11089754" cy="1612776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/>
              <a:t>Master-Untertitelformat bearbeiten</a:t>
            </a:r>
            <a:endParaRPr lang="de-CH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2AEDEC-1C37-4F2A-B5CF-0455CCF52E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66" y="5959998"/>
            <a:ext cx="1440160" cy="361379"/>
          </a:xfrm>
          <a:prstGeom prst="rect">
            <a:avLst/>
          </a:prstGeom>
        </p:spPr>
      </p:pic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C8C6438A-657A-434C-BF4C-CF90B9BD243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543925" y="5156795"/>
            <a:ext cx="1152000" cy="1152525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CH"/>
              <a:t>Logo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406659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rdine del gior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58775" indent="-358775">
              <a:lnSpc>
                <a:spcPct val="100000"/>
              </a:lnSpc>
              <a:spcBef>
                <a:spcPts val="1600"/>
              </a:spcBef>
              <a:buFont typeface="+mj-lt"/>
              <a:buAutoNum type="arabicPeriod"/>
              <a:defRPr b="1"/>
            </a:lvl1pPr>
            <a:lvl2pPr marL="628650" indent="-261938">
              <a:defRPr/>
            </a:lvl2pPr>
            <a:lvl3pPr marL="1077913" indent="-269875">
              <a:defRPr/>
            </a:lvl3pPr>
            <a:lvl4pPr marL="1436688" indent="-228600">
              <a:defRPr/>
            </a:lvl4pPr>
            <a:lvl5pPr marL="1881188" indent="-228600">
              <a:defRPr/>
            </a:lvl5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A298D5-D76F-4118-AC77-0FA5F222D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00850-F1BF-4783-BAD3-3D381EA24A86}" type="datetime1">
              <a:rPr lang="de-CH" smtClean="0"/>
              <a:t>19.09.2018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CE6B79-C6A5-40DB-82BA-B6B2FD7C6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 dirty="0" err="1"/>
              <a:t>Titolo</a:t>
            </a:r>
            <a:r>
              <a:rPr lang="de-CH" dirty="0"/>
              <a:t> </a:t>
            </a:r>
            <a:r>
              <a:rPr lang="de-CH" dirty="0" err="1"/>
              <a:t>presentazione</a:t>
            </a:r>
            <a:r>
              <a:rPr lang="de-CH" dirty="0"/>
              <a:t> (Arial Regular, 10 </a:t>
            </a:r>
            <a:r>
              <a:rPr lang="de-CH" dirty="0" err="1"/>
              <a:t>pt</a:t>
            </a:r>
            <a:r>
              <a:rPr lang="de-CH" dirty="0"/>
              <a:t>/</a:t>
            </a:r>
            <a:r>
              <a:rPr lang="de-CH" dirty="0" err="1"/>
              <a:t>interlinea</a:t>
            </a:r>
            <a:r>
              <a:rPr lang="de-CH" dirty="0"/>
              <a:t> 14 </a:t>
            </a:r>
            <a:r>
              <a:rPr lang="de-CH" dirty="0" err="1"/>
              <a:t>pt</a:t>
            </a:r>
            <a:r>
              <a:rPr lang="de-CH" dirty="0"/>
              <a:t>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B3E3E9-A6E6-4BB4-BAE7-2D028BD02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21D3F-E201-4FDC-91C5-D658BB790A7C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511923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 (16 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600"/>
            </a:lvl1pPr>
            <a:lvl2pPr>
              <a:defRPr sz="1600"/>
            </a:lvl2pPr>
            <a:lvl3pPr>
              <a:defRPr sz="1600"/>
            </a:lvl3pPr>
            <a:lvl4pPr marL="987425" indent="-268288">
              <a:defRPr sz="1600"/>
            </a:lvl4pPr>
            <a:lvl5pPr>
              <a:defRPr sz="1600"/>
            </a:lvl5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A298D5-D76F-4118-AC77-0FA5F222D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9DD4C-A2A5-45D7-8FC7-71E9089F31B7}" type="datetime1">
              <a:rPr lang="de-CH" smtClean="0"/>
              <a:t>19.09.2018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CE6B79-C6A5-40DB-82BA-B6B2FD7C6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 dirty="0" err="1"/>
              <a:t>Titolo</a:t>
            </a:r>
            <a:r>
              <a:rPr lang="de-CH" dirty="0"/>
              <a:t> </a:t>
            </a:r>
            <a:r>
              <a:rPr lang="de-CH" dirty="0" err="1"/>
              <a:t>presentazione</a:t>
            </a:r>
            <a:r>
              <a:rPr lang="de-CH" dirty="0"/>
              <a:t> (Arial Regular, 10 </a:t>
            </a:r>
            <a:r>
              <a:rPr lang="de-CH" dirty="0" err="1"/>
              <a:t>pt</a:t>
            </a:r>
            <a:r>
              <a:rPr lang="de-CH" dirty="0"/>
              <a:t>/</a:t>
            </a:r>
            <a:r>
              <a:rPr lang="de-CH" dirty="0" err="1"/>
              <a:t>interlinea</a:t>
            </a:r>
            <a:r>
              <a:rPr lang="de-CH" dirty="0"/>
              <a:t> 14 </a:t>
            </a:r>
            <a:r>
              <a:rPr lang="de-CH" dirty="0" err="1"/>
              <a:t>pt</a:t>
            </a:r>
            <a:r>
              <a:rPr lang="de-CH" dirty="0"/>
              <a:t>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B3E3E9-A6E6-4BB4-BAE7-2D028BD02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0E4D-9146-49B5-86AC-7010CE3F736E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581A56C4-3CDC-4E77-87D9-8D60A69424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 dirty="0" err="1"/>
              <a:t>Indicazione</a:t>
            </a:r>
            <a:r>
              <a:rPr lang="de-CH" dirty="0"/>
              <a:t> della </a:t>
            </a:r>
            <a:r>
              <a:rPr lang="de-CH" dirty="0" err="1"/>
              <a:t>fonte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41085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 (16 pt) - stret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556792"/>
            <a:ext cx="9145016" cy="460851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600"/>
            </a:lvl1pPr>
            <a:lvl2pPr>
              <a:defRPr sz="1600"/>
            </a:lvl2pPr>
            <a:lvl3pPr>
              <a:defRPr sz="1600"/>
            </a:lvl3pPr>
            <a:lvl4pPr marL="987425" indent="-268288">
              <a:defRPr sz="1600"/>
            </a:lvl4pPr>
            <a:lvl5pPr>
              <a:defRPr sz="1600"/>
            </a:lvl5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A298D5-D76F-4118-AC77-0FA5F222D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9DD4C-A2A5-45D7-8FC7-71E9089F31B7}" type="datetime1">
              <a:rPr lang="de-CH" smtClean="0"/>
              <a:t>19.09.2018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CE6B79-C6A5-40DB-82BA-B6B2FD7C6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 dirty="0" err="1"/>
              <a:t>Titolo</a:t>
            </a:r>
            <a:r>
              <a:rPr lang="de-CH" dirty="0"/>
              <a:t> </a:t>
            </a:r>
            <a:r>
              <a:rPr lang="de-CH" dirty="0" err="1"/>
              <a:t>presentazione</a:t>
            </a:r>
            <a:r>
              <a:rPr lang="de-CH" dirty="0"/>
              <a:t> (Arial Regular, 10 </a:t>
            </a:r>
            <a:r>
              <a:rPr lang="de-CH" dirty="0" err="1"/>
              <a:t>pt</a:t>
            </a:r>
            <a:r>
              <a:rPr lang="de-CH" dirty="0"/>
              <a:t>/</a:t>
            </a:r>
            <a:r>
              <a:rPr lang="de-CH" dirty="0" err="1"/>
              <a:t>interlinea</a:t>
            </a:r>
            <a:r>
              <a:rPr lang="de-CH" dirty="0"/>
              <a:t> 14 </a:t>
            </a:r>
            <a:r>
              <a:rPr lang="de-CH" dirty="0" err="1"/>
              <a:t>pt</a:t>
            </a:r>
            <a:r>
              <a:rPr lang="de-CH" dirty="0"/>
              <a:t>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B3E3E9-A6E6-4BB4-BAE7-2D028BD02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CCD98-490F-4A2A-934D-D27647B78CAC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581A56C4-3CDC-4E77-87D9-8D60A69424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 dirty="0" err="1"/>
              <a:t>Indicazione</a:t>
            </a:r>
            <a:r>
              <a:rPr lang="de-CH" dirty="0"/>
              <a:t> della </a:t>
            </a:r>
            <a:r>
              <a:rPr lang="de-CH" dirty="0" err="1"/>
              <a:t>fonte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314267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 (20 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/>
            </a:lvl1pPr>
            <a:lvl4pPr marL="987425" indent="-268288">
              <a:defRPr/>
            </a:lvl4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A298D5-D76F-4118-AC77-0FA5F222D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9DD4C-A2A5-45D7-8FC7-71E9089F31B7}" type="datetime1">
              <a:rPr lang="de-CH" smtClean="0"/>
              <a:t>19.09.2018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CE6B79-C6A5-40DB-82BA-B6B2FD7C6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 dirty="0" err="1"/>
              <a:t>Titolo</a:t>
            </a:r>
            <a:r>
              <a:rPr lang="de-CH" dirty="0"/>
              <a:t> </a:t>
            </a:r>
            <a:r>
              <a:rPr lang="de-CH" dirty="0" err="1"/>
              <a:t>presentazione</a:t>
            </a:r>
            <a:r>
              <a:rPr lang="de-CH" dirty="0"/>
              <a:t> (Arial Regular, 10 </a:t>
            </a:r>
            <a:r>
              <a:rPr lang="de-CH" dirty="0" err="1"/>
              <a:t>pt</a:t>
            </a:r>
            <a:r>
              <a:rPr lang="de-CH" dirty="0"/>
              <a:t>/</a:t>
            </a:r>
            <a:r>
              <a:rPr lang="de-CH" dirty="0" err="1"/>
              <a:t>interlinea</a:t>
            </a:r>
            <a:r>
              <a:rPr lang="de-CH" dirty="0"/>
              <a:t> 14 </a:t>
            </a:r>
            <a:r>
              <a:rPr lang="de-CH" dirty="0" err="1"/>
              <a:t>pt</a:t>
            </a:r>
            <a:r>
              <a:rPr lang="de-CH" dirty="0"/>
              <a:t>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B3E3E9-A6E6-4BB4-BAE7-2D028BD02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133B1-196B-4806-87F8-E97E62673179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85BC9A5C-18BB-4B3D-A47E-6FABA1544A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 dirty="0" err="1"/>
              <a:t>Indicazione</a:t>
            </a:r>
            <a:r>
              <a:rPr lang="de-CH" dirty="0"/>
              <a:t> della </a:t>
            </a:r>
            <a:r>
              <a:rPr lang="de-CH" dirty="0" err="1"/>
              <a:t>fonte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208453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 (20 pt) - stret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556792"/>
            <a:ext cx="9145016" cy="460851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/>
            </a:lvl1pPr>
            <a:lvl4pPr marL="987425" indent="-268288">
              <a:defRPr/>
            </a:lvl4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A298D5-D76F-4118-AC77-0FA5F222D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9DD4C-A2A5-45D7-8FC7-71E9089F31B7}" type="datetime1">
              <a:rPr lang="de-CH" smtClean="0"/>
              <a:t>19.09.2018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CE6B79-C6A5-40DB-82BA-B6B2FD7C6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 dirty="0" err="1"/>
              <a:t>Titolo</a:t>
            </a:r>
            <a:r>
              <a:rPr lang="de-CH" dirty="0"/>
              <a:t> </a:t>
            </a:r>
            <a:r>
              <a:rPr lang="de-CH" dirty="0" err="1"/>
              <a:t>presentazione</a:t>
            </a:r>
            <a:r>
              <a:rPr lang="de-CH" dirty="0"/>
              <a:t> (Arial Regular, 10 </a:t>
            </a:r>
            <a:r>
              <a:rPr lang="de-CH" dirty="0" err="1"/>
              <a:t>pt</a:t>
            </a:r>
            <a:r>
              <a:rPr lang="de-CH" dirty="0"/>
              <a:t>/</a:t>
            </a:r>
            <a:r>
              <a:rPr lang="de-CH" dirty="0" err="1"/>
              <a:t>interlinea</a:t>
            </a:r>
            <a:r>
              <a:rPr lang="de-CH" dirty="0"/>
              <a:t> 14 </a:t>
            </a:r>
            <a:r>
              <a:rPr lang="de-CH" dirty="0" err="1"/>
              <a:t>pt</a:t>
            </a:r>
            <a:r>
              <a:rPr lang="de-CH" dirty="0"/>
              <a:t>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B3E3E9-A6E6-4BB4-BAE7-2D028BD02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CB2D6-DB26-494C-B415-EEE27489C551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85BC9A5C-18BB-4B3D-A47E-6FABA1544A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 dirty="0" err="1"/>
              <a:t>Indicazione</a:t>
            </a:r>
            <a:r>
              <a:rPr lang="de-CH" dirty="0"/>
              <a:t> della </a:t>
            </a:r>
            <a:r>
              <a:rPr lang="de-CH" dirty="0" err="1"/>
              <a:t>fonte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03822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3FC17E-321B-4008-A509-7E5184EC4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76672"/>
            <a:ext cx="11089232" cy="86409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1BE9E9-71C8-4301-87F2-0B38A8ED3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1384" y="1556792"/>
            <a:ext cx="11089232" cy="46085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CH"/>
              <a:t>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</a:p>
          <a:p>
            <a:pPr lvl="5"/>
            <a:r>
              <a:rPr lang="de-CH"/>
              <a:t>Sixth level</a:t>
            </a:r>
          </a:p>
          <a:p>
            <a:pPr lvl="6"/>
            <a:r>
              <a:rPr lang="de-CH"/>
              <a:t>Seventh level</a:t>
            </a:r>
          </a:p>
          <a:p>
            <a:pPr lvl="7"/>
            <a:r>
              <a:rPr lang="de-CH"/>
              <a:t>Eighth level</a:t>
            </a:r>
          </a:p>
          <a:p>
            <a:pPr lvl="8"/>
            <a:r>
              <a:rPr lang="de-CH"/>
              <a:t>Ninth level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776680-C298-4B77-A9AF-1F2197D1DB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accent5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19.09.2018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BA90F4-BE6A-4B43-813B-8514C6A80B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accent5"/>
                </a:solidFill>
              </a:defRPr>
            </a:lvl1pPr>
          </a:lstStyle>
          <a:p>
            <a:r>
              <a:rPr lang="de-CH" dirty="0" err="1"/>
              <a:t>Titolo</a:t>
            </a:r>
            <a:r>
              <a:rPr lang="de-CH" dirty="0"/>
              <a:t> </a:t>
            </a:r>
            <a:r>
              <a:rPr lang="de-CH" dirty="0" err="1"/>
              <a:t>presentazione</a:t>
            </a:r>
            <a:r>
              <a:rPr lang="de-CH" dirty="0"/>
              <a:t> (Arial Regular, 10 </a:t>
            </a:r>
            <a:r>
              <a:rPr lang="de-CH" dirty="0" err="1"/>
              <a:t>pt</a:t>
            </a:r>
            <a:r>
              <a:rPr lang="de-CH" dirty="0"/>
              <a:t>/</a:t>
            </a:r>
            <a:r>
              <a:rPr lang="de-CH" dirty="0" err="1"/>
              <a:t>interlinea</a:t>
            </a:r>
            <a:r>
              <a:rPr lang="de-CH" dirty="0"/>
              <a:t> 14 </a:t>
            </a:r>
            <a:r>
              <a:rPr lang="de-CH" dirty="0" err="1"/>
              <a:t>pt</a:t>
            </a:r>
            <a:r>
              <a:rPr lang="de-CH" dirty="0"/>
              <a:t>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55AC4C-41CB-4962-8F28-46204D1D8C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accent5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1687E1B-9237-476D-8BC1-EADDAC2A1CDA}"/>
              </a:ext>
            </a:extLst>
          </p:cNvPr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272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77" r:id="rId2"/>
    <p:sldLayoutId id="2147483649" r:id="rId3"/>
    <p:sldLayoutId id="2147483678" r:id="rId4"/>
    <p:sldLayoutId id="2147483662" r:id="rId5"/>
    <p:sldLayoutId id="2147483664" r:id="rId6"/>
    <p:sldLayoutId id="2147483681" r:id="rId7"/>
    <p:sldLayoutId id="2147483650" r:id="rId8"/>
    <p:sldLayoutId id="2147483682" r:id="rId9"/>
    <p:sldLayoutId id="2147483663" r:id="rId10"/>
    <p:sldLayoutId id="2147483683" r:id="rId11"/>
    <p:sldLayoutId id="2147483651" r:id="rId12"/>
    <p:sldLayoutId id="2147483666" r:id="rId13"/>
    <p:sldLayoutId id="2147483667" r:id="rId14"/>
    <p:sldLayoutId id="2147483652" r:id="rId15"/>
    <p:sldLayoutId id="2147483665" r:id="rId16"/>
    <p:sldLayoutId id="2147483668" r:id="rId17"/>
    <p:sldLayoutId id="2147483669" r:id="rId18"/>
    <p:sldLayoutId id="2147483670" r:id="rId19"/>
    <p:sldLayoutId id="2147483671" r:id="rId20"/>
    <p:sldLayoutId id="2147483672" r:id="rId21"/>
    <p:sldLayoutId id="2147483680" r:id="rId22"/>
    <p:sldLayoutId id="2147483673" r:id="rId23"/>
    <p:sldLayoutId id="2147483674" r:id="rId24"/>
    <p:sldLayoutId id="2147483675" r:id="rId25"/>
    <p:sldLayoutId id="2147483654" r:id="rId26"/>
    <p:sldLayoutId id="2147483655" r:id="rId27"/>
    <p:sldLayoutId id="2147483676" r:id="rId28"/>
    <p:sldLayoutId id="2147483679" r:id="rId29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9388" indent="-179388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269875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19138" indent="-269875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268288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57300" indent="-269875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22413" indent="-26511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792288" indent="-26987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62163" indent="-26987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330450" indent="-26828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47" userDrawn="1">
          <p15:clr>
            <a:srgbClr val="F26B43"/>
          </p15:clr>
        </p15:guide>
        <p15:guide id="2" orient="horz" pos="482" userDrawn="1">
          <p15:clr>
            <a:srgbClr val="F26B43"/>
          </p15:clr>
        </p15:guide>
        <p15:guide id="3" pos="7333" userDrawn="1">
          <p15:clr>
            <a:srgbClr val="F26B43"/>
          </p15:clr>
        </p15:guide>
        <p15:guide id="4" orient="horz" pos="981" userDrawn="1">
          <p15:clr>
            <a:srgbClr val="F26B43"/>
          </p15:clr>
        </p15:guide>
        <p15:guide id="5" orient="horz" pos="3884" userDrawn="1">
          <p15:clr>
            <a:srgbClr val="F26B43"/>
          </p15:clr>
        </p15:guide>
        <p15:guide id="6" orient="horz" pos="414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AB047-F8F7-4066-A12B-5F2C8FC022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Infortuni da caduta in piano: </a:t>
            </a:r>
            <a:br>
              <a:rPr lang="it-IT" dirty="0"/>
            </a:br>
            <a:r>
              <a:rPr lang="it-IT" dirty="0"/>
              <a:t>analisi delle cause più frequenti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898D4D-5C94-4D58-BA8C-3586A40A30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La guida è stata pensata per aiutarvi a preparare e attuare il modulo di prevenzione «starter kit».</a:t>
            </a:r>
            <a:endParaRPr lang="it-CH" noProof="0" dirty="0"/>
          </a:p>
        </p:txBody>
      </p:sp>
      <p:pic>
        <p:nvPicPr>
          <p:cNvPr id="6" name="Bildplatzhalter 10" descr="BIld von Beever für Folien.jpg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/>
          <a:srcRect l="118" t="19631" r="-118" b="30273"/>
          <a:stretch/>
        </p:blipFill>
        <p:spPr>
          <a:xfrm>
            <a:off x="0" y="549275"/>
            <a:ext cx="11641138" cy="3887788"/>
          </a:xfrm>
        </p:spPr>
      </p:pic>
    </p:spTree>
    <p:extLst>
      <p:ext uri="{BB962C8B-B14F-4D97-AF65-F5344CB8AC3E}">
        <p14:creationId xmlns:p14="http://schemas.microsoft.com/office/powerpoint/2010/main" val="40418766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1099B-518D-4C9C-B513-960845C31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cause d’infortunio più frequenti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DA75CA-601E-405E-8F48-0A95387C5A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dirty="0"/>
              <a:t>Carenze tecniche</a:t>
            </a:r>
          </a:p>
          <a:p>
            <a:pPr marL="0" indent="0">
              <a:buNone/>
            </a:pPr>
            <a:r>
              <a:rPr lang="it-IT" dirty="0"/>
              <a:t>Pavimenti difettosi, illuminazione mancante o scarsa, scale senza corrimano, pavimenti lisci, calzature inadeguate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b="1" dirty="0"/>
              <a:t>Organizzazione</a:t>
            </a:r>
          </a:p>
          <a:p>
            <a:pPr marL="0" indent="0">
              <a:buNone/>
            </a:pPr>
            <a:r>
              <a:rPr lang="it-IT" dirty="0"/>
              <a:t>Ordine e pulizia insufficienti sul posto di lavoro, zone di pericolo non segnalate, assenza di regole, regole poco chiare ecc.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b="1" dirty="0"/>
              <a:t>Comportamento personale</a:t>
            </a:r>
          </a:p>
          <a:p>
            <a:pPr marL="0" indent="0">
              <a:buNone/>
            </a:pPr>
            <a:r>
              <a:rPr lang="it-IT" dirty="0"/>
              <a:t>Oggetti lasciati sul pavimento, disattenzione, disordine, sottovalutazione del rischio, scarsa condizione fisica ecc.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F7F671-33A2-4DFB-ADEB-67D8E632E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9DD4C-A2A5-45D7-8FC7-71E9089F31B7}" type="datetime1">
              <a:rPr lang="de-CH" smtClean="0"/>
              <a:pPr/>
              <a:t>19.09.2018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3EFD1E-21A0-4EFA-89E9-D5CF4C7A2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Infortuni da caduta in piano: analisi delle cause più frequenti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37D681-D3B0-47A4-AAD6-A84F10675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FF471-C2C5-4EC6-88B8-EE0CC9877A9D}" type="slidenum">
              <a:rPr lang="de-CH" smtClean="0"/>
              <a:t>10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3819133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31C0A-FE85-48E4-BA6C-7B46C4D05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Notifica delle «trappole»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DF5501-6275-4A7B-8B77-34DF579D6B7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Se notate ostacoli che possono provocare cadute, laddove possibile dovete rimuoverli immediatamente o segnalarli.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Se servono altre misure rivolgetevi a:</a:t>
            </a:r>
          </a:p>
          <a:p>
            <a:pPr marL="0" indent="0">
              <a:buNone/>
            </a:pPr>
            <a:r>
              <a:rPr lang="it-IT" dirty="0">
                <a:solidFill>
                  <a:srgbClr val="FF0000"/>
                </a:solidFill>
              </a:rPr>
              <a:t>(inserire il nome della persona)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Successivamente avviare le misure necessarie.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Grazie della collaborazione! 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096807-7DEC-4D8E-ADE2-63636CD3A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4C1C6-F47A-4C0C-9C14-866C0EC578C3}" type="datetime1">
              <a:rPr lang="de-CH" smtClean="0"/>
              <a:t>19.09.2018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9E40BB-CF82-437F-A747-D79463842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Infortuni da caduta in piano: analisi delle cause più frequenti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D9B8D9-413D-44AD-91AD-54A7C5E00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536A0-103F-4254-944D-7F09BB7E4B96}" type="slidenum">
              <a:rPr lang="de-CH" smtClean="0"/>
              <a:t>11</a:t>
            </a:fld>
            <a:endParaRPr lang="de-CH" dirty="0"/>
          </a:p>
        </p:txBody>
      </p:sp>
      <p:pic>
        <p:nvPicPr>
          <p:cNvPr id="11" name="Bildplatzhalter 4" descr="DSC02114.jpg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print"/>
          <a:srcRect l="296" t="21961" r="1709" b="23350"/>
          <a:stretch/>
        </p:blipFill>
        <p:spPr>
          <a:xfrm>
            <a:off x="6383338" y="1628774"/>
            <a:ext cx="5808662" cy="4320505"/>
          </a:xfrm>
        </p:spPr>
      </p:pic>
    </p:spTree>
    <p:extLst>
      <p:ext uri="{BB962C8B-B14F-4D97-AF65-F5344CB8AC3E}">
        <p14:creationId xmlns:p14="http://schemas.microsoft.com/office/powerpoint/2010/main" val="2802434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260C13-A945-4D0E-8F61-B5315521B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Insegnamenti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935253-15F9-4F0B-8D65-7E29F234B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4C1C6-F47A-4C0C-9C14-866C0EC578C3}" type="datetime1">
              <a:rPr lang="de-CH" smtClean="0"/>
              <a:t>19.09.2018</a:t>
            </a:fld>
            <a:endParaRPr lang="de-CH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50F1A4-D9D8-43BE-8300-A36435610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Infortuni da caduta in piano: analisi delle cause più frequenti</a:t>
            </a:r>
            <a:endParaRPr lang="de-CH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0E1312-12DB-4C1E-A642-D98475B4E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C1188-46F9-40DB-8D3E-1DFAC3A47FC6}" type="slidenum">
              <a:rPr lang="de-CH" smtClean="0"/>
              <a:t>12</a:t>
            </a:fld>
            <a:endParaRPr lang="de-CH" dirty="0"/>
          </a:p>
        </p:txBody>
      </p:sp>
      <p:pic>
        <p:nvPicPr>
          <p:cNvPr id="8" name="Bildplatzhalter 7" descr="Daumen hoch.jpg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print"/>
          <a:srcRect t="24209" b="21407"/>
          <a:stretch/>
        </p:blipFill>
        <p:spPr>
          <a:xfrm>
            <a:off x="550863" y="1628774"/>
            <a:ext cx="11641137" cy="4537076"/>
          </a:xfrm>
        </p:spPr>
      </p:pic>
    </p:spTree>
    <p:extLst>
      <p:ext uri="{BB962C8B-B14F-4D97-AF65-F5344CB8AC3E}">
        <p14:creationId xmlns:p14="http://schemas.microsoft.com/office/powerpoint/2010/main" val="477704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31C0A-FE85-48E4-BA6C-7B46C4D05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Programma dei prossimi 50 minuti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DF5501-6275-4A7B-8B77-34DF579D6B7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Introduzione con il filmato «rasoterra» (20')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Lavoro di gruppo (15')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Risolvere il quiz illustrato (10')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Conclusione (5')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096807-7DEC-4D8E-ADE2-63636CD3A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4C1C6-F47A-4C0C-9C14-866C0EC578C3}" type="datetime1">
              <a:rPr lang="de-CH" smtClean="0"/>
              <a:t>19.09.2018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9E40BB-CF82-437F-A747-D79463842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Infortuni da caduta in piano: analisi delle cause più frequenti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D9B8D9-413D-44AD-91AD-54A7C5E00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536A0-103F-4254-944D-7F09BB7E4B96}" type="slidenum">
              <a:rPr lang="de-CH" smtClean="0"/>
              <a:t>2</a:t>
            </a:fld>
            <a:endParaRPr lang="de-CH" dirty="0"/>
          </a:p>
        </p:txBody>
      </p:sp>
      <p:pic>
        <p:nvPicPr>
          <p:cNvPr id="11" name="Bildplatzhalter 4" descr="Agenda_Uhr.jpg"/>
          <p:cNvPicPr>
            <a:picLocks noChangeAspect="1"/>
          </p:cNvPicPr>
          <p:nvPr/>
        </p:nvPicPr>
        <p:blipFill rotWithShape="1">
          <a:blip r:embed="rId3" cstate="print"/>
          <a:srcRect l="13381" t="17077" r="19284" b="7989"/>
          <a:stretch/>
        </p:blipFill>
        <p:spPr>
          <a:xfrm>
            <a:off x="6382800" y="1628798"/>
            <a:ext cx="5819112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845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31C0A-FE85-48E4-BA6C-7B46C4D05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Obiettivi dell’incontro odierno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DF5501-6275-4A7B-8B77-34DF579D6B7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Conoscere le cause che provocano infortuni da caduta in piano sul lavoro e nel tempo libero.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Sapere come evitare gli infortuni da caduta in piano.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Contribuire affinché entro il 201? gli infortuni saranno ridotti del XX</a:t>
            </a:r>
            <a:r>
              <a:rPr lang="it-IT" spc="-300" dirty="0"/>
              <a:t> </a:t>
            </a:r>
            <a:r>
              <a:rPr lang="it-IT" dirty="0"/>
              <a:t>%.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096807-7DEC-4D8E-ADE2-63636CD3A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4C1C6-F47A-4C0C-9C14-866C0EC578C3}" type="datetime1">
              <a:rPr lang="de-CH" smtClean="0"/>
              <a:t>19.09.2018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9E40BB-CF82-437F-A747-D79463842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Infortuni da caduta in piano: analisi delle cause più frequenti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D9B8D9-413D-44AD-91AD-54A7C5E00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536A0-103F-4254-944D-7F09BB7E4B96}" type="slidenum">
              <a:rPr lang="de-CH" smtClean="0"/>
              <a:t>3</a:t>
            </a:fld>
            <a:endParaRPr lang="de-CH" dirty="0"/>
          </a:p>
        </p:txBody>
      </p:sp>
      <p:pic>
        <p:nvPicPr>
          <p:cNvPr id="11" name="Bildplatzhalter 5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9" t="5873" r="13794" b="1339"/>
          <a:stretch/>
        </p:blipFill>
        <p:spPr>
          <a:xfrm>
            <a:off x="6383338" y="1628774"/>
            <a:ext cx="5808662" cy="4320505"/>
          </a:xfrm>
          <a:prstGeom prst="rect">
            <a:avLst/>
          </a:prstGeom>
          <a:ln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4066216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1099B-518D-4C9C-B513-960845C31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Esperienze vissute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DA75CA-601E-405E-8F48-0A95387C5A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Chi ha già subito un infortunio da caduta in piano?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Tipiche situazioni in cui è facile inciampare nella vita di tutti i giorni </a:t>
            </a:r>
            <a:br>
              <a:rPr lang="it-IT" dirty="0"/>
            </a:br>
            <a:r>
              <a:rPr lang="it-IT" dirty="0"/>
              <a:t>(lavoro e tempo libero): esperienze personali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Quali misure adottare?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In seno all’azienda vi è un responsabile cui notificare le «trappole» </a:t>
            </a:r>
            <a:br>
              <a:rPr lang="it-IT" dirty="0"/>
            </a:br>
            <a:r>
              <a:rPr lang="it-IT" dirty="0"/>
              <a:t>che provocano cadute?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F7F671-33A2-4DFB-ADEB-67D8E632E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9DD4C-A2A5-45D7-8FC7-71E9089F31B7}" type="datetime1">
              <a:rPr lang="de-CH" smtClean="0"/>
              <a:pPr/>
              <a:t>19.09.2018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3EFD1E-21A0-4EFA-89E9-D5CF4C7A2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Infortuni da caduta in piano: analisi delle cause più frequenti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37D681-D3B0-47A4-AAD6-A84F10675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FF471-C2C5-4EC6-88B8-EE0CC9877A9D}" type="slidenum">
              <a:rPr lang="de-CH" smtClean="0"/>
              <a:t>4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895349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1099B-518D-4C9C-B513-960845C31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Evitare gli infortuni da caduta in piano: possibilità a tre livelli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F7F671-33A2-4DFB-ADEB-67D8E632E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9DD4C-A2A5-45D7-8FC7-71E9089F31B7}" type="datetime1">
              <a:rPr lang="de-CH" smtClean="0"/>
              <a:pPr/>
              <a:t>19.09.2018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3EFD1E-21A0-4EFA-89E9-D5CF4C7A2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Infortuni da caduta in piano: analisi delle cause più frequenti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37D681-D3B0-47A4-AAD6-A84F10675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FF471-C2C5-4EC6-88B8-EE0CC9877A9D}" type="slidenum">
              <a:rPr lang="de-CH" smtClean="0"/>
              <a:t>5</a:t>
            </a:fld>
            <a:endParaRPr lang="de-CH" dirty="0"/>
          </a:p>
        </p:txBody>
      </p:sp>
      <p:pic>
        <p:nvPicPr>
          <p:cNvPr id="10" name="Grafik 14" descr="p429m713104_fuer PP.jpg"/>
          <p:cNvPicPr>
            <a:picLocks noChangeAspect="1"/>
          </p:cNvPicPr>
          <p:nvPr/>
        </p:nvPicPr>
        <p:blipFill rotWithShape="1">
          <a:blip r:embed="rId2" cstate="print"/>
          <a:srcRect l="11629" t="-2" r="37681" b="884"/>
          <a:stretch/>
        </p:blipFill>
        <p:spPr>
          <a:xfrm>
            <a:off x="7176120" y="2060848"/>
            <a:ext cx="1869997" cy="2621524"/>
          </a:xfrm>
          <a:prstGeom prst="rect">
            <a:avLst/>
          </a:prstGeom>
        </p:spPr>
      </p:pic>
      <p:pic>
        <p:nvPicPr>
          <p:cNvPr id="11" name="Picture 12"/>
          <p:cNvPicPr>
            <a:picLocks noChangeAspect="1" noChangeArrowheads="1"/>
          </p:cNvPicPr>
          <p:nvPr/>
        </p:nvPicPr>
        <p:blipFill rotWithShape="1">
          <a:blip r:embed="rId3" cstate="print"/>
          <a:srcRect l="12348" t="1729" r="2662" b="580"/>
          <a:stretch/>
        </p:blipFill>
        <p:spPr bwMode="auto">
          <a:xfrm>
            <a:off x="3863751" y="2060848"/>
            <a:ext cx="1870911" cy="2621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1"/>
          <p:cNvPicPr>
            <a:picLocks noChangeAspect="1" noChangeArrowheads="1"/>
          </p:cNvPicPr>
          <p:nvPr/>
        </p:nvPicPr>
        <p:blipFill rotWithShape="1">
          <a:blip r:embed="rId4" cstate="print"/>
          <a:srcRect l="5028" r="8701" b="884"/>
          <a:stretch/>
        </p:blipFill>
        <p:spPr bwMode="auto">
          <a:xfrm>
            <a:off x="551384" y="2060848"/>
            <a:ext cx="1871822" cy="2621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Inhaltsplatzhalter 12"/>
          <p:cNvSpPr txBox="1">
            <a:spLocks/>
          </p:cNvSpPr>
          <p:nvPr/>
        </p:nvSpPr>
        <p:spPr>
          <a:xfrm>
            <a:off x="550864" y="1396580"/>
            <a:ext cx="2849312" cy="520252"/>
          </a:xfrm>
          <a:prstGeom prst="rect">
            <a:avLst/>
          </a:prstGeom>
        </p:spPr>
        <p:txBody>
          <a:bodyPr lIns="0" tIns="0" rIns="0" bIns="0"/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9263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9138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2413" indent="-2651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9228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163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0450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600" b="1" dirty="0"/>
              <a:t>Creare</a:t>
            </a:r>
            <a:br>
              <a:rPr lang="it-IT" sz="1600" b="1" dirty="0"/>
            </a:br>
            <a:r>
              <a:rPr lang="it-IT" sz="1600" b="1" dirty="0"/>
              <a:t>condizioni favorevoli</a:t>
            </a:r>
          </a:p>
        </p:txBody>
      </p:sp>
      <p:sp>
        <p:nvSpPr>
          <p:cNvPr id="15" name="Inhaltsplatzhalter 12"/>
          <p:cNvSpPr txBox="1">
            <a:spLocks/>
          </p:cNvSpPr>
          <p:nvPr/>
        </p:nvSpPr>
        <p:spPr>
          <a:xfrm>
            <a:off x="550863" y="4816990"/>
            <a:ext cx="3082421" cy="9753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9263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9138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2413" indent="-2651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9228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163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0450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600" dirty="0"/>
              <a:t>Illuminazione ottimale</a:t>
            </a:r>
          </a:p>
          <a:p>
            <a:r>
              <a:rPr lang="it-IT" sz="1600" dirty="0"/>
              <a:t>Pavimenti antiscivolo</a:t>
            </a:r>
          </a:p>
          <a:p>
            <a:r>
              <a:rPr lang="it-IT" sz="1600" dirty="0"/>
              <a:t>Servizio invernale efficace</a:t>
            </a:r>
          </a:p>
          <a:p>
            <a:r>
              <a:rPr lang="it-IT" sz="1600" dirty="0"/>
              <a:t>Scarpe</a:t>
            </a:r>
          </a:p>
        </p:txBody>
      </p:sp>
      <p:sp>
        <p:nvSpPr>
          <p:cNvPr id="16" name="Inhaltsplatzhalter 12"/>
          <p:cNvSpPr txBox="1">
            <a:spLocks/>
          </p:cNvSpPr>
          <p:nvPr/>
        </p:nvSpPr>
        <p:spPr>
          <a:xfrm>
            <a:off x="3869381" y="4816990"/>
            <a:ext cx="2658668" cy="13483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9263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9138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2413" indent="-2651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9228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163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0450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600" dirty="0"/>
              <a:t>Avere ordine</a:t>
            </a:r>
          </a:p>
          <a:p>
            <a:r>
              <a:rPr lang="it-IT" sz="1600" dirty="0"/>
              <a:t>Definire regole e rispettarle</a:t>
            </a:r>
          </a:p>
          <a:p>
            <a:r>
              <a:rPr lang="it-IT" sz="1600" dirty="0"/>
              <a:t>Aumentare l’attenzione</a:t>
            </a:r>
          </a:p>
        </p:txBody>
      </p:sp>
      <p:sp>
        <p:nvSpPr>
          <p:cNvPr id="17" name="Inhaltsplatzhalter 12"/>
          <p:cNvSpPr txBox="1">
            <a:spLocks/>
          </p:cNvSpPr>
          <p:nvPr/>
        </p:nvSpPr>
        <p:spPr>
          <a:xfrm>
            <a:off x="7185810" y="4816990"/>
            <a:ext cx="2468116" cy="119135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9263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9138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2413" indent="-2651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9228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163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0450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600" dirty="0"/>
              <a:t>Migliorare l’equilibrio</a:t>
            </a:r>
          </a:p>
          <a:p>
            <a:r>
              <a:rPr lang="it-IT" sz="1600" dirty="0"/>
              <a:t>Allenare la forza fisica</a:t>
            </a:r>
          </a:p>
          <a:p>
            <a:r>
              <a:rPr lang="it-IT" sz="1600" dirty="0"/>
              <a:t>Migliorare la coordinazione</a:t>
            </a:r>
          </a:p>
        </p:txBody>
      </p:sp>
      <p:sp>
        <p:nvSpPr>
          <p:cNvPr id="18" name="Inhaltsplatzhalter 12"/>
          <p:cNvSpPr txBox="1">
            <a:spLocks/>
          </p:cNvSpPr>
          <p:nvPr/>
        </p:nvSpPr>
        <p:spPr>
          <a:xfrm>
            <a:off x="3869380" y="1396580"/>
            <a:ext cx="2849312" cy="52025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9263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9138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2413" indent="-2651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9228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163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0450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600" b="1" dirty="0"/>
              <a:t>Indurre un comporta-</a:t>
            </a:r>
            <a:br>
              <a:rPr lang="it-IT" sz="1600" b="1" dirty="0"/>
            </a:br>
            <a:r>
              <a:rPr lang="it-IT" sz="1600" b="1" dirty="0"/>
              <a:t>mento favorevole</a:t>
            </a:r>
          </a:p>
        </p:txBody>
      </p:sp>
      <p:sp>
        <p:nvSpPr>
          <p:cNvPr id="19" name="Inhaltsplatzhalter 12"/>
          <p:cNvSpPr txBox="1">
            <a:spLocks/>
          </p:cNvSpPr>
          <p:nvPr/>
        </p:nvSpPr>
        <p:spPr>
          <a:xfrm>
            <a:off x="7185809" y="1396580"/>
            <a:ext cx="2849312" cy="52025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9263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9138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2413" indent="-2651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9228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163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0450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600" b="1" dirty="0"/>
              <a:t>Creare condizioni</a:t>
            </a:r>
          </a:p>
          <a:p>
            <a:pPr marL="0" indent="0">
              <a:buNone/>
            </a:pPr>
            <a:r>
              <a:rPr lang="it-IT" sz="1600" b="1" dirty="0"/>
              <a:t>fisiche ottimali</a:t>
            </a:r>
          </a:p>
        </p:txBody>
      </p:sp>
    </p:spTree>
    <p:extLst>
      <p:ext uri="{BB962C8B-B14F-4D97-AF65-F5344CB8AC3E}">
        <p14:creationId xmlns:p14="http://schemas.microsoft.com/office/powerpoint/2010/main" val="4634936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31C0A-FE85-48E4-BA6C-7B46C4D05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Inciampare e cadere sono le cause d’infortunio più frequenti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DF5501-6275-4A7B-8B77-34DF579D6B7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Ogni anno in Svizzera si infortunano </a:t>
            </a:r>
            <a:r>
              <a:rPr lang="it-IT" dirty="0" err="1"/>
              <a:t>ca</a:t>
            </a:r>
            <a:r>
              <a:rPr lang="it-IT" dirty="0"/>
              <a:t>. </a:t>
            </a:r>
            <a:br>
              <a:rPr lang="it-IT" dirty="0"/>
            </a:br>
            <a:r>
              <a:rPr lang="it-IT" dirty="0"/>
              <a:t>190</a:t>
            </a:r>
            <a:r>
              <a:rPr lang="it-IT" spc="-300" dirty="0"/>
              <a:t> </a:t>
            </a:r>
            <a:r>
              <a:rPr lang="it-IT" dirty="0"/>
              <a:t>000 lavoratori.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Il 75</a:t>
            </a:r>
            <a:r>
              <a:rPr lang="it-IT" spc="-300" dirty="0"/>
              <a:t> </a:t>
            </a:r>
            <a:r>
              <a:rPr lang="it-IT" dirty="0"/>
              <a:t>% degli infortuni accade allo stesso livello (sul pavimento) e il 25</a:t>
            </a:r>
            <a:r>
              <a:rPr lang="it-IT" spc="-300" dirty="0"/>
              <a:t> </a:t>
            </a:r>
            <a:r>
              <a:rPr lang="it-IT" dirty="0"/>
              <a:t>% sulle scale fisse.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Nei mesi invernali (da dicembre a febbraio) </a:t>
            </a:r>
            <a:br>
              <a:rPr lang="it-IT" dirty="0"/>
            </a:br>
            <a:r>
              <a:rPr lang="it-IT" dirty="0"/>
              <a:t>le cadute in piano sono particolarmente frequenti.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Bastano semplici provvedimenti per ridurre molti infortuni.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096807-7DEC-4D8E-ADE2-63636CD3A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4C1C6-F47A-4C0C-9C14-866C0EC578C3}" type="datetime1">
              <a:rPr lang="de-CH" smtClean="0"/>
              <a:t>19.09.2018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9E40BB-CF82-437F-A747-D79463842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Infortuni da caduta in piano: analisi delle cause più frequenti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D9B8D9-413D-44AD-91AD-54A7C5E00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536A0-103F-4254-944D-7F09BB7E4B96}" type="slidenum">
              <a:rPr lang="de-CH" smtClean="0"/>
              <a:t>6</a:t>
            </a:fld>
            <a:endParaRPr lang="de-CH" dirty="0"/>
          </a:p>
        </p:txBody>
      </p:sp>
      <p:pic>
        <p:nvPicPr>
          <p:cNvPr id="11" name="Bildplatzhalter 6" descr="Bild28.jpg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 cstate="print"/>
          <a:srcRect l="-100" t="36459" r="1063" b="15022"/>
          <a:stretch/>
        </p:blipFill>
        <p:spPr>
          <a:xfrm>
            <a:off x="6384032" y="1628774"/>
            <a:ext cx="5808662" cy="4320505"/>
          </a:xfrm>
        </p:spPr>
      </p:pic>
    </p:spTree>
    <p:extLst>
      <p:ext uri="{BB962C8B-B14F-4D97-AF65-F5344CB8AC3E}">
        <p14:creationId xmlns:p14="http://schemas.microsoft.com/office/powerpoint/2010/main" val="10410880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1099B-518D-4C9C-B513-960845C31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Infortuni in azienda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F7F671-33A2-4DFB-ADEB-67D8E632E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9DD4C-A2A5-45D7-8FC7-71E9089F31B7}" type="datetime1">
              <a:rPr lang="de-CH" smtClean="0"/>
              <a:pPr/>
              <a:t>19.09.2018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3EFD1E-21A0-4EFA-89E9-D5CF4C7A2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Infortuni da caduta in piano: analisi delle cause più frequenti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37D681-D3B0-47A4-AAD6-A84F10675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FF471-C2C5-4EC6-88B8-EE0CC9877A9D}" type="slidenum">
              <a:rPr lang="de-CH" smtClean="0"/>
              <a:t>7</a:t>
            </a:fld>
            <a:endParaRPr lang="de-CH" dirty="0"/>
          </a:p>
        </p:txBody>
      </p:sp>
      <p:graphicFrame>
        <p:nvGraphicFramePr>
          <p:cNvPr id="10" name="Content Placeholder 7">
            <a:extLst>
              <a:ext uri="{FF2B5EF4-FFF2-40B4-BE49-F238E27FC236}">
                <a16:creationId xmlns:a16="http://schemas.microsoft.com/office/drawing/2014/main" id="{6C9FF48D-5AE9-42FA-9008-FFB43B7C282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0997416"/>
              </p:ext>
            </p:extLst>
          </p:nvPr>
        </p:nvGraphicFramePr>
        <p:xfrm>
          <a:off x="550863" y="1557338"/>
          <a:ext cx="9145584" cy="3779519"/>
        </p:xfrm>
        <a:graphic>
          <a:graphicData uri="http://schemas.openxmlformats.org/drawingml/2006/table">
            <a:tbl>
              <a:tblPr firstRow="1">
                <a:tableStyleId>{8251B765-F91A-4008-8DD1-53D880B8B698}</a:tableStyleId>
              </a:tblPr>
              <a:tblGrid>
                <a:gridCol w="1224657">
                  <a:extLst>
                    <a:ext uri="{9D8B030D-6E8A-4147-A177-3AD203B41FA5}">
                      <a16:colId xmlns:a16="http://schemas.microsoft.com/office/drawing/2014/main" val="956904968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1445462497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1921323573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408385416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200829963"/>
                    </a:ext>
                  </a:extLst>
                </a:gridCol>
                <a:gridCol w="158422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59494">
                <a:tc>
                  <a:txBody>
                    <a:bodyPr/>
                    <a:lstStyle/>
                    <a:p>
                      <a:r>
                        <a:rPr lang="it-IT" sz="1400" dirty="0"/>
                        <a:t>INP</a:t>
                      </a:r>
                      <a:r>
                        <a:rPr lang="en-US" sz="1400" spc="-200" dirty="0"/>
                        <a:t> </a:t>
                      </a:r>
                      <a:r>
                        <a:rPr lang="en-US" sz="1400" dirty="0"/>
                        <a:t>/</a:t>
                      </a:r>
                      <a:r>
                        <a:rPr lang="en-US" sz="1400" spc="-200" dirty="0"/>
                        <a:t> </a:t>
                      </a:r>
                      <a:r>
                        <a:rPr lang="it-IT" sz="1400" dirty="0"/>
                        <a:t>IP</a:t>
                      </a:r>
                      <a:endParaRPr lang="en-US" sz="1400" dirty="0"/>
                    </a:p>
                  </a:txBody>
                  <a:tcPr marL="75406" marR="75406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400" dirty="0"/>
                        <a:t>Tutti gli infortuni</a:t>
                      </a:r>
                    </a:p>
                  </a:txBody>
                  <a:tcPr marL="75406" marR="75406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400" dirty="0"/>
                        <a:t>Cadute per inciampo</a:t>
                      </a:r>
                    </a:p>
                  </a:txBody>
                  <a:tcPr marL="75406" marR="75406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400" dirty="0"/>
                        <a:t>Quota delle cadute per inciampo sul totale</a:t>
                      </a:r>
                    </a:p>
                  </a:txBody>
                  <a:tcPr marL="75406" marR="75406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400" dirty="0"/>
                        <a:t>Costi di tutti gli infortuni</a:t>
                      </a:r>
                    </a:p>
                  </a:txBody>
                  <a:tcPr marL="75406" marR="75406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Costi cadute per inciampo</a:t>
                      </a:r>
                    </a:p>
                  </a:txBody>
                  <a:tcPr marL="75406" marR="75406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420115"/>
                  </a:ext>
                </a:extLst>
              </a:tr>
              <a:tr h="3730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/>
                        <a:t>INP e IP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CH" sz="14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CH" sz="14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CH" sz="1400" dirty="0"/>
                    </a:p>
                  </a:txBody>
                  <a:tcPr marL="75406" marR="75406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DE" sz="1400" u="none" strike="noStrike" kern="1200" cap="none" spc="0" normalizeH="0" baseline="0" noProof="0" dirty="0">
                        <a:ln>
                          <a:noFill/>
                        </a:ln>
                        <a:effectLst/>
                        <a:uLnTx/>
                        <a:uFillTx/>
                      </a:endParaRPr>
                    </a:p>
                  </a:txBody>
                  <a:tcPr marL="75406" marR="7540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DE" sz="1400" u="none" strike="noStrike" kern="1200" cap="none" spc="0" normalizeH="0" baseline="0" noProof="0" dirty="0">
                        <a:ln>
                          <a:noFill/>
                        </a:ln>
                        <a:effectLst/>
                        <a:uLnTx/>
                        <a:uFillTx/>
                      </a:endParaRPr>
                    </a:p>
                  </a:txBody>
                  <a:tcPr marL="75406" marR="75406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CH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75406" marR="7540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CH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75406" marR="75406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CH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75406" marR="75406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2746191"/>
                  </a:ext>
                </a:extLst>
              </a:tr>
              <a:tr h="373083">
                <a:tc>
                  <a:txBody>
                    <a:bodyPr/>
                    <a:lstStyle/>
                    <a:p>
                      <a:r>
                        <a:rPr lang="de-DE" sz="1400" dirty="0"/>
                        <a:t>IP</a:t>
                      </a:r>
                      <a:endParaRPr lang="de-CH" sz="1400" dirty="0"/>
                    </a:p>
                    <a:p>
                      <a:endParaRPr lang="de-CH" sz="1400" dirty="0"/>
                    </a:p>
                    <a:p>
                      <a:endParaRPr lang="de-CH" sz="1400" dirty="0"/>
                    </a:p>
                    <a:p>
                      <a:endParaRPr lang="de-CH" sz="1400" dirty="0"/>
                    </a:p>
                  </a:txBody>
                  <a:tcPr marL="75406" marR="75406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CH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75406" marR="7540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CH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75406" marR="75406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CH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75406" marR="7540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CH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75406" marR="75406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CH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75406" marR="75406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9874436"/>
                  </a:ext>
                </a:extLst>
              </a:tr>
              <a:tr h="373083">
                <a:tc>
                  <a:txBody>
                    <a:bodyPr/>
                    <a:lstStyle/>
                    <a:p>
                      <a:r>
                        <a:rPr lang="de-DE" sz="1400" dirty="0"/>
                        <a:t>INP</a:t>
                      </a:r>
                      <a:endParaRPr lang="de-CH" sz="1400" dirty="0"/>
                    </a:p>
                    <a:p>
                      <a:endParaRPr lang="de-CH" sz="1400" dirty="0"/>
                    </a:p>
                    <a:p>
                      <a:endParaRPr lang="de-CH" sz="1400" dirty="0"/>
                    </a:p>
                    <a:p>
                      <a:endParaRPr lang="de-CH" sz="1400" dirty="0"/>
                    </a:p>
                  </a:txBody>
                  <a:tcPr marL="75406" marR="75406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CH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75406" marR="7540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CH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75406" marR="75406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CH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75406" marR="7540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CH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75406" marR="75406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CH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75406" marR="75406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3533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260C13-A945-4D0E-8F61-B5315521B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Guardare il filmato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935253-15F9-4F0B-8D65-7E29F234B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4C1C6-F47A-4C0C-9C14-866C0EC578C3}" type="datetime1">
              <a:rPr lang="de-CH" smtClean="0"/>
              <a:t>19.09.2018</a:t>
            </a:fld>
            <a:endParaRPr lang="de-CH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50F1A4-D9D8-43BE-8300-A36435610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Infortuni da caduta in piano: analisi delle cause più frequenti</a:t>
            </a:r>
            <a:endParaRPr lang="de-CH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0E1312-12DB-4C1E-A642-D98475B4E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C1188-46F9-40DB-8D3E-1DFAC3A47FC6}" type="slidenum">
              <a:rPr lang="de-CH" smtClean="0"/>
              <a:t>8</a:t>
            </a:fld>
            <a:endParaRPr lang="de-CH" dirty="0"/>
          </a:p>
        </p:txBody>
      </p:sp>
      <p:pic>
        <p:nvPicPr>
          <p:cNvPr id="8" name="Bildplatzhalter 5" descr="Film unten Schuh binden.jpg"/>
          <p:cNvPicPr>
            <a:picLocks noChangeAspect="1"/>
          </p:cNvPicPr>
          <p:nvPr/>
        </p:nvPicPr>
        <p:blipFill rotWithShape="1">
          <a:blip r:embed="rId3" cstate="print"/>
          <a:srcRect t="17676" b="17894"/>
          <a:stretch/>
        </p:blipFill>
        <p:spPr>
          <a:xfrm>
            <a:off x="551384" y="1556792"/>
            <a:ext cx="11089232" cy="4608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8504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1099B-518D-4C9C-B513-960845C31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Discussione di gruppo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DA75CA-601E-405E-8F48-0A95387C5A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Qual è la situazione nella vostra azienda? </a:t>
            </a:r>
            <a:br>
              <a:rPr lang="it-IT" dirty="0"/>
            </a:br>
            <a:r>
              <a:rPr lang="it-IT" dirty="0"/>
              <a:t>Vi sono «trappole» che provocano cadute e che vanno rimosse? </a:t>
            </a:r>
          </a:p>
          <a:p>
            <a:endParaRPr lang="it-IT" dirty="0"/>
          </a:p>
          <a:p>
            <a:r>
              <a:rPr lang="it-IT" dirty="0"/>
              <a:t>Qual è la situazione a casa? </a:t>
            </a:r>
            <a:br>
              <a:rPr lang="it-IT" dirty="0"/>
            </a:br>
            <a:r>
              <a:rPr lang="it-IT" dirty="0"/>
              <a:t>In presenza di queste «trappole» reagite diversamente che in azienda?</a:t>
            </a:r>
          </a:p>
          <a:p>
            <a:endParaRPr lang="it-IT" dirty="0"/>
          </a:p>
          <a:p>
            <a:r>
              <a:rPr lang="it-IT" dirty="0"/>
              <a:t>Quali cause possono provocare cadute in piano?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F7F671-33A2-4DFB-ADEB-67D8E632E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9DD4C-A2A5-45D7-8FC7-71E9089F31B7}" type="datetime1">
              <a:rPr lang="de-CH" smtClean="0"/>
              <a:pPr/>
              <a:t>19.09.2018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3EFD1E-21A0-4EFA-89E9-D5CF4C7A2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Infortuni da caduta in piano: analisi delle cause più frequenti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37D681-D3B0-47A4-AAD6-A84F10675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FF471-C2C5-4EC6-88B8-EE0CC9877A9D}" type="slidenum">
              <a:rPr lang="de-CH" smtClean="0"/>
              <a:t>9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88709431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NGUAGEID" val="2055"/>
</p:tagLst>
</file>

<file path=ppt/theme/theme1.xml><?xml version="1.0" encoding="utf-8"?>
<a:theme xmlns:a="http://schemas.openxmlformats.org/drawingml/2006/main" name=" Presentazione nuova 16x9_Muster">
  <a:themeElements>
    <a:clrScheme name="SUVA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FF8200"/>
      </a:accent1>
      <a:accent2>
        <a:srgbClr val="FFC180"/>
      </a:accent2>
      <a:accent3>
        <a:srgbClr val="00B8CF"/>
      </a:accent3>
      <a:accent4>
        <a:srgbClr val="80DCE7"/>
      </a:accent4>
      <a:accent5>
        <a:srgbClr val="666666"/>
      </a:accent5>
      <a:accent6>
        <a:srgbClr val="B3B3B3"/>
      </a:accent6>
      <a:hlink>
        <a:srgbClr val="44546A"/>
      </a:hlink>
      <a:folHlink>
        <a:srgbClr val="AEABAB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l">
          <a:defRPr sz="1400" b="1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defRPr sz="1200" dirty="0" err="1" smtClean="0"/>
        </a:defPPr>
      </a:lstStyle>
    </a:txDef>
  </a:objectDefaults>
  <a:extraClrSchemeLst/>
  <a:custClrLst>
    <a:custClr name="Rot">
      <a:srgbClr val="F50000"/>
    </a:custClr>
    <a:custClr name="Gelb">
      <a:srgbClr val="FFD700"/>
    </a:custClr>
    <a:custClr name="Gruen">
      <a:srgbClr val="009B00"/>
    </a:custClr>
  </a:custClrLst>
  <a:extLst>
    <a:ext uri="{05A4C25C-085E-4340-85A3-A5531E510DB2}">
      <thm15:themeFamily xmlns:thm15="http://schemas.microsoft.com/office/thememl/2012/main" name="16_9_It_Ver 1.2.potx" id="{0DCE421E-E696-41F0-96DD-387FEDF212FE}" vid="{AA3C8DD4-4C9A-4666-B870-A3EBB234712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 Presentazione nuova 16x9_Muster.potx</Template>
  <TotalTime>0</TotalTime>
  <Words>765</Words>
  <Application>Microsoft Office PowerPoint</Application>
  <PresentationFormat>Breitbild</PresentationFormat>
  <Paragraphs>178</Paragraphs>
  <Slides>12</Slides>
  <Notes>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5" baseType="lpstr">
      <vt:lpstr>Arial</vt:lpstr>
      <vt:lpstr>Calibri</vt:lpstr>
      <vt:lpstr> Presentazione nuova 16x9_Muster</vt:lpstr>
      <vt:lpstr>Infortuni da caduta in piano:  analisi delle cause più frequenti</vt:lpstr>
      <vt:lpstr>Programma dei prossimi 50 minuti</vt:lpstr>
      <vt:lpstr>Obiettivi dell’incontro odierno</vt:lpstr>
      <vt:lpstr>Esperienze vissute</vt:lpstr>
      <vt:lpstr>Evitare gli infortuni da caduta in piano: possibilità a tre livelli</vt:lpstr>
      <vt:lpstr>Inciampare e cadere sono le cause d’infortunio più frequenti</vt:lpstr>
      <vt:lpstr>Infortuni in azienda</vt:lpstr>
      <vt:lpstr>Guardare il filmato</vt:lpstr>
      <vt:lpstr>Discussione di gruppo</vt:lpstr>
      <vt:lpstr>Le cause d’infortunio più frequenti</vt:lpstr>
      <vt:lpstr>Notifica delle «trappole»</vt:lpstr>
      <vt:lpstr>Insegnamenti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Präsentationstitel (Arial Bold, 26 pt/Zab 38 pt)</dc:title>
  <cp:lastModifiedBy>Huber-Brun Susan (HBU)</cp:lastModifiedBy>
  <cp:revision>53</cp:revision>
  <dcterms:created xsi:type="dcterms:W3CDTF">2018-01-15T09:56:44Z</dcterms:created>
  <dcterms:modified xsi:type="dcterms:W3CDTF">2018-09-19T09:52:27Z</dcterms:modified>
</cp:coreProperties>
</file>