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302" r:id="rId4"/>
    <p:sldId id="262" r:id="rId5"/>
    <p:sldId id="303" r:id="rId6"/>
    <p:sldId id="304" r:id="rId7"/>
    <p:sldId id="305" r:id="rId8"/>
    <p:sldId id="270" r:id="rId9"/>
    <p:sldId id="306" r:id="rId10"/>
    <p:sldId id="307" r:id="rId11"/>
    <p:sldId id="308" r:id="rId12"/>
    <p:sldId id="309" r:id="rId13"/>
  </p:sldIdLst>
  <p:sldSz cx="12192000" cy="6858000"/>
  <p:notesSz cx="6858000" cy="9144000"/>
  <p:custDataLst>
    <p:tags r:id="rId16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60780" autoAdjust="0"/>
  </p:normalViewPr>
  <p:slideViewPr>
    <p:cSldViewPr showGuides="1">
      <p:cViewPr varScale="1">
        <p:scale>
          <a:sx n="79" d="100"/>
          <a:sy n="79" d="100"/>
        </p:scale>
        <p:origin x="1794" y="90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88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Suggerimenti per programmare lo svolgimento dell’evento (50 minuti) </a:t>
            </a: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/>
              <a:t>Cercare una persona con buona comunicativa e incaricarla di presentare l’evento.</a:t>
            </a:r>
          </a:p>
          <a:p>
            <a:endParaRPr lang="it-IT" b="1" dirty="0"/>
          </a:p>
          <a:p>
            <a:r>
              <a:rPr lang="it-IT" b="1" dirty="0"/>
              <a:t>Benvenuto </a:t>
            </a:r>
          </a:p>
          <a:p>
            <a:pPr marL="171450" indent="-171450">
              <a:buFontTx/>
              <a:buChar char="-"/>
            </a:pPr>
            <a:r>
              <a:rPr lang="it-IT" dirty="0"/>
              <a:t>I partecipanti raccontano le loro esperienze in tema di cadute in piano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Presentare fatti sul tema </a:t>
            </a:r>
          </a:p>
          <a:p>
            <a:r>
              <a:rPr lang="it-IT" dirty="0"/>
              <a:t>- Evidenziare che le cadute in piano sono un problema serio </a:t>
            </a:r>
          </a:p>
          <a:p>
            <a:r>
              <a:rPr lang="it-IT" dirty="0"/>
              <a:t>- Quasi un terzo di tutti gli infortuni sono dovuti al fatto di inciampare, scivolare e cadere </a:t>
            </a:r>
          </a:p>
          <a:p>
            <a:r>
              <a:rPr lang="it-IT" dirty="0"/>
              <a:t>- Due terzi di questi infortuni si verificano in piano, ovvero a livello del pavimento </a:t>
            </a:r>
          </a:p>
          <a:p>
            <a:r>
              <a:rPr lang="it-IT" dirty="0"/>
              <a:t>- Nella nostra azienda si verificano ogni anno in media tot cadute in piano che provocano costi pari a tot franchi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Proiettare film «rasoterra»</a:t>
            </a:r>
          </a:p>
          <a:p>
            <a:r>
              <a:rPr lang="it-IT" dirty="0"/>
              <a:t>​</a:t>
            </a:r>
          </a:p>
          <a:p>
            <a:r>
              <a:rPr lang="it-IT" b="1" dirty="0"/>
              <a:t>Dibattito sul film </a:t>
            </a:r>
          </a:p>
          <a:p>
            <a:r>
              <a:rPr lang="it-IT" dirty="0"/>
              <a:t>- Il film è realistico? Se sì: perché? </a:t>
            </a:r>
          </a:p>
          <a:p>
            <a:r>
              <a:rPr lang="it-IT" dirty="0"/>
              <a:t>- Quali insidie avete identificato? </a:t>
            </a:r>
          </a:p>
          <a:p>
            <a:r>
              <a:rPr lang="it-IT" dirty="0"/>
              <a:t>- Conoscete altre trappole del genere (a casa, sul tragitto casa-lavoro)?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Discutere in piccoli gruppi </a:t>
            </a:r>
          </a:p>
          <a:p>
            <a:r>
              <a:rPr lang="it-IT" dirty="0"/>
              <a:t>- Come è la situazione in azienda? Ci sono pericoli che vanno eliminati? </a:t>
            </a:r>
          </a:p>
          <a:p>
            <a:r>
              <a:rPr lang="it-IT" dirty="0"/>
              <a:t>- Come è la situazione a casa? </a:t>
            </a:r>
          </a:p>
          <a:p>
            <a:r>
              <a:rPr lang="it-IT" dirty="0"/>
              <a:t>- Quali sono le cause delle cadute in piano?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Analizzare le risposte insieme ai partecipanti</a:t>
            </a:r>
          </a:p>
          <a:p>
            <a:r>
              <a:rPr lang="it-IT" dirty="0"/>
              <a:t>- Evidenziare le cause delle cadute in piano, ad esempio: carenze di natura tecnica: pavimenti usurati o scivolosi, scarpe non adatte, assenza di un corrimano ecc. carenze di tipo organizzativo: stress, disordine ecc.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Quiz illustrato </a:t>
            </a:r>
          </a:p>
          <a:p>
            <a:r>
              <a:rPr lang="it-IT" dirty="0"/>
              <a:t>- I collaboratori risolvono il quiz rispondendo alle domande «giusto /sbagliato»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Conclusione </a:t>
            </a:r>
          </a:p>
          <a:p>
            <a:r>
              <a:rPr lang="it-IT" dirty="0"/>
              <a:t>- Invitare i collaboratori a rimuovere nel limite del possibile le «trappole» che possono provocare una caduta in piano o avvisare la persona incaricata di rimuoverle. Se non esiste  un «ufficio di notifica», istituirlo in azienda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9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Prima dell'incontro: definire in quale misura volete ridurre gli infortuni da caduta in piano nella vostra azienda. </a:t>
            </a: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Chiedere ai collaboratori di raccontare le loro esperienze.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Completare il lucido con la statistica degli infortuni della vostra azienda. </a:t>
            </a:r>
          </a:p>
          <a:p>
            <a:endParaRPr lang="de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Svizzera, inciampare e cadere sono le cause d'infortunio più frequenti. Ogni anno circa 165 000 assicurati LAINF subiscono un infortunio da caduta in piano, quasi 60 000 sul lavoro e 105 000 nel tempo libero. </a:t>
            </a:r>
          </a:p>
          <a:p>
            <a:endParaRPr lang="de-CH" baseline="0" dirty="0"/>
          </a:p>
          <a:p>
            <a:pPr>
              <a:spcAft>
                <a:spcPts val="600"/>
              </a:spcAft>
            </a:pPr>
            <a:r>
              <a:rPr lang="it-IT" dirty="0"/>
              <a:t>Gli infortuni da caduta in piano sono mediamente molto cari e provocano all'azienda costi indiretti elevati (riprogrammare il lavoro lavoro, cercare sostituti, ore supplementari ecc.). </a:t>
            </a:r>
          </a:p>
          <a:p>
            <a:r>
              <a:rPr lang="it-IT" dirty="0"/>
              <a:t>A seconda del settore di attività, questi costi indiretti sono da 1,5 a 5 volte superiori ai costi diretti (prestazione assicurativa: vedi sopra)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Creare se possibile un ambiente da sala cinematografica e oscurare il locale.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Queste domande vanno discusse in gruppi di quattro persone. Informare i partecipanti che al termine del lavoro di gruppo i risultati saranno discussi in aula. La discussione di gruppo dura 10 minuti circa.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Prima dell'incontro determinare il responsabile incaricato di eliminare le «trappole» e stabilire come intervenire.</a:t>
            </a: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hanno imparato i collaboratori? </a:t>
            </a:r>
          </a:p>
          <a:p>
            <a:r>
              <a:rPr lang="it-IT" dirty="0"/>
              <a:t>A cosa presteranno particolare attenzione in futuro? </a:t>
            </a:r>
          </a:p>
          <a:p>
            <a:r>
              <a:rPr lang="it-IT" dirty="0"/>
              <a:t>Vi sono buoni propositi?</a:t>
            </a:r>
          </a:p>
          <a:p>
            <a:r>
              <a:rPr lang="it-IT" dirty="0"/>
              <a:t>Com'è possibile raggiungere assieme gli obiettivi?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apitolo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arancion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immagine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senza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senza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Infortuni da caduta in piano: </a:t>
            </a:r>
            <a:br>
              <a:rPr lang="it-IT" dirty="0"/>
            </a:br>
            <a:r>
              <a:rPr lang="it-IT" dirty="0"/>
              <a:t>analisi delle cause più frequenti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guida è stata pensata per aiutarvi a preparare e attuare il modulo di prevenzione «starter kit».</a:t>
            </a:r>
            <a:endParaRPr lang="it-CH" noProof="0" dirty="0"/>
          </a:p>
        </p:txBody>
      </p:sp>
      <p:pic>
        <p:nvPicPr>
          <p:cNvPr id="6" name="Bildplatzhalter 10" descr="BIld von Beever für Folien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/>
          <a:srcRect l="118" t="19631" r="-118" b="30273"/>
          <a:stretch/>
        </p:blipFill>
        <p:spPr>
          <a:xfrm>
            <a:off x="0" y="549275"/>
            <a:ext cx="11641138" cy="3887788"/>
          </a:xfrm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cause d’infortunio più frequenti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Carenze tecniche</a:t>
            </a:r>
          </a:p>
          <a:p>
            <a:pPr marL="0" indent="0">
              <a:buNone/>
            </a:pPr>
            <a:r>
              <a:rPr lang="it-IT" dirty="0"/>
              <a:t>Pavimenti difettosi, illuminazione mancante o scarsa, scale senza corrimano, pavimenti lisci, calzature inadeguate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Organizzazione</a:t>
            </a:r>
          </a:p>
          <a:p>
            <a:pPr marL="0" indent="0">
              <a:buNone/>
            </a:pPr>
            <a:r>
              <a:rPr lang="it-IT" dirty="0"/>
              <a:t>Ordine e pulizia insufficienti sul posto di lavoro, zone di pericolo non segnalate, assenza di regole, regole poco chiare ecc.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Comportamento personale</a:t>
            </a:r>
          </a:p>
          <a:p>
            <a:pPr marL="0" indent="0">
              <a:buNone/>
            </a:pPr>
            <a:r>
              <a:rPr lang="it-IT" dirty="0"/>
              <a:t>Oggetti lasciati sul pavimento, disattenzione, disordine, sottovalutazione del rischio, scarsa condizione fisica ecc.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191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Notifica delle «trappole»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Se notate ostacoli che possono provocare cadute, laddove possibile dovete rimuoverli immediatamente o segnalarli.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 servono altre misure rivolgetevi a: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(inserire il nome della persona)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Successivamente avviare le misure necessarie.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Grazie della collaborazione!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11</a:t>
            </a:fld>
            <a:endParaRPr lang="de-CH" dirty="0"/>
          </a:p>
        </p:txBody>
      </p:sp>
      <p:pic>
        <p:nvPicPr>
          <p:cNvPr id="11" name="Bildplatzhalter 4" descr="DSC02114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l="296" t="21961" r="1709" b="23350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28024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Insegnamenti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12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4209" b="21407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47770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Programma dei prossimi 50 minuti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Introduzione con il filmato «rasoterra» (20')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Lavoro di gruppo (15')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Risolvere il quiz illustrato (10')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Conclusione (5')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pic>
        <p:nvPicPr>
          <p:cNvPr id="11" name="Bildplatzhalter 4" descr="Agenda_Uhr.jpg"/>
          <p:cNvPicPr>
            <a:picLocks noChangeAspect="1"/>
          </p:cNvPicPr>
          <p:nvPr/>
        </p:nvPicPr>
        <p:blipFill rotWithShape="1">
          <a:blip r:embed="rId3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dell’incontro odierno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Conoscere le cause che provocano infortuni da caduta in piano sul lavoro e nel tempo libero.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Sapere come evitare gli infortuni da caduta in piano.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Contribuire affinché entro il 201? gli infortuni saranno ridotti del XX</a:t>
            </a:r>
            <a:r>
              <a:rPr lang="it-IT" spc="-300" dirty="0"/>
              <a:t> </a:t>
            </a:r>
            <a:r>
              <a:rPr lang="it-IT" dirty="0"/>
              <a:t>%.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873" r="13794" b="1339"/>
          <a:stretch/>
        </p:blipFill>
        <p:spPr>
          <a:xfrm>
            <a:off x="6383338" y="1628774"/>
            <a:ext cx="5808662" cy="43205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6621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Esperienze vissute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Chi ha già subito un infortunio da caduta in piano?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Tipiche situazioni in cui è facile inciampare nella vita di tutti i giorni </a:t>
            </a:r>
            <a:br>
              <a:rPr lang="it-IT" dirty="0"/>
            </a:br>
            <a:r>
              <a:rPr lang="it-IT" dirty="0"/>
              <a:t>(lavoro e tempo libero): esperienze personali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Quali misure adottare?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seno all’azienda vi è un responsabile cui notificare le «trappole» </a:t>
            </a:r>
            <a:br>
              <a:rPr lang="it-IT" dirty="0"/>
            </a:br>
            <a:r>
              <a:rPr lang="it-IT" dirty="0"/>
              <a:t>che provocano cadute?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Evitare gli infortuni da caduta in piano: possibilità a tre livelli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5</a:t>
            </a:fld>
            <a:endParaRPr lang="de-CH" dirty="0"/>
          </a:p>
        </p:txBody>
      </p:sp>
      <p:pic>
        <p:nvPicPr>
          <p:cNvPr id="10" name="Grafik 14" descr="p429m713104_fuer PP.jpg"/>
          <p:cNvPicPr>
            <a:picLocks noChangeAspect="1"/>
          </p:cNvPicPr>
          <p:nvPr/>
        </p:nvPicPr>
        <p:blipFill rotWithShape="1">
          <a:blip r:embed="rId2" cstate="print"/>
          <a:srcRect l="11629" t="-2" r="37681" b="884"/>
          <a:stretch/>
        </p:blipFill>
        <p:spPr>
          <a:xfrm>
            <a:off x="7176120" y="2060848"/>
            <a:ext cx="1869997" cy="2621524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3" cstate="print"/>
          <a:srcRect l="12348" t="1729" r="2662" b="580"/>
          <a:stretch/>
        </p:blipFill>
        <p:spPr bwMode="auto">
          <a:xfrm>
            <a:off x="3863751" y="2060848"/>
            <a:ext cx="1870911" cy="26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4" cstate="print"/>
          <a:srcRect l="5028" r="8701" b="884"/>
          <a:stretch/>
        </p:blipFill>
        <p:spPr bwMode="auto">
          <a:xfrm>
            <a:off x="551384" y="2060848"/>
            <a:ext cx="1871822" cy="26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12"/>
          <p:cNvSpPr txBox="1">
            <a:spLocks/>
          </p:cNvSpPr>
          <p:nvPr/>
        </p:nvSpPr>
        <p:spPr>
          <a:xfrm>
            <a:off x="550864" y="1396580"/>
            <a:ext cx="2849312" cy="520252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Creare</a:t>
            </a:r>
            <a:br>
              <a:rPr lang="it-IT" sz="1600" b="1" dirty="0"/>
            </a:br>
            <a:r>
              <a:rPr lang="it-IT" sz="1600" b="1" dirty="0"/>
              <a:t>condizioni favorevoli</a:t>
            </a:r>
          </a:p>
        </p:txBody>
      </p:sp>
      <p:sp>
        <p:nvSpPr>
          <p:cNvPr id="15" name="Inhaltsplatzhalter 12"/>
          <p:cNvSpPr txBox="1">
            <a:spLocks/>
          </p:cNvSpPr>
          <p:nvPr/>
        </p:nvSpPr>
        <p:spPr>
          <a:xfrm>
            <a:off x="550863" y="4816990"/>
            <a:ext cx="3082421" cy="975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Illuminazione ottimale</a:t>
            </a:r>
          </a:p>
          <a:p>
            <a:r>
              <a:rPr lang="it-IT" sz="1600" dirty="0"/>
              <a:t>Pavimenti antiscivolo</a:t>
            </a:r>
          </a:p>
          <a:p>
            <a:r>
              <a:rPr lang="it-IT" sz="1600" dirty="0"/>
              <a:t>Servizio invernale efficace</a:t>
            </a:r>
          </a:p>
          <a:p>
            <a:r>
              <a:rPr lang="it-IT" sz="1600" dirty="0"/>
              <a:t>Scarpe</a:t>
            </a:r>
          </a:p>
        </p:txBody>
      </p:sp>
      <p:sp>
        <p:nvSpPr>
          <p:cNvPr id="16" name="Inhaltsplatzhalter 12"/>
          <p:cNvSpPr txBox="1">
            <a:spLocks/>
          </p:cNvSpPr>
          <p:nvPr/>
        </p:nvSpPr>
        <p:spPr>
          <a:xfrm>
            <a:off x="3869381" y="4816990"/>
            <a:ext cx="2658668" cy="134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Avere ordine</a:t>
            </a:r>
          </a:p>
          <a:p>
            <a:r>
              <a:rPr lang="it-IT" sz="1600" dirty="0"/>
              <a:t>Definire regole e rispettarle</a:t>
            </a:r>
          </a:p>
          <a:p>
            <a:r>
              <a:rPr lang="it-IT" sz="1600" dirty="0"/>
              <a:t>Aumentare l’attenzione</a:t>
            </a:r>
          </a:p>
        </p:txBody>
      </p:sp>
      <p:sp>
        <p:nvSpPr>
          <p:cNvPr id="17" name="Inhaltsplatzhalter 12"/>
          <p:cNvSpPr txBox="1">
            <a:spLocks/>
          </p:cNvSpPr>
          <p:nvPr/>
        </p:nvSpPr>
        <p:spPr>
          <a:xfrm>
            <a:off x="7185810" y="4816990"/>
            <a:ext cx="2468116" cy="1191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Migliorare l’equilibrio</a:t>
            </a:r>
          </a:p>
          <a:p>
            <a:r>
              <a:rPr lang="it-IT" sz="1600" dirty="0"/>
              <a:t>Allenare la forza fisica</a:t>
            </a:r>
          </a:p>
          <a:p>
            <a:r>
              <a:rPr lang="it-IT" sz="1600" dirty="0"/>
              <a:t>Migliorare la coordinazione</a:t>
            </a:r>
          </a:p>
        </p:txBody>
      </p:sp>
      <p:sp>
        <p:nvSpPr>
          <p:cNvPr id="18" name="Inhaltsplatzhalter 12"/>
          <p:cNvSpPr txBox="1">
            <a:spLocks/>
          </p:cNvSpPr>
          <p:nvPr/>
        </p:nvSpPr>
        <p:spPr>
          <a:xfrm>
            <a:off x="3869380" y="1396580"/>
            <a:ext cx="2849312" cy="520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Indurre un comporta-</a:t>
            </a:r>
            <a:br>
              <a:rPr lang="it-IT" sz="1600" b="1" dirty="0"/>
            </a:br>
            <a:r>
              <a:rPr lang="it-IT" sz="1600" b="1" dirty="0"/>
              <a:t>mento favorevole</a:t>
            </a:r>
          </a:p>
        </p:txBody>
      </p:sp>
      <p:sp>
        <p:nvSpPr>
          <p:cNvPr id="19" name="Inhaltsplatzhalter 12"/>
          <p:cNvSpPr txBox="1">
            <a:spLocks/>
          </p:cNvSpPr>
          <p:nvPr/>
        </p:nvSpPr>
        <p:spPr>
          <a:xfrm>
            <a:off x="7185809" y="1396580"/>
            <a:ext cx="2849312" cy="520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Creare condizioni</a:t>
            </a:r>
          </a:p>
          <a:p>
            <a:pPr marL="0" indent="0">
              <a:buNone/>
            </a:pPr>
            <a:r>
              <a:rPr lang="it-IT" sz="1600" b="1" dirty="0"/>
              <a:t>fisiche ottimali</a:t>
            </a:r>
          </a:p>
        </p:txBody>
      </p:sp>
    </p:spTree>
    <p:extLst>
      <p:ext uri="{BB962C8B-B14F-4D97-AF65-F5344CB8AC3E}">
        <p14:creationId xmlns:p14="http://schemas.microsoft.com/office/powerpoint/2010/main" val="46349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Inciampare e cadere sono le cause d’infortunio più frequenti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Ogni anno in Svizzera si infortunano </a:t>
            </a:r>
            <a:r>
              <a:rPr lang="it-IT" dirty="0" err="1"/>
              <a:t>ca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190</a:t>
            </a:r>
            <a:r>
              <a:rPr lang="it-IT" spc="-300" dirty="0"/>
              <a:t> </a:t>
            </a:r>
            <a:r>
              <a:rPr lang="it-IT" dirty="0"/>
              <a:t>000 lavoratori.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75</a:t>
            </a:r>
            <a:r>
              <a:rPr lang="it-IT" spc="-300" dirty="0"/>
              <a:t> </a:t>
            </a:r>
            <a:r>
              <a:rPr lang="it-IT" dirty="0"/>
              <a:t>% degli infortuni accade allo stesso livello (sul pavimento) e il 25</a:t>
            </a:r>
            <a:r>
              <a:rPr lang="it-IT" spc="-300" dirty="0"/>
              <a:t> </a:t>
            </a:r>
            <a:r>
              <a:rPr lang="it-IT" dirty="0"/>
              <a:t>% sulle scale fisse.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Nei mesi invernali (da dicembre a febbraio) </a:t>
            </a:r>
            <a:br>
              <a:rPr lang="it-IT" dirty="0"/>
            </a:br>
            <a:r>
              <a:rPr lang="it-IT" dirty="0"/>
              <a:t>le cadute in piano sono particolarmente frequenti.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Bastano semplici provvedimenti per ridurre molti infortuni.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11" name="Bildplatzhalter 6" descr="Bild2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-100" t="36459" r="1063" b="15022"/>
          <a:stretch/>
        </p:blipFill>
        <p:spPr>
          <a:xfrm>
            <a:off x="6384032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104108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Infortuni in azienda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997416"/>
              </p:ext>
            </p:extLst>
          </p:nvPr>
        </p:nvGraphicFramePr>
        <p:xfrm>
          <a:off x="550863" y="1557338"/>
          <a:ext cx="9145584" cy="3779519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224657">
                  <a:extLst>
                    <a:ext uri="{9D8B030D-6E8A-4147-A177-3AD203B41FA5}">
                      <a16:colId xmlns:a16="http://schemas.microsoft.com/office/drawing/2014/main" val="9569049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454624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829963"/>
                    </a:ext>
                  </a:extLst>
                </a:gridCol>
                <a:gridCol w="1584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it-IT" sz="1400" dirty="0"/>
                        <a:t>INP</a:t>
                      </a:r>
                      <a:r>
                        <a:rPr lang="en-US" sz="1400" spc="-200" dirty="0"/>
                        <a:t> </a:t>
                      </a:r>
                      <a:r>
                        <a:rPr lang="en-US" sz="1400" dirty="0"/>
                        <a:t>/</a:t>
                      </a:r>
                      <a:r>
                        <a:rPr lang="en-US" sz="1400" spc="-200" dirty="0"/>
                        <a:t> </a:t>
                      </a:r>
                      <a:r>
                        <a:rPr lang="it-IT" sz="1400" dirty="0"/>
                        <a:t>IP</a:t>
                      </a:r>
                      <a:endParaRPr lang="en-US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Tutti gli infortuni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Cadute per inciampo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Quota delle cadute per inciampo sul totale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Costi di tutti gli infortuni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Costi cadute per inciampo</a:t>
                      </a: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INP e 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DE" sz="1400" dirty="0"/>
                        <a:t>IP</a:t>
                      </a:r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DE" sz="1400" dirty="0"/>
                        <a:t>INP</a:t>
                      </a:r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Guardare il filmato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19.09.2018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8</a:t>
            </a:fld>
            <a:endParaRPr lang="de-CH" dirty="0"/>
          </a:p>
        </p:txBody>
      </p:sp>
      <p:pic>
        <p:nvPicPr>
          <p:cNvPr id="8" name="Bildplatzhalter 5" descr="Film unten Schuh binden.jpg"/>
          <p:cNvPicPr>
            <a:picLocks noChangeAspect="1"/>
          </p:cNvPicPr>
          <p:nvPr/>
        </p:nvPicPr>
        <p:blipFill rotWithShape="1">
          <a:blip r:embed="rId3" cstate="print"/>
          <a:srcRect t="17676" b="17894"/>
          <a:stretch/>
        </p:blipFill>
        <p:spPr>
          <a:xfrm>
            <a:off x="551384" y="1556792"/>
            <a:ext cx="11089232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Discussione di gruppo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 è la situazione nella vostra azienda? </a:t>
            </a:r>
            <a:br>
              <a:rPr lang="it-IT" dirty="0"/>
            </a:br>
            <a:r>
              <a:rPr lang="it-IT" dirty="0"/>
              <a:t>Vi sono «trappole» che provocano cadute e che vanno rimosse? </a:t>
            </a:r>
          </a:p>
          <a:p>
            <a:endParaRPr lang="it-IT" dirty="0"/>
          </a:p>
          <a:p>
            <a:r>
              <a:rPr lang="it-IT" dirty="0"/>
              <a:t>Qual è la situazione a casa? </a:t>
            </a:r>
            <a:br>
              <a:rPr lang="it-IT" dirty="0"/>
            </a:br>
            <a:r>
              <a:rPr lang="it-IT" dirty="0"/>
              <a:t>In presenza di queste «trappole» reagite diversamente che in azienda?</a:t>
            </a:r>
          </a:p>
          <a:p>
            <a:endParaRPr lang="it-IT" dirty="0"/>
          </a:p>
          <a:p>
            <a:r>
              <a:rPr lang="it-IT" dirty="0"/>
              <a:t>Quali cause possono provocare cadute in piano?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19.09.2018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Infortuni da caduta in piano: analisi delle cause più frequenti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7094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esentazione nuova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It_Ver 1.2.potx" id="{0DCE421E-E696-41F0-96DD-387FEDF212FE}" vid="{AA3C8DD4-4C9A-4666-B870-A3EBB2347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Presentazione nuova 16x9_Muster.potx</Template>
  <TotalTime>0</TotalTime>
  <Words>765</Words>
  <Application>Microsoft Office PowerPoint</Application>
  <PresentationFormat>Breitbild</PresentationFormat>
  <Paragraphs>178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 Presentazione nuova 16x9_Muster</vt:lpstr>
      <vt:lpstr>Infortuni da caduta in piano:  analisi delle cause più frequenti</vt:lpstr>
      <vt:lpstr>Programma dei prossimi 50 minuti</vt:lpstr>
      <vt:lpstr>Obiettivi dell’incontro odierno</vt:lpstr>
      <vt:lpstr>Esperienze vissute</vt:lpstr>
      <vt:lpstr>Evitare gli infortuni da caduta in piano: possibilità a tre livelli</vt:lpstr>
      <vt:lpstr>Inciampare e cadere sono le cause d’infortunio più frequenti</vt:lpstr>
      <vt:lpstr>Infortuni in azienda</vt:lpstr>
      <vt:lpstr>Guardare il filmato</vt:lpstr>
      <vt:lpstr>Discussione di gruppo</vt:lpstr>
      <vt:lpstr>Le cause d’infortunio più frequenti</vt:lpstr>
      <vt:lpstr>Notifica delle «trappole»</vt:lpstr>
      <vt:lpstr>Insegnamenti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cp:lastModifiedBy>Huber-Brun Susan (HBU)</cp:lastModifiedBy>
  <cp:revision>53</cp:revision>
  <dcterms:created xsi:type="dcterms:W3CDTF">2018-01-15T09:56:44Z</dcterms:created>
  <dcterms:modified xsi:type="dcterms:W3CDTF">2018-09-19T09:52:27Z</dcterms:modified>
</cp:coreProperties>
</file>