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7" r:id="rId2"/>
    <p:sldId id="313" r:id="rId3"/>
    <p:sldId id="270" r:id="rId4"/>
    <p:sldId id="328" r:id="rId5"/>
    <p:sldId id="271" r:id="rId6"/>
    <p:sldId id="318" r:id="rId7"/>
    <p:sldId id="315" r:id="rId8"/>
    <p:sldId id="316" r:id="rId9"/>
    <p:sldId id="274" r:id="rId10"/>
    <p:sldId id="272" r:id="rId11"/>
    <p:sldId id="405" r:id="rId12"/>
    <p:sldId id="1269" r:id="rId13"/>
    <p:sldId id="403" r:id="rId14"/>
    <p:sldId id="277" r:id="rId15"/>
    <p:sldId id="319" r:id="rId16"/>
    <p:sldId id="279" r:id="rId17"/>
    <p:sldId id="280" r:id="rId18"/>
    <p:sldId id="281" r:id="rId19"/>
    <p:sldId id="282" r:id="rId20"/>
    <p:sldId id="283" r:id="rId21"/>
    <p:sldId id="324" r:id="rId22"/>
    <p:sldId id="285" r:id="rId23"/>
    <p:sldId id="286" r:id="rId24"/>
    <p:sldId id="287" r:id="rId25"/>
    <p:sldId id="1268" r:id="rId26"/>
    <p:sldId id="290" r:id="rId27"/>
    <p:sldId id="1271" r:id="rId28"/>
    <p:sldId id="292" r:id="rId29"/>
    <p:sldId id="320" r:id="rId30"/>
    <p:sldId id="321" r:id="rId31"/>
    <p:sldId id="293" r:id="rId32"/>
    <p:sldId id="322" r:id="rId33"/>
    <p:sldId id="294" r:id="rId34"/>
    <p:sldId id="295" r:id="rId35"/>
    <p:sldId id="325" r:id="rId36"/>
    <p:sldId id="298" r:id="rId37"/>
    <p:sldId id="300" r:id="rId38"/>
    <p:sldId id="301" r:id="rId39"/>
    <p:sldId id="1273" r:id="rId40"/>
    <p:sldId id="1272" r:id="rId41"/>
    <p:sldId id="308" r:id="rId42"/>
    <p:sldId id="307" r:id="rId43"/>
    <p:sldId id="309" r:id="rId44"/>
  </p:sldIdLst>
  <p:sldSz cx="12192000" cy="6858000"/>
  <p:notesSz cx="6797675" cy="9872663"/>
  <p:custDataLst>
    <p:tags r:id="rId47"/>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C180"/>
    <a:srgbClr val="B3B3B3"/>
    <a:srgbClr val="80DCE7"/>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2048" autoAdjust="0"/>
  </p:normalViewPr>
  <p:slideViewPr>
    <p:cSldViewPr showGuides="1">
      <p:cViewPr varScale="1">
        <p:scale>
          <a:sx n="75" d="100"/>
          <a:sy n="75" d="100"/>
        </p:scale>
        <p:origin x="1123" y="53"/>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varScale="1">
      <p:scale>
        <a:sx n="1" d="1"/>
        <a:sy n="1" d="1"/>
      </p:scale>
      <p:origin x="0" y="-11184"/>
    </p:cViewPr>
  </p:sorterViewPr>
  <p:notesViewPr>
    <p:cSldViewPr showGuides="1">
      <p:cViewPr varScale="1">
        <p:scale>
          <a:sx n="91" d="100"/>
          <a:sy n="91" d="100"/>
        </p:scale>
        <p:origin x="36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chwarz Carigiet" userId="8cd1508d44ba01dd" providerId="LiveId" clId="{EC64F046-76E9-44FB-903E-4F75E697DF01}"/>
    <pc:docChg chg="undo custSel modSld">
      <pc:chgData name="Daniel Schwarz Carigiet" userId="8cd1508d44ba01dd" providerId="LiveId" clId="{EC64F046-76E9-44FB-903E-4F75E697DF01}" dt="2018-01-28T16:30:39.419" v="291"/>
      <pc:docMkLst>
        <pc:docMk/>
      </pc:docMkLst>
      <pc:sldChg chg="addSp delSp modSp">
        <pc:chgData name="Daniel Schwarz Carigiet" userId="8cd1508d44ba01dd" providerId="LiveId" clId="{EC64F046-76E9-44FB-903E-4F75E697DF01}" dt="2018-01-28T16:30:39.419" v="291"/>
        <pc:sldMkLst>
          <pc:docMk/>
          <pc:sldMk cId="3318751566" sldId="299"/>
        </pc:sldMkLst>
        <pc:spChg chg="mod">
          <ac:chgData name="Daniel Schwarz Carigiet" userId="8cd1508d44ba01dd" providerId="LiveId" clId="{EC64F046-76E9-44FB-903E-4F75E697DF01}" dt="2018-01-28T16:30:39.419" v="291"/>
          <ac:spMkLst>
            <pc:docMk/>
            <pc:sldMk cId="3318751566" sldId="299"/>
            <ac:spMk id="2" creationId="{09EB726A-8094-40FF-9042-B388D4DCCFF6}"/>
          </ac:spMkLst>
        </pc:spChg>
        <pc:spChg chg="mod">
          <ac:chgData name="Daniel Schwarz Carigiet" userId="8cd1508d44ba01dd" providerId="LiveId" clId="{EC64F046-76E9-44FB-903E-4F75E697DF01}" dt="2018-01-28T16:30:39.419" v="291"/>
          <ac:spMkLst>
            <pc:docMk/>
            <pc:sldMk cId="3318751566" sldId="299"/>
            <ac:spMk id="3" creationId="{96240AF0-ABE0-423A-9BF5-E0D7A910B073}"/>
          </ac:spMkLst>
        </pc:spChg>
        <pc:spChg chg="mod">
          <ac:chgData name="Daniel Schwarz Carigiet" userId="8cd1508d44ba01dd" providerId="LiveId" clId="{EC64F046-76E9-44FB-903E-4F75E697DF01}" dt="2018-01-28T16:30:39.419" v="291"/>
          <ac:spMkLst>
            <pc:docMk/>
            <pc:sldMk cId="3318751566" sldId="299"/>
            <ac:spMk id="4" creationId="{E1EC33CD-F663-4256-9A50-B2E22E16C390}"/>
          </ac:spMkLst>
        </pc:spChg>
        <pc:spChg chg="mod">
          <ac:chgData name="Daniel Schwarz Carigiet" userId="8cd1508d44ba01dd" providerId="LiveId" clId="{EC64F046-76E9-44FB-903E-4F75E697DF01}" dt="2018-01-28T16:30:39.419" v="291"/>
          <ac:spMkLst>
            <pc:docMk/>
            <pc:sldMk cId="3318751566" sldId="299"/>
            <ac:spMk id="5" creationId="{44E4FDB2-20F0-482D-9AF7-2DF402A0857C}"/>
          </ac:spMkLst>
        </pc:spChg>
        <pc:spChg chg="mod">
          <ac:chgData name="Daniel Schwarz Carigiet" userId="8cd1508d44ba01dd" providerId="LiveId" clId="{EC64F046-76E9-44FB-903E-4F75E697DF01}" dt="2018-01-28T16:30:39.419" v="291"/>
          <ac:spMkLst>
            <pc:docMk/>
            <pc:sldMk cId="3318751566" sldId="299"/>
            <ac:spMk id="48" creationId="{6A654CE1-8FD4-41CB-874A-2BEE5263189E}"/>
          </ac:spMkLst>
        </pc:spChg>
        <pc:spChg chg="mod">
          <ac:chgData name="Daniel Schwarz Carigiet" userId="8cd1508d44ba01dd" providerId="LiveId" clId="{EC64F046-76E9-44FB-903E-4F75E697DF01}" dt="2018-01-28T16:30:39.419" v="291"/>
          <ac:spMkLst>
            <pc:docMk/>
            <pc:sldMk cId="3318751566" sldId="299"/>
            <ac:spMk id="49" creationId="{091CE235-B5CE-4200-9924-962D79EFDCF1}"/>
          </ac:spMkLst>
        </pc:spChg>
        <pc:spChg chg="mod">
          <ac:chgData name="Daniel Schwarz Carigiet" userId="8cd1508d44ba01dd" providerId="LiveId" clId="{EC64F046-76E9-44FB-903E-4F75E697DF01}" dt="2018-01-28T16:30:39.419" v="291"/>
          <ac:spMkLst>
            <pc:docMk/>
            <pc:sldMk cId="3318751566" sldId="299"/>
            <ac:spMk id="50" creationId="{7AB36ED6-B27C-41BF-B79F-24C7DB5CF8D1}"/>
          </ac:spMkLst>
        </pc:spChg>
        <pc:spChg chg="mod">
          <ac:chgData name="Daniel Schwarz Carigiet" userId="8cd1508d44ba01dd" providerId="LiveId" clId="{EC64F046-76E9-44FB-903E-4F75E697DF01}" dt="2018-01-28T16:30:39.419" v="291"/>
          <ac:spMkLst>
            <pc:docMk/>
            <pc:sldMk cId="3318751566" sldId="299"/>
            <ac:spMk id="51" creationId="{AD1A604F-07C8-4217-99CD-1DF518B3CF4E}"/>
          </ac:spMkLst>
        </pc:spChg>
        <pc:spChg chg="mod">
          <ac:chgData name="Daniel Schwarz Carigiet" userId="8cd1508d44ba01dd" providerId="LiveId" clId="{EC64F046-76E9-44FB-903E-4F75E697DF01}" dt="2018-01-28T16:30:39.419" v="291"/>
          <ac:spMkLst>
            <pc:docMk/>
            <pc:sldMk cId="3318751566" sldId="299"/>
            <ac:spMk id="52" creationId="{9C8D0B40-474B-4D63-80C3-D91264C1BB88}"/>
          </ac:spMkLst>
        </pc:spChg>
        <pc:spChg chg="mod">
          <ac:chgData name="Daniel Schwarz Carigiet" userId="8cd1508d44ba01dd" providerId="LiveId" clId="{EC64F046-76E9-44FB-903E-4F75E697DF01}" dt="2018-01-28T16:30:39.419" v="291"/>
          <ac:spMkLst>
            <pc:docMk/>
            <pc:sldMk cId="3318751566" sldId="299"/>
            <ac:spMk id="53" creationId="{5DF4343E-9246-4D41-A478-1F44004917C4}"/>
          </ac:spMkLst>
        </pc:spChg>
        <pc:spChg chg="mod">
          <ac:chgData name="Daniel Schwarz Carigiet" userId="8cd1508d44ba01dd" providerId="LiveId" clId="{EC64F046-76E9-44FB-903E-4F75E697DF01}" dt="2018-01-28T16:30:39.419" v="291"/>
          <ac:spMkLst>
            <pc:docMk/>
            <pc:sldMk cId="3318751566" sldId="299"/>
            <ac:spMk id="54" creationId="{06FB80C8-D978-45AF-924C-3F734EF11C21}"/>
          </ac:spMkLst>
        </pc:spChg>
        <pc:spChg chg="mod">
          <ac:chgData name="Daniel Schwarz Carigiet" userId="8cd1508d44ba01dd" providerId="LiveId" clId="{EC64F046-76E9-44FB-903E-4F75E697DF01}" dt="2018-01-28T16:30:39.419" v="291"/>
          <ac:spMkLst>
            <pc:docMk/>
            <pc:sldMk cId="3318751566" sldId="299"/>
            <ac:spMk id="55" creationId="{FF8E8776-265A-441B-BA9C-FE020033C6CB}"/>
          </ac:spMkLst>
        </pc:spChg>
        <pc:spChg chg="mod">
          <ac:chgData name="Daniel Schwarz Carigiet" userId="8cd1508d44ba01dd" providerId="LiveId" clId="{EC64F046-76E9-44FB-903E-4F75E697DF01}" dt="2018-01-28T16:30:39.419" v="291"/>
          <ac:spMkLst>
            <pc:docMk/>
            <pc:sldMk cId="3318751566" sldId="299"/>
            <ac:spMk id="56" creationId="{97872B53-7562-496D-857E-9FCFFBBB14D0}"/>
          </ac:spMkLst>
        </pc:spChg>
        <pc:spChg chg="mod">
          <ac:chgData name="Daniel Schwarz Carigiet" userId="8cd1508d44ba01dd" providerId="LiveId" clId="{EC64F046-76E9-44FB-903E-4F75E697DF01}" dt="2018-01-28T16:30:39.419" v="291"/>
          <ac:spMkLst>
            <pc:docMk/>
            <pc:sldMk cId="3318751566" sldId="299"/>
            <ac:spMk id="57" creationId="{C2B9F210-3A31-46C6-BC8E-AFC046FEF9AE}"/>
          </ac:spMkLst>
        </pc:spChg>
        <pc:spChg chg="mod">
          <ac:chgData name="Daniel Schwarz Carigiet" userId="8cd1508d44ba01dd" providerId="LiveId" clId="{EC64F046-76E9-44FB-903E-4F75E697DF01}" dt="2018-01-28T16:30:39.419" v="291"/>
          <ac:spMkLst>
            <pc:docMk/>
            <pc:sldMk cId="3318751566" sldId="299"/>
            <ac:spMk id="58" creationId="{06E12C9E-B252-485C-A3AC-DE20DCB105B1}"/>
          </ac:spMkLst>
        </pc:spChg>
        <pc:spChg chg="mod">
          <ac:chgData name="Daniel Schwarz Carigiet" userId="8cd1508d44ba01dd" providerId="LiveId" clId="{EC64F046-76E9-44FB-903E-4F75E697DF01}" dt="2018-01-28T16:30:39.419" v="291"/>
          <ac:spMkLst>
            <pc:docMk/>
            <pc:sldMk cId="3318751566" sldId="299"/>
            <ac:spMk id="59" creationId="{00973720-061F-48C2-83F9-D277834B7E04}"/>
          </ac:spMkLst>
        </pc:spChg>
        <pc:spChg chg="mod">
          <ac:chgData name="Daniel Schwarz Carigiet" userId="8cd1508d44ba01dd" providerId="LiveId" clId="{EC64F046-76E9-44FB-903E-4F75E697DF01}" dt="2018-01-28T16:30:39.419" v="291"/>
          <ac:spMkLst>
            <pc:docMk/>
            <pc:sldMk cId="3318751566" sldId="299"/>
            <ac:spMk id="60" creationId="{D4723B8E-1E69-47C9-8F5E-1FDC7A78A73D}"/>
          </ac:spMkLst>
        </pc:spChg>
        <pc:spChg chg="mod">
          <ac:chgData name="Daniel Schwarz Carigiet" userId="8cd1508d44ba01dd" providerId="LiveId" clId="{EC64F046-76E9-44FB-903E-4F75E697DF01}" dt="2018-01-28T16:30:39.419" v="291"/>
          <ac:spMkLst>
            <pc:docMk/>
            <pc:sldMk cId="3318751566" sldId="299"/>
            <ac:spMk id="61" creationId="{8416446A-02F8-4429-A0B5-52F4AF3F9E8E}"/>
          </ac:spMkLst>
        </pc:spChg>
        <pc:spChg chg="mod">
          <ac:chgData name="Daniel Schwarz Carigiet" userId="8cd1508d44ba01dd" providerId="LiveId" clId="{EC64F046-76E9-44FB-903E-4F75E697DF01}" dt="2018-01-28T16:30:39.419" v="291"/>
          <ac:spMkLst>
            <pc:docMk/>
            <pc:sldMk cId="3318751566" sldId="299"/>
            <ac:spMk id="62" creationId="{35F109BD-755E-44B1-A19F-1BB9A9C5D073}"/>
          </ac:spMkLst>
        </pc:spChg>
        <pc:spChg chg="mod">
          <ac:chgData name="Daniel Schwarz Carigiet" userId="8cd1508d44ba01dd" providerId="LiveId" clId="{EC64F046-76E9-44FB-903E-4F75E697DF01}" dt="2018-01-28T16:30:39.419" v="291"/>
          <ac:spMkLst>
            <pc:docMk/>
            <pc:sldMk cId="3318751566" sldId="299"/>
            <ac:spMk id="63" creationId="{6B40A7C4-FAB9-4E6A-8207-74CEF1EA701A}"/>
          </ac:spMkLst>
        </pc:spChg>
        <pc:spChg chg="mod">
          <ac:chgData name="Daniel Schwarz Carigiet" userId="8cd1508d44ba01dd" providerId="LiveId" clId="{EC64F046-76E9-44FB-903E-4F75E697DF01}" dt="2018-01-28T16:30:39.419" v="291"/>
          <ac:spMkLst>
            <pc:docMk/>
            <pc:sldMk cId="3318751566" sldId="299"/>
            <ac:spMk id="64" creationId="{DCA2E09B-0EC7-4D34-935D-14ABC01B53CC}"/>
          </ac:spMkLst>
        </pc:spChg>
        <pc:spChg chg="mod">
          <ac:chgData name="Daniel Schwarz Carigiet" userId="8cd1508d44ba01dd" providerId="LiveId" clId="{EC64F046-76E9-44FB-903E-4F75E697DF01}" dt="2018-01-28T16:30:39.419" v="291"/>
          <ac:spMkLst>
            <pc:docMk/>
            <pc:sldMk cId="3318751566" sldId="299"/>
            <ac:spMk id="65" creationId="{A5A0FE7E-E8B4-44AC-A1F2-D9F6BC2D2758}"/>
          </ac:spMkLst>
        </pc:spChg>
        <pc:spChg chg="mod">
          <ac:chgData name="Daniel Schwarz Carigiet" userId="8cd1508d44ba01dd" providerId="LiveId" clId="{EC64F046-76E9-44FB-903E-4F75E697DF01}" dt="2018-01-28T16:30:39.419" v="291"/>
          <ac:spMkLst>
            <pc:docMk/>
            <pc:sldMk cId="3318751566" sldId="299"/>
            <ac:spMk id="66" creationId="{E5C4E8E6-2D3E-44D7-BF5F-08CFA813ABDD}"/>
          </ac:spMkLst>
        </pc:spChg>
        <pc:spChg chg="mod">
          <ac:chgData name="Daniel Schwarz Carigiet" userId="8cd1508d44ba01dd" providerId="LiveId" clId="{EC64F046-76E9-44FB-903E-4F75E697DF01}" dt="2018-01-28T16:30:39.419" v="291"/>
          <ac:spMkLst>
            <pc:docMk/>
            <pc:sldMk cId="3318751566" sldId="299"/>
            <ac:spMk id="67" creationId="{AEB1DCE8-F4B3-4379-91B7-0DDA68C6C8EF}"/>
          </ac:spMkLst>
        </pc:spChg>
        <pc:spChg chg="mod">
          <ac:chgData name="Daniel Schwarz Carigiet" userId="8cd1508d44ba01dd" providerId="LiveId" clId="{EC64F046-76E9-44FB-903E-4F75E697DF01}" dt="2018-01-28T16:30:39.419" v="291"/>
          <ac:spMkLst>
            <pc:docMk/>
            <pc:sldMk cId="3318751566" sldId="299"/>
            <ac:spMk id="68" creationId="{281A8D3F-8B3A-424E-91CB-AD35BEDE0F33}"/>
          </ac:spMkLst>
        </pc:spChg>
        <pc:spChg chg="mod">
          <ac:chgData name="Daniel Schwarz Carigiet" userId="8cd1508d44ba01dd" providerId="LiveId" clId="{EC64F046-76E9-44FB-903E-4F75E697DF01}" dt="2018-01-28T16:30:39.419" v="291"/>
          <ac:spMkLst>
            <pc:docMk/>
            <pc:sldMk cId="3318751566" sldId="299"/>
            <ac:spMk id="69" creationId="{4BBB0F01-2EFE-4876-9D67-21CC6B1CBDC9}"/>
          </ac:spMkLst>
        </pc:spChg>
        <pc:spChg chg="mod">
          <ac:chgData name="Daniel Schwarz Carigiet" userId="8cd1508d44ba01dd" providerId="LiveId" clId="{EC64F046-76E9-44FB-903E-4F75E697DF01}" dt="2018-01-28T16:30:39.419" v="291"/>
          <ac:spMkLst>
            <pc:docMk/>
            <pc:sldMk cId="3318751566" sldId="299"/>
            <ac:spMk id="70" creationId="{BDF64F6D-7736-4658-AE4E-5E0201EA79F2}"/>
          </ac:spMkLst>
        </pc:spChg>
        <pc:spChg chg="mod">
          <ac:chgData name="Daniel Schwarz Carigiet" userId="8cd1508d44ba01dd" providerId="LiveId" clId="{EC64F046-76E9-44FB-903E-4F75E697DF01}" dt="2018-01-28T16:30:39.419" v="291"/>
          <ac:spMkLst>
            <pc:docMk/>
            <pc:sldMk cId="3318751566" sldId="299"/>
            <ac:spMk id="71" creationId="{2CD13428-EF44-4861-9DD5-9C3001F85619}"/>
          </ac:spMkLst>
        </pc:spChg>
        <pc:spChg chg="mod">
          <ac:chgData name="Daniel Schwarz Carigiet" userId="8cd1508d44ba01dd" providerId="LiveId" clId="{EC64F046-76E9-44FB-903E-4F75E697DF01}" dt="2018-01-28T16:30:39.419" v="291"/>
          <ac:spMkLst>
            <pc:docMk/>
            <pc:sldMk cId="3318751566" sldId="299"/>
            <ac:spMk id="72" creationId="{DE42C218-6DFF-4E0E-916D-E996C90EDD54}"/>
          </ac:spMkLst>
        </pc:spChg>
        <pc:grpChg chg="mod">
          <ac:chgData name="Daniel Schwarz Carigiet" userId="8cd1508d44ba01dd" providerId="LiveId" clId="{EC64F046-76E9-44FB-903E-4F75E697DF01}" dt="2018-01-28T16:30:39.419" v="291"/>
          <ac:grpSpMkLst>
            <pc:docMk/>
            <pc:sldMk cId="3318751566" sldId="299"/>
            <ac:grpSpMk id="1" creationId="{00000000-0000-0000-0000-000000000000}"/>
          </ac:grpSpMkLst>
        </pc:grpChg>
        <pc:picChg chg="add mod">
          <ac:chgData name="Daniel Schwarz Carigiet" userId="8cd1508d44ba01dd" providerId="LiveId" clId="{EC64F046-76E9-44FB-903E-4F75E697DF01}" dt="2018-01-28T16:30:39.419" v="291"/>
          <ac:picMkLst>
            <pc:docMk/>
            <pc:sldMk cId="3318751566" sldId="299"/>
            <ac:picMk id="7" creationId="{692FFA26-1B19-4982-8919-0EF9837B9406}"/>
          </ac:picMkLst>
        </pc:picChg>
        <pc:picChg chg="add mod">
          <ac:chgData name="Daniel Schwarz Carigiet" userId="8cd1508d44ba01dd" providerId="LiveId" clId="{EC64F046-76E9-44FB-903E-4F75E697DF01}" dt="2018-01-28T16:30:39.419" v="291"/>
          <ac:picMkLst>
            <pc:docMk/>
            <pc:sldMk cId="3318751566" sldId="299"/>
            <ac:picMk id="9" creationId="{6C1899CE-7469-4946-A3A0-376D51C45E3E}"/>
          </ac:picMkLst>
        </pc:picChg>
        <pc:picChg chg="add mod">
          <ac:chgData name="Daniel Schwarz Carigiet" userId="8cd1508d44ba01dd" providerId="LiveId" clId="{EC64F046-76E9-44FB-903E-4F75E697DF01}" dt="2018-01-28T16:30:39.419" v="291"/>
          <ac:picMkLst>
            <pc:docMk/>
            <pc:sldMk cId="3318751566" sldId="299"/>
            <ac:picMk id="11" creationId="{B1D53781-BE88-437A-BAC0-1E5D03DAB210}"/>
          </ac:picMkLst>
        </pc:picChg>
        <pc:picChg chg="add mod">
          <ac:chgData name="Daniel Schwarz Carigiet" userId="8cd1508d44ba01dd" providerId="LiveId" clId="{EC64F046-76E9-44FB-903E-4F75E697DF01}" dt="2018-01-28T16:30:39.419" v="291"/>
          <ac:picMkLst>
            <pc:docMk/>
            <pc:sldMk cId="3318751566" sldId="299"/>
            <ac:picMk id="13" creationId="{6C100629-C604-4A7A-A3E0-3C2AB1CF7046}"/>
          </ac:picMkLst>
        </pc:picChg>
        <pc:picChg chg="add mod">
          <ac:chgData name="Daniel Schwarz Carigiet" userId="8cd1508d44ba01dd" providerId="LiveId" clId="{EC64F046-76E9-44FB-903E-4F75E697DF01}" dt="2018-01-28T16:30:39.419" v="291"/>
          <ac:picMkLst>
            <pc:docMk/>
            <pc:sldMk cId="3318751566" sldId="299"/>
            <ac:picMk id="15" creationId="{BE031C72-091A-4E61-BA18-F6329622DEF6}"/>
          </ac:picMkLst>
        </pc:picChg>
        <pc:picChg chg="add mod">
          <ac:chgData name="Daniel Schwarz Carigiet" userId="8cd1508d44ba01dd" providerId="LiveId" clId="{EC64F046-76E9-44FB-903E-4F75E697DF01}" dt="2018-01-28T16:30:39.419" v="291"/>
          <ac:picMkLst>
            <pc:docMk/>
            <pc:sldMk cId="3318751566" sldId="299"/>
            <ac:picMk id="17" creationId="{49BEADBD-7EF8-4842-A32E-01DA41CE35C0}"/>
          </ac:picMkLst>
        </pc:picChg>
        <pc:picChg chg="add mod">
          <ac:chgData name="Daniel Schwarz Carigiet" userId="8cd1508d44ba01dd" providerId="LiveId" clId="{EC64F046-76E9-44FB-903E-4F75E697DF01}" dt="2018-01-28T16:30:39.419" v="291"/>
          <ac:picMkLst>
            <pc:docMk/>
            <pc:sldMk cId="3318751566" sldId="299"/>
            <ac:picMk id="19" creationId="{CC4E6DDF-608D-4128-AECB-5C2D5B6E35B2}"/>
          </ac:picMkLst>
        </pc:picChg>
        <pc:picChg chg="add mod">
          <ac:chgData name="Daniel Schwarz Carigiet" userId="8cd1508d44ba01dd" providerId="LiveId" clId="{EC64F046-76E9-44FB-903E-4F75E697DF01}" dt="2018-01-28T16:30:39.419" v="291"/>
          <ac:picMkLst>
            <pc:docMk/>
            <pc:sldMk cId="3318751566" sldId="299"/>
            <ac:picMk id="21" creationId="{2BE9A37C-1C84-4E67-9BCB-0A88C2F4E385}"/>
          </ac:picMkLst>
        </pc:picChg>
        <pc:picChg chg="add mod">
          <ac:chgData name="Daniel Schwarz Carigiet" userId="8cd1508d44ba01dd" providerId="LiveId" clId="{EC64F046-76E9-44FB-903E-4F75E697DF01}" dt="2018-01-28T16:30:39.419" v="291"/>
          <ac:picMkLst>
            <pc:docMk/>
            <pc:sldMk cId="3318751566" sldId="299"/>
            <ac:picMk id="23" creationId="{106633CB-B23E-4880-BC01-F276C91DC934}"/>
          </ac:picMkLst>
        </pc:picChg>
        <pc:picChg chg="add mod">
          <ac:chgData name="Daniel Schwarz Carigiet" userId="8cd1508d44ba01dd" providerId="LiveId" clId="{EC64F046-76E9-44FB-903E-4F75E697DF01}" dt="2018-01-28T16:30:39.419" v="291"/>
          <ac:picMkLst>
            <pc:docMk/>
            <pc:sldMk cId="3318751566" sldId="299"/>
            <ac:picMk id="25" creationId="{7C92B47C-BB0E-4405-875D-EE83D98A0993}"/>
          </ac:picMkLst>
        </pc:picChg>
        <pc:picChg chg="add mod">
          <ac:chgData name="Daniel Schwarz Carigiet" userId="8cd1508d44ba01dd" providerId="LiveId" clId="{EC64F046-76E9-44FB-903E-4F75E697DF01}" dt="2018-01-28T16:30:39.419" v="291"/>
          <ac:picMkLst>
            <pc:docMk/>
            <pc:sldMk cId="3318751566" sldId="299"/>
            <ac:picMk id="27" creationId="{487A5E68-7E6E-484F-98E2-EA5A16B127B4}"/>
          </ac:picMkLst>
        </pc:picChg>
        <pc:picChg chg="add mod">
          <ac:chgData name="Daniel Schwarz Carigiet" userId="8cd1508d44ba01dd" providerId="LiveId" clId="{EC64F046-76E9-44FB-903E-4F75E697DF01}" dt="2018-01-28T16:30:39.419" v="291"/>
          <ac:picMkLst>
            <pc:docMk/>
            <pc:sldMk cId="3318751566" sldId="299"/>
            <ac:picMk id="29" creationId="{497303DC-7D2D-4CE4-8113-42A895324A7A}"/>
          </ac:picMkLst>
        </pc:picChg>
        <pc:picChg chg="add mod">
          <ac:chgData name="Daniel Schwarz Carigiet" userId="8cd1508d44ba01dd" providerId="LiveId" clId="{EC64F046-76E9-44FB-903E-4F75E697DF01}" dt="2018-01-28T16:30:39.419" v="291"/>
          <ac:picMkLst>
            <pc:docMk/>
            <pc:sldMk cId="3318751566" sldId="299"/>
            <ac:picMk id="31" creationId="{95D9F9A7-7A1B-426B-83AB-F5448B2E0380}"/>
          </ac:picMkLst>
        </pc:picChg>
        <pc:picChg chg="add mod">
          <ac:chgData name="Daniel Schwarz Carigiet" userId="8cd1508d44ba01dd" providerId="LiveId" clId="{EC64F046-76E9-44FB-903E-4F75E697DF01}" dt="2018-01-28T16:30:39.419" v="291"/>
          <ac:picMkLst>
            <pc:docMk/>
            <pc:sldMk cId="3318751566" sldId="299"/>
            <ac:picMk id="33" creationId="{2A4F30E9-A773-45A5-9DCE-83C952AD173B}"/>
          </ac:picMkLst>
        </pc:picChg>
        <pc:picChg chg="add mod">
          <ac:chgData name="Daniel Schwarz Carigiet" userId="8cd1508d44ba01dd" providerId="LiveId" clId="{EC64F046-76E9-44FB-903E-4F75E697DF01}" dt="2018-01-28T16:30:39.419" v="291"/>
          <ac:picMkLst>
            <pc:docMk/>
            <pc:sldMk cId="3318751566" sldId="299"/>
            <ac:picMk id="35" creationId="{0BC82526-224C-4F43-92DE-1EB6B441A89B}"/>
          </ac:picMkLst>
        </pc:picChg>
        <pc:picChg chg="add mod">
          <ac:chgData name="Daniel Schwarz Carigiet" userId="8cd1508d44ba01dd" providerId="LiveId" clId="{EC64F046-76E9-44FB-903E-4F75E697DF01}" dt="2018-01-28T16:30:39.419" v="291"/>
          <ac:picMkLst>
            <pc:docMk/>
            <pc:sldMk cId="3318751566" sldId="299"/>
            <ac:picMk id="37" creationId="{A3B994C3-2566-4EC0-9969-0E08E7AEF892}"/>
          </ac:picMkLst>
        </pc:picChg>
        <pc:picChg chg="add mod">
          <ac:chgData name="Daniel Schwarz Carigiet" userId="8cd1508d44ba01dd" providerId="LiveId" clId="{EC64F046-76E9-44FB-903E-4F75E697DF01}" dt="2018-01-28T16:30:39.419" v="291"/>
          <ac:picMkLst>
            <pc:docMk/>
            <pc:sldMk cId="3318751566" sldId="299"/>
            <ac:picMk id="39" creationId="{4676E7D3-5DC5-49D4-A18F-9AF4CBDDF127}"/>
          </ac:picMkLst>
        </pc:picChg>
        <pc:picChg chg="add mod">
          <ac:chgData name="Daniel Schwarz Carigiet" userId="8cd1508d44ba01dd" providerId="LiveId" clId="{EC64F046-76E9-44FB-903E-4F75E697DF01}" dt="2018-01-28T16:30:39.419" v="291"/>
          <ac:picMkLst>
            <pc:docMk/>
            <pc:sldMk cId="3318751566" sldId="299"/>
            <ac:picMk id="41" creationId="{7964C1DE-ED31-491B-8B84-777FAFBEF954}"/>
          </ac:picMkLst>
        </pc:picChg>
        <pc:picChg chg="add mod">
          <ac:chgData name="Daniel Schwarz Carigiet" userId="8cd1508d44ba01dd" providerId="LiveId" clId="{EC64F046-76E9-44FB-903E-4F75E697DF01}" dt="2018-01-28T16:30:39.419" v="291"/>
          <ac:picMkLst>
            <pc:docMk/>
            <pc:sldMk cId="3318751566" sldId="299"/>
            <ac:picMk id="43" creationId="{9A6E9DE0-2B85-4972-B3E8-F7A3B20AB73E}"/>
          </ac:picMkLst>
        </pc:picChg>
        <pc:picChg chg="add mod">
          <ac:chgData name="Daniel Schwarz Carigiet" userId="8cd1508d44ba01dd" providerId="LiveId" clId="{EC64F046-76E9-44FB-903E-4F75E697DF01}" dt="2018-01-28T16:30:39.419" v="291"/>
          <ac:picMkLst>
            <pc:docMk/>
            <pc:sldMk cId="3318751566" sldId="299"/>
            <ac:picMk id="45" creationId="{923E619B-787D-4FA5-8D23-F9ED1188B077}"/>
          </ac:picMkLst>
        </pc:picChg>
        <pc:picChg chg="add mod">
          <ac:chgData name="Daniel Schwarz Carigiet" userId="8cd1508d44ba01dd" providerId="LiveId" clId="{EC64F046-76E9-44FB-903E-4F75E697DF01}" dt="2018-01-28T16:30:39.419" v="291"/>
          <ac:picMkLst>
            <pc:docMk/>
            <pc:sldMk cId="3318751566" sldId="299"/>
            <ac:picMk id="47" creationId="{A84A70F5-AC44-4FC4-9F00-66785E88B065}"/>
          </ac:picMkLst>
        </pc:picChg>
        <pc:picChg chg="del mod">
          <ac:chgData name="Daniel Schwarz Carigiet" userId="8cd1508d44ba01dd" providerId="LiveId" clId="{EC64F046-76E9-44FB-903E-4F75E697DF01}" dt="2018-01-28T16:27:17.027" v="143" actId="478"/>
          <ac:picMkLst>
            <pc:docMk/>
            <pc:sldMk cId="3318751566" sldId="299"/>
            <ac:picMk id="73" creationId="{516E32A5-3B4E-4BB6-963C-0EC2A2443564}"/>
          </ac:picMkLst>
        </pc:picChg>
        <pc:picChg chg="del mod">
          <ac:chgData name="Daniel Schwarz Carigiet" userId="8cd1508d44ba01dd" providerId="LiveId" clId="{EC64F046-76E9-44FB-903E-4F75E697DF01}" dt="2018-01-28T16:27:17.027" v="143" actId="478"/>
          <ac:picMkLst>
            <pc:docMk/>
            <pc:sldMk cId="3318751566" sldId="299"/>
            <ac:picMk id="74" creationId="{36E2D971-78D0-4499-921D-CF1F3CEC5EAE}"/>
          </ac:picMkLst>
        </pc:picChg>
        <pc:picChg chg="del mod">
          <ac:chgData name="Daniel Schwarz Carigiet" userId="8cd1508d44ba01dd" providerId="LiveId" clId="{EC64F046-76E9-44FB-903E-4F75E697DF01}" dt="2018-01-28T16:27:17.027" v="143" actId="478"/>
          <ac:picMkLst>
            <pc:docMk/>
            <pc:sldMk cId="3318751566" sldId="299"/>
            <ac:picMk id="75" creationId="{0F2CF038-206D-4BB6-8002-0F50FA9F2D6F}"/>
          </ac:picMkLst>
        </pc:picChg>
        <pc:picChg chg="del mod">
          <ac:chgData name="Daniel Schwarz Carigiet" userId="8cd1508d44ba01dd" providerId="LiveId" clId="{EC64F046-76E9-44FB-903E-4F75E697DF01}" dt="2018-01-28T16:27:17.027" v="143" actId="478"/>
          <ac:picMkLst>
            <pc:docMk/>
            <pc:sldMk cId="3318751566" sldId="299"/>
            <ac:picMk id="76" creationId="{91E77C45-29D5-4E5E-AA45-8B7C96380D86}"/>
          </ac:picMkLst>
        </pc:picChg>
        <pc:picChg chg="add mod">
          <ac:chgData name="Daniel Schwarz Carigiet" userId="8cd1508d44ba01dd" providerId="LiveId" clId="{EC64F046-76E9-44FB-903E-4F75E697DF01}" dt="2018-01-28T16:30:39.419" v="291"/>
          <ac:picMkLst>
            <pc:docMk/>
            <pc:sldMk cId="3318751566" sldId="299"/>
            <ac:picMk id="78" creationId="{7EB7F636-6AFC-41D7-BB11-4C6C09D15E82}"/>
          </ac:picMkLst>
        </pc:picChg>
        <pc:picChg chg="add mod">
          <ac:chgData name="Daniel Schwarz Carigiet" userId="8cd1508d44ba01dd" providerId="LiveId" clId="{EC64F046-76E9-44FB-903E-4F75E697DF01}" dt="2018-01-28T16:30:39.419" v="291"/>
          <ac:picMkLst>
            <pc:docMk/>
            <pc:sldMk cId="3318751566" sldId="299"/>
            <ac:picMk id="80" creationId="{CA473092-D880-48D6-8B2A-ADA198205BCF}"/>
          </ac:picMkLst>
        </pc:picChg>
        <pc:picChg chg="del mod">
          <ac:chgData name="Daniel Schwarz Carigiet" userId="8cd1508d44ba01dd" providerId="LiveId" clId="{EC64F046-76E9-44FB-903E-4F75E697DF01}" dt="2018-01-28T16:27:17.027" v="143" actId="478"/>
          <ac:picMkLst>
            <pc:docMk/>
            <pc:sldMk cId="3318751566" sldId="299"/>
            <ac:picMk id="81" creationId="{D8E60870-8B23-446D-83B9-3AE457106BF9}"/>
          </ac:picMkLst>
        </pc:picChg>
        <pc:picChg chg="del mod">
          <ac:chgData name="Daniel Schwarz Carigiet" userId="8cd1508d44ba01dd" providerId="LiveId" clId="{EC64F046-76E9-44FB-903E-4F75E697DF01}" dt="2018-01-28T16:27:17.027" v="143" actId="478"/>
          <ac:picMkLst>
            <pc:docMk/>
            <pc:sldMk cId="3318751566" sldId="299"/>
            <ac:picMk id="82" creationId="{95338048-B033-4364-AA66-8E3FE0782004}"/>
          </ac:picMkLst>
        </pc:picChg>
        <pc:picChg chg="del mod">
          <ac:chgData name="Daniel Schwarz Carigiet" userId="8cd1508d44ba01dd" providerId="LiveId" clId="{EC64F046-76E9-44FB-903E-4F75E697DF01}" dt="2018-01-28T16:27:17.027" v="143" actId="478"/>
          <ac:picMkLst>
            <pc:docMk/>
            <pc:sldMk cId="3318751566" sldId="299"/>
            <ac:picMk id="83" creationId="{BC750774-5140-4ED3-8F88-85A057A6C9E0}"/>
          </ac:picMkLst>
        </pc:picChg>
        <pc:picChg chg="del mod">
          <ac:chgData name="Daniel Schwarz Carigiet" userId="8cd1508d44ba01dd" providerId="LiveId" clId="{EC64F046-76E9-44FB-903E-4F75E697DF01}" dt="2018-01-28T16:27:17.027" v="143" actId="478"/>
          <ac:picMkLst>
            <pc:docMk/>
            <pc:sldMk cId="3318751566" sldId="299"/>
            <ac:picMk id="84" creationId="{DD2D9660-829B-4CF2-B47A-04A24E488D0F}"/>
          </ac:picMkLst>
        </pc:picChg>
        <pc:picChg chg="del mod">
          <ac:chgData name="Daniel Schwarz Carigiet" userId="8cd1508d44ba01dd" providerId="LiveId" clId="{EC64F046-76E9-44FB-903E-4F75E697DF01}" dt="2018-01-28T16:27:17.027" v="143" actId="478"/>
          <ac:picMkLst>
            <pc:docMk/>
            <pc:sldMk cId="3318751566" sldId="299"/>
            <ac:picMk id="85" creationId="{661E661F-6811-44E5-B605-2401C103E0DF}"/>
          </ac:picMkLst>
        </pc:picChg>
        <pc:picChg chg="del mod">
          <ac:chgData name="Daniel Schwarz Carigiet" userId="8cd1508d44ba01dd" providerId="LiveId" clId="{EC64F046-76E9-44FB-903E-4F75E697DF01}" dt="2018-01-28T16:29:11.072" v="221" actId="478"/>
          <ac:picMkLst>
            <pc:docMk/>
            <pc:sldMk cId="3318751566" sldId="299"/>
            <ac:picMk id="86" creationId="{36B3DB26-9B1B-4390-9F3D-D6ED8AC50A3D}"/>
          </ac:picMkLst>
        </pc:picChg>
        <pc:picChg chg="del mod">
          <ac:chgData name="Daniel Schwarz Carigiet" userId="8cd1508d44ba01dd" providerId="LiveId" clId="{EC64F046-76E9-44FB-903E-4F75E697DF01}" dt="2018-01-28T16:29:11.072" v="221" actId="478"/>
          <ac:picMkLst>
            <pc:docMk/>
            <pc:sldMk cId="3318751566" sldId="299"/>
            <ac:picMk id="88" creationId="{6EB227BD-1ED4-4A84-8520-C8485EAC4EC3}"/>
          </ac:picMkLst>
        </pc:picChg>
        <pc:picChg chg="del mod">
          <ac:chgData name="Daniel Schwarz Carigiet" userId="8cd1508d44ba01dd" providerId="LiveId" clId="{EC64F046-76E9-44FB-903E-4F75E697DF01}" dt="2018-01-28T16:29:11.072" v="221" actId="478"/>
          <ac:picMkLst>
            <pc:docMk/>
            <pc:sldMk cId="3318751566" sldId="299"/>
            <ac:picMk id="89" creationId="{B77F6680-6003-4BAC-BA80-EC612661FBD0}"/>
          </ac:picMkLst>
        </pc:picChg>
        <pc:picChg chg="add mod">
          <ac:chgData name="Daniel Schwarz Carigiet" userId="8cd1508d44ba01dd" providerId="LiveId" clId="{EC64F046-76E9-44FB-903E-4F75E697DF01}" dt="2018-01-28T16:30:39.419" v="291"/>
          <ac:picMkLst>
            <pc:docMk/>
            <pc:sldMk cId="3318751566" sldId="299"/>
            <ac:picMk id="90" creationId="{BE7D9306-00EB-4E22-8560-3246A8487312}"/>
          </ac:picMkLst>
        </pc:picChg>
        <pc:picChg chg="add mod">
          <ac:chgData name="Daniel Schwarz Carigiet" userId="8cd1508d44ba01dd" providerId="LiveId" clId="{EC64F046-76E9-44FB-903E-4F75E697DF01}" dt="2018-01-28T16:30:39.419" v="291"/>
          <ac:picMkLst>
            <pc:docMk/>
            <pc:sldMk cId="3318751566" sldId="299"/>
            <ac:picMk id="92" creationId="{A545D1FA-1592-418A-9063-949AA6A5F346}"/>
          </ac:picMkLst>
        </pc:picChg>
        <pc:picChg chg="del mod">
          <ac:chgData name="Daniel Schwarz Carigiet" userId="8cd1508d44ba01dd" providerId="LiveId" clId="{EC64F046-76E9-44FB-903E-4F75E697DF01}" dt="2018-01-28T16:29:11.072" v="221" actId="478"/>
          <ac:picMkLst>
            <pc:docMk/>
            <pc:sldMk cId="3318751566" sldId="299"/>
            <ac:picMk id="119" creationId="{BDB7A6AD-A6C8-4DD0-BCBE-C004104E40E4}"/>
          </ac:picMkLst>
        </pc:picChg>
        <pc:picChg chg="del mod">
          <ac:chgData name="Daniel Schwarz Carigiet" userId="8cd1508d44ba01dd" providerId="LiveId" clId="{EC64F046-76E9-44FB-903E-4F75E697DF01}" dt="2018-01-28T16:29:11.072" v="221" actId="478"/>
          <ac:picMkLst>
            <pc:docMk/>
            <pc:sldMk cId="3318751566" sldId="299"/>
            <ac:picMk id="120" creationId="{21B441F3-D677-4F91-BFB6-61832B97AD5D}"/>
          </ac:picMkLst>
        </pc:picChg>
        <pc:picChg chg="del mod">
          <ac:chgData name="Daniel Schwarz Carigiet" userId="8cd1508d44ba01dd" providerId="LiveId" clId="{EC64F046-76E9-44FB-903E-4F75E697DF01}" dt="2018-01-28T16:29:11.072" v="221" actId="478"/>
          <ac:picMkLst>
            <pc:docMk/>
            <pc:sldMk cId="3318751566" sldId="299"/>
            <ac:picMk id="121" creationId="{F5C1E49A-6A83-41C4-A9BF-35D2311B34C0}"/>
          </ac:picMkLst>
        </pc:picChg>
        <pc:picChg chg="del mod">
          <ac:chgData name="Daniel Schwarz Carigiet" userId="8cd1508d44ba01dd" providerId="LiveId" clId="{EC64F046-76E9-44FB-903E-4F75E697DF01}" dt="2018-01-28T16:29:11.072" v="221" actId="478"/>
          <ac:picMkLst>
            <pc:docMk/>
            <pc:sldMk cId="3318751566" sldId="299"/>
            <ac:picMk id="122" creationId="{6B6EBAFD-EDE8-46AC-B304-D74436BC48BB}"/>
          </ac:picMkLst>
        </pc:picChg>
        <pc:picChg chg="del mod">
          <ac:chgData name="Daniel Schwarz Carigiet" userId="8cd1508d44ba01dd" providerId="LiveId" clId="{EC64F046-76E9-44FB-903E-4F75E697DF01}" dt="2018-01-28T16:29:11.072" v="221" actId="478"/>
          <ac:picMkLst>
            <pc:docMk/>
            <pc:sldMk cId="3318751566" sldId="299"/>
            <ac:picMk id="123" creationId="{F849A9E5-19DC-4E71-9065-2B23EE06683D}"/>
          </ac:picMkLst>
        </pc:picChg>
        <pc:picChg chg="del mod">
          <ac:chgData name="Daniel Schwarz Carigiet" userId="8cd1508d44ba01dd" providerId="LiveId" clId="{EC64F046-76E9-44FB-903E-4F75E697DF01}" dt="2018-01-28T16:30:36.946" v="290" actId="478"/>
          <ac:picMkLst>
            <pc:docMk/>
            <pc:sldMk cId="3318751566" sldId="299"/>
            <ac:picMk id="124" creationId="{B0825E6E-C146-4C25-9B1F-38A72D5029F5}"/>
          </ac:picMkLst>
        </pc:picChg>
        <pc:picChg chg="del mod">
          <ac:chgData name="Daniel Schwarz Carigiet" userId="8cd1508d44ba01dd" providerId="LiveId" clId="{EC64F046-76E9-44FB-903E-4F75E697DF01}" dt="2018-01-28T16:29:11.072" v="221" actId="478"/>
          <ac:picMkLst>
            <pc:docMk/>
            <pc:sldMk cId="3318751566" sldId="299"/>
            <ac:picMk id="125" creationId="{B4CFAA20-61DB-4DC8-B88C-08BD3169F6E8}"/>
          </ac:picMkLst>
        </pc:picChg>
        <pc:picChg chg="del mod">
          <ac:chgData name="Daniel Schwarz Carigiet" userId="8cd1508d44ba01dd" providerId="LiveId" clId="{EC64F046-76E9-44FB-903E-4F75E697DF01}" dt="2018-01-28T16:30:36.946" v="290" actId="478"/>
          <ac:picMkLst>
            <pc:docMk/>
            <pc:sldMk cId="3318751566" sldId="299"/>
            <ac:picMk id="126" creationId="{8678BF94-A8FF-4A12-8ACD-E7246BBBABB7}"/>
          </ac:picMkLst>
        </pc:picChg>
        <pc:picChg chg="del mod">
          <ac:chgData name="Daniel Schwarz Carigiet" userId="8cd1508d44ba01dd" providerId="LiveId" clId="{EC64F046-76E9-44FB-903E-4F75E697DF01}" dt="2018-01-28T16:30:36.946" v="290" actId="478"/>
          <ac:picMkLst>
            <pc:docMk/>
            <pc:sldMk cId="3318751566" sldId="299"/>
            <ac:picMk id="127" creationId="{DE88C2C3-EDA1-4F34-9B24-7A6BE02DB396}"/>
          </ac:picMkLst>
        </pc:picChg>
        <pc:picChg chg="del mod">
          <ac:chgData name="Daniel Schwarz Carigiet" userId="8cd1508d44ba01dd" providerId="LiveId" clId="{EC64F046-76E9-44FB-903E-4F75E697DF01}" dt="2018-01-28T16:30:36.946" v="290" actId="478"/>
          <ac:picMkLst>
            <pc:docMk/>
            <pc:sldMk cId="3318751566" sldId="299"/>
            <ac:picMk id="128" creationId="{030B1EC7-6F84-4715-9503-DD49ACDB9B13}"/>
          </ac:picMkLst>
        </pc:picChg>
        <pc:picChg chg="del mod">
          <ac:chgData name="Daniel Schwarz Carigiet" userId="8cd1508d44ba01dd" providerId="LiveId" clId="{EC64F046-76E9-44FB-903E-4F75E697DF01}" dt="2018-01-28T16:30:36.946" v="290" actId="478"/>
          <ac:picMkLst>
            <pc:docMk/>
            <pc:sldMk cId="3318751566" sldId="299"/>
            <ac:picMk id="129" creationId="{34CE4A8D-342C-4914-BB5A-3223C7CE82F7}"/>
          </ac:picMkLst>
        </pc:picChg>
        <pc:picChg chg="del mod">
          <ac:chgData name="Daniel Schwarz Carigiet" userId="8cd1508d44ba01dd" providerId="LiveId" clId="{EC64F046-76E9-44FB-903E-4F75E697DF01}" dt="2018-01-28T16:30:36.946" v="290" actId="478"/>
          <ac:picMkLst>
            <pc:docMk/>
            <pc:sldMk cId="3318751566" sldId="299"/>
            <ac:picMk id="130" creationId="{63A35825-EBBF-4990-BBD3-5B06B54F7979}"/>
          </ac:picMkLst>
        </pc:picChg>
        <pc:picChg chg="del mod">
          <ac:chgData name="Daniel Schwarz Carigiet" userId="8cd1508d44ba01dd" providerId="LiveId" clId="{EC64F046-76E9-44FB-903E-4F75E697DF01}" dt="2018-01-28T16:30:36.946" v="290" actId="478"/>
          <ac:picMkLst>
            <pc:docMk/>
            <pc:sldMk cId="3318751566" sldId="299"/>
            <ac:picMk id="131" creationId="{CF8252C8-3737-4E8C-9F92-02CD2E466C5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9F783-0641-4354-AF4C-7FAD3F827DF8}"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de-CH"/>
        </a:p>
      </dgm:t>
    </dgm:pt>
    <dgm:pt modelId="{D557C9FB-D1F5-4247-915D-963A2E0230ED}">
      <dgm:prSet phldrT="[Text]" custT="1"/>
      <dgm:spPr/>
      <dgm:t>
        <a:bodyPr/>
        <a:lstStyle/>
        <a:p>
          <a:r>
            <a:rPr lang="it-IT" sz="1800" b="0" cap="none">
              <a:latin typeface="Arial"/>
              <a:ea typeface="Arial"/>
              <a:cs typeface="Arial"/>
              <a:sym typeface="Arial"/>
            </a:rPr>
            <a:t>Capo azienda</a:t>
          </a:r>
          <a:endParaRPr lang="de-CH" sz="1800" dirty="0"/>
        </a:p>
      </dgm:t>
    </dgm:pt>
    <dgm:pt modelId="{FBFB63E6-CD27-4DA5-AB5C-F5785C1E2419}" type="parTrans" cxnId="{9BCD64F2-FCD8-4CA8-ABA6-9A479553EAA4}">
      <dgm:prSet/>
      <dgm:spPr/>
      <dgm:t>
        <a:bodyPr/>
        <a:lstStyle/>
        <a:p>
          <a:endParaRPr lang="de-CH"/>
        </a:p>
      </dgm:t>
    </dgm:pt>
    <dgm:pt modelId="{3E4728E9-5CB2-4773-BEA4-4F4CBC2E326B}" type="sibTrans" cxnId="{9BCD64F2-FCD8-4CA8-ABA6-9A479553EAA4}">
      <dgm:prSet/>
      <dgm:spPr/>
      <dgm:t>
        <a:bodyPr/>
        <a:lstStyle/>
        <a:p>
          <a:endParaRPr lang="de-CH"/>
        </a:p>
      </dgm:t>
    </dgm:pt>
    <dgm:pt modelId="{62695A68-8485-4178-BD23-A494BBB678F5}">
      <dgm:prSet phldrT="[Text]" custT="1"/>
      <dgm:spPr/>
      <dgm:t>
        <a:bodyPr/>
        <a:lstStyle/>
        <a:p>
          <a:r>
            <a:rPr lang="it-IT" sz="1800" b="0" cap="none">
              <a:latin typeface="Arial"/>
              <a:ea typeface="Arial"/>
              <a:cs typeface="Arial"/>
              <a:sym typeface="Arial"/>
            </a:rPr>
            <a:t>Signor Egger</a:t>
          </a:r>
          <a:endParaRPr lang="de-CH" sz="1800" dirty="0"/>
        </a:p>
      </dgm:t>
    </dgm:pt>
    <dgm:pt modelId="{4EB1D5EC-1607-428E-8AB0-0B610B031CDF}" type="parTrans" cxnId="{8E3A00AD-E922-44AE-AEC1-80FE8639CF68}">
      <dgm:prSet/>
      <dgm:spPr/>
      <dgm:t>
        <a:bodyPr/>
        <a:lstStyle/>
        <a:p>
          <a:endParaRPr lang="de-CH"/>
        </a:p>
      </dgm:t>
    </dgm:pt>
    <dgm:pt modelId="{C0D86466-581E-4CCF-A675-C988EB409E92}" type="sibTrans" cxnId="{8E3A00AD-E922-44AE-AEC1-80FE8639CF68}">
      <dgm:prSet/>
      <dgm:spPr/>
      <dgm:t>
        <a:bodyPr/>
        <a:lstStyle/>
        <a:p>
          <a:endParaRPr lang="de-CH"/>
        </a:p>
      </dgm:t>
    </dgm:pt>
    <dgm:pt modelId="{FBD5EE27-0BA0-4AB7-B193-400C111C7D71}">
      <dgm:prSet phldrT="[Text]" custT="1"/>
      <dgm:spPr/>
      <dgm:t>
        <a:bodyPr/>
        <a:lstStyle/>
        <a:p>
          <a:r>
            <a:rPr lang="it-IT" sz="1800" b="0" cap="none" dirty="0">
              <a:latin typeface="Arial"/>
              <a:ea typeface="Arial"/>
              <a:cs typeface="Arial"/>
              <a:sym typeface="Arial"/>
            </a:rPr>
            <a:t>Capo reparto produzione</a:t>
          </a:r>
          <a:endParaRPr lang="de-CH" sz="1800" dirty="0"/>
        </a:p>
      </dgm:t>
    </dgm:pt>
    <dgm:pt modelId="{B2FB5D63-3DD5-4BEC-B096-237F3C4B7C18}" type="parTrans" cxnId="{B9145C5A-0BD0-4447-9E26-5624894E4EB3}">
      <dgm:prSet/>
      <dgm:spPr/>
      <dgm:t>
        <a:bodyPr/>
        <a:lstStyle/>
        <a:p>
          <a:endParaRPr lang="de-CH"/>
        </a:p>
      </dgm:t>
    </dgm:pt>
    <dgm:pt modelId="{BB501923-91CB-4142-8E26-5173A45B6AEB}" type="sibTrans" cxnId="{B9145C5A-0BD0-4447-9E26-5624894E4EB3}">
      <dgm:prSet/>
      <dgm:spPr/>
      <dgm:t>
        <a:bodyPr/>
        <a:lstStyle/>
        <a:p>
          <a:endParaRPr lang="de-CH"/>
        </a:p>
      </dgm:t>
    </dgm:pt>
    <dgm:pt modelId="{9DD1DCAB-E871-4EC4-8A9B-85336A02A3E5}">
      <dgm:prSet phldrT="[Text]" custT="1"/>
      <dgm:spPr/>
      <dgm:t>
        <a:bodyPr/>
        <a:lstStyle/>
        <a:p>
          <a:r>
            <a:rPr lang="it-IT" sz="1800" b="0" cap="none">
              <a:latin typeface="Arial"/>
              <a:ea typeface="Arial"/>
              <a:cs typeface="Arial"/>
              <a:sym typeface="Arial"/>
            </a:rPr>
            <a:t>Rudi Mäder</a:t>
          </a:r>
          <a:endParaRPr lang="de-CH" sz="1800" dirty="0"/>
        </a:p>
      </dgm:t>
    </dgm:pt>
    <dgm:pt modelId="{5FFC2863-042E-4731-A5D4-1FBF4C5C17EA}" type="parTrans" cxnId="{65DBBF54-FFC7-4B60-8737-7C1A567EEB69}">
      <dgm:prSet/>
      <dgm:spPr/>
      <dgm:t>
        <a:bodyPr/>
        <a:lstStyle/>
        <a:p>
          <a:endParaRPr lang="de-CH"/>
        </a:p>
      </dgm:t>
    </dgm:pt>
    <dgm:pt modelId="{00ED7AA6-6ECB-41C2-BA49-0EA805A194EA}" type="sibTrans" cxnId="{65DBBF54-FFC7-4B60-8737-7C1A567EEB69}">
      <dgm:prSet/>
      <dgm:spPr/>
      <dgm:t>
        <a:bodyPr/>
        <a:lstStyle/>
        <a:p>
          <a:endParaRPr lang="de-CH"/>
        </a:p>
      </dgm:t>
    </dgm:pt>
    <dgm:pt modelId="{2C1F34E2-810B-4280-B238-1EA4930C25AF}">
      <dgm:prSet phldrT="[Text]" custT="1"/>
      <dgm:spPr/>
      <dgm:t>
        <a:bodyPr/>
        <a:lstStyle/>
        <a:p>
          <a:pPr algn="l">
            <a:tabLst/>
          </a:pPr>
          <a:r>
            <a:rPr lang="it-IT" sz="1800" b="0" cap="none" dirty="0">
              <a:latin typeface="Arial"/>
              <a:ea typeface="Arial"/>
              <a:cs typeface="Arial"/>
              <a:sym typeface="Arial"/>
            </a:rPr>
            <a:t>Capo team e addetto alla sicurezza</a:t>
          </a:r>
          <a:endParaRPr lang="de-CH" sz="1800" dirty="0"/>
        </a:p>
      </dgm:t>
    </dgm:pt>
    <dgm:pt modelId="{794A88E2-DC74-424C-B0E7-9D9D80803F27}" type="parTrans" cxnId="{3CA8308C-97AF-411A-AA02-F1872B1150D0}">
      <dgm:prSet/>
      <dgm:spPr/>
      <dgm:t>
        <a:bodyPr/>
        <a:lstStyle/>
        <a:p>
          <a:endParaRPr lang="de-CH"/>
        </a:p>
      </dgm:t>
    </dgm:pt>
    <dgm:pt modelId="{C586D64F-6DF1-4078-9834-42D14B97D8A4}" type="sibTrans" cxnId="{3CA8308C-97AF-411A-AA02-F1872B1150D0}">
      <dgm:prSet/>
      <dgm:spPr/>
      <dgm:t>
        <a:bodyPr/>
        <a:lstStyle/>
        <a:p>
          <a:endParaRPr lang="de-CH"/>
        </a:p>
      </dgm:t>
    </dgm:pt>
    <dgm:pt modelId="{D3EF4358-1113-485C-BBA7-8C2C631BA8B0}">
      <dgm:prSet phldrT="[Text]" custT="1"/>
      <dgm:spPr/>
      <dgm:t>
        <a:bodyPr/>
        <a:lstStyle/>
        <a:p>
          <a:r>
            <a:rPr lang="it-IT" sz="1800" b="0" cap="none">
              <a:latin typeface="Arial"/>
              <a:ea typeface="Arial"/>
              <a:cs typeface="Arial"/>
              <a:sym typeface="Arial"/>
            </a:rPr>
            <a:t>Urs Grau</a:t>
          </a:r>
          <a:endParaRPr lang="de-CH" sz="1800" dirty="0"/>
        </a:p>
      </dgm:t>
    </dgm:pt>
    <dgm:pt modelId="{E75735E5-42AE-4708-9213-5DB0E70F168D}" type="parTrans" cxnId="{3F47ADCF-DD6B-4ADC-8615-DA3523490DEE}">
      <dgm:prSet/>
      <dgm:spPr/>
      <dgm:t>
        <a:bodyPr/>
        <a:lstStyle/>
        <a:p>
          <a:endParaRPr lang="de-CH"/>
        </a:p>
      </dgm:t>
    </dgm:pt>
    <dgm:pt modelId="{538A613A-5407-4192-949B-59744C255DB3}" type="sibTrans" cxnId="{3F47ADCF-DD6B-4ADC-8615-DA3523490DEE}">
      <dgm:prSet/>
      <dgm:spPr/>
      <dgm:t>
        <a:bodyPr/>
        <a:lstStyle/>
        <a:p>
          <a:endParaRPr lang="de-CH"/>
        </a:p>
      </dgm:t>
    </dgm:pt>
    <dgm:pt modelId="{8D20701C-10FC-4F0C-884C-7750C0D3F2D3}">
      <dgm:prSet custT="1"/>
      <dgm:spPr/>
      <dgm:t>
        <a:bodyPr/>
        <a:lstStyle/>
        <a:p>
          <a:r>
            <a:rPr lang="it-IT" sz="1800" b="0" cap="none" dirty="0">
              <a:latin typeface="Arial"/>
              <a:ea typeface="Arial"/>
              <a:cs typeface="Arial"/>
              <a:sym typeface="Arial"/>
            </a:rPr>
            <a:t>Collaboratore (infortunato)</a:t>
          </a:r>
          <a:endParaRPr lang="de-CH" sz="1800" dirty="0"/>
        </a:p>
      </dgm:t>
    </dgm:pt>
    <dgm:pt modelId="{42E64F73-3EC5-4002-AF72-2ABDB2485FBC}" type="parTrans" cxnId="{5C50413A-57DE-490E-BE91-3C85741D6DCA}">
      <dgm:prSet/>
      <dgm:spPr/>
      <dgm:t>
        <a:bodyPr/>
        <a:lstStyle/>
        <a:p>
          <a:endParaRPr lang="de-CH"/>
        </a:p>
      </dgm:t>
    </dgm:pt>
    <dgm:pt modelId="{4E79E0F3-7B13-40B8-AB2F-EAADE66495FC}" type="sibTrans" cxnId="{5C50413A-57DE-490E-BE91-3C85741D6DCA}">
      <dgm:prSet/>
      <dgm:spPr/>
      <dgm:t>
        <a:bodyPr/>
        <a:lstStyle/>
        <a:p>
          <a:endParaRPr lang="de-CH"/>
        </a:p>
      </dgm:t>
    </dgm:pt>
    <dgm:pt modelId="{757B3DBB-DA16-4C8F-A190-EDE3D8DCD405}">
      <dgm:prSet custT="1"/>
      <dgm:spPr/>
      <dgm:t>
        <a:bodyPr/>
        <a:lstStyle/>
        <a:p>
          <a:r>
            <a:rPr lang="it-IT" sz="1800" b="0" cap="none">
              <a:latin typeface="Arial"/>
              <a:ea typeface="Arial"/>
              <a:cs typeface="Arial"/>
              <a:sym typeface="Arial"/>
            </a:rPr>
            <a:t>Piero Meier</a:t>
          </a:r>
          <a:endParaRPr lang="de-CH" sz="1800" dirty="0"/>
        </a:p>
      </dgm:t>
    </dgm:pt>
    <dgm:pt modelId="{12B6344B-B5BE-4264-8991-649E429A8AD6}" type="parTrans" cxnId="{1603CA56-35BB-441C-B381-9D9A041B34C2}">
      <dgm:prSet/>
      <dgm:spPr/>
      <dgm:t>
        <a:bodyPr/>
        <a:lstStyle/>
        <a:p>
          <a:endParaRPr lang="de-CH"/>
        </a:p>
      </dgm:t>
    </dgm:pt>
    <dgm:pt modelId="{BE110C51-F3E2-44CE-A946-D65A82BD12D5}" type="sibTrans" cxnId="{1603CA56-35BB-441C-B381-9D9A041B34C2}">
      <dgm:prSet/>
      <dgm:spPr/>
      <dgm:t>
        <a:bodyPr/>
        <a:lstStyle/>
        <a:p>
          <a:endParaRPr lang="de-CH"/>
        </a:p>
      </dgm:t>
    </dgm:pt>
    <dgm:pt modelId="{09B94FBE-0B92-4315-94C3-40D665FC3F25}" type="pres">
      <dgm:prSet presAssocID="{8329F783-0641-4354-AF4C-7FAD3F827DF8}" presName="Name0" presStyleCnt="0">
        <dgm:presLayoutVars>
          <dgm:dir/>
          <dgm:animLvl val="lvl"/>
          <dgm:resizeHandles val="exact"/>
        </dgm:presLayoutVars>
      </dgm:prSet>
      <dgm:spPr/>
    </dgm:pt>
    <dgm:pt modelId="{3187410C-F5A6-4845-9469-757F3B5F83A8}" type="pres">
      <dgm:prSet presAssocID="{8D20701C-10FC-4F0C-884C-7750C0D3F2D3}" presName="boxAndChildren" presStyleCnt="0"/>
      <dgm:spPr/>
    </dgm:pt>
    <dgm:pt modelId="{3F988A3C-7C43-489B-B44E-77203C7BCD9D}" type="pres">
      <dgm:prSet presAssocID="{8D20701C-10FC-4F0C-884C-7750C0D3F2D3}" presName="parentTextBox" presStyleLbl="node1" presStyleIdx="0" presStyleCnt="4"/>
      <dgm:spPr/>
    </dgm:pt>
    <dgm:pt modelId="{30F3370F-E670-4EF6-A7A3-09756302F8D0}" type="pres">
      <dgm:prSet presAssocID="{8D20701C-10FC-4F0C-884C-7750C0D3F2D3}" presName="entireBox" presStyleLbl="node1" presStyleIdx="0" presStyleCnt="4"/>
      <dgm:spPr/>
    </dgm:pt>
    <dgm:pt modelId="{0C8E9D1F-9906-4B21-872E-5586EB3328E6}" type="pres">
      <dgm:prSet presAssocID="{8D20701C-10FC-4F0C-884C-7750C0D3F2D3}" presName="descendantBox" presStyleCnt="0"/>
      <dgm:spPr/>
    </dgm:pt>
    <dgm:pt modelId="{3AF0B0C6-70B6-4383-B96F-0E0657BCCEC3}" type="pres">
      <dgm:prSet presAssocID="{757B3DBB-DA16-4C8F-A190-EDE3D8DCD405}" presName="childTextBox" presStyleLbl="fgAccFollowNode1" presStyleIdx="0" presStyleCnt="4">
        <dgm:presLayoutVars>
          <dgm:bulletEnabled val="1"/>
        </dgm:presLayoutVars>
      </dgm:prSet>
      <dgm:spPr/>
    </dgm:pt>
    <dgm:pt modelId="{DDE91134-AED0-4465-82E0-2E81F6A3BBA4}" type="pres">
      <dgm:prSet presAssocID="{C586D64F-6DF1-4078-9834-42D14B97D8A4}" presName="sp" presStyleCnt="0"/>
      <dgm:spPr/>
    </dgm:pt>
    <dgm:pt modelId="{D9A9F611-28F2-476F-AF8B-8B056D2D4876}" type="pres">
      <dgm:prSet presAssocID="{2C1F34E2-810B-4280-B238-1EA4930C25AF}" presName="arrowAndChildren" presStyleCnt="0"/>
      <dgm:spPr/>
    </dgm:pt>
    <dgm:pt modelId="{82BA5046-8D1C-4FB8-89F8-932D0085AB99}" type="pres">
      <dgm:prSet presAssocID="{2C1F34E2-810B-4280-B238-1EA4930C25AF}" presName="parentTextArrow" presStyleLbl="node1" presStyleIdx="0" presStyleCnt="4"/>
      <dgm:spPr/>
    </dgm:pt>
    <dgm:pt modelId="{A3CFCF7A-C967-43B2-91CF-DA95D18F4FF4}" type="pres">
      <dgm:prSet presAssocID="{2C1F34E2-810B-4280-B238-1EA4930C25AF}" presName="arrow" presStyleLbl="node1" presStyleIdx="1" presStyleCnt="4"/>
      <dgm:spPr/>
    </dgm:pt>
    <dgm:pt modelId="{937123F3-8A7F-49D9-9235-42DF69AE621C}" type="pres">
      <dgm:prSet presAssocID="{2C1F34E2-810B-4280-B238-1EA4930C25AF}" presName="descendantArrow" presStyleCnt="0"/>
      <dgm:spPr/>
    </dgm:pt>
    <dgm:pt modelId="{E9859F06-1460-4A8B-829E-D5F8EBFEDBB0}" type="pres">
      <dgm:prSet presAssocID="{D3EF4358-1113-485C-BBA7-8C2C631BA8B0}" presName="childTextArrow" presStyleLbl="fgAccFollowNode1" presStyleIdx="1" presStyleCnt="4">
        <dgm:presLayoutVars>
          <dgm:bulletEnabled val="1"/>
        </dgm:presLayoutVars>
      </dgm:prSet>
      <dgm:spPr/>
    </dgm:pt>
    <dgm:pt modelId="{E4D75A8A-2C62-4364-ACFC-9616B775F9E9}" type="pres">
      <dgm:prSet presAssocID="{BB501923-91CB-4142-8E26-5173A45B6AEB}" presName="sp" presStyleCnt="0"/>
      <dgm:spPr/>
    </dgm:pt>
    <dgm:pt modelId="{F620F052-61C3-4A33-B22C-EAA9256BB5B2}" type="pres">
      <dgm:prSet presAssocID="{FBD5EE27-0BA0-4AB7-B193-400C111C7D71}" presName="arrowAndChildren" presStyleCnt="0"/>
      <dgm:spPr/>
    </dgm:pt>
    <dgm:pt modelId="{F0A24368-C5A5-4FCC-88DD-A432C280CD17}" type="pres">
      <dgm:prSet presAssocID="{FBD5EE27-0BA0-4AB7-B193-400C111C7D71}" presName="parentTextArrow" presStyleLbl="node1" presStyleIdx="1" presStyleCnt="4"/>
      <dgm:spPr/>
    </dgm:pt>
    <dgm:pt modelId="{778F673E-0BC9-4CF9-A0F6-347C7EA7B46B}" type="pres">
      <dgm:prSet presAssocID="{FBD5EE27-0BA0-4AB7-B193-400C111C7D71}" presName="arrow" presStyleLbl="node1" presStyleIdx="2" presStyleCnt="4"/>
      <dgm:spPr/>
    </dgm:pt>
    <dgm:pt modelId="{4E7C2218-1BA2-41A4-B388-692ABEF7996F}" type="pres">
      <dgm:prSet presAssocID="{FBD5EE27-0BA0-4AB7-B193-400C111C7D71}" presName="descendantArrow" presStyleCnt="0"/>
      <dgm:spPr/>
    </dgm:pt>
    <dgm:pt modelId="{44C7999A-4AEE-4DD6-8BAB-48125EFCDDAD}" type="pres">
      <dgm:prSet presAssocID="{9DD1DCAB-E871-4EC4-8A9B-85336A02A3E5}" presName="childTextArrow" presStyleLbl="fgAccFollowNode1" presStyleIdx="2" presStyleCnt="4">
        <dgm:presLayoutVars>
          <dgm:bulletEnabled val="1"/>
        </dgm:presLayoutVars>
      </dgm:prSet>
      <dgm:spPr/>
    </dgm:pt>
    <dgm:pt modelId="{3674D967-90C0-4D80-9C04-EECAA1EA659B}" type="pres">
      <dgm:prSet presAssocID="{3E4728E9-5CB2-4773-BEA4-4F4CBC2E326B}" presName="sp" presStyleCnt="0"/>
      <dgm:spPr/>
    </dgm:pt>
    <dgm:pt modelId="{DF87458E-D4C3-4666-8A71-742F50A019EC}" type="pres">
      <dgm:prSet presAssocID="{D557C9FB-D1F5-4247-915D-963A2E0230ED}" presName="arrowAndChildren" presStyleCnt="0"/>
      <dgm:spPr/>
    </dgm:pt>
    <dgm:pt modelId="{3E4EB72F-2CAB-48E1-B59E-72C529FE27A3}" type="pres">
      <dgm:prSet presAssocID="{D557C9FB-D1F5-4247-915D-963A2E0230ED}" presName="parentTextArrow" presStyleLbl="node1" presStyleIdx="2" presStyleCnt="4"/>
      <dgm:spPr/>
    </dgm:pt>
    <dgm:pt modelId="{BA7AEEFB-F77D-4F90-90BD-3F8A0263C9A6}" type="pres">
      <dgm:prSet presAssocID="{D557C9FB-D1F5-4247-915D-963A2E0230ED}" presName="arrow" presStyleLbl="node1" presStyleIdx="3" presStyleCnt="4"/>
      <dgm:spPr/>
    </dgm:pt>
    <dgm:pt modelId="{F3F05C7F-D1D5-45A1-8FC4-82D7842EDDA2}" type="pres">
      <dgm:prSet presAssocID="{D557C9FB-D1F5-4247-915D-963A2E0230ED}" presName="descendantArrow" presStyleCnt="0"/>
      <dgm:spPr/>
    </dgm:pt>
    <dgm:pt modelId="{353690A8-A84C-4E22-92D8-E52CB4359BC6}" type="pres">
      <dgm:prSet presAssocID="{62695A68-8485-4178-BD23-A494BBB678F5}" presName="childTextArrow" presStyleLbl="fgAccFollowNode1" presStyleIdx="3" presStyleCnt="4">
        <dgm:presLayoutVars>
          <dgm:bulletEnabled val="1"/>
        </dgm:presLayoutVars>
      </dgm:prSet>
      <dgm:spPr/>
    </dgm:pt>
  </dgm:ptLst>
  <dgm:cxnLst>
    <dgm:cxn modelId="{5C50413A-57DE-490E-BE91-3C85741D6DCA}" srcId="{8329F783-0641-4354-AF4C-7FAD3F827DF8}" destId="{8D20701C-10FC-4F0C-884C-7750C0D3F2D3}" srcOrd="3" destOrd="0" parTransId="{42E64F73-3EC5-4002-AF72-2ABDB2485FBC}" sibTransId="{4E79E0F3-7B13-40B8-AB2F-EAADE66495FC}"/>
    <dgm:cxn modelId="{AD48A143-4528-41EB-9C9C-768C1D686B06}" type="presOf" srcId="{FBD5EE27-0BA0-4AB7-B193-400C111C7D71}" destId="{F0A24368-C5A5-4FCC-88DD-A432C280CD17}" srcOrd="0" destOrd="0" presId="urn:microsoft.com/office/officeart/2005/8/layout/process4"/>
    <dgm:cxn modelId="{65521C4D-3CA4-44BF-B708-11E454712CFC}" type="presOf" srcId="{D557C9FB-D1F5-4247-915D-963A2E0230ED}" destId="{3E4EB72F-2CAB-48E1-B59E-72C529FE27A3}" srcOrd="0" destOrd="0" presId="urn:microsoft.com/office/officeart/2005/8/layout/process4"/>
    <dgm:cxn modelId="{65DBBF54-FFC7-4B60-8737-7C1A567EEB69}" srcId="{FBD5EE27-0BA0-4AB7-B193-400C111C7D71}" destId="{9DD1DCAB-E871-4EC4-8A9B-85336A02A3E5}" srcOrd="0" destOrd="0" parTransId="{5FFC2863-042E-4731-A5D4-1FBF4C5C17EA}" sibTransId="{00ED7AA6-6ECB-41C2-BA49-0EA805A194EA}"/>
    <dgm:cxn modelId="{1603CA56-35BB-441C-B381-9D9A041B34C2}" srcId="{8D20701C-10FC-4F0C-884C-7750C0D3F2D3}" destId="{757B3DBB-DA16-4C8F-A190-EDE3D8DCD405}" srcOrd="0" destOrd="0" parTransId="{12B6344B-B5BE-4264-8991-649E429A8AD6}" sibTransId="{BE110C51-F3E2-44CE-A946-D65A82BD12D5}"/>
    <dgm:cxn modelId="{B9145C5A-0BD0-4447-9E26-5624894E4EB3}" srcId="{8329F783-0641-4354-AF4C-7FAD3F827DF8}" destId="{FBD5EE27-0BA0-4AB7-B193-400C111C7D71}" srcOrd="1" destOrd="0" parTransId="{B2FB5D63-3DD5-4BEC-B096-237F3C4B7C18}" sibTransId="{BB501923-91CB-4142-8E26-5173A45B6AEB}"/>
    <dgm:cxn modelId="{CA67347C-57C8-45D2-9865-593C0FC7DEC8}" type="presOf" srcId="{2C1F34E2-810B-4280-B238-1EA4930C25AF}" destId="{A3CFCF7A-C967-43B2-91CF-DA95D18F4FF4}" srcOrd="1" destOrd="0" presId="urn:microsoft.com/office/officeart/2005/8/layout/process4"/>
    <dgm:cxn modelId="{3CA8308C-97AF-411A-AA02-F1872B1150D0}" srcId="{8329F783-0641-4354-AF4C-7FAD3F827DF8}" destId="{2C1F34E2-810B-4280-B238-1EA4930C25AF}" srcOrd="2" destOrd="0" parTransId="{794A88E2-DC74-424C-B0E7-9D9D80803F27}" sibTransId="{C586D64F-6DF1-4078-9834-42D14B97D8A4}"/>
    <dgm:cxn modelId="{9FDCCD8D-E175-499E-812B-2842C2046C8A}" type="presOf" srcId="{8D20701C-10FC-4F0C-884C-7750C0D3F2D3}" destId="{30F3370F-E670-4EF6-A7A3-09756302F8D0}" srcOrd="1" destOrd="0" presId="urn:microsoft.com/office/officeart/2005/8/layout/process4"/>
    <dgm:cxn modelId="{4B91C09A-6143-46BE-BDDF-14165D0DF9C5}" type="presOf" srcId="{8D20701C-10FC-4F0C-884C-7750C0D3F2D3}" destId="{3F988A3C-7C43-489B-B44E-77203C7BCD9D}" srcOrd="0" destOrd="0" presId="urn:microsoft.com/office/officeart/2005/8/layout/process4"/>
    <dgm:cxn modelId="{D7C5FEA1-E98C-4156-AB23-6E1F169F3CE7}" type="presOf" srcId="{9DD1DCAB-E871-4EC4-8A9B-85336A02A3E5}" destId="{44C7999A-4AEE-4DD6-8BAB-48125EFCDDAD}" srcOrd="0" destOrd="0" presId="urn:microsoft.com/office/officeart/2005/8/layout/process4"/>
    <dgm:cxn modelId="{4BC0D5A7-09A2-4500-BECF-8DB973E51FB2}" type="presOf" srcId="{D557C9FB-D1F5-4247-915D-963A2E0230ED}" destId="{BA7AEEFB-F77D-4F90-90BD-3F8A0263C9A6}" srcOrd="1" destOrd="0" presId="urn:microsoft.com/office/officeart/2005/8/layout/process4"/>
    <dgm:cxn modelId="{8E3A00AD-E922-44AE-AEC1-80FE8639CF68}" srcId="{D557C9FB-D1F5-4247-915D-963A2E0230ED}" destId="{62695A68-8485-4178-BD23-A494BBB678F5}" srcOrd="0" destOrd="0" parTransId="{4EB1D5EC-1607-428E-8AB0-0B610B031CDF}" sibTransId="{C0D86466-581E-4CCF-A675-C988EB409E92}"/>
    <dgm:cxn modelId="{3F47ADCF-DD6B-4ADC-8615-DA3523490DEE}" srcId="{2C1F34E2-810B-4280-B238-1EA4930C25AF}" destId="{D3EF4358-1113-485C-BBA7-8C2C631BA8B0}" srcOrd="0" destOrd="0" parTransId="{E75735E5-42AE-4708-9213-5DB0E70F168D}" sibTransId="{538A613A-5407-4192-949B-59744C255DB3}"/>
    <dgm:cxn modelId="{083A98D7-2142-415B-9E03-1C2B142C1ABC}" type="presOf" srcId="{D3EF4358-1113-485C-BBA7-8C2C631BA8B0}" destId="{E9859F06-1460-4A8B-829E-D5F8EBFEDBB0}" srcOrd="0" destOrd="0" presId="urn:microsoft.com/office/officeart/2005/8/layout/process4"/>
    <dgm:cxn modelId="{DFAF94D9-898A-4BEA-A431-1FF646CE2A6E}" type="presOf" srcId="{2C1F34E2-810B-4280-B238-1EA4930C25AF}" destId="{82BA5046-8D1C-4FB8-89F8-932D0085AB99}" srcOrd="0" destOrd="0" presId="urn:microsoft.com/office/officeart/2005/8/layout/process4"/>
    <dgm:cxn modelId="{DAF8F6D9-FCD0-4DE3-B027-E1B61786A656}" type="presOf" srcId="{62695A68-8485-4178-BD23-A494BBB678F5}" destId="{353690A8-A84C-4E22-92D8-E52CB4359BC6}" srcOrd="0" destOrd="0" presId="urn:microsoft.com/office/officeart/2005/8/layout/process4"/>
    <dgm:cxn modelId="{228251DF-0ADE-4D68-BF73-360DD04067D0}" type="presOf" srcId="{757B3DBB-DA16-4C8F-A190-EDE3D8DCD405}" destId="{3AF0B0C6-70B6-4383-B96F-0E0657BCCEC3}" srcOrd="0" destOrd="0" presId="urn:microsoft.com/office/officeart/2005/8/layout/process4"/>
    <dgm:cxn modelId="{534230F1-E2D4-4F7A-B696-01FE30D5CDAB}" type="presOf" srcId="{FBD5EE27-0BA0-4AB7-B193-400C111C7D71}" destId="{778F673E-0BC9-4CF9-A0F6-347C7EA7B46B}" srcOrd="1" destOrd="0" presId="urn:microsoft.com/office/officeart/2005/8/layout/process4"/>
    <dgm:cxn modelId="{9BCD64F2-FCD8-4CA8-ABA6-9A479553EAA4}" srcId="{8329F783-0641-4354-AF4C-7FAD3F827DF8}" destId="{D557C9FB-D1F5-4247-915D-963A2E0230ED}" srcOrd="0" destOrd="0" parTransId="{FBFB63E6-CD27-4DA5-AB5C-F5785C1E2419}" sibTransId="{3E4728E9-5CB2-4773-BEA4-4F4CBC2E326B}"/>
    <dgm:cxn modelId="{F3BC40F5-C9C6-4190-9759-BE5F4B612326}" type="presOf" srcId="{8329F783-0641-4354-AF4C-7FAD3F827DF8}" destId="{09B94FBE-0B92-4315-94C3-40D665FC3F25}" srcOrd="0" destOrd="0" presId="urn:microsoft.com/office/officeart/2005/8/layout/process4"/>
    <dgm:cxn modelId="{44A158B1-E792-4B10-8D40-5F9D4CC40D3E}" type="presParOf" srcId="{09B94FBE-0B92-4315-94C3-40D665FC3F25}" destId="{3187410C-F5A6-4845-9469-757F3B5F83A8}" srcOrd="0" destOrd="0" presId="urn:microsoft.com/office/officeart/2005/8/layout/process4"/>
    <dgm:cxn modelId="{FEF558E7-F3F6-41CF-8799-74DEA317FC8E}" type="presParOf" srcId="{3187410C-F5A6-4845-9469-757F3B5F83A8}" destId="{3F988A3C-7C43-489B-B44E-77203C7BCD9D}" srcOrd="0" destOrd="0" presId="urn:microsoft.com/office/officeart/2005/8/layout/process4"/>
    <dgm:cxn modelId="{F903EBB5-110E-48E9-8E79-B6B2C9EC58E7}" type="presParOf" srcId="{3187410C-F5A6-4845-9469-757F3B5F83A8}" destId="{30F3370F-E670-4EF6-A7A3-09756302F8D0}" srcOrd="1" destOrd="0" presId="urn:microsoft.com/office/officeart/2005/8/layout/process4"/>
    <dgm:cxn modelId="{7B58F986-CBC8-4A92-8405-7D38DEC3A24D}" type="presParOf" srcId="{3187410C-F5A6-4845-9469-757F3B5F83A8}" destId="{0C8E9D1F-9906-4B21-872E-5586EB3328E6}" srcOrd="2" destOrd="0" presId="urn:microsoft.com/office/officeart/2005/8/layout/process4"/>
    <dgm:cxn modelId="{F38A6466-D977-437C-A491-18E65BABE899}" type="presParOf" srcId="{0C8E9D1F-9906-4B21-872E-5586EB3328E6}" destId="{3AF0B0C6-70B6-4383-B96F-0E0657BCCEC3}" srcOrd="0" destOrd="0" presId="urn:microsoft.com/office/officeart/2005/8/layout/process4"/>
    <dgm:cxn modelId="{4B43E099-215E-4B0D-80EB-35D0150FCB76}" type="presParOf" srcId="{09B94FBE-0B92-4315-94C3-40D665FC3F25}" destId="{DDE91134-AED0-4465-82E0-2E81F6A3BBA4}" srcOrd="1" destOrd="0" presId="urn:microsoft.com/office/officeart/2005/8/layout/process4"/>
    <dgm:cxn modelId="{5527DB97-7A00-4696-8758-9854FB780D8C}" type="presParOf" srcId="{09B94FBE-0B92-4315-94C3-40D665FC3F25}" destId="{D9A9F611-28F2-476F-AF8B-8B056D2D4876}" srcOrd="2" destOrd="0" presId="urn:microsoft.com/office/officeart/2005/8/layout/process4"/>
    <dgm:cxn modelId="{85A1F98F-DCEE-4EAE-B605-1941A49FE5A5}" type="presParOf" srcId="{D9A9F611-28F2-476F-AF8B-8B056D2D4876}" destId="{82BA5046-8D1C-4FB8-89F8-932D0085AB99}" srcOrd="0" destOrd="0" presId="urn:microsoft.com/office/officeart/2005/8/layout/process4"/>
    <dgm:cxn modelId="{79EE8390-6B39-4C57-96EE-AF71FC92C1C4}" type="presParOf" srcId="{D9A9F611-28F2-476F-AF8B-8B056D2D4876}" destId="{A3CFCF7A-C967-43B2-91CF-DA95D18F4FF4}" srcOrd="1" destOrd="0" presId="urn:microsoft.com/office/officeart/2005/8/layout/process4"/>
    <dgm:cxn modelId="{7823D1D4-44FF-4087-82C4-384385343112}" type="presParOf" srcId="{D9A9F611-28F2-476F-AF8B-8B056D2D4876}" destId="{937123F3-8A7F-49D9-9235-42DF69AE621C}" srcOrd="2" destOrd="0" presId="urn:microsoft.com/office/officeart/2005/8/layout/process4"/>
    <dgm:cxn modelId="{E68834F9-3850-4437-A188-1F16FFE4BEF7}" type="presParOf" srcId="{937123F3-8A7F-49D9-9235-42DF69AE621C}" destId="{E9859F06-1460-4A8B-829E-D5F8EBFEDBB0}" srcOrd="0" destOrd="0" presId="urn:microsoft.com/office/officeart/2005/8/layout/process4"/>
    <dgm:cxn modelId="{3E7A46F1-EA92-4A5E-AE4F-4D71B59DE04A}" type="presParOf" srcId="{09B94FBE-0B92-4315-94C3-40D665FC3F25}" destId="{E4D75A8A-2C62-4364-ACFC-9616B775F9E9}" srcOrd="3" destOrd="0" presId="urn:microsoft.com/office/officeart/2005/8/layout/process4"/>
    <dgm:cxn modelId="{23429527-A7D9-4258-96FC-48974F160ADC}" type="presParOf" srcId="{09B94FBE-0B92-4315-94C3-40D665FC3F25}" destId="{F620F052-61C3-4A33-B22C-EAA9256BB5B2}" srcOrd="4" destOrd="0" presId="urn:microsoft.com/office/officeart/2005/8/layout/process4"/>
    <dgm:cxn modelId="{79181465-408B-4B3A-9F05-78AEE352907E}" type="presParOf" srcId="{F620F052-61C3-4A33-B22C-EAA9256BB5B2}" destId="{F0A24368-C5A5-4FCC-88DD-A432C280CD17}" srcOrd="0" destOrd="0" presId="urn:microsoft.com/office/officeart/2005/8/layout/process4"/>
    <dgm:cxn modelId="{97F305A5-EFD5-4DBA-A1FC-91F64F199FF1}" type="presParOf" srcId="{F620F052-61C3-4A33-B22C-EAA9256BB5B2}" destId="{778F673E-0BC9-4CF9-A0F6-347C7EA7B46B}" srcOrd="1" destOrd="0" presId="urn:microsoft.com/office/officeart/2005/8/layout/process4"/>
    <dgm:cxn modelId="{498B134F-615A-4660-B404-7A6DEDC79763}" type="presParOf" srcId="{F620F052-61C3-4A33-B22C-EAA9256BB5B2}" destId="{4E7C2218-1BA2-41A4-B388-692ABEF7996F}" srcOrd="2" destOrd="0" presId="urn:microsoft.com/office/officeart/2005/8/layout/process4"/>
    <dgm:cxn modelId="{3D7F4433-A00E-4F27-A292-06199382A743}" type="presParOf" srcId="{4E7C2218-1BA2-41A4-B388-692ABEF7996F}" destId="{44C7999A-4AEE-4DD6-8BAB-48125EFCDDAD}" srcOrd="0" destOrd="0" presId="urn:microsoft.com/office/officeart/2005/8/layout/process4"/>
    <dgm:cxn modelId="{37DEF840-5065-4D3F-8504-833FA5E406E4}" type="presParOf" srcId="{09B94FBE-0B92-4315-94C3-40D665FC3F25}" destId="{3674D967-90C0-4D80-9C04-EECAA1EA659B}" srcOrd="5" destOrd="0" presId="urn:microsoft.com/office/officeart/2005/8/layout/process4"/>
    <dgm:cxn modelId="{CEEB3CEA-6449-4858-9DBE-263F537F0DD9}" type="presParOf" srcId="{09B94FBE-0B92-4315-94C3-40D665FC3F25}" destId="{DF87458E-D4C3-4666-8A71-742F50A019EC}" srcOrd="6" destOrd="0" presId="urn:microsoft.com/office/officeart/2005/8/layout/process4"/>
    <dgm:cxn modelId="{5F02E57A-AC44-41BF-BB60-1DAA9E18A30A}" type="presParOf" srcId="{DF87458E-D4C3-4666-8A71-742F50A019EC}" destId="{3E4EB72F-2CAB-48E1-B59E-72C529FE27A3}" srcOrd="0" destOrd="0" presId="urn:microsoft.com/office/officeart/2005/8/layout/process4"/>
    <dgm:cxn modelId="{7A126ADC-C39F-47C5-B2FD-F1CA82ACC8FC}" type="presParOf" srcId="{DF87458E-D4C3-4666-8A71-742F50A019EC}" destId="{BA7AEEFB-F77D-4F90-90BD-3F8A0263C9A6}" srcOrd="1" destOrd="0" presId="urn:microsoft.com/office/officeart/2005/8/layout/process4"/>
    <dgm:cxn modelId="{FDE88790-AA3E-44F9-95C6-589AD1E9ACA6}" type="presParOf" srcId="{DF87458E-D4C3-4666-8A71-742F50A019EC}" destId="{F3F05C7F-D1D5-45A1-8FC4-82D7842EDDA2}" srcOrd="2" destOrd="0" presId="urn:microsoft.com/office/officeart/2005/8/layout/process4"/>
    <dgm:cxn modelId="{946C25DC-41AB-46E1-AFFA-4604A5595CE7}" type="presParOf" srcId="{F3F05C7F-D1D5-45A1-8FC4-82D7842EDDA2}" destId="{353690A8-A84C-4E22-92D8-E52CB4359BC6}" srcOrd="0" destOrd="0" presId="urn:microsoft.com/office/officeart/2005/8/layout/process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3370F-E670-4EF6-A7A3-09756302F8D0}">
      <dsp:nvSpPr>
        <dsp:cNvPr id="0" name=""/>
        <dsp:cNvSpPr/>
      </dsp:nvSpPr>
      <dsp:spPr>
        <a:xfrm>
          <a:off x="0" y="3838592"/>
          <a:ext cx="4752528" cy="8397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0" kern="1200" cap="none" dirty="0">
              <a:latin typeface="Arial"/>
              <a:ea typeface="Arial"/>
              <a:cs typeface="Arial"/>
              <a:sym typeface="Arial"/>
            </a:rPr>
            <a:t>Collaboratore (infortunato)</a:t>
          </a:r>
          <a:endParaRPr lang="de-CH" sz="1800" kern="1200" dirty="0"/>
        </a:p>
      </dsp:txBody>
      <dsp:txXfrm>
        <a:off x="0" y="3838592"/>
        <a:ext cx="4752528" cy="453486"/>
      </dsp:txXfrm>
    </dsp:sp>
    <dsp:sp modelId="{3AF0B0C6-70B6-4383-B96F-0E0657BCCEC3}">
      <dsp:nvSpPr>
        <dsp:cNvPr id="0" name=""/>
        <dsp:cNvSpPr/>
      </dsp:nvSpPr>
      <dsp:spPr>
        <a:xfrm>
          <a:off x="0" y="4275283"/>
          <a:ext cx="4752528" cy="3863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it-IT" sz="1800" b="0" kern="1200" cap="none">
              <a:latin typeface="Arial"/>
              <a:ea typeface="Arial"/>
              <a:cs typeface="Arial"/>
              <a:sym typeface="Arial"/>
            </a:rPr>
            <a:t>Piero Meier</a:t>
          </a:r>
          <a:endParaRPr lang="de-CH" sz="1800" kern="1200" dirty="0"/>
        </a:p>
      </dsp:txBody>
      <dsp:txXfrm>
        <a:off x="0" y="4275283"/>
        <a:ext cx="4752528" cy="386303"/>
      </dsp:txXfrm>
    </dsp:sp>
    <dsp:sp modelId="{A3CFCF7A-C967-43B2-91CF-DA95D18F4FF4}">
      <dsp:nvSpPr>
        <dsp:cNvPr id="0" name=""/>
        <dsp:cNvSpPr/>
      </dsp:nvSpPr>
      <dsp:spPr>
        <a:xfrm rot="10800000">
          <a:off x="0" y="2559592"/>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tabLst/>
          </a:pPr>
          <a:r>
            <a:rPr lang="it-IT" sz="1800" b="0" kern="1200" cap="none" dirty="0">
              <a:latin typeface="Arial"/>
              <a:ea typeface="Arial"/>
              <a:cs typeface="Arial"/>
              <a:sym typeface="Arial"/>
            </a:rPr>
            <a:t>Capo team e addetto alla sicurezza</a:t>
          </a:r>
          <a:endParaRPr lang="de-CH" sz="1800" kern="1200" dirty="0"/>
        </a:p>
      </dsp:txBody>
      <dsp:txXfrm rot="-10800000">
        <a:off x="0" y="2559592"/>
        <a:ext cx="4752528" cy="453350"/>
      </dsp:txXfrm>
    </dsp:sp>
    <dsp:sp modelId="{E9859F06-1460-4A8B-829E-D5F8EBFEDBB0}">
      <dsp:nvSpPr>
        <dsp:cNvPr id="0" name=""/>
        <dsp:cNvSpPr/>
      </dsp:nvSpPr>
      <dsp:spPr>
        <a:xfrm>
          <a:off x="0" y="3012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it-IT" sz="1800" b="0" kern="1200" cap="none">
              <a:latin typeface="Arial"/>
              <a:ea typeface="Arial"/>
              <a:cs typeface="Arial"/>
              <a:sym typeface="Arial"/>
            </a:rPr>
            <a:t>Urs Grau</a:t>
          </a:r>
          <a:endParaRPr lang="de-CH" sz="1800" kern="1200" dirty="0"/>
        </a:p>
      </dsp:txBody>
      <dsp:txXfrm>
        <a:off x="0" y="3012942"/>
        <a:ext cx="4752528" cy="386187"/>
      </dsp:txXfrm>
    </dsp:sp>
    <dsp:sp modelId="{778F673E-0BC9-4CF9-A0F6-347C7EA7B46B}">
      <dsp:nvSpPr>
        <dsp:cNvPr id="0" name=""/>
        <dsp:cNvSpPr/>
      </dsp:nvSpPr>
      <dsp:spPr>
        <a:xfrm rot="10800000">
          <a:off x="0" y="1280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0" kern="1200" cap="none" dirty="0">
              <a:latin typeface="Arial"/>
              <a:ea typeface="Arial"/>
              <a:cs typeface="Arial"/>
              <a:sym typeface="Arial"/>
            </a:rPr>
            <a:t>Capo reparto produzione</a:t>
          </a:r>
          <a:endParaRPr lang="de-CH" sz="1800" kern="1200" dirty="0"/>
        </a:p>
      </dsp:txBody>
      <dsp:txXfrm rot="-10800000">
        <a:off x="0" y="1280591"/>
        <a:ext cx="4752528" cy="453350"/>
      </dsp:txXfrm>
    </dsp:sp>
    <dsp:sp modelId="{44C7999A-4AEE-4DD6-8BAB-48125EFCDDAD}">
      <dsp:nvSpPr>
        <dsp:cNvPr id="0" name=""/>
        <dsp:cNvSpPr/>
      </dsp:nvSpPr>
      <dsp:spPr>
        <a:xfrm>
          <a:off x="0" y="1733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it-IT" sz="1800" b="0" kern="1200" cap="none">
              <a:latin typeface="Arial"/>
              <a:ea typeface="Arial"/>
              <a:cs typeface="Arial"/>
              <a:sym typeface="Arial"/>
            </a:rPr>
            <a:t>Rudi Mäder</a:t>
          </a:r>
          <a:endParaRPr lang="de-CH" sz="1800" kern="1200" dirty="0"/>
        </a:p>
      </dsp:txBody>
      <dsp:txXfrm>
        <a:off x="0" y="1733942"/>
        <a:ext cx="4752528" cy="386187"/>
      </dsp:txXfrm>
    </dsp:sp>
    <dsp:sp modelId="{BA7AEEFB-F77D-4F90-90BD-3F8A0263C9A6}">
      <dsp:nvSpPr>
        <dsp:cNvPr id="0" name=""/>
        <dsp:cNvSpPr/>
      </dsp:nvSpPr>
      <dsp:spPr>
        <a:xfrm rot="10800000">
          <a:off x="0" y="1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0" kern="1200" cap="none">
              <a:latin typeface="Arial"/>
              <a:ea typeface="Arial"/>
              <a:cs typeface="Arial"/>
              <a:sym typeface="Arial"/>
            </a:rPr>
            <a:t>Capo azienda</a:t>
          </a:r>
          <a:endParaRPr lang="de-CH" sz="1800" kern="1200" dirty="0"/>
        </a:p>
      </dsp:txBody>
      <dsp:txXfrm rot="-10800000">
        <a:off x="0" y="1591"/>
        <a:ext cx="4752528" cy="453350"/>
      </dsp:txXfrm>
    </dsp:sp>
    <dsp:sp modelId="{353690A8-A84C-4E22-92D8-E52CB4359BC6}">
      <dsp:nvSpPr>
        <dsp:cNvPr id="0" name=""/>
        <dsp:cNvSpPr/>
      </dsp:nvSpPr>
      <dsp:spPr>
        <a:xfrm>
          <a:off x="0" y="454941"/>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it-IT" sz="1800" b="0" kern="1200" cap="none">
              <a:latin typeface="Arial"/>
              <a:ea typeface="Arial"/>
              <a:cs typeface="Arial"/>
              <a:sym typeface="Arial"/>
            </a:rPr>
            <a:t>Signor Egger</a:t>
          </a:r>
          <a:endParaRPr lang="de-CH" sz="1800" kern="1200" dirty="0"/>
        </a:p>
      </dsp:txBody>
      <dsp:txXfrm>
        <a:off x="0" y="454941"/>
        <a:ext cx="4752528" cy="3861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2587F81F-703A-486A-ABDB-8FD28DBE1C96}" type="datetimeFigureOut">
              <a:rPr lang="en-US" smtClean="0"/>
              <a:t>8/30/2022</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1D7C7CC5-2BF5-4715-A2D9-EB8D14F8111B}" type="datetimeFigureOut">
              <a:rPr lang="en-US" smtClean="0"/>
              <a:t>8/30/2022</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0"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08474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Film «Der lange Weg»</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217263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effectLst/>
              </a:rPr>
              <a:t>Siccome la densità del ghiaccio è pari a 0,920 chilogrammi per litro (acqua di mare 1,025 chilogrammi per litro), il 90% del volume dell'iceberg si trova necessariamente sotto la superficie dell'acqua. I valori medi indicati possono oscillare lievemente a seconda della salinità e della temperatura dell'acqua. Nel caso dell'iceberg, come ulteriore variabile si aggiunge anche la quantità di inclusioni d'aria presenti. </a:t>
            </a:r>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34945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71618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ist unser Modell für die Entwicklung oder Beschreibung einer Präventionskultur. Es ersetzt die bisherigen Modelle wie die Bradley-Kurve oder das Stufenmodell. Künftig verwenden wir als Modell den Fluss der Präventionskultur.</a:t>
            </a:r>
          </a:p>
          <a:p>
            <a:endParaRPr lang="de-CH"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1" dirty="0"/>
              <a:t>Was hat es mit den Zuströmen auf sich?</a:t>
            </a:r>
            <a:endParaRPr lang="de-CH"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Jeder Zustrom wiederspiegelt eine mögliche Ausprägung der Präventionskultur.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Der Wasserstand im Fluss ist abhängig von der Stärke der jeweiligen Zuströmen. Es kann sein dass </a:t>
            </a:r>
            <a:r>
              <a:rPr lang="de-CH" dirty="0" err="1"/>
              <a:t>z.b.</a:t>
            </a:r>
            <a:r>
              <a:rPr lang="de-CH" dirty="0"/>
              <a:t> nur ganz wenig aus dem Proaktiven Flusszweig kommt und ganz viel Wasser aus dem regelorientierten Flusszweig strömt.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Dies bedeutet es gibt keinen fixen Stand </a:t>
            </a:r>
            <a:r>
              <a:rPr lang="de-CH" dirty="0">
                <a:sym typeface="Wingdings" panose="05000000000000000000" pitchFamily="2" charset="2"/>
              </a:rPr>
              <a:t> Kann sich laufend ändern und ist abhängig von verfolgten Strategien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sym typeface="Wingdings" panose="05000000000000000000" pitchFamily="2" charset="2"/>
              </a:rPr>
              <a:t>Oftmals ist es auch schwer ein Unternehmen fix in eine Stufe einzuteilen.   In unserem Flussbild werden wir diesem Aspekt gerecht, denn es sind je nach Zustrom unterschiedliche «Mischungen» möglich. </a:t>
            </a:r>
            <a:endParaRPr lang="de-CH"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Wir verfolgten einen möglichst positiven Ansatz. In unserem Fluss trägt jeder Zustrom etwas zur Entwicklung der Präventionskultur bei und wird somit wertgeschätzt.  So ist es auch gut möglich, dass das Schiff erfolgreich im Meer landet ohne dass wir nur Zufluss aus dem Zustrom „Proaktiv unterwegs“ haben. </a:t>
            </a:r>
          </a:p>
          <a:p>
            <a:endParaRPr lang="de-CH" dirty="0"/>
          </a:p>
          <a:p>
            <a:r>
              <a:rPr lang="de-CH" dirty="0"/>
              <a:t>P:\Ablagen\PBI\K Grundlagen\01 Grundlagen\00 Allgemein\01 Grundlagen Aktuell\05 Präventionskultur</a:t>
            </a:r>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50354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43</a:t>
            </a:fld>
            <a:endParaRPr lang="en-US"/>
          </a:p>
        </p:txBody>
      </p:sp>
    </p:spTree>
    <p:extLst>
      <p:ext uri="{BB962C8B-B14F-4D97-AF65-F5344CB8AC3E}">
        <p14:creationId xmlns:p14="http://schemas.microsoft.com/office/powerpoint/2010/main" val="348906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pic>
        <p:nvPicPr>
          <p:cNvPr id="12" name="Inhaltsplatzhalt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 t="18191" r="1385" b="32722"/>
          <a:stretch/>
        </p:blipFill>
        <p:spPr>
          <a:xfrm>
            <a:off x="0" y="550800"/>
            <a:ext cx="11640616" cy="3888000"/>
          </a:xfrm>
          <a:prstGeom prst="rect">
            <a:avLst/>
          </a:prstGeom>
        </p:spPr>
      </p:pic>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99132BB1-EC3C-4C63-9A7A-ABF96E50CAAA}" type="datetime1">
              <a:rPr lang="de-CH" smtClean="0"/>
              <a:pPr/>
              <a:t>30.08.2022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Textmasterformat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Tree>
    <p:extLst>
      <p:ext uri="{BB962C8B-B14F-4D97-AF65-F5344CB8AC3E}">
        <p14:creationId xmlns:p14="http://schemas.microsoft.com/office/powerpoint/2010/main" val="2714964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382336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97131-8E15-4615-B0EC-7084E0212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579129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3689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individu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accent6">
              <a:lumMod val="20000"/>
              <a:lumOff val="80000"/>
            </a:schemeClr>
          </a:solidFill>
        </p:spPr>
        <p:txBody>
          <a:bodyPr/>
          <a:lstStyle>
            <a:lvl1pPr marL="0" indent="0" algn="ctr">
              <a:buNone/>
              <a:defRPr baseline="0"/>
            </a:lvl1pPr>
          </a:lstStyle>
          <a:p>
            <a:r>
              <a:rPr lang="de-DE" dirty="0"/>
              <a:t>Bild, Grafik, Logo</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pic>
        <p:nvPicPr>
          <p:cNvPr id="9" name="Bildplatzhalter 13"/>
          <p:cNvPicPr>
            <a:picLocks noChangeAspect="1"/>
          </p:cNvPicPr>
          <p:nvPr userDrawn="1"/>
        </p:nvPicPr>
        <p:blipFill>
          <a:blip r:embed="rId3">
            <a:extLst>
              <a:ext uri="{28A0092B-C50C-407E-A947-70E740481C1C}">
                <a14:useLocalDpi xmlns:a14="http://schemas.microsoft.com/office/drawing/2010/main" val="0"/>
              </a:ext>
            </a:extLst>
          </a:blip>
          <a:srcRect l="148" r="148"/>
          <a:stretch>
            <a:fillRect/>
          </a:stretch>
        </p:blipFill>
        <p:spPr>
          <a:xfrm>
            <a:off x="0" y="549275"/>
            <a:ext cx="11641138" cy="3887788"/>
          </a:xfrm>
          <a:prstGeom prst="rect">
            <a:avLst/>
          </a:prstGeom>
        </p:spPr>
      </p:pic>
    </p:spTree>
    <p:extLst>
      <p:ext uri="{BB962C8B-B14F-4D97-AF65-F5344CB8AC3E}">
        <p14:creationId xmlns:p14="http://schemas.microsoft.com/office/powerpoint/2010/main" val="24953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9500850-F1BF-4783-BAD3-3D381EA24A86}"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51895C78-CED8-4E2D-A77E-844F8CC4593D}" type="datetime1">
              <a:rPr lang="de-CH" smtClean="0"/>
              <a:pPr/>
              <a:t>30.08.2022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Titelmasterformat durch Klicken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Titelmasterformat durch Klicken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5D591EB3-407D-493F-8A6B-E74825AE0D5D}" type="datetime1">
              <a:rPr lang="de-CH" smtClean="0"/>
              <a:pPr/>
              <a:t>30.08.2022</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84" r:id="rId2"/>
    <p:sldLayoutId id="2147483677" r:id="rId3"/>
    <p:sldLayoutId id="2147483662" r:id="rId4"/>
    <p:sldLayoutId id="2147483663" r:id="rId5"/>
    <p:sldLayoutId id="2147483666" r:id="rId6"/>
    <p:sldLayoutId id="2147483652" r:id="rId7"/>
    <p:sldLayoutId id="2147483670" r:id="rId8"/>
    <p:sldLayoutId id="2147483671" r:id="rId9"/>
    <p:sldLayoutId id="2147483672" r:id="rId10"/>
    <p:sldLayoutId id="2147483674" r:id="rId11"/>
    <p:sldLayoutId id="2147483676" r:id="rId12"/>
    <p:sldLayoutId id="2147483679" r:id="rId13"/>
    <p:sldLayoutId id="2147483685" r:id="rId14"/>
    <p:sldLayoutId id="2147483687" r:id="rId15"/>
    <p:sldLayoutId id="2147483688" r:id="rId16"/>
    <p:sldLayoutId id="2147483689" r:id="rId17"/>
  </p:sldLayoutIdLst>
  <p:hf sldNum="0"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C:\Daten\00%20Filme%20f&#252;r%20Schulungen%20-%20i\02%20Suva-TV-Spots\Der%20lange%20Weg%20-%20i.wmv" TargetMode="External"/><Relationship Id="rId1" Type="http://schemas.microsoft.com/office/2007/relationships/media" Target="file:///C:\Daten\00%20Filme%20f&#252;r%20Schulungen%20-%20i\02%20Suva-TV-Spots\Der%20lange%20Weg%20-%20i.wmv" TargetMode="Externa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BXq5q0hrfo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h/url?sa=i&amp;rct=j&amp;q=&amp;esrc=s&amp;frm=1&amp;source=images&amp;cd=&amp;cad=rja&amp;docid=luwSCs-TeQUzcM&amp;tbnid=HKPxwNNM_pLBvM:&amp;ved=0CAUQjRw&amp;url=http://www.muehlan.com/index.php?page_id=141993&amp;ei=12P8UpmAAeiG0AWpkIHYCA&amp;bvm=bv.61190604,d.ZGU&amp;psig=AFQjCNHOiKMJKQ7_Rd9TIep9qBb_dziVhw&amp;ust=139235869681287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suva.ch/it-CH/materiale/Video/film-un-venerdi-nero"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jpeg"/><Relationship Id="rId2" Type="http://schemas.openxmlformats.org/officeDocument/2006/relationships/hyperlink" Target="http://www.suva.ch/regole" TargetMode="Externa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7.jpe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hyperlink" Target="http://www.suva.ch/praeventionsmodule" TargetMode="External"/><Relationship Id="rId2" Type="http://schemas.openxmlformats.org/officeDocument/2006/relationships/hyperlink" Target="http://www.suva.ch/regole"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suva.ch/it-CH/materiale/Video/un-superiore-racconta---e-poi-ho-solo-visto-due-lenzuoli-che-coprivano-due-corpi-senza-vita"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51384" y="4581128"/>
            <a:ext cx="10153128" cy="1152128"/>
          </a:xfrm>
        </p:spPr>
        <p:txBody>
          <a:bodyPr/>
          <a:lstStyle/>
          <a:p>
            <a:r>
              <a:rPr lang="it-IT" dirty="0"/>
              <a:t>La sicurezza sul lavoro è un compito direttivo!</a:t>
            </a:r>
            <a:endParaRPr lang="de-CH" dirty="0"/>
          </a:p>
        </p:txBody>
      </p:sp>
      <p:sp>
        <p:nvSpPr>
          <p:cNvPr id="6" name="Untertitel 5"/>
          <p:cNvSpPr>
            <a:spLocks noGrp="1"/>
          </p:cNvSpPr>
          <p:nvPr>
            <p:ph type="subTitle" idx="1"/>
          </p:nvPr>
        </p:nvSpPr>
        <p:spPr/>
        <p:txBody>
          <a:bodyPr/>
          <a:lstStyle/>
          <a:p>
            <a:r>
              <a:rPr lang="it-IT" dirty="0"/>
              <a:t>Nome, xx.xx.2022</a:t>
            </a:r>
            <a:endParaRPr lang="de-CH" dirty="0"/>
          </a:p>
        </p:txBody>
      </p:sp>
      <p:pic>
        <p:nvPicPr>
          <p:cNvPr id="4" name="Bildplatzhalter 7">
            <a:extLst>
              <a:ext uri="{FF2B5EF4-FFF2-40B4-BE49-F238E27FC236}">
                <a16:creationId xmlns:a16="http://schemas.microsoft.com/office/drawing/2014/main" id="{2B4F9646-6195-0345-8A7D-2E04DD1FF63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4660" r="1160" b="25821"/>
          <a:stretch/>
        </p:blipFill>
        <p:spPr>
          <a:xfrm>
            <a:off x="0" y="549275"/>
            <a:ext cx="11641138" cy="3887788"/>
          </a:xfrm>
        </p:spPr>
      </p:pic>
    </p:spTree>
    <p:extLst>
      <p:ext uri="{BB962C8B-B14F-4D97-AF65-F5344CB8AC3E}">
        <p14:creationId xmlns:p14="http://schemas.microsoft.com/office/powerpoint/2010/main" val="345142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Introduzione da parte della Direzione</a:t>
            </a:r>
            <a:endParaRPr lang="de-CH" dirty="0"/>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t="10805" b="26597"/>
          <a:stretch/>
        </p:blipFill>
        <p:spPr>
          <a:xfrm>
            <a:off x="550863" y="1557338"/>
            <a:ext cx="11088000" cy="4624412"/>
          </a:xfrm>
          <a:prstGeom prst="rect">
            <a:avLst/>
          </a:prstGeom>
        </p:spPr>
      </p:pic>
    </p:spTree>
    <p:extLst>
      <p:ext uri="{BB962C8B-B14F-4D97-AF65-F5344CB8AC3E}">
        <p14:creationId xmlns:p14="http://schemas.microsoft.com/office/powerpoint/2010/main" val="385428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r lange Weg - i">
            <a:hlinkClick r:id="" action="ppaction://media"/>
            <a:extLst>
              <a:ext uri="{FF2B5EF4-FFF2-40B4-BE49-F238E27FC236}">
                <a16:creationId xmlns:a16="http://schemas.microsoft.com/office/drawing/2014/main" id="{E4BF3F5C-FFB4-4EF8-BD90-32B533781F6F}"/>
              </a:ext>
            </a:extLst>
          </p:cNvPr>
          <p:cNvPicPr>
            <a:picLocks noGrp="1" noChangeAspect="1"/>
          </p:cNvPicPr>
          <p:nvPr>
            <p:ph type="media" sz="quarter" idx="13"/>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20834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10731-AE6A-41F3-8ABC-12F52EF1D13E}"/>
              </a:ext>
            </a:extLst>
          </p:cNvPr>
          <p:cNvSpPr>
            <a:spLocks noGrp="1"/>
          </p:cNvSpPr>
          <p:nvPr>
            <p:ph type="title"/>
          </p:nvPr>
        </p:nvSpPr>
        <p:spPr/>
        <p:txBody>
          <a:bodyPr/>
          <a:lstStyle/>
          <a:p>
            <a:r>
              <a:rPr lang="it-IT" dirty="0">
                <a:hlinkClick r:id="rId2">
                  <a:extLst>
                    <a:ext uri="{A12FA001-AC4F-418D-AE19-62706E023703}">
                      <ahyp:hlinkClr xmlns:ahyp="http://schemas.microsoft.com/office/drawing/2018/hyperlinkcolor" val="tx"/>
                    </a:ext>
                  </a:extLst>
                </a:hlinkClick>
              </a:rPr>
              <a:t>Video «La vita è bella finché </a:t>
            </a:r>
            <a:r>
              <a:rPr lang="it-IT" dirty="0" err="1">
                <a:hlinkClick r:id="rId2">
                  <a:extLst>
                    <a:ext uri="{A12FA001-AC4F-418D-AE19-62706E023703}">
                      <ahyp:hlinkClr xmlns:ahyp="http://schemas.microsoft.com/office/drawing/2018/hyperlinkcolor" val="tx"/>
                    </a:ext>
                  </a:extLst>
                </a:hlinkClick>
              </a:rPr>
              <a:t>vatutto</a:t>
            </a:r>
            <a:r>
              <a:rPr lang="it-IT" dirty="0">
                <a:hlinkClick r:id="rId2">
                  <a:extLst>
                    <a:ext uri="{A12FA001-AC4F-418D-AE19-62706E023703}">
                      <ahyp:hlinkClr xmlns:ahyp="http://schemas.microsoft.com/office/drawing/2018/hyperlinkcolor" val="tx"/>
                    </a:ext>
                  </a:extLst>
                </a:hlinkClick>
              </a:rPr>
              <a:t> bene»</a:t>
            </a:r>
            <a:br>
              <a:rPr lang="it-IT" dirty="0"/>
            </a:br>
            <a:br>
              <a:rPr lang="de-CH" u="sng" dirty="0"/>
            </a:br>
            <a:br>
              <a:rPr lang="de-CH" dirty="0"/>
            </a:br>
            <a:endParaRPr lang="de-CH" dirty="0"/>
          </a:p>
        </p:txBody>
      </p:sp>
      <p:pic>
        <p:nvPicPr>
          <p:cNvPr id="4" name="Inhaltsplatzhalter 3">
            <a:extLst>
              <a:ext uri="{FF2B5EF4-FFF2-40B4-BE49-F238E27FC236}">
                <a16:creationId xmlns:a16="http://schemas.microsoft.com/office/drawing/2014/main" id="{5B90DB09-1CBE-4948-AB4A-E9980C5FCF47}"/>
              </a:ext>
            </a:extLst>
          </p:cNvPr>
          <p:cNvPicPr>
            <a:picLocks noGrp="1" noChangeAspect="1"/>
          </p:cNvPicPr>
          <p:nvPr>
            <p:ph idx="1"/>
          </p:nvPr>
        </p:nvPicPr>
        <p:blipFill>
          <a:blip r:embed="rId3"/>
          <a:stretch>
            <a:fillRect/>
          </a:stretch>
        </p:blipFill>
        <p:spPr>
          <a:xfrm>
            <a:off x="551384" y="1557338"/>
            <a:ext cx="11089232" cy="4608512"/>
          </a:xfrm>
          <a:prstGeom prst="rect">
            <a:avLst/>
          </a:prstGeom>
        </p:spPr>
      </p:pic>
    </p:spTree>
    <p:extLst>
      <p:ext uri="{BB962C8B-B14F-4D97-AF65-F5344CB8AC3E}">
        <p14:creationId xmlns:p14="http://schemas.microsoft.com/office/powerpoint/2010/main" val="158592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t>
            </a:r>
            <a:r>
              <a:rPr lang="it-IT" dirty="0"/>
              <a:t>La vita è bella finché va tutto bene</a:t>
            </a:r>
            <a:r>
              <a:rPr lang="de-CH" dirty="0"/>
              <a:t>» – Cosa </a:t>
            </a:r>
            <a:r>
              <a:rPr lang="de-CH" dirty="0" err="1"/>
              <a:t>vuole</a:t>
            </a:r>
            <a:r>
              <a:rPr lang="de-CH" dirty="0"/>
              <a:t> </a:t>
            </a:r>
            <a:r>
              <a:rPr lang="de-CH" dirty="0" err="1"/>
              <a:t>dire</a:t>
            </a:r>
            <a:r>
              <a:rPr lang="de-CH" dirty="0"/>
              <a:t>?</a:t>
            </a:r>
            <a:br>
              <a:rPr lang="de-CH" dirty="0"/>
            </a:br>
            <a:endParaRPr lang="de-CH" dirty="0"/>
          </a:p>
        </p:txBody>
      </p:sp>
      <p:sp>
        <p:nvSpPr>
          <p:cNvPr id="5" name="Inhaltsplatzhalter 4"/>
          <p:cNvSpPr>
            <a:spLocks noGrp="1"/>
          </p:cNvSpPr>
          <p:nvPr>
            <p:ph idx="1"/>
          </p:nvPr>
        </p:nvSpPr>
        <p:spPr/>
        <p:txBody>
          <a:bodyPr/>
          <a:lstStyle/>
          <a:p>
            <a:endParaRPr lang="de-CH" dirty="0"/>
          </a:p>
        </p:txBody>
      </p:sp>
      <p:sp>
        <p:nvSpPr>
          <p:cNvPr id="6" name="Textplatzhalter 5"/>
          <p:cNvSpPr>
            <a:spLocks noGrp="1"/>
          </p:cNvSpPr>
          <p:nvPr>
            <p:ph type="body" sz="quarter" idx="13"/>
          </p:nvPr>
        </p:nvSpPr>
        <p:spPr/>
        <p:txBody>
          <a:bodyPr/>
          <a:lstStyle/>
          <a:p>
            <a:endParaRPr lang="de-CH" dirty="0"/>
          </a:p>
        </p:txBody>
      </p:sp>
      <p:pic>
        <p:nvPicPr>
          <p:cNvPr id="8" name="Bildplatzhalter 3">
            <a:extLst>
              <a:ext uri="{FF2B5EF4-FFF2-40B4-BE49-F238E27FC236}">
                <a16:creationId xmlns:a16="http://schemas.microsoft.com/office/drawing/2014/main" id="{0D410777-1378-477A-8207-39F4B6540940}"/>
              </a:ext>
            </a:extLst>
          </p:cNvPr>
          <p:cNvPicPr>
            <a:picLocks noChangeAspect="1"/>
          </p:cNvPicPr>
          <p:nvPr/>
        </p:nvPicPr>
        <p:blipFill rotWithShape="1">
          <a:blip r:embed="rId2"/>
          <a:srcRect l="20155" t="4752" b="4752"/>
          <a:stretch/>
        </p:blipFill>
        <p:spPr>
          <a:xfrm>
            <a:off x="550340" y="1556792"/>
            <a:ext cx="11090276" cy="4638729"/>
          </a:xfrm>
          <a:prstGeom prst="rect">
            <a:avLst/>
          </a:prstGeom>
        </p:spPr>
      </p:pic>
      <p:sp>
        <p:nvSpPr>
          <p:cNvPr id="3" name="Textfeld 2">
            <a:extLst>
              <a:ext uri="{FF2B5EF4-FFF2-40B4-BE49-F238E27FC236}">
                <a16:creationId xmlns:a16="http://schemas.microsoft.com/office/drawing/2014/main" id="{94EA84E4-516E-41B6-BA6A-8941DDF4ABFF}"/>
              </a:ext>
            </a:extLst>
          </p:cNvPr>
          <p:cNvSpPr txBox="1"/>
          <p:nvPr/>
        </p:nvSpPr>
        <p:spPr>
          <a:xfrm>
            <a:off x="4151784" y="1794296"/>
            <a:ext cx="7272808" cy="3816429"/>
          </a:xfrm>
          <a:prstGeom prst="rect">
            <a:avLst/>
          </a:prstGeom>
          <a:solidFill>
            <a:schemeClr val="accent1">
              <a:alpha val="52941"/>
            </a:schemeClr>
          </a:solidFill>
        </p:spPr>
        <p:txBody>
          <a:bodyPr wrap="square" lIns="0" tIns="0" rIns="0" bIns="0" rtlCol="0">
            <a:spAutoFit/>
          </a:bodyPr>
          <a:lstStyle/>
          <a:p>
            <a:pPr marL="352425" indent="-176213">
              <a:spcBef>
                <a:spcPts val="600"/>
              </a:spcBef>
              <a:spcAft>
                <a:spcPts val="600"/>
              </a:spcAft>
              <a:buFont typeface="Arial" panose="020B0604020202020204" pitchFamily="34" charset="0"/>
              <a:buChar char="•"/>
            </a:pPr>
            <a:r>
              <a:rPr lang="de-CH" sz="2200" dirty="0">
                <a:solidFill>
                  <a:schemeClr val="bg2"/>
                </a:solidFill>
              </a:rPr>
              <a:t>Non </a:t>
            </a:r>
            <a:r>
              <a:rPr lang="de-CH" sz="2200" dirty="0" err="1">
                <a:solidFill>
                  <a:schemeClr val="bg2"/>
                </a:solidFill>
              </a:rPr>
              <a:t>avere</a:t>
            </a:r>
            <a:r>
              <a:rPr lang="de-CH" sz="2200" dirty="0">
                <a:solidFill>
                  <a:schemeClr val="bg2"/>
                </a:solidFill>
              </a:rPr>
              <a:t> </a:t>
            </a:r>
            <a:r>
              <a:rPr lang="de-CH" sz="2200" dirty="0" err="1">
                <a:solidFill>
                  <a:schemeClr val="bg2"/>
                </a:solidFill>
              </a:rPr>
              <a:t>un</a:t>
            </a:r>
            <a:r>
              <a:rPr lang="de-CH" sz="2200" dirty="0">
                <a:solidFill>
                  <a:schemeClr val="bg2"/>
                </a:solidFill>
              </a:rPr>
              <a:t> </a:t>
            </a:r>
            <a:r>
              <a:rPr lang="de-CH" sz="2200" dirty="0" err="1">
                <a:solidFill>
                  <a:schemeClr val="bg2"/>
                </a:solidFill>
              </a:rPr>
              <a:t>infortunio</a:t>
            </a:r>
            <a:r>
              <a:rPr lang="de-CH" sz="2200" dirty="0">
                <a:solidFill>
                  <a:schemeClr val="bg2"/>
                </a:solidFill>
              </a:rPr>
              <a:t> non è </a:t>
            </a:r>
            <a:r>
              <a:rPr lang="de-CH" sz="2200" dirty="0" err="1">
                <a:solidFill>
                  <a:schemeClr val="bg2"/>
                </a:solidFill>
              </a:rPr>
              <a:t>una</a:t>
            </a:r>
            <a:r>
              <a:rPr lang="de-CH" sz="2200" dirty="0">
                <a:solidFill>
                  <a:schemeClr val="bg2"/>
                </a:solidFill>
              </a:rPr>
              <a:t> </a:t>
            </a:r>
            <a:r>
              <a:rPr lang="de-CH" sz="2200" dirty="0" err="1">
                <a:solidFill>
                  <a:schemeClr val="bg2"/>
                </a:solidFill>
              </a:rPr>
              <a:t>questione</a:t>
            </a:r>
            <a:r>
              <a:rPr lang="de-CH" sz="2200" dirty="0">
                <a:solidFill>
                  <a:schemeClr val="bg2"/>
                </a:solidFill>
              </a:rPr>
              <a:t> di </a:t>
            </a:r>
            <a:r>
              <a:rPr lang="de-CH" sz="2200" dirty="0" err="1">
                <a:solidFill>
                  <a:schemeClr val="bg2"/>
                </a:solidFill>
              </a:rPr>
              <a:t>fortuna</a:t>
            </a:r>
            <a:r>
              <a:rPr lang="de-CH" sz="2200" dirty="0">
                <a:solidFill>
                  <a:schemeClr val="bg2"/>
                </a:solidFill>
              </a:rPr>
              <a:t>. </a:t>
            </a:r>
          </a:p>
          <a:p>
            <a:pPr marL="352425" indent="-176213">
              <a:spcBef>
                <a:spcPts val="600"/>
              </a:spcBef>
              <a:spcAft>
                <a:spcPts val="600"/>
              </a:spcAft>
              <a:buFont typeface="Arial" panose="020B0604020202020204" pitchFamily="34" charset="0"/>
              <a:buChar char="•"/>
            </a:pPr>
            <a:r>
              <a:rPr lang="de-CH" sz="2200" dirty="0" err="1">
                <a:solidFill>
                  <a:schemeClr val="bg2"/>
                </a:solidFill>
              </a:rPr>
              <a:t>Anche</a:t>
            </a:r>
            <a:r>
              <a:rPr lang="de-CH" sz="2200" dirty="0">
                <a:solidFill>
                  <a:schemeClr val="bg2"/>
                </a:solidFill>
              </a:rPr>
              <a:t> in </a:t>
            </a:r>
            <a:r>
              <a:rPr lang="de-CH" sz="2200" dirty="0" err="1">
                <a:solidFill>
                  <a:schemeClr val="bg2"/>
                </a:solidFill>
              </a:rPr>
              <a:t>questo</a:t>
            </a:r>
            <a:r>
              <a:rPr lang="de-CH" sz="2200" dirty="0">
                <a:solidFill>
                  <a:schemeClr val="bg2"/>
                </a:solidFill>
              </a:rPr>
              <a:t> film </a:t>
            </a:r>
            <a:r>
              <a:rPr lang="de-CH" sz="2200" dirty="0" err="1">
                <a:solidFill>
                  <a:schemeClr val="bg2"/>
                </a:solidFill>
              </a:rPr>
              <a:t>poteva</a:t>
            </a:r>
            <a:r>
              <a:rPr lang="de-CH" sz="2200" dirty="0">
                <a:solidFill>
                  <a:schemeClr val="bg2"/>
                </a:solidFill>
              </a:rPr>
              <a:t> </a:t>
            </a:r>
            <a:r>
              <a:rPr lang="de-CH" sz="2200" dirty="0" err="1">
                <a:solidFill>
                  <a:schemeClr val="bg2"/>
                </a:solidFill>
              </a:rPr>
              <a:t>finire</a:t>
            </a:r>
            <a:r>
              <a:rPr lang="de-CH" sz="2200" dirty="0">
                <a:solidFill>
                  <a:schemeClr val="bg2"/>
                </a:solidFill>
              </a:rPr>
              <a:t> </a:t>
            </a:r>
            <a:r>
              <a:rPr lang="de-CH" sz="2200" dirty="0" err="1">
                <a:solidFill>
                  <a:schemeClr val="bg2"/>
                </a:solidFill>
              </a:rPr>
              <a:t>diversamente</a:t>
            </a:r>
            <a:r>
              <a:rPr lang="de-CH" sz="2200" dirty="0">
                <a:solidFill>
                  <a:schemeClr val="bg2"/>
                </a:solidFill>
              </a:rPr>
              <a:t>. </a:t>
            </a:r>
          </a:p>
          <a:p>
            <a:pPr marL="352425" indent="-176213">
              <a:spcBef>
                <a:spcPts val="600"/>
              </a:spcBef>
              <a:spcAft>
                <a:spcPts val="600"/>
              </a:spcAft>
              <a:buFont typeface="Arial" panose="020B0604020202020204" pitchFamily="34" charset="0"/>
              <a:buChar char="•"/>
            </a:pPr>
            <a:r>
              <a:rPr lang="de-CH" sz="2200" dirty="0">
                <a:solidFill>
                  <a:schemeClr val="bg2"/>
                </a:solidFill>
              </a:rPr>
              <a:t>Nel 2018 si </a:t>
            </a:r>
            <a:r>
              <a:rPr lang="de-CH" sz="2200" dirty="0" err="1">
                <a:solidFill>
                  <a:schemeClr val="bg2"/>
                </a:solidFill>
              </a:rPr>
              <a:t>sono</a:t>
            </a:r>
            <a:r>
              <a:rPr lang="de-CH" sz="2200" dirty="0">
                <a:solidFill>
                  <a:schemeClr val="bg2"/>
                </a:solidFill>
              </a:rPr>
              <a:t> </a:t>
            </a:r>
            <a:r>
              <a:rPr lang="de-CH" sz="2200" dirty="0" err="1">
                <a:solidFill>
                  <a:schemeClr val="bg2"/>
                </a:solidFill>
              </a:rPr>
              <a:t>verificati</a:t>
            </a:r>
            <a:r>
              <a:rPr lang="de-CH" sz="2200" dirty="0">
                <a:solidFill>
                  <a:schemeClr val="bg2"/>
                </a:solidFill>
              </a:rPr>
              <a:t> 55 </a:t>
            </a:r>
            <a:r>
              <a:rPr lang="de-CH" sz="2200" dirty="0" err="1">
                <a:solidFill>
                  <a:schemeClr val="bg2"/>
                </a:solidFill>
              </a:rPr>
              <a:t>infortuni</a:t>
            </a:r>
            <a:r>
              <a:rPr lang="de-CH" sz="2200" dirty="0">
                <a:solidFill>
                  <a:schemeClr val="bg2"/>
                </a:solidFill>
              </a:rPr>
              <a:t> sul </a:t>
            </a:r>
            <a:r>
              <a:rPr lang="de-CH" sz="2200" dirty="0" err="1">
                <a:solidFill>
                  <a:schemeClr val="bg2"/>
                </a:solidFill>
              </a:rPr>
              <a:t>lavoro</a:t>
            </a:r>
            <a:r>
              <a:rPr lang="de-CH" sz="2200" dirty="0">
                <a:solidFill>
                  <a:schemeClr val="bg2"/>
                </a:solidFill>
              </a:rPr>
              <a:t> </a:t>
            </a:r>
            <a:r>
              <a:rPr lang="de-CH" sz="2200" dirty="0" err="1">
                <a:solidFill>
                  <a:schemeClr val="bg2"/>
                </a:solidFill>
              </a:rPr>
              <a:t>mortali</a:t>
            </a:r>
            <a:r>
              <a:rPr lang="de-CH" sz="2200" dirty="0">
                <a:solidFill>
                  <a:schemeClr val="bg2"/>
                </a:solidFill>
              </a:rPr>
              <a:t>.</a:t>
            </a:r>
          </a:p>
          <a:p>
            <a:pPr marL="352425" indent="-176213">
              <a:spcBef>
                <a:spcPts val="600"/>
              </a:spcBef>
              <a:spcAft>
                <a:spcPts val="600"/>
              </a:spcAft>
              <a:buFont typeface="Arial" panose="020B0604020202020204" pitchFamily="34" charset="0"/>
              <a:buChar char="•"/>
            </a:pPr>
            <a:r>
              <a:rPr lang="de-CH" sz="2200" dirty="0">
                <a:solidFill>
                  <a:schemeClr val="bg2"/>
                </a:solidFill>
              </a:rPr>
              <a:t>Per </a:t>
            </a:r>
            <a:r>
              <a:rPr lang="de-CH" sz="2200" dirty="0" err="1">
                <a:solidFill>
                  <a:schemeClr val="bg2"/>
                </a:solidFill>
              </a:rPr>
              <a:t>lavori</a:t>
            </a:r>
            <a:r>
              <a:rPr lang="de-CH" sz="2200" dirty="0">
                <a:solidFill>
                  <a:schemeClr val="bg2"/>
                </a:solidFill>
              </a:rPr>
              <a:t> e </a:t>
            </a:r>
            <a:r>
              <a:rPr lang="de-CH" sz="2200" dirty="0" err="1">
                <a:solidFill>
                  <a:schemeClr val="bg2"/>
                </a:solidFill>
              </a:rPr>
              <a:t>settori</a:t>
            </a:r>
            <a:r>
              <a:rPr lang="de-CH" sz="2200" dirty="0">
                <a:solidFill>
                  <a:schemeClr val="bg2"/>
                </a:solidFill>
              </a:rPr>
              <a:t> </a:t>
            </a:r>
            <a:r>
              <a:rPr lang="de-CH" sz="2200" dirty="0" err="1">
                <a:solidFill>
                  <a:schemeClr val="bg2"/>
                </a:solidFill>
              </a:rPr>
              <a:t>con</a:t>
            </a:r>
            <a:r>
              <a:rPr lang="de-CH" sz="2200" dirty="0">
                <a:solidFill>
                  <a:schemeClr val="bg2"/>
                </a:solidFill>
              </a:rPr>
              <a:t> </a:t>
            </a:r>
            <a:r>
              <a:rPr lang="de-CH" sz="2200" dirty="0" err="1">
                <a:solidFill>
                  <a:schemeClr val="bg2"/>
                </a:solidFill>
              </a:rPr>
              <a:t>rischi</a:t>
            </a:r>
            <a:r>
              <a:rPr lang="de-CH" sz="2200" dirty="0">
                <a:solidFill>
                  <a:schemeClr val="bg2"/>
                </a:solidFill>
              </a:rPr>
              <a:t> </a:t>
            </a:r>
            <a:r>
              <a:rPr lang="de-CH" sz="2200" dirty="0" err="1">
                <a:solidFill>
                  <a:schemeClr val="bg2"/>
                </a:solidFill>
              </a:rPr>
              <a:t>elevati</a:t>
            </a:r>
            <a:r>
              <a:rPr lang="de-CH" sz="2200" dirty="0">
                <a:solidFill>
                  <a:schemeClr val="bg2"/>
                </a:solidFill>
              </a:rPr>
              <a:t> </a:t>
            </a:r>
            <a:r>
              <a:rPr lang="de-CH" sz="2200" dirty="0" err="1">
                <a:solidFill>
                  <a:schemeClr val="bg2"/>
                </a:solidFill>
              </a:rPr>
              <a:t>esistono</a:t>
            </a:r>
            <a:r>
              <a:rPr lang="de-CH" sz="2200" dirty="0">
                <a:solidFill>
                  <a:schemeClr val="bg2"/>
                </a:solidFill>
              </a:rPr>
              <a:t> </a:t>
            </a:r>
            <a:r>
              <a:rPr lang="de-CH" sz="2200" dirty="0" err="1">
                <a:solidFill>
                  <a:schemeClr val="bg2"/>
                </a:solidFill>
              </a:rPr>
              <a:t>regole</a:t>
            </a:r>
            <a:r>
              <a:rPr lang="de-CH" sz="2200" dirty="0">
                <a:solidFill>
                  <a:schemeClr val="bg2"/>
                </a:solidFill>
              </a:rPr>
              <a:t> </a:t>
            </a:r>
            <a:r>
              <a:rPr lang="de-CH" sz="2200" dirty="0" err="1">
                <a:solidFill>
                  <a:schemeClr val="bg2"/>
                </a:solidFill>
              </a:rPr>
              <a:t>vitali</a:t>
            </a:r>
            <a:r>
              <a:rPr lang="de-CH" sz="2200" dirty="0">
                <a:solidFill>
                  <a:schemeClr val="bg2"/>
                </a:solidFill>
              </a:rPr>
              <a:t>. Queste </a:t>
            </a:r>
            <a:r>
              <a:rPr lang="de-CH" sz="2200" dirty="0" err="1">
                <a:solidFill>
                  <a:schemeClr val="bg2"/>
                </a:solidFill>
              </a:rPr>
              <a:t>salvano</a:t>
            </a:r>
            <a:r>
              <a:rPr lang="de-CH" sz="2200" dirty="0">
                <a:solidFill>
                  <a:schemeClr val="bg2"/>
                </a:solidFill>
              </a:rPr>
              <a:t> vite </a:t>
            </a:r>
            <a:r>
              <a:rPr lang="de-CH" sz="2200" dirty="0" err="1">
                <a:solidFill>
                  <a:schemeClr val="bg2"/>
                </a:solidFill>
              </a:rPr>
              <a:t>umane</a:t>
            </a:r>
            <a:r>
              <a:rPr lang="de-CH" sz="2200" dirty="0">
                <a:solidFill>
                  <a:schemeClr val="bg2"/>
                </a:solidFill>
              </a:rPr>
              <a:t>.</a:t>
            </a:r>
          </a:p>
          <a:p>
            <a:pPr marL="352425" indent="-176213">
              <a:spcBef>
                <a:spcPts val="600"/>
              </a:spcBef>
              <a:spcAft>
                <a:spcPts val="600"/>
              </a:spcAft>
              <a:buFont typeface="Arial" panose="020B0604020202020204" pitchFamily="34" charset="0"/>
              <a:buChar char="•"/>
            </a:pPr>
            <a:r>
              <a:rPr lang="it-IT" sz="2200" dirty="0">
                <a:solidFill>
                  <a:schemeClr val="bg2"/>
                </a:solidFill>
              </a:rPr>
              <a:t>In caso di mancato rispetto di una regola vitale bisogna dire STOP, sospendere i lavori, eliminare il pericolo e solo dopo riprendere a lavorare</a:t>
            </a:r>
            <a:r>
              <a:rPr lang="de-CH" sz="2200" dirty="0">
                <a:solidFill>
                  <a:schemeClr val="bg2"/>
                </a:solidFill>
              </a:rPr>
              <a:t>.</a:t>
            </a:r>
          </a:p>
          <a:p>
            <a:pPr marL="176212">
              <a:spcBef>
                <a:spcPts val="600"/>
              </a:spcBef>
              <a:spcAft>
                <a:spcPts val="600"/>
              </a:spcAft>
            </a:pPr>
            <a:r>
              <a:rPr lang="de-CH" sz="2200" dirty="0">
                <a:solidFill>
                  <a:schemeClr val="bg2"/>
                </a:solidFill>
              </a:rPr>
              <a:t>.</a:t>
            </a:r>
          </a:p>
        </p:txBody>
      </p:sp>
    </p:spTree>
    <p:extLst>
      <p:ext uri="{BB962C8B-B14F-4D97-AF65-F5344CB8AC3E}">
        <p14:creationId xmlns:p14="http://schemas.microsoft.com/office/powerpoint/2010/main" val="187039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La sicurezza sul lavoro è un compito direttivo! </a:t>
            </a:r>
            <a:endParaRPr lang="de-CH" dirty="0"/>
          </a:p>
        </p:txBody>
      </p:sp>
      <p:graphicFrame>
        <p:nvGraphicFramePr>
          <p:cNvPr id="4" name="Inhaltsplatzhalter 6"/>
          <p:cNvGraphicFramePr>
            <a:graphicFrameLocks noGrp="1"/>
          </p:cNvGraphicFramePr>
          <p:nvPr>
            <p:ph sz="half" idx="1"/>
            <p:extLst>
              <p:ext uri="{D42A27DB-BD31-4B8C-83A1-F6EECF244321}">
                <p14:modId xmlns:p14="http://schemas.microsoft.com/office/powerpoint/2010/main" val="1357792203"/>
              </p:ext>
            </p:extLst>
          </p:nvPr>
        </p:nvGraphicFramePr>
        <p:xfrm>
          <a:off x="550862" y="1557338"/>
          <a:ext cx="5339549" cy="4608513"/>
        </p:xfrm>
        <a:graphic>
          <a:graphicData uri="http://schemas.openxmlformats.org/drawingml/2006/table">
            <a:tbl>
              <a:tblPr firstRow="1" bandRow="1">
                <a:tableStyleId>{7DF18680-E054-41AD-8BC1-D1AEF772440D}</a:tableStyleId>
              </a:tblPr>
              <a:tblGrid>
                <a:gridCol w="5339549">
                  <a:extLst>
                    <a:ext uri="{9D8B030D-6E8A-4147-A177-3AD203B41FA5}">
                      <a16:colId xmlns:a16="http://schemas.microsoft.com/office/drawing/2014/main" val="20000"/>
                    </a:ext>
                  </a:extLst>
                </a:gridCol>
              </a:tblGrid>
              <a:tr h="512057">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it-IT" dirty="0">
                          <a:ln>
                            <a:noFill/>
                          </a:ln>
                        </a:rPr>
                        <a:t>Programma </a:t>
                      </a:r>
                      <a:endParaRPr lang="de-CH" sz="1800" b="0" dirty="0">
                        <a:ln>
                          <a:noFill/>
                        </a:ln>
                        <a:solidFill>
                          <a:schemeClr val="bg1"/>
                        </a:solidFill>
                      </a:endParaRPr>
                    </a:p>
                  </a:txBody>
                  <a:tcPr marL="109350" marR="109350" marT="46451" marB="46451" anchor="ctr"/>
                </a:tc>
                <a:extLst>
                  <a:ext uri="{0D108BD9-81ED-4DB2-BD59-A6C34878D82A}">
                    <a16:rowId xmlns:a16="http://schemas.microsoft.com/office/drawing/2014/main" val="10000"/>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Introduzione</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1"/>
                  </a:ext>
                </a:extLst>
              </a:tr>
              <a:tr h="512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rPr>
                        <a:t>Cifre relative agli infortuni (facoltativo)</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2"/>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rPr>
                        <a:t>Basi</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3"/>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dirty="0">
                          <a:ln>
                            <a:noFill/>
                          </a:ln>
                        </a:rPr>
                        <a:t>Cultura della prevenzione</a:t>
                      </a:r>
                      <a:endParaRPr lang="de-CH" sz="1800" kern="1200" baseline="0" dirty="0">
                        <a:ln>
                          <a:noFill/>
                        </a:ln>
                        <a:solidFill>
                          <a:schemeClr val="tx1"/>
                        </a:solidFill>
                        <a:latin typeface="+mn-lt"/>
                        <a:ea typeface="+mn-ea"/>
                        <a:cs typeface="+mn-cs"/>
                      </a:endParaRPr>
                    </a:p>
                  </a:txBody>
                  <a:tcPr marL="92903" marR="92903" marT="46451" marB="46451" anchor="ctr"/>
                </a:tc>
                <a:extLst>
                  <a:ext uri="{0D108BD9-81ED-4DB2-BD59-A6C34878D82A}">
                    <a16:rowId xmlns:a16="http://schemas.microsoft.com/office/drawing/2014/main" val="10004"/>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Responsabilità</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5"/>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Regole vitali</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6"/>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Conclusione</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7"/>
                  </a:ext>
                </a:extLst>
              </a:tr>
              <a:tr h="512057">
                <a:tc>
                  <a:txBody>
                    <a:bodyPr/>
                    <a:lstStyle/>
                    <a:p>
                      <a:r>
                        <a:rPr lang="it-IT" dirty="0">
                          <a:ln>
                            <a:noFill/>
                          </a:ln>
                        </a:rPr>
                        <a:t>Quiz (facoltativo)</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8"/>
                  </a:ext>
                </a:extLst>
              </a:tr>
            </a:tbl>
          </a:graphicData>
        </a:graphic>
      </p:graphicFrame>
      <p:pic>
        <p:nvPicPr>
          <p:cNvPr id="5" name="Grafik 4">
            <a:extLst>
              <a:ext uri="{FF2B5EF4-FFF2-40B4-BE49-F238E27FC236}">
                <a16:creationId xmlns:a16="http://schemas.microsoft.com/office/drawing/2014/main" id="{37A1DFB8-107E-48A5-AA04-510AA31978FC}"/>
              </a:ext>
            </a:extLst>
          </p:cNvPr>
          <p:cNvPicPr>
            <a:picLocks noChangeAspect="1"/>
          </p:cNvPicPr>
          <p:nvPr/>
        </p:nvPicPr>
        <p:blipFill rotWithShape="1">
          <a:blip r:embed="rId2"/>
          <a:srcRect l="601" t="13558" r="9428" b="7571"/>
          <a:stretch/>
        </p:blipFill>
        <p:spPr>
          <a:xfrm>
            <a:off x="6384032" y="1557338"/>
            <a:ext cx="5257106" cy="4608512"/>
          </a:xfrm>
          <a:prstGeom prst="rect">
            <a:avLst/>
          </a:prstGeom>
        </p:spPr>
      </p:pic>
    </p:spTree>
    <p:extLst>
      <p:ext uri="{BB962C8B-B14F-4D97-AF65-F5344CB8AC3E}">
        <p14:creationId xmlns:p14="http://schemas.microsoft.com/office/powerpoint/2010/main" val="262514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Cosa ci spinge a migliorare la sicurezza sul lavoro nella nostra azienda?</a:t>
            </a:r>
            <a:endParaRPr lang="de-CH" dirty="0"/>
          </a:p>
        </p:txBody>
      </p:sp>
      <p:pic>
        <p:nvPicPr>
          <p:cNvPr id="20" name="Picture 2" descr="http://www.muehlan.com/files/136/images/muehlan_ausbildung(1).jpg">
            <a:hlinkClick r:id="rId2"/>
          </p:cNvPr>
          <p:cNvPicPr>
            <a:picLocks noChangeAspect="1" noChangeArrowheads="1"/>
          </p:cNvPicPr>
          <p:nvPr/>
        </p:nvPicPr>
        <p:blipFill>
          <a:blip r:embed="rId3" cstate="print"/>
          <a:srcRect/>
          <a:stretch>
            <a:fillRect/>
          </a:stretch>
        </p:blipFill>
        <p:spPr bwMode="auto">
          <a:xfrm>
            <a:off x="7008933" y="1523949"/>
            <a:ext cx="4641901" cy="4641901"/>
          </a:xfrm>
          <a:prstGeom prst="rect">
            <a:avLst/>
          </a:prstGeom>
          <a:noFill/>
        </p:spPr>
      </p:pic>
      <p:sp>
        <p:nvSpPr>
          <p:cNvPr id="14" name="AutoShape 2"/>
          <p:cNvSpPr>
            <a:spLocks noChangeAspect="1" noChangeArrowheads="1"/>
          </p:cNvSpPr>
          <p:nvPr/>
        </p:nvSpPr>
        <p:spPr bwMode="auto">
          <a:xfrm rot="18000000">
            <a:off x="565621" y="1475604"/>
            <a:ext cx="4798977" cy="4798977"/>
          </a:xfrm>
          <a:custGeom>
            <a:avLst/>
            <a:gdLst>
              <a:gd name="G0" fmla="+- 5288 0 0"/>
              <a:gd name="G1" fmla="+- -9814975 0 0"/>
              <a:gd name="G2" fmla="+- 0 0 -9814975"/>
              <a:gd name="T0" fmla="*/ 0 256 1"/>
              <a:gd name="T1" fmla="*/ 180 256 1"/>
              <a:gd name="G3" fmla="+- -9814975 T0 T1"/>
              <a:gd name="T2" fmla="*/ 0 256 1"/>
              <a:gd name="T3" fmla="*/ 90 256 1"/>
              <a:gd name="G4" fmla="+- -9814975 T2 T3"/>
              <a:gd name="G5" fmla="*/ G4 2 1"/>
              <a:gd name="T4" fmla="*/ 90 256 1"/>
              <a:gd name="T5" fmla="*/ 0 256 1"/>
              <a:gd name="G6" fmla="+- -9814975 T4 T5"/>
              <a:gd name="G7" fmla="*/ G6 2 1"/>
              <a:gd name="G8" fmla="abs -98149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88"/>
              <a:gd name="G18" fmla="*/ 5288 1 2"/>
              <a:gd name="G19" fmla="+- G18 5400 0"/>
              <a:gd name="G20" fmla="cos G19 -9814975"/>
              <a:gd name="G21" fmla="sin G19 -9814975"/>
              <a:gd name="G22" fmla="+- G20 10800 0"/>
              <a:gd name="G23" fmla="+- G21 10800 0"/>
              <a:gd name="G24" fmla="+- 10800 0 G20"/>
              <a:gd name="G25" fmla="+- 5288 10800 0"/>
              <a:gd name="G26" fmla="?: G9 G17 G25"/>
              <a:gd name="G27" fmla="?: G9 0 21600"/>
              <a:gd name="G28" fmla="cos 10800 -9814975"/>
              <a:gd name="G29" fmla="sin 10800 -9814975"/>
              <a:gd name="G30" fmla="sin 5288 -9814975"/>
              <a:gd name="G31" fmla="+- G28 10800 0"/>
              <a:gd name="G32" fmla="+- G29 10800 0"/>
              <a:gd name="G33" fmla="+- G30 10800 0"/>
              <a:gd name="G34" fmla="?: G4 0 G31"/>
              <a:gd name="G35" fmla="?: -9814975 G34 0"/>
              <a:gd name="G36" fmla="?: G6 G35 G31"/>
              <a:gd name="G37" fmla="+- 21600 0 G36"/>
              <a:gd name="G38" fmla="?: G4 0 G33"/>
              <a:gd name="G39" fmla="?: -9814975 G38 G32"/>
              <a:gd name="G40" fmla="?: G6 G39 0"/>
              <a:gd name="G41" fmla="?: G4 G32 21600"/>
              <a:gd name="G42" fmla="?: G6 G41 G33"/>
              <a:gd name="T12" fmla="*/ 10800 w 21600"/>
              <a:gd name="T13" fmla="*/ 0 h 21600"/>
              <a:gd name="T14" fmla="*/ 3850 w 21600"/>
              <a:gd name="T15" fmla="*/ 6749 h 21600"/>
              <a:gd name="T16" fmla="*/ 10800 w 21600"/>
              <a:gd name="T17" fmla="*/ 5512 h 21600"/>
              <a:gd name="T18" fmla="*/ 17750 w 21600"/>
              <a:gd name="T19" fmla="*/ 674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31" y="8137"/>
                </a:moveTo>
                <a:cubicBezTo>
                  <a:pt x="7178" y="6511"/>
                  <a:pt x="8918" y="5511"/>
                  <a:pt x="10800" y="5512"/>
                </a:cubicBezTo>
                <a:cubicBezTo>
                  <a:pt x="12681" y="5512"/>
                  <a:pt x="14421" y="6511"/>
                  <a:pt x="15368" y="8137"/>
                </a:cubicBezTo>
                <a:lnTo>
                  <a:pt x="20130" y="5361"/>
                </a:lnTo>
                <a:cubicBezTo>
                  <a:pt x="18195" y="2041"/>
                  <a:pt x="14642" y="-1"/>
                  <a:pt x="10799" y="0"/>
                </a:cubicBezTo>
                <a:cubicBezTo>
                  <a:pt x="6957" y="0"/>
                  <a:pt x="3404" y="2041"/>
                  <a:pt x="1469" y="5361"/>
                </a:cubicBezTo>
                <a:close/>
              </a:path>
            </a:pathLst>
          </a:custGeom>
          <a:solidFill>
            <a:schemeClr val="accent1">
              <a:lumMod val="40000"/>
              <a:lumOff val="6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15" name="AutoShape 3"/>
          <p:cNvSpPr>
            <a:spLocks noChangeAspect="1" noChangeArrowheads="1"/>
          </p:cNvSpPr>
          <p:nvPr/>
        </p:nvSpPr>
        <p:spPr bwMode="auto">
          <a:xfrm rot="3600000">
            <a:off x="555402" y="1475604"/>
            <a:ext cx="4798977" cy="4798977"/>
          </a:xfrm>
          <a:custGeom>
            <a:avLst/>
            <a:gdLst>
              <a:gd name="G0" fmla="+- 5254 0 0"/>
              <a:gd name="G1" fmla="+- -9837104 0 0"/>
              <a:gd name="G2" fmla="+- 0 0 -9837104"/>
              <a:gd name="T0" fmla="*/ 0 256 1"/>
              <a:gd name="T1" fmla="*/ 180 256 1"/>
              <a:gd name="G3" fmla="+- -9837104 T0 T1"/>
              <a:gd name="T2" fmla="*/ 0 256 1"/>
              <a:gd name="T3" fmla="*/ 90 256 1"/>
              <a:gd name="G4" fmla="+- -9837104 T2 T3"/>
              <a:gd name="G5" fmla="*/ G4 2 1"/>
              <a:gd name="T4" fmla="*/ 90 256 1"/>
              <a:gd name="T5" fmla="*/ 0 256 1"/>
              <a:gd name="G6" fmla="+- -9837104 T4 T5"/>
              <a:gd name="G7" fmla="*/ G6 2 1"/>
              <a:gd name="G8" fmla="abs -983710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54"/>
              <a:gd name="G18" fmla="*/ 5254 1 2"/>
              <a:gd name="G19" fmla="+- G18 5400 0"/>
              <a:gd name="G20" fmla="cos G19 -9837104"/>
              <a:gd name="G21" fmla="sin G19 -9837104"/>
              <a:gd name="G22" fmla="+- G20 10800 0"/>
              <a:gd name="G23" fmla="+- G21 10800 0"/>
              <a:gd name="G24" fmla="+- 10800 0 G20"/>
              <a:gd name="G25" fmla="+- 5254 10800 0"/>
              <a:gd name="G26" fmla="?: G9 G17 G25"/>
              <a:gd name="G27" fmla="?: G9 0 21600"/>
              <a:gd name="G28" fmla="cos 10800 -9837104"/>
              <a:gd name="G29" fmla="sin 10800 -9837104"/>
              <a:gd name="G30" fmla="sin 5254 -9837104"/>
              <a:gd name="G31" fmla="+- G28 10800 0"/>
              <a:gd name="G32" fmla="+- G29 10800 0"/>
              <a:gd name="G33" fmla="+- G30 10800 0"/>
              <a:gd name="G34" fmla="?: G4 0 G31"/>
              <a:gd name="G35" fmla="?: -9837104 G34 0"/>
              <a:gd name="G36" fmla="?: G6 G35 G31"/>
              <a:gd name="G37" fmla="+- 21600 0 G36"/>
              <a:gd name="G38" fmla="?: G4 0 G33"/>
              <a:gd name="G39" fmla="?: -9837104 G38 G32"/>
              <a:gd name="G40" fmla="?: G6 G39 0"/>
              <a:gd name="G41" fmla="?: G4 G32 21600"/>
              <a:gd name="G42" fmla="?: G6 G41 G33"/>
              <a:gd name="T12" fmla="*/ 10800 w 21600"/>
              <a:gd name="T13" fmla="*/ 0 h 21600"/>
              <a:gd name="T14" fmla="*/ 3841 w 21600"/>
              <a:gd name="T15" fmla="*/ 6798 h 21600"/>
              <a:gd name="T16" fmla="*/ 10800 w 21600"/>
              <a:gd name="T17" fmla="*/ 5546 h 21600"/>
              <a:gd name="T18" fmla="*/ 17759 w 21600"/>
              <a:gd name="T19" fmla="*/ 67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45" y="8181"/>
                </a:moveTo>
                <a:cubicBezTo>
                  <a:pt x="7182" y="6550"/>
                  <a:pt x="8919" y="5545"/>
                  <a:pt x="10800" y="5546"/>
                </a:cubicBezTo>
                <a:cubicBezTo>
                  <a:pt x="12680" y="5546"/>
                  <a:pt x="14417" y="6550"/>
                  <a:pt x="15354" y="8181"/>
                </a:cubicBezTo>
                <a:lnTo>
                  <a:pt x="20162" y="5416"/>
                </a:lnTo>
                <a:cubicBezTo>
                  <a:pt x="18236" y="2065"/>
                  <a:pt x="14665" y="-1"/>
                  <a:pt x="10799" y="0"/>
                </a:cubicBezTo>
                <a:cubicBezTo>
                  <a:pt x="6934" y="0"/>
                  <a:pt x="3363" y="2065"/>
                  <a:pt x="1437" y="5416"/>
                </a:cubicBezTo>
                <a:close/>
              </a:path>
            </a:pathLst>
          </a:custGeom>
          <a:solidFill>
            <a:schemeClr val="accent1"/>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16" name="AutoShape 4"/>
          <p:cNvSpPr>
            <a:spLocks noChangeAspect="1" noChangeArrowheads="1"/>
          </p:cNvSpPr>
          <p:nvPr/>
        </p:nvSpPr>
        <p:spPr bwMode="auto">
          <a:xfrm rot="10800000">
            <a:off x="555402" y="1475604"/>
            <a:ext cx="4798977" cy="4798977"/>
          </a:xfrm>
          <a:custGeom>
            <a:avLst/>
            <a:gdLst>
              <a:gd name="G0" fmla="+- 5220 0 0"/>
              <a:gd name="G1" fmla="+- -9844711 0 0"/>
              <a:gd name="G2" fmla="+- 0 0 -9844711"/>
              <a:gd name="T0" fmla="*/ 0 256 1"/>
              <a:gd name="T1" fmla="*/ 180 256 1"/>
              <a:gd name="G3" fmla="+- -9844711 T0 T1"/>
              <a:gd name="T2" fmla="*/ 0 256 1"/>
              <a:gd name="T3" fmla="*/ 90 256 1"/>
              <a:gd name="G4" fmla="+- -9844711 T2 T3"/>
              <a:gd name="G5" fmla="*/ G4 2 1"/>
              <a:gd name="T4" fmla="*/ 90 256 1"/>
              <a:gd name="T5" fmla="*/ 0 256 1"/>
              <a:gd name="G6" fmla="+- -9844711 T4 T5"/>
              <a:gd name="G7" fmla="*/ G6 2 1"/>
              <a:gd name="G8" fmla="abs -984471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20"/>
              <a:gd name="G18" fmla="*/ 5220 1 2"/>
              <a:gd name="G19" fmla="+- G18 5400 0"/>
              <a:gd name="G20" fmla="cos G19 -9844711"/>
              <a:gd name="G21" fmla="sin G19 -9844711"/>
              <a:gd name="G22" fmla="+- G20 10800 0"/>
              <a:gd name="G23" fmla="+- G21 10800 0"/>
              <a:gd name="G24" fmla="+- 10800 0 G20"/>
              <a:gd name="G25" fmla="+- 5220 10800 0"/>
              <a:gd name="G26" fmla="?: G9 G17 G25"/>
              <a:gd name="G27" fmla="?: G9 0 21600"/>
              <a:gd name="G28" fmla="cos 10800 -9844711"/>
              <a:gd name="G29" fmla="sin 10800 -9844711"/>
              <a:gd name="G30" fmla="sin 5220 -9844711"/>
              <a:gd name="G31" fmla="+- G28 10800 0"/>
              <a:gd name="G32" fmla="+- G29 10800 0"/>
              <a:gd name="G33" fmla="+- G30 10800 0"/>
              <a:gd name="G34" fmla="?: G4 0 G31"/>
              <a:gd name="G35" fmla="?: -9844711 G34 0"/>
              <a:gd name="G36" fmla="?: G6 G35 G31"/>
              <a:gd name="G37" fmla="+- 21600 0 G36"/>
              <a:gd name="G38" fmla="?: G4 0 G33"/>
              <a:gd name="G39" fmla="?: -9844711 G38 G32"/>
              <a:gd name="G40" fmla="?: G6 G39 0"/>
              <a:gd name="G41" fmla="?: G4 G32 21600"/>
              <a:gd name="G42" fmla="?: G6 G41 G33"/>
              <a:gd name="T12" fmla="*/ 10800 w 21600"/>
              <a:gd name="T13" fmla="*/ 0 h 21600"/>
              <a:gd name="T14" fmla="*/ 3847 w 21600"/>
              <a:gd name="T15" fmla="*/ 6821 h 21600"/>
              <a:gd name="T16" fmla="*/ 10800 w 21600"/>
              <a:gd name="T17" fmla="*/ 5580 h 21600"/>
              <a:gd name="T18" fmla="*/ 17753 w 21600"/>
              <a:gd name="T19" fmla="*/ 68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69" y="8207"/>
                </a:moveTo>
                <a:cubicBezTo>
                  <a:pt x="7199" y="6582"/>
                  <a:pt x="8927" y="5579"/>
                  <a:pt x="10800" y="5580"/>
                </a:cubicBezTo>
                <a:cubicBezTo>
                  <a:pt x="12672" y="5580"/>
                  <a:pt x="14400" y="6582"/>
                  <a:pt x="15330" y="8207"/>
                </a:cubicBezTo>
                <a:lnTo>
                  <a:pt x="20173" y="5435"/>
                </a:lnTo>
                <a:cubicBezTo>
                  <a:pt x="18249" y="2074"/>
                  <a:pt x="14673" y="-1"/>
                  <a:pt x="10799" y="0"/>
                </a:cubicBezTo>
                <a:cubicBezTo>
                  <a:pt x="6926" y="0"/>
                  <a:pt x="3350" y="2074"/>
                  <a:pt x="1426" y="5435"/>
                </a:cubicBezTo>
                <a:close/>
              </a:path>
            </a:pathLst>
          </a:custGeom>
          <a:solidFill>
            <a:schemeClr val="accent1">
              <a:lumMod val="60000"/>
              <a:lumOff val="4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17" name="Oval 5"/>
          <p:cNvSpPr>
            <a:spLocks noChangeAspect="1" noChangeArrowheads="1"/>
          </p:cNvSpPr>
          <p:nvPr/>
        </p:nvSpPr>
        <p:spPr bwMode="auto">
          <a:xfrm>
            <a:off x="1794930" y="2706744"/>
            <a:ext cx="2316999" cy="2316999"/>
          </a:xfrm>
          <a:prstGeom prst="ellipse">
            <a:avLst/>
          </a:prstGeom>
          <a:solidFill>
            <a:schemeClr val="accent4"/>
          </a:solidFill>
          <a:ln w="28575">
            <a:solidFill>
              <a:schemeClr val="bg1"/>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2000" b="0" i="0" u="none" strike="noStrike" kern="0" cap="none" spc="0" normalizeH="0" baseline="0" noProof="0" dirty="0">
              <a:ln>
                <a:noFill/>
              </a:ln>
              <a:solidFill>
                <a:srgbClr val="000000"/>
              </a:solidFill>
              <a:effectLst/>
              <a:uLnTx/>
              <a:uFillTx/>
              <a:ea typeface="ＭＳ Ｐゴシック" pitchFamily="-32" charset="-128"/>
            </a:endParaRPr>
          </a:p>
        </p:txBody>
      </p:sp>
      <p:sp>
        <p:nvSpPr>
          <p:cNvPr id="18" name="Rectangle 7"/>
          <p:cNvSpPr>
            <a:spLocks noChangeArrowheads="1"/>
          </p:cNvSpPr>
          <p:nvPr/>
        </p:nvSpPr>
        <p:spPr bwMode="auto">
          <a:xfrm>
            <a:off x="4126238" y="3671787"/>
            <a:ext cx="1329855" cy="532149"/>
          </a:xfrm>
          <a:prstGeom prst="rect">
            <a:avLst/>
          </a:prstGeom>
          <a:noFill/>
          <a:ln w="9525">
            <a:noFill/>
            <a:miter lim="800000"/>
            <a:headEnd/>
            <a:tailEnd/>
          </a:ln>
          <a:effectLst/>
        </p:spPr>
        <p:txBody>
          <a:bodyPr wrap="square" lIns="88088" tIns="44045" rIns="88088" bIns="44045">
            <a:spAutoFit/>
          </a:bodyPr>
          <a:lstStyle/>
          <a:p>
            <a:pPr defTabSz="874713">
              <a:lnSpc>
                <a:spcPct val="90000"/>
              </a:lnSpc>
            </a:pPr>
            <a:r>
              <a:rPr lang="it-IT" sz="1600" dirty="0"/>
              <a:t>Sofferenza / </a:t>
            </a:r>
          </a:p>
          <a:p>
            <a:pPr defTabSz="874713">
              <a:lnSpc>
                <a:spcPct val="90000"/>
              </a:lnSpc>
            </a:pPr>
            <a:r>
              <a:rPr lang="it-IT" sz="1600" dirty="0"/>
              <a:t>dolore</a:t>
            </a:r>
          </a:p>
        </p:txBody>
      </p:sp>
      <p:sp>
        <p:nvSpPr>
          <p:cNvPr id="19" name="Rectangle 8"/>
          <p:cNvSpPr>
            <a:spLocks noChangeArrowheads="1"/>
          </p:cNvSpPr>
          <p:nvPr/>
        </p:nvSpPr>
        <p:spPr bwMode="auto">
          <a:xfrm>
            <a:off x="623392" y="3427711"/>
            <a:ext cx="1138096" cy="753748"/>
          </a:xfrm>
          <a:prstGeom prst="rect">
            <a:avLst/>
          </a:prstGeom>
          <a:noFill/>
          <a:ln w="9525">
            <a:noFill/>
            <a:miter lim="800000"/>
            <a:headEnd/>
            <a:tailEnd/>
          </a:ln>
          <a:effectLst/>
        </p:spPr>
        <p:txBody>
          <a:bodyPr wrap="none" lIns="88088" tIns="44045" rIns="88088" bIns="44045">
            <a:spAutoFit/>
          </a:bodyPr>
          <a:lstStyle/>
          <a:p>
            <a:pPr defTabSz="874713">
              <a:lnSpc>
                <a:spcPct val="90000"/>
              </a:lnSpc>
            </a:pPr>
            <a:r>
              <a:rPr lang="it-IT" sz="1600" dirty="0"/>
              <a:t>Costi /</a:t>
            </a:r>
            <a:br>
              <a:rPr lang="it-IT" sz="1600" dirty="0"/>
            </a:br>
            <a:r>
              <a:rPr lang="it-IT" sz="1600" dirty="0"/>
              <a:t>anomalie </a:t>
            </a:r>
          </a:p>
          <a:p>
            <a:pPr defTabSz="874713">
              <a:lnSpc>
                <a:spcPct val="90000"/>
              </a:lnSpc>
            </a:pPr>
            <a:r>
              <a:rPr lang="it-IT" sz="1600" dirty="0"/>
              <a:t>d'esercizio</a:t>
            </a:r>
            <a:endParaRPr lang="de-DE" sz="1600" dirty="0"/>
          </a:p>
        </p:txBody>
      </p:sp>
      <p:sp>
        <p:nvSpPr>
          <p:cNvPr id="31" name="Rectangle 9"/>
          <p:cNvSpPr>
            <a:spLocks noChangeArrowheads="1"/>
          </p:cNvSpPr>
          <p:nvPr/>
        </p:nvSpPr>
        <p:spPr bwMode="auto">
          <a:xfrm>
            <a:off x="3355384" y="2070064"/>
            <a:ext cx="851158" cy="532149"/>
          </a:xfrm>
          <a:prstGeom prst="rect">
            <a:avLst/>
          </a:prstGeom>
          <a:noFill/>
          <a:ln w="9525" algn="ctr">
            <a:noFill/>
            <a:miter lim="800000"/>
            <a:headEnd/>
            <a:tailEnd/>
          </a:ln>
          <a:effectLst/>
        </p:spPr>
        <p:txBody>
          <a:bodyPr wrap="none" lIns="88088" tIns="44045" rIns="88088" bIns="44045">
            <a:spAutoFit/>
          </a:bodyPr>
          <a:lstStyle/>
          <a:p>
            <a:pPr defTabSz="874713">
              <a:lnSpc>
                <a:spcPct val="90000"/>
              </a:lnSpc>
            </a:pPr>
            <a:r>
              <a:rPr lang="it-IT" sz="1600" b="1" dirty="0"/>
              <a:t>Etico-</a:t>
            </a:r>
          </a:p>
          <a:p>
            <a:pPr defTabSz="874713">
              <a:lnSpc>
                <a:spcPct val="90000"/>
              </a:lnSpc>
            </a:pPr>
            <a:r>
              <a:rPr lang="it-IT" sz="1600" b="1" dirty="0"/>
              <a:t>morale</a:t>
            </a:r>
            <a:endParaRPr lang="de-DE" sz="1600" b="1" dirty="0"/>
          </a:p>
        </p:txBody>
      </p:sp>
      <p:sp>
        <p:nvSpPr>
          <p:cNvPr id="32" name="Rectangle 10"/>
          <p:cNvSpPr>
            <a:spLocks noChangeArrowheads="1"/>
          </p:cNvSpPr>
          <p:nvPr/>
        </p:nvSpPr>
        <p:spPr bwMode="auto">
          <a:xfrm>
            <a:off x="1390990" y="2263458"/>
            <a:ext cx="1271144" cy="335172"/>
          </a:xfrm>
          <a:prstGeom prst="rect">
            <a:avLst/>
          </a:prstGeom>
          <a:noFill/>
          <a:ln w="9525">
            <a:noFill/>
            <a:miter lim="800000"/>
            <a:headEnd/>
            <a:tailEnd/>
          </a:ln>
          <a:effectLst/>
        </p:spPr>
        <p:txBody>
          <a:bodyPr wrap="none" lIns="88088" tIns="44045" rIns="88088" bIns="44045">
            <a:spAutoFit/>
          </a:bodyPr>
          <a:lstStyle/>
          <a:p>
            <a:pPr algn="ctr" defTabSz="874713" eaLnBrk="0" fontAlgn="base" hangingPunct="0">
              <a:spcBef>
                <a:spcPct val="0"/>
              </a:spcBef>
              <a:spcAft>
                <a:spcPct val="0"/>
              </a:spcAft>
            </a:pPr>
            <a:r>
              <a:rPr lang="it-IT" sz="1600" b="1" dirty="0"/>
              <a:t>Economica</a:t>
            </a:r>
            <a:endParaRPr lang="de-DE" sz="1600" b="1" dirty="0">
              <a:solidFill>
                <a:srgbClr val="000000"/>
              </a:solidFill>
              <a:ea typeface="ＭＳ Ｐゴシック" pitchFamily="-32" charset="-128"/>
            </a:endParaRPr>
          </a:p>
        </p:txBody>
      </p:sp>
      <p:sp>
        <p:nvSpPr>
          <p:cNvPr id="33" name="Text Box 11"/>
          <p:cNvSpPr txBox="1">
            <a:spLocks noChangeArrowheads="1"/>
          </p:cNvSpPr>
          <p:nvPr/>
        </p:nvSpPr>
        <p:spPr bwMode="auto">
          <a:xfrm>
            <a:off x="1706062" y="5303356"/>
            <a:ext cx="2498609" cy="531533"/>
          </a:xfrm>
          <a:prstGeom prst="rect">
            <a:avLst/>
          </a:prstGeom>
          <a:noFill/>
          <a:ln w="9525">
            <a:noFill/>
            <a:miter lim="800000"/>
            <a:headEnd/>
            <a:tailEnd/>
          </a:ln>
          <a:effectLst/>
        </p:spPr>
        <p:txBody>
          <a:bodyPr wrap="square" lIns="87481" tIns="43740" rIns="87481" bIns="43740">
            <a:spAutoFit/>
          </a:bodyPr>
          <a:lstStyle/>
          <a:p>
            <a:pPr algn="ctr" defTabSz="874713" eaLnBrk="0" hangingPunct="0">
              <a:lnSpc>
                <a:spcPct val="90000"/>
              </a:lnSpc>
              <a:spcBef>
                <a:spcPct val="50000"/>
              </a:spcBef>
            </a:pPr>
            <a:r>
              <a:rPr lang="it-IT" sz="1600" b="1" dirty="0"/>
              <a:t>Giuridica</a:t>
            </a:r>
            <a:endParaRPr lang="de-CH" sz="1600" b="1" dirty="0"/>
          </a:p>
          <a:p>
            <a:pPr algn="ctr" defTabSz="874713" eaLnBrk="0" hangingPunct="0">
              <a:lnSpc>
                <a:spcPct val="90000"/>
              </a:lnSpc>
              <a:spcBef>
                <a:spcPts val="0"/>
              </a:spcBef>
            </a:pPr>
            <a:r>
              <a:rPr lang="it-IT" sz="1600" dirty="0"/>
              <a:t>Responsabilità / sanzione</a:t>
            </a:r>
            <a:endParaRPr lang="de-CH" sz="1600" dirty="0"/>
          </a:p>
        </p:txBody>
      </p:sp>
      <p:sp>
        <p:nvSpPr>
          <p:cNvPr id="34" name="Textfeld 33"/>
          <p:cNvSpPr txBox="1"/>
          <p:nvPr/>
        </p:nvSpPr>
        <p:spPr>
          <a:xfrm>
            <a:off x="1751241" y="3352712"/>
            <a:ext cx="2403960" cy="1077218"/>
          </a:xfrm>
          <a:prstGeom prst="rect">
            <a:avLst/>
          </a:prstGeom>
          <a:noFill/>
        </p:spPr>
        <p:txBody>
          <a:bodyPr wrap="square" rtlCol="0">
            <a:spAutoFit/>
          </a:bodyPr>
          <a:lstStyle/>
          <a:p>
            <a:pPr algn="ctr"/>
            <a:r>
              <a:rPr lang="it-IT" sz="1600" dirty="0"/>
              <a:t>Sicurezza sul lavoro</a:t>
            </a:r>
          </a:p>
          <a:p>
            <a:pPr algn="ctr"/>
            <a:r>
              <a:rPr lang="de-CH" sz="1600" dirty="0"/>
              <a:t>e</a:t>
            </a:r>
          </a:p>
          <a:p>
            <a:pPr algn="ctr"/>
            <a:r>
              <a:rPr lang="it-IT" sz="1600" dirty="0"/>
              <a:t>tutela della salute</a:t>
            </a:r>
          </a:p>
          <a:p>
            <a:pPr algn="ctr"/>
            <a:r>
              <a:rPr lang="it-IT" sz="1600" dirty="0"/>
              <a:t>(SL&amp;TS)</a:t>
            </a:r>
            <a:endParaRPr lang="de-CH" sz="1600" dirty="0"/>
          </a:p>
        </p:txBody>
      </p:sp>
    </p:spTree>
    <p:extLst>
      <p:ext uri="{BB962C8B-B14F-4D97-AF65-F5344CB8AC3E}">
        <p14:creationId xmlns:p14="http://schemas.microsoft.com/office/powerpoint/2010/main" val="64526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p:bldP spid="19"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Cifre relative agli infortuni</a:t>
            </a:r>
            <a:endParaRPr lang="de-CH" dirty="0"/>
          </a:p>
        </p:txBody>
      </p:sp>
    </p:spTree>
    <p:extLst>
      <p:ext uri="{BB962C8B-B14F-4D97-AF65-F5344CB8AC3E}">
        <p14:creationId xmlns:p14="http://schemas.microsoft.com/office/powerpoint/2010/main" val="413229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CC3F188-E710-410F-A2BB-5BD9C7489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809" y="1557850"/>
            <a:ext cx="3285976" cy="4698000"/>
          </a:xfrm>
          <a:prstGeom prst="rect">
            <a:avLst/>
          </a:prstGeom>
          <a:ln>
            <a:solidFill>
              <a:schemeClr val="tx1"/>
            </a:solidFill>
          </a:ln>
        </p:spPr>
      </p:pic>
      <p:pic>
        <p:nvPicPr>
          <p:cNvPr id="4" name="Grafik 3">
            <a:extLst>
              <a:ext uri="{FF2B5EF4-FFF2-40B4-BE49-F238E27FC236}">
                <a16:creationId xmlns:a16="http://schemas.microsoft.com/office/drawing/2014/main" id="{EAF58C0B-6EC3-4C68-BBAB-68D366C37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1557850"/>
            <a:ext cx="3309118" cy="4698000"/>
          </a:xfrm>
          <a:prstGeom prst="rect">
            <a:avLst/>
          </a:prstGeom>
          <a:ln>
            <a:solidFill>
              <a:schemeClr val="tx1"/>
            </a:solidFill>
          </a:ln>
        </p:spPr>
      </p:pic>
      <p:sp>
        <p:nvSpPr>
          <p:cNvPr id="2" name="Titel 1"/>
          <p:cNvSpPr>
            <a:spLocks noGrp="1"/>
          </p:cNvSpPr>
          <p:nvPr>
            <p:ph type="title"/>
          </p:nvPr>
        </p:nvSpPr>
        <p:spPr/>
        <p:txBody>
          <a:bodyPr/>
          <a:lstStyle/>
          <a:p>
            <a:r>
              <a:rPr lang="it-IT"/>
              <a:t>Infortuni professionali in azienda</a:t>
            </a:r>
          </a:p>
        </p:txBody>
      </p:sp>
      <p:sp>
        <p:nvSpPr>
          <p:cNvPr id="12" name="Rechteck 11"/>
          <p:cNvSpPr/>
          <p:nvPr/>
        </p:nvSpPr>
        <p:spPr>
          <a:xfrm rot="21338461">
            <a:off x="3416487" y="2808105"/>
            <a:ext cx="6095195" cy="1015663"/>
          </a:xfrm>
          <a:prstGeom prst="rect">
            <a:avLst/>
          </a:prstGeom>
          <a:solidFill>
            <a:srgbClr val="FFFF00"/>
          </a:solidFill>
        </p:spPr>
        <p:txBody>
          <a:bodyPr wrap="none" lIns="91440" tIns="45720" rIns="91440" bIns="45720">
            <a:spAutoFit/>
          </a:bodyPr>
          <a:lstStyle/>
          <a:p>
            <a:pPr algn="ctr"/>
            <a:r>
              <a:rPr lang="it-IT" sz="2000" dirty="0">
                <a:ln w="0">
                  <a:noFill/>
                </a:ln>
                <a:solidFill>
                  <a:srgbClr val="FF0000"/>
                </a:solidFill>
                <a:latin typeface="+mj-lt"/>
              </a:rPr>
              <a:t>Inserire qui i dati relativi agli infortuni professionali</a:t>
            </a:r>
            <a:endParaRPr lang="de-DE" sz="2000" dirty="0">
              <a:ln w="0">
                <a:noFill/>
              </a:ln>
              <a:solidFill>
                <a:srgbClr val="FF0000"/>
              </a:solidFill>
              <a:latin typeface="+mj-lt"/>
            </a:endParaRPr>
          </a:p>
          <a:p>
            <a:pPr algn="ctr"/>
            <a:r>
              <a:rPr lang="it-IT" sz="2000" dirty="0">
                <a:ln w="0">
                  <a:noFill/>
                </a:ln>
                <a:solidFill>
                  <a:srgbClr val="FF0000"/>
                </a:solidFill>
                <a:latin typeface="+mj-lt"/>
              </a:rPr>
              <a:t>subiti dai collaboratori dell'azienda;</a:t>
            </a:r>
          </a:p>
          <a:p>
            <a:pPr algn="ctr"/>
            <a:r>
              <a:rPr lang="it-IT" sz="2000" dirty="0">
                <a:ln w="0">
                  <a:noFill/>
                </a:ln>
                <a:solidFill>
                  <a:srgbClr val="FF0000"/>
                </a:solidFill>
                <a:latin typeface="+mj-lt"/>
              </a:rPr>
              <a:t>richiederli presso la propria agenzia Suva.</a:t>
            </a:r>
          </a:p>
        </p:txBody>
      </p:sp>
    </p:spTree>
    <p:extLst>
      <p:ext uri="{BB962C8B-B14F-4D97-AF65-F5344CB8AC3E}">
        <p14:creationId xmlns:p14="http://schemas.microsoft.com/office/powerpoint/2010/main" val="1590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F99A8ED-2181-4A55-A462-845560AA3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557338"/>
            <a:ext cx="3299157" cy="4698000"/>
          </a:xfrm>
          <a:prstGeom prst="rect">
            <a:avLst/>
          </a:prstGeom>
          <a:ln>
            <a:solidFill>
              <a:schemeClr val="tx1"/>
            </a:solidFill>
          </a:ln>
        </p:spPr>
      </p:pic>
      <p:pic>
        <p:nvPicPr>
          <p:cNvPr id="4" name="Grafik 3">
            <a:extLst>
              <a:ext uri="{FF2B5EF4-FFF2-40B4-BE49-F238E27FC236}">
                <a16:creationId xmlns:a16="http://schemas.microsoft.com/office/drawing/2014/main" id="{873B0644-57EA-4E79-B4E8-F99AAE117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290" y="1557338"/>
            <a:ext cx="3312827" cy="4698000"/>
          </a:xfrm>
          <a:prstGeom prst="rect">
            <a:avLst/>
          </a:prstGeom>
          <a:ln>
            <a:solidFill>
              <a:schemeClr val="tx1"/>
            </a:solidFill>
          </a:ln>
        </p:spPr>
      </p:pic>
      <p:sp>
        <p:nvSpPr>
          <p:cNvPr id="2" name="Titel 1"/>
          <p:cNvSpPr>
            <a:spLocks noGrp="1"/>
          </p:cNvSpPr>
          <p:nvPr>
            <p:ph type="title"/>
          </p:nvPr>
        </p:nvSpPr>
        <p:spPr/>
        <p:txBody>
          <a:bodyPr/>
          <a:lstStyle/>
          <a:p>
            <a:r>
              <a:rPr lang="it-IT"/>
              <a:t>Infortuni non professionali in azienda</a:t>
            </a:r>
          </a:p>
        </p:txBody>
      </p:sp>
      <p:sp>
        <p:nvSpPr>
          <p:cNvPr id="17" name="Rechteck 16"/>
          <p:cNvSpPr/>
          <p:nvPr/>
        </p:nvSpPr>
        <p:spPr>
          <a:xfrm rot="21338461">
            <a:off x="3416487" y="2808105"/>
            <a:ext cx="6095195" cy="1015663"/>
          </a:xfrm>
          <a:prstGeom prst="rect">
            <a:avLst/>
          </a:prstGeom>
          <a:solidFill>
            <a:srgbClr val="FFFF00"/>
          </a:solidFill>
        </p:spPr>
        <p:txBody>
          <a:bodyPr wrap="none" lIns="91440" tIns="45720" rIns="91440" bIns="45720">
            <a:spAutoFit/>
          </a:bodyPr>
          <a:lstStyle/>
          <a:p>
            <a:pPr algn="ctr"/>
            <a:r>
              <a:rPr lang="it-IT" sz="2000" dirty="0">
                <a:ln w="0">
                  <a:noFill/>
                </a:ln>
                <a:solidFill>
                  <a:srgbClr val="FF0000"/>
                </a:solidFill>
                <a:latin typeface="+mj-lt"/>
              </a:rPr>
              <a:t>Inserire qui i dati relativi agli infortuni </a:t>
            </a:r>
            <a:r>
              <a:rPr lang="it-IT" sz="2000" dirty="0">
                <a:ln w="0">
                  <a:noFill/>
                </a:ln>
                <a:solidFill>
                  <a:srgbClr val="FF0000"/>
                </a:solidFill>
              </a:rPr>
              <a:t>non professionali</a:t>
            </a:r>
            <a:endParaRPr lang="de-DE" sz="2000" dirty="0">
              <a:ln w="0">
                <a:noFill/>
              </a:ln>
              <a:solidFill>
                <a:srgbClr val="FF0000"/>
              </a:solidFill>
              <a:latin typeface="+mj-lt"/>
            </a:endParaRPr>
          </a:p>
          <a:p>
            <a:pPr algn="ctr"/>
            <a:r>
              <a:rPr lang="it-IT" sz="2000" dirty="0">
                <a:ln w="0">
                  <a:noFill/>
                </a:ln>
                <a:solidFill>
                  <a:srgbClr val="FF0000"/>
                </a:solidFill>
                <a:latin typeface="+mj-lt"/>
              </a:rPr>
              <a:t>subiti dai collaboratori dell'azienda;</a:t>
            </a:r>
          </a:p>
          <a:p>
            <a:pPr algn="ctr"/>
            <a:r>
              <a:rPr lang="it-IT" sz="2000" dirty="0">
                <a:ln w="0">
                  <a:noFill/>
                </a:ln>
                <a:solidFill>
                  <a:srgbClr val="FF0000"/>
                </a:solidFill>
                <a:latin typeface="+mj-lt"/>
              </a:rPr>
              <a:t>richiederli presso la propria agenzia Suva.</a:t>
            </a:r>
          </a:p>
        </p:txBody>
      </p:sp>
    </p:spTree>
    <p:extLst>
      <p:ext uri="{BB962C8B-B14F-4D97-AF65-F5344CB8AC3E}">
        <p14:creationId xmlns:p14="http://schemas.microsoft.com/office/powerpoint/2010/main" val="40941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Basi</a:t>
            </a:r>
            <a:endParaRPr lang="de-CH" dirty="0"/>
          </a:p>
        </p:txBody>
      </p:sp>
    </p:spTree>
    <p:extLst>
      <p:ext uri="{BB962C8B-B14F-4D97-AF65-F5344CB8AC3E}">
        <p14:creationId xmlns:p14="http://schemas.microsoft.com/office/powerpoint/2010/main" val="224237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Preparazione per gli organizzatori</a:t>
            </a:r>
            <a:endParaRPr lang="de-CH" dirty="0"/>
          </a:p>
        </p:txBody>
      </p:sp>
    </p:spTree>
    <p:extLst>
      <p:ext uri="{BB962C8B-B14F-4D97-AF65-F5344CB8AC3E}">
        <p14:creationId xmlns:p14="http://schemas.microsoft.com/office/powerpoint/2010/main" val="168769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 name="Rechteck 2"/>
          <p:cNvSpPr/>
          <p:nvPr/>
        </p:nvSpPr>
        <p:spPr>
          <a:xfrm rot="21338461">
            <a:off x="2579047" y="2900437"/>
            <a:ext cx="7770076" cy="830997"/>
          </a:xfrm>
          <a:prstGeom prst="rect">
            <a:avLst/>
          </a:prstGeom>
          <a:solidFill>
            <a:srgbClr val="FFFF00"/>
          </a:solidFill>
        </p:spPr>
        <p:txBody>
          <a:bodyPr wrap="none" lIns="91440" tIns="45720" rIns="91440" bIns="45720">
            <a:spAutoFit/>
          </a:bodyPr>
          <a:lstStyle/>
          <a:p>
            <a:pPr lvl="0"/>
            <a:r>
              <a:rPr lang="it-IT" altLang="de-DE" sz="2400" dirty="0">
                <a:solidFill>
                  <a:srgbClr val="FF0000"/>
                </a:solidFill>
              </a:rPr>
              <a:t>optional: Lascia </a:t>
            </a:r>
            <a:r>
              <a:rPr lang="it-IT" sz="2400" dirty="0">
                <a:solidFill>
                  <a:srgbClr val="FF0000"/>
                </a:solidFill>
              </a:rPr>
              <a:t>gli addetti</a:t>
            </a:r>
            <a:r>
              <a:rPr lang="it-IT" altLang="de-DE" sz="2400" dirty="0">
                <a:solidFill>
                  <a:srgbClr val="FF0000"/>
                </a:solidFill>
              </a:rPr>
              <a:t> alla sicurezza</a:t>
            </a:r>
          </a:p>
          <a:p>
            <a:pPr lvl="0"/>
            <a:r>
              <a:rPr lang="it-IT" altLang="de-DE" sz="2400" dirty="0">
                <a:solidFill>
                  <a:srgbClr val="FF0000"/>
                </a:solidFill>
              </a:rPr>
              <a:t>Foto di situazioni pericolose Inserisci e invia ex fabbrica</a:t>
            </a:r>
            <a:endParaRPr lang="de-CH" sz="2400" dirty="0">
              <a:ln w="0"/>
              <a:solidFill>
                <a:srgbClr val="FF0000"/>
              </a:solidFill>
              <a:effectLst>
                <a:outerShdw blurRad="38100" dist="19050" dir="2700000" algn="tl" rotWithShape="0">
                  <a:schemeClr val="dk1">
                    <a:alpha val="40000"/>
                  </a:schemeClr>
                </a:outerShdw>
              </a:effectLst>
            </a:endParaRPr>
          </a:p>
        </p:txBody>
      </p:sp>
      <p:sp>
        <p:nvSpPr>
          <p:cNvPr id="2" name="Titel 1"/>
          <p:cNvSpPr>
            <a:spLocks noGrp="1"/>
          </p:cNvSpPr>
          <p:nvPr>
            <p:ph type="title"/>
          </p:nvPr>
        </p:nvSpPr>
        <p:spPr/>
        <p:txBody>
          <a:bodyPr/>
          <a:lstStyle/>
          <a:p>
            <a:r>
              <a:rPr lang="it-IT"/>
              <a:t>Situazioni pericolose in azienda</a:t>
            </a:r>
            <a:endParaRPr lang="de-CH" dirty="0"/>
          </a:p>
        </p:txBody>
      </p:sp>
      <p:sp>
        <p:nvSpPr>
          <p:cNvPr id="4" name="Rectangle 1">
            <a:extLst>
              <a:ext uri="{FF2B5EF4-FFF2-40B4-BE49-F238E27FC236}">
                <a16:creationId xmlns:a16="http://schemas.microsoft.com/office/drawing/2014/main" id="{04817F1A-39FF-4A0C-B198-317E7EC4FF0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6018436D-0D3E-41EF-A163-5F411C2E7DF9}"/>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746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23572" r="28286"/>
          <a:stretch/>
        </p:blipFill>
        <p:spPr>
          <a:xfrm>
            <a:off x="4416482" y="1556792"/>
            <a:ext cx="3943863" cy="4608000"/>
          </a:xfrm>
          <a:prstGeom prst="rect">
            <a:avLst/>
          </a:prstGeom>
          <a:effectLst>
            <a:outerShdw blurRad="50800" dist="50800" dir="5400000" algn="ctr" rotWithShape="0">
              <a:srgbClr val="000000">
                <a:alpha val="0"/>
              </a:srgbClr>
            </a:outerShdw>
          </a:effectLst>
        </p:spPr>
      </p:pic>
      <p:sp>
        <p:nvSpPr>
          <p:cNvPr id="2" name="Titel 1"/>
          <p:cNvSpPr>
            <a:spLocks noGrp="1"/>
          </p:cNvSpPr>
          <p:nvPr>
            <p:ph type="title"/>
          </p:nvPr>
        </p:nvSpPr>
        <p:spPr/>
        <p:txBody>
          <a:bodyPr/>
          <a:lstStyle/>
          <a:p>
            <a:r>
              <a:rPr lang="it-IT"/>
              <a:t>L'iceberg</a:t>
            </a:r>
          </a:p>
        </p:txBody>
      </p:sp>
      <p:sp>
        <p:nvSpPr>
          <p:cNvPr id="6" name="Rechteckige Legende 5"/>
          <p:cNvSpPr/>
          <p:nvPr/>
        </p:nvSpPr>
        <p:spPr>
          <a:xfrm>
            <a:off x="551384" y="2989416"/>
            <a:ext cx="3246951" cy="494033"/>
          </a:xfrm>
          <a:prstGeom prst="wedgeRectCallout">
            <a:avLst>
              <a:gd name="adj1" fmla="val 133785"/>
              <a:gd name="adj2" fmla="val -147715"/>
            </a:avLst>
          </a:prstGeom>
          <a:solidFill>
            <a:schemeClr val="accent5">
              <a:lumMod val="20000"/>
              <a:lumOff val="8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indent="-144000">
              <a:buFont typeface="Arial" panose="020B0604020202020204" pitchFamily="34" charset="0"/>
              <a:buChar char="•"/>
            </a:pPr>
            <a:r>
              <a:rPr lang="it-IT" sz="2000">
                <a:solidFill>
                  <a:srgbClr val="000000"/>
                </a:solidFill>
                <a:cs typeface="Arial"/>
              </a:rPr>
              <a:t>quasi infortuni</a:t>
            </a:r>
          </a:p>
        </p:txBody>
      </p:sp>
      <p:sp>
        <p:nvSpPr>
          <p:cNvPr id="7" name="Rechteckige Legende 6"/>
          <p:cNvSpPr/>
          <p:nvPr/>
        </p:nvSpPr>
        <p:spPr>
          <a:xfrm>
            <a:off x="551384" y="1557337"/>
            <a:ext cx="3240360" cy="1432079"/>
          </a:xfrm>
          <a:prstGeom prst="wedgeRectCallout">
            <a:avLst>
              <a:gd name="adj1" fmla="val 137405"/>
              <a:gd name="adj2" fmla="val -5996"/>
            </a:avLst>
          </a:prstGeom>
          <a:solidFill>
            <a:schemeClr val="accent5"/>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a:lnSpc>
                <a:spcPct val="110000"/>
              </a:lnSpc>
              <a:spcBef>
                <a:spcPts val="0"/>
              </a:spcBef>
            </a:pPr>
            <a:r>
              <a:rPr lang="it-IT" sz="2000" u="sng">
                <a:solidFill>
                  <a:srgbClr val="FFFFFF"/>
                </a:solidFill>
                <a:cs typeface="Arial"/>
              </a:rPr>
              <a:t>Eventi</a:t>
            </a:r>
          </a:p>
          <a:p>
            <a:pPr marL="360000" indent="-144000">
              <a:lnSpc>
                <a:spcPct val="110000"/>
              </a:lnSpc>
              <a:spcBef>
                <a:spcPts val="0"/>
              </a:spcBef>
              <a:buFont typeface="Arial" panose="020B0604020202020204" pitchFamily="34" charset="0"/>
              <a:buChar char="•"/>
            </a:pPr>
            <a:r>
              <a:rPr lang="it-IT" sz="2000">
                <a:solidFill>
                  <a:srgbClr val="FFFFFF"/>
                </a:solidFill>
                <a:cs typeface="Arial"/>
              </a:rPr>
              <a:t>infortuni</a:t>
            </a:r>
          </a:p>
          <a:p>
            <a:pPr marL="360000" indent="-144000">
              <a:lnSpc>
                <a:spcPct val="110000"/>
              </a:lnSpc>
              <a:spcBef>
                <a:spcPts val="0"/>
              </a:spcBef>
              <a:buFont typeface="Arial" panose="020B0604020202020204" pitchFamily="34" charset="0"/>
              <a:buChar char="•"/>
            </a:pPr>
            <a:r>
              <a:rPr lang="it-IT" sz="2000">
                <a:solidFill>
                  <a:srgbClr val="FFFFFF"/>
                </a:solidFill>
                <a:cs typeface="Arial"/>
              </a:rPr>
              <a:t>malattie</a:t>
            </a:r>
          </a:p>
          <a:p>
            <a:pPr marL="360000" indent="-144000">
              <a:lnSpc>
                <a:spcPct val="110000"/>
              </a:lnSpc>
              <a:spcBef>
                <a:spcPts val="0"/>
              </a:spcBef>
              <a:buFont typeface="Arial" panose="020B0604020202020204" pitchFamily="34" charset="0"/>
              <a:buChar char="•"/>
            </a:pPr>
            <a:r>
              <a:rPr lang="it-IT" sz="2000">
                <a:solidFill>
                  <a:srgbClr val="FFFFFF"/>
                </a:solidFill>
                <a:cs typeface="Arial"/>
              </a:rPr>
              <a:t>danni materiali</a:t>
            </a:r>
          </a:p>
        </p:txBody>
      </p:sp>
      <p:sp>
        <p:nvSpPr>
          <p:cNvPr id="8" name="Rechteckige Legende 9"/>
          <p:cNvSpPr/>
          <p:nvPr/>
        </p:nvSpPr>
        <p:spPr>
          <a:xfrm>
            <a:off x="551384" y="4473850"/>
            <a:ext cx="3246951" cy="1692000"/>
          </a:xfrm>
          <a:prstGeom prst="wedgeRectCallout">
            <a:avLst>
              <a:gd name="adj1" fmla="val 134936"/>
              <a:gd name="adj2" fmla="val -67632"/>
            </a:avLst>
          </a:prstGeom>
          <a:solidFill>
            <a:schemeClr val="accent1">
              <a:lumMod val="40000"/>
              <a:lumOff val="6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sz="2000" dirty="0">
                <a:solidFill>
                  <a:schemeClr val="tx1"/>
                </a:solidFill>
                <a:latin typeface="Arial"/>
                <a:cs typeface="Arial"/>
              </a:rPr>
              <a:t>condizioni non sicure</a:t>
            </a:r>
          </a:p>
          <a:p>
            <a:pPr marL="285750" indent="-285750">
              <a:buFont typeface="Arial" panose="020B0604020202020204" pitchFamily="34" charset="0"/>
              <a:buChar char="•"/>
            </a:pPr>
            <a:r>
              <a:rPr lang="it-IT" sz="2000" dirty="0">
                <a:solidFill>
                  <a:schemeClr val="tx1"/>
                </a:solidFill>
                <a:latin typeface="Arial"/>
                <a:cs typeface="Arial"/>
              </a:rPr>
              <a:t>comportamenti non sicuri</a:t>
            </a:r>
          </a:p>
          <a:p>
            <a:pPr marL="285750" indent="-285750">
              <a:buFont typeface="Arial" panose="020B0604020202020204" pitchFamily="34" charset="0"/>
              <a:buChar char="•"/>
            </a:pPr>
            <a:r>
              <a:rPr lang="it-IT" sz="2000" dirty="0">
                <a:solidFill>
                  <a:schemeClr val="tx1"/>
                </a:solidFill>
                <a:latin typeface="Arial"/>
                <a:cs typeface="Arial"/>
              </a:rPr>
              <a:t>conduzione carente</a:t>
            </a:r>
          </a:p>
          <a:p>
            <a:pPr marL="285750" indent="-285750">
              <a:buFont typeface="Arial" panose="020B0604020202020204" pitchFamily="34" charset="0"/>
              <a:buChar char="•"/>
            </a:pPr>
            <a:r>
              <a:rPr lang="it-IT" sz="2000" dirty="0">
                <a:solidFill>
                  <a:schemeClr val="tx1"/>
                </a:solidFill>
                <a:latin typeface="Arial"/>
                <a:cs typeface="Arial"/>
              </a:rPr>
              <a:t>errori di sistema</a:t>
            </a:r>
            <a:endParaRPr lang="de-CH" sz="2000" dirty="0">
              <a:solidFill>
                <a:schemeClr val="tx1"/>
              </a:solidFill>
              <a:latin typeface="Arial" pitchFamily="34" charset="0"/>
              <a:cs typeface="Arial" pitchFamily="34" charset="0"/>
            </a:endParaRPr>
          </a:p>
        </p:txBody>
      </p:sp>
      <p:sp>
        <p:nvSpPr>
          <p:cNvPr id="10" name="Rechteck 9"/>
          <p:cNvSpPr/>
          <p:nvPr/>
        </p:nvSpPr>
        <p:spPr>
          <a:xfrm>
            <a:off x="8904312"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dirty="0">
                <a:solidFill>
                  <a:schemeClr val="tx2"/>
                </a:solidFill>
              </a:rPr>
              <a:t>Informazione aggiuntiva </a:t>
            </a:r>
            <a:endParaRPr lang="de-CH" dirty="0">
              <a:solidFill>
                <a:schemeClr val="tx2"/>
              </a:solidFill>
            </a:endParaRPr>
          </a:p>
          <a:p>
            <a:endParaRPr lang="de-CH" dirty="0">
              <a:solidFill>
                <a:schemeClr val="tx2"/>
              </a:solidFill>
            </a:endParaRPr>
          </a:p>
          <a:p>
            <a:r>
              <a:rPr lang="it-IT" dirty="0">
                <a:solidFill>
                  <a:schemeClr val="tx2"/>
                </a:solidFill>
              </a:rPr>
              <a:t>La parte più grande dell'iceberg si trova sott'acqua.</a:t>
            </a:r>
          </a:p>
          <a:p>
            <a:pPr algn="l"/>
            <a:endParaRPr lang="de-CH" dirty="0">
              <a:solidFill>
                <a:schemeClr val="tx2"/>
              </a:solidFill>
            </a:endParaRPr>
          </a:p>
          <a:p>
            <a:r>
              <a:rPr lang="it-IT" dirty="0">
                <a:solidFill>
                  <a:schemeClr val="tx2"/>
                </a:solidFill>
              </a:rPr>
              <a:t>Prevenire significa</a:t>
            </a:r>
          </a:p>
          <a:p>
            <a:r>
              <a:rPr lang="it-IT" dirty="0">
                <a:solidFill>
                  <a:schemeClr val="tx2"/>
                </a:solidFill>
              </a:rPr>
              <a:t>ridurre le condizioni e i comportamenti non sicuri prima che si verifichino infortuni. </a:t>
            </a:r>
          </a:p>
        </p:txBody>
      </p:sp>
    </p:spTree>
    <p:extLst>
      <p:ext uri="{BB962C8B-B14F-4D97-AF65-F5344CB8AC3E}">
        <p14:creationId xmlns:p14="http://schemas.microsoft.com/office/powerpoint/2010/main" val="18748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906" y="498472"/>
            <a:ext cx="11089232" cy="864096"/>
          </a:xfrm>
        </p:spPr>
        <p:txBody>
          <a:bodyPr/>
          <a:lstStyle/>
          <a:p>
            <a:r>
              <a:rPr lang="it-IT" dirty="0"/>
              <a:t>La piramide degli infortuni</a:t>
            </a:r>
          </a:p>
        </p:txBody>
      </p:sp>
      <p:sp>
        <p:nvSpPr>
          <p:cNvPr id="78" name="Rechteck 77"/>
          <p:cNvSpPr/>
          <p:nvPr/>
        </p:nvSpPr>
        <p:spPr>
          <a:xfrm>
            <a:off x="8904616" y="1556792"/>
            <a:ext cx="2736000" cy="468052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2"/>
                </a:solidFill>
              </a:rPr>
              <a:t>Informazione aggiuntiva </a:t>
            </a:r>
            <a:endParaRPr lang="de-CH" dirty="0">
              <a:solidFill>
                <a:schemeClr val="tx2"/>
              </a:solidFill>
            </a:endParaRPr>
          </a:p>
          <a:p>
            <a:endParaRPr lang="de-CH" dirty="0">
              <a:solidFill>
                <a:schemeClr val="tx2"/>
              </a:solidFill>
            </a:endParaRPr>
          </a:p>
          <a:p>
            <a:r>
              <a:rPr lang="it-IT" dirty="0">
                <a:solidFill>
                  <a:schemeClr val="tx2"/>
                </a:solidFill>
              </a:rPr>
              <a:t>Non c'è infortunio senza causa. La gravità del danno, invece, è casuale. </a:t>
            </a:r>
          </a:p>
          <a:p>
            <a:pPr algn="l"/>
            <a:endParaRPr lang="de-CH" dirty="0">
              <a:solidFill>
                <a:schemeClr val="tx2"/>
              </a:solidFill>
            </a:endParaRPr>
          </a:p>
          <a:p>
            <a:pPr algn="l"/>
            <a:r>
              <a:rPr lang="it-IT" dirty="0">
                <a:solidFill>
                  <a:schemeClr val="tx2"/>
                </a:solidFill>
              </a:rPr>
              <a:t>Spesso è la sorte a decidere quanto è grave un infortunio.</a:t>
            </a:r>
          </a:p>
          <a:p>
            <a:pPr algn="l"/>
            <a:endParaRPr lang="de-CH" dirty="0">
              <a:solidFill>
                <a:schemeClr val="tx2"/>
              </a:solidFill>
            </a:endParaRPr>
          </a:p>
          <a:p>
            <a:pPr algn="l"/>
            <a:r>
              <a:rPr lang="it-IT" dirty="0">
                <a:solidFill>
                  <a:schemeClr val="tx2"/>
                </a:solidFill>
              </a:rPr>
              <a:t>Pertanto anche gli infortuni bagatella vanno presi sul serio e devono servire da lezione per adottare misure adeguate.</a:t>
            </a:r>
          </a:p>
        </p:txBody>
      </p:sp>
      <p:grpSp>
        <p:nvGrpSpPr>
          <p:cNvPr id="123" name="Gruppieren 122"/>
          <p:cNvGrpSpPr/>
          <p:nvPr/>
        </p:nvGrpSpPr>
        <p:grpSpPr>
          <a:xfrm>
            <a:off x="1762460" y="1554013"/>
            <a:ext cx="5160860" cy="4061767"/>
            <a:chOff x="1272915" y="1366600"/>
            <a:chExt cx="5636842" cy="4436381"/>
          </a:xfrm>
        </p:grpSpPr>
        <p:grpSp>
          <p:nvGrpSpPr>
            <p:cNvPr id="124" name="Gruppieren 123"/>
            <p:cNvGrpSpPr/>
            <p:nvPr/>
          </p:nvGrpSpPr>
          <p:grpSpPr>
            <a:xfrm>
              <a:off x="3822543" y="1366600"/>
              <a:ext cx="471265" cy="457705"/>
              <a:chOff x="3822543" y="1366600"/>
              <a:chExt cx="471265" cy="457705"/>
            </a:xfrm>
          </p:grpSpPr>
          <p:sp>
            <p:nvSpPr>
              <p:cNvPr id="137" name="AutoShape 58"/>
              <p:cNvSpPr>
                <a:spLocks noChangeArrowheads="1"/>
              </p:cNvSpPr>
              <p:nvPr/>
            </p:nvSpPr>
            <p:spPr bwMode="auto">
              <a:xfrm rot="1110500" flipV="1">
                <a:off x="3822543" y="1368693"/>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sp>
            <p:nvSpPr>
              <p:cNvPr id="138" name="AutoShape 63"/>
              <p:cNvSpPr>
                <a:spLocks noChangeArrowheads="1"/>
              </p:cNvSpPr>
              <p:nvPr/>
            </p:nvSpPr>
            <p:spPr bwMode="auto">
              <a:xfrm rot="20378789" flipH="1" flipV="1">
                <a:off x="3974720" y="1366600"/>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grpSp>
        <p:grpSp>
          <p:nvGrpSpPr>
            <p:cNvPr id="125" name="Gruppieren 124"/>
            <p:cNvGrpSpPr/>
            <p:nvPr/>
          </p:nvGrpSpPr>
          <p:grpSpPr>
            <a:xfrm>
              <a:off x="3468630" y="1792657"/>
              <a:ext cx="1192630" cy="566415"/>
              <a:chOff x="3468630" y="1792657"/>
              <a:chExt cx="1192630" cy="566415"/>
            </a:xfrm>
          </p:grpSpPr>
          <p:sp>
            <p:nvSpPr>
              <p:cNvPr id="135" name="AutoShape 59"/>
              <p:cNvSpPr>
                <a:spLocks noChangeArrowheads="1"/>
              </p:cNvSpPr>
              <p:nvPr/>
            </p:nvSpPr>
            <p:spPr bwMode="auto">
              <a:xfrm rot="1110500" flipV="1">
                <a:off x="3468630" y="1797097"/>
                <a:ext cx="702907"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sp>
            <p:nvSpPr>
              <p:cNvPr id="136" name="AutoShape 64"/>
              <p:cNvSpPr>
                <a:spLocks noChangeArrowheads="1"/>
              </p:cNvSpPr>
              <p:nvPr/>
            </p:nvSpPr>
            <p:spPr bwMode="auto">
              <a:xfrm rot="20440088" flipH="1" flipV="1">
                <a:off x="3950060" y="1792657"/>
                <a:ext cx="711200"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grpSp>
        <p:grpSp>
          <p:nvGrpSpPr>
            <p:cNvPr id="126" name="Gruppieren 125"/>
            <p:cNvGrpSpPr/>
            <p:nvPr/>
          </p:nvGrpSpPr>
          <p:grpSpPr>
            <a:xfrm>
              <a:off x="3048642" y="2318664"/>
              <a:ext cx="2039299" cy="657733"/>
              <a:chOff x="3048642" y="2318664"/>
              <a:chExt cx="2039299" cy="657733"/>
            </a:xfrm>
          </p:grpSpPr>
          <p:sp>
            <p:nvSpPr>
              <p:cNvPr id="133" name="AutoShape 60"/>
              <p:cNvSpPr>
                <a:spLocks noChangeArrowheads="1"/>
              </p:cNvSpPr>
              <p:nvPr/>
            </p:nvSpPr>
            <p:spPr bwMode="auto">
              <a:xfrm rot="1110500" flipV="1">
                <a:off x="3048642" y="2327110"/>
                <a:ext cx="115741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sp>
            <p:nvSpPr>
              <p:cNvPr id="134" name="AutoShape 65"/>
              <p:cNvSpPr>
                <a:spLocks noChangeArrowheads="1"/>
              </p:cNvSpPr>
              <p:nvPr/>
            </p:nvSpPr>
            <p:spPr bwMode="auto">
              <a:xfrm rot="20420034" flipH="1" flipV="1">
                <a:off x="3925891" y="2318664"/>
                <a:ext cx="116205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grpSp>
        <p:grpSp>
          <p:nvGrpSpPr>
            <p:cNvPr id="127" name="Gruppieren 126"/>
            <p:cNvGrpSpPr/>
            <p:nvPr/>
          </p:nvGrpSpPr>
          <p:grpSpPr>
            <a:xfrm>
              <a:off x="2402455" y="2915781"/>
              <a:ext cx="3346195" cy="1082176"/>
              <a:chOff x="2402455" y="2915781"/>
              <a:chExt cx="3346195" cy="1082176"/>
            </a:xfrm>
          </p:grpSpPr>
          <p:sp>
            <p:nvSpPr>
              <p:cNvPr id="131" name="AutoShape 61"/>
              <p:cNvSpPr>
                <a:spLocks noChangeArrowheads="1"/>
              </p:cNvSpPr>
              <p:nvPr/>
            </p:nvSpPr>
            <p:spPr bwMode="auto">
              <a:xfrm rot="1110500" flipV="1">
                <a:off x="2402455" y="2932745"/>
                <a:ext cx="1904278" cy="1065212"/>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sp>
            <p:nvSpPr>
              <p:cNvPr id="132" name="AutoShape 66"/>
              <p:cNvSpPr>
                <a:spLocks noChangeArrowheads="1"/>
              </p:cNvSpPr>
              <p:nvPr/>
            </p:nvSpPr>
            <p:spPr bwMode="auto">
              <a:xfrm rot="20400949" flipH="1" flipV="1">
                <a:off x="3845208" y="2915781"/>
                <a:ext cx="1903442" cy="1066800"/>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grpSp>
        <p:grpSp>
          <p:nvGrpSpPr>
            <p:cNvPr id="128" name="Gruppieren 127"/>
            <p:cNvGrpSpPr/>
            <p:nvPr/>
          </p:nvGrpSpPr>
          <p:grpSpPr>
            <a:xfrm>
              <a:off x="1272915" y="3887616"/>
              <a:ext cx="5636842" cy="1915365"/>
              <a:chOff x="1272915" y="3887616"/>
              <a:chExt cx="5636842" cy="1915365"/>
            </a:xfrm>
          </p:grpSpPr>
          <p:sp>
            <p:nvSpPr>
              <p:cNvPr id="129" name="AutoShape 57"/>
              <p:cNvSpPr>
                <a:spLocks noChangeArrowheads="1"/>
              </p:cNvSpPr>
              <p:nvPr/>
            </p:nvSpPr>
            <p:spPr bwMode="auto">
              <a:xfrm rot="1110500" flipV="1">
                <a:off x="1272915" y="392020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r>
                  <a:rPr lang="it-IT"/>
                  <a:t> </a:t>
                </a:r>
                <a:endParaRPr lang="de-CH" dirty="0"/>
              </a:p>
            </p:txBody>
          </p:sp>
          <p:sp>
            <p:nvSpPr>
              <p:cNvPr id="130" name="AutoShape 62"/>
              <p:cNvSpPr>
                <a:spLocks noChangeArrowheads="1"/>
              </p:cNvSpPr>
              <p:nvPr/>
            </p:nvSpPr>
            <p:spPr bwMode="auto">
              <a:xfrm rot="20402847" flipH="1" flipV="1">
                <a:off x="3691894" y="388761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endParaRPr lang="de-CH"/>
              </a:p>
            </p:txBody>
          </p:sp>
        </p:grpSp>
      </p:grpSp>
      <p:sp>
        <p:nvSpPr>
          <p:cNvPr id="139" name="Rectangle 7"/>
          <p:cNvSpPr>
            <a:spLocks noChangeArrowheads="1"/>
          </p:cNvSpPr>
          <p:nvPr/>
        </p:nvSpPr>
        <p:spPr bwMode="auto">
          <a:xfrm>
            <a:off x="565931" y="1551677"/>
            <a:ext cx="2351725" cy="313350"/>
          </a:xfrm>
          <a:prstGeom prst="rect">
            <a:avLst/>
          </a:prstGeom>
          <a:noFill/>
          <a:ln w="12700">
            <a:noFill/>
            <a:miter lim="800000"/>
            <a:headEnd/>
            <a:tailEnd/>
          </a:ln>
          <a:effectLst/>
        </p:spPr>
        <p:txBody>
          <a:bodyPr wrap="square" lIns="0" tIns="18000" rIns="0" bIns="18000">
            <a:spAutoFit/>
          </a:bodyPr>
          <a:lstStyle/>
          <a:p>
            <a:pPr eaLnBrk="0" hangingPunct="0"/>
            <a:r>
              <a:rPr lang="it-IT">
                <a:solidFill>
                  <a:schemeClr val="accent1"/>
                </a:solidFill>
              </a:rPr>
              <a:t>Infortunio mortale</a:t>
            </a:r>
          </a:p>
        </p:txBody>
      </p:sp>
      <p:sp>
        <p:nvSpPr>
          <p:cNvPr id="140" name="Rectangle 8"/>
          <p:cNvSpPr>
            <a:spLocks noChangeArrowheads="1"/>
          </p:cNvSpPr>
          <p:nvPr/>
        </p:nvSpPr>
        <p:spPr bwMode="auto">
          <a:xfrm>
            <a:off x="522535" y="2099030"/>
            <a:ext cx="2352699" cy="313350"/>
          </a:xfrm>
          <a:prstGeom prst="rect">
            <a:avLst/>
          </a:prstGeom>
          <a:noFill/>
          <a:ln w="12700">
            <a:noFill/>
            <a:miter lim="800000"/>
            <a:headEnd/>
            <a:tailEnd/>
          </a:ln>
          <a:effectLst/>
        </p:spPr>
        <p:txBody>
          <a:bodyPr wrap="square" lIns="0" tIns="18000" rIns="0" bIns="18000">
            <a:spAutoFit/>
          </a:bodyPr>
          <a:lstStyle/>
          <a:p>
            <a:r>
              <a:rPr lang="it-IT">
                <a:solidFill>
                  <a:srgbClr val="000000"/>
                </a:solidFill>
              </a:rPr>
              <a:t>Casi di invalidità</a:t>
            </a:r>
          </a:p>
        </p:txBody>
      </p:sp>
      <p:sp>
        <p:nvSpPr>
          <p:cNvPr id="141" name="Line 15"/>
          <p:cNvSpPr>
            <a:spLocks noChangeShapeType="1"/>
          </p:cNvSpPr>
          <p:nvPr/>
        </p:nvSpPr>
        <p:spPr bwMode="auto">
          <a:xfrm>
            <a:off x="536588" y="3673610"/>
            <a:ext cx="2844000" cy="0"/>
          </a:xfrm>
          <a:prstGeom prst="line">
            <a:avLst/>
          </a:prstGeom>
          <a:noFill/>
          <a:ln w="9525">
            <a:solidFill>
              <a:schemeClr val="tx1"/>
            </a:solidFill>
            <a:round/>
            <a:headEnd/>
            <a:tailEnd/>
          </a:ln>
          <a:effectLst/>
        </p:spPr>
        <p:txBody>
          <a:bodyPr wrap="none" anchor="ctr"/>
          <a:lstStyle/>
          <a:p>
            <a:endParaRPr lang="de-CH"/>
          </a:p>
        </p:txBody>
      </p:sp>
      <p:sp>
        <p:nvSpPr>
          <p:cNvPr id="142" name="Rectangle 10"/>
          <p:cNvSpPr>
            <a:spLocks noChangeArrowheads="1"/>
          </p:cNvSpPr>
          <p:nvPr/>
        </p:nvSpPr>
        <p:spPr bwMode="auto">
          <a:xfrm>
            <a:off x="525264" y="3375595"/>
            <a:ext cx="2349970" cy="313351"/>
          </a:xfrm>
          <a:prstGeom prst="rect">
            <a:avLst/>
          </a:prstGeom>
          <a:noFill/>
          <a:ln w="12700">
            <a:noFill/>
            <a:miter lim="800000"/>
            <a:headEnd/>
            <a:tailEnd/>
          </a:ln>
          <a:effectLst/>
        </p:spPr>
        <p:txBody>
          <a:bodyPr wrap="square" lIns="0" tIns="18000" rIns="0" bIns="18000">
            <a:spAutoFit/>
          </a:bodyPr>
          <a:lstStyle/>
          <a:p>
            <a:r>
              <a:rPr lang="it-IT">
                <a:solidFill>
                  <a:srgbClr val="000000"/>
                </a:solidFill>
              </a:rPr>
              <a:t>Danni materiali</a:t>
            </a:r>
          </a:p>
        </p:txBody>
      </p:sp>
      <p:sp>
        <p:nvSpPr>
          <p:cNvPr id="143" name="Rectangle 11"/>
          <p:cNvSpPr>
            <a:spLocks noChangeArrowheads="1"/>
          </p:cNvSpPr>
          <p:nvPr/>
        </p:nvSpPr>
        <p:spPr bwMode="auto">
          <a:xfrm>
            <a:off x="6353282" y="1562452"/>
            <a:ext cx="2304000" cy="313350"/>
          </a:xfrm>
          <a:prstGeom prst="rect">
            <a:avLst/>
          </a:prstGeom>
          <a:noFill/>
          <a:ln w="12700">
            <a:noFill/>
            <a:miter lim="800000"/>
            <a:headEnd/>
            <a:tailEnd/>
          </a:ln>
          <a:effectLst/>
        </p:spPr>
        <p:txBody>
          <a:bodyPr wrap="square" lIns="0" tIns="18000" rIns="0" bIns="18000">
            <a:spAutoFit/>
          </a:bodyPr>
          <a:lstStyle/>
          <a:p>
            <a:pPr algn="r"/>
            <a:r>
              <a:rPr lang="it-IT" dirty="0">
                <a:solidFill>
                  <a:schemeClr val="accent1"/>
                </a:solidFill>
              </a:rPr>
              <a:t>Frattura osso del collo</a:t>
            </a:r>
          </a:p>
        </p:txBody>
      </p:sp>
      <p:sp>
        <p:nvSpPr>
          <p:cNvPr id="144" name="Rectangle 9"/>
          <p:cNvSpPr>
            <a:spLocks noChangeArrowheads="1"/>
          </p:cNvSpPr>
          <p:nvPr/>
        </p:nvSpPr>
        <p:spPr bwMode="auto">
          <a:xfrm>
            <a:off x="512391" y="2582302"/>
            <a:ext cx="2362843" cy="313350"/>
          </a:xfrm>
          <a:prstGeom prst="rect">
            <a:avLst/>
          </a:prstGeom>
          <a:noFill/>
          <a:ln w="12700">
            <a:noFill/>
            <a:miter lim="800000"/>
            <a:headEnd/>
            <a:tailEnd/>
          </a:ln>
          <a:effectLst/>
        </p:spPr>
        <p:txBody>
          <a:bodyPr wrap="square" lIns="0" tIns="18000" rIns="0" bIns="18000">
            <a:spAutoFit/>
          </a:bodyPr>
          <a:lstStyle/>
          <a:p>
            <a:r>
              <a:rPr lang="it-IT">
                <a:solidFill>
                  <a:srgbClr val="000000"/>
                </a:solidFill>
              </a:rPr>
              <a:t>Infortuni</a:t>
            </a:r>
          </a:p>
        </p:txBody>
      </p:sp>
      <p:sp>
        <p:nvSpPr>
          <p:cNvPr id="145" name="Line 16"/>
          <p:cNvSpPr>
            <a:spLocks noChangeShapeType="1"/>
          </p:cNvSpPr>
          <p:nvPr/>
        </p:nvSpPr>
        <p:spPr bwMode="auto">
          <a:xfrm>
            <a:off x="523508" y="2868868"/>
            <a:ext cx="3240000" cy="0"/>
          </a:xfrm>
          <a:prstGeom prst="line">
            <a:avLst/>
          </a:prstGeom>
          <a:noFill/>
          <a:ln w="9525">
            <a:solidFill>
              <a:schemeClr val="tx1"/>
            </a:solidFill>
            <a:round/>
            <a:headEnd/>
            <a:tailEnd/>
          </a:ln>
          <a:effectLst/>
        </p:spPr>
        <p:txBody>
          <a:bodyPr wrap="none" anchor="ctr"/>
          <a:lstStyle/>
          <a:p>
            <a:endParaRPr lang="de-CH"/>
          </a:p>
        </p:txBody>
      </p:sp>
      <p:sp>
        <p:nvSpPr>
          <p:cNvPr id="146" name="Rectangle 12"/>
          <p:cNvSpPr>
            <a:spLocks noChangeArrowheads="1"/>
          </p:cNvSpPr>
          <p:nvPr/>
        </p:nvSpPr>
        <p:spPr bwMode="auto">
          <a:xfrm>
            <a:off x="6365574" y="2106318"/>
            <a:ext cx="2314191" cy="313350"/>
          </a:xfrm>
          <a:prstGeom prst="rect">
            <a:avLst/>
          </a:prstGeom>
          <a:noFill/>
          <a:ln w="12700">
            <a:noFill/>
            <a:miter lim="800000"/>
            <a:headEnd/>
            <a:tailEnd/>
          </a:ln>
          <a:effectLst/>
        </p:spPr>
        <p:txBody>
          <a:bodyPr wrap="square" lIns="0" tIns="18000" rIns="0" bIns="18000">
            <a:spAutoFit/>
          </a:bodyPr>
          <a:lstStyle/>
          <a:p>
            <a:pPr algn="r"/>
            <a:r>
              <a:rPr lang="it-IT">
                <a:solidFill>
                  <a:srgbClr val="000000"/>
                </a:solidFill>
              </a:rPr>
              <a:t>Lesioni alla schiena</a:t>
            </a:r>
          </a:p>
        </p:txBody>
      </p:sp>
      <p:sp>
        <p:nvSpPr>
          <p:cNvPr id="147" name="Rectangle 14"/>
          <p:cNvSpPr>
            <a:spLocks noChangeArrowheads="1"/>
          </p:cNvSpPr>
          <p:nvPr/>
        </p:nvSpPr>
        <p:spPr bwMode="auto">
          <a:xfrm>
            <a:off x="6357459" y="3372569"/>
            <a:ext cx="2307364" cy="313350"/>
          </a:xfrm>
          <a:prstGeom prst="rect">
            <a:avLst/>
          </a:prstGeom>
          <a:noFill/>
          <a:ln w="12700">
            <a:noFill/>
            <a:miter lim="800000"/>
            <a:headEnd/>
            <a:tailEnd/>
          </a:ln>
          <a:effectLst/>
        </p:spPr>
        <p:txBody>
          <a:bodyPr wrap="square" lIns="0" tIns="18000" rIns="0" bIns="18000">
            <a:spAutoFit/>
          </a:bodyPr>
          <a:lstStyle/>
          <a:p>
            <a:pPr algn="r"/>
            <a:r>
              <a:rPr lang="it-IT">
                <a:solidFill>
                  <a:srgbClr val="000000"/>
                </a:solidFill>
              </a:rPr>
              <a:t>Caduta di un attrezzo</a:t>
            </a:r>
          </a:p>
        </p:txBody>
      </p:sp>
      <p:sp>
        <p:nvSpPr>
          <p:cNvPr id="148" name="Line 15"/>
          <p:cNvSpPr>
            <a:spLocks noChangeShapeType="1"/>
          </p:cNvSpPr>
          <p:nvPr/>
        </p:nvSpPr>
        <p:spPr bwMode="auto">
          <a:xfrm>
            <a:off x="5447928" y="3683931"/>
            <a:ext cx="3204000" cy="0"/>
          </a:xfrm>
          <a:prstGeom prst="line">
            <a:avLst/>
          </a:prstGeom>
          <a:noFill/>
          <a:ln w="9525">
            <a:solidFill>
              <a:schemeClr val="tx1"/>
            </a:solidFill>
            <a:round/>
            <a:headEnd/>
            <a:tailEnd/>
          </a:ln>
          <a:effectLst/>
        </p:spPr>
        <p:txBody>
          <a:bodyPr wrap="none" anchor="ctr"/>
          <a:lstStyle/>
          <a:p>
            <a:endParaRPr lang="de-CH"/>
          </a:p>
        </p:txBody>
      </p:sp>
      <p:sp>
        <p:nvSpPr>
          <p:cNvPr id="149" name="Line 5"/>
          <p:cNvSpPr>
            <a:spLocks noChangeShapeType="1"/>
          </p:cNvSpPr>
          <p:nvPr/>
        </p:nvSpPr>
        <p:spPr bwMode="auto">
          <a:xfrm>
            <a:off x="538042" y="2388826"/>
            <a:ext cx="3636000" cy="0"/>
          </a:xfrm>
          <a:prstGeom prst="line">
            <a:avLst/>
          </a:prstGeom>
          <a:noFill/>
          <a:ln w="9525">
            <a:solidFill>
              <a:schemeClr val="tx1"/>
            </a:solidFill>
            <a:round/>
            <a:headEnd/>
            <a:tailEnd/>
          </a:ln>
          <a:effectLst/>
        </p:spPr>
        <p:txBody>
          <a:bodyPr wrap="none" anchor="ctr"/>
          <a:lstStyle/>
          <a:p>
            <a:endParaRPr lang="de-CH"/>
          </a:p>
        </p:txBody>
      </p:sp>
      <p:sp>
        <p:nvSpPr>
          <p:cNvPr id="150" name="Line 15"/>
          <p:cNvSpPr>
            <a:spLocks noChangeShapeType="1"/>
          </p:cNvSpPr>
          <p:nvPr/>
        </p:nvSpPr>
        <p:spPr bwMode="auto">
          <a:xfrm>
            <a:off x="528701" y="4764051"/>
            <a:ext cx="2340000" cy="0"/>
          </a:xfrm>
          <a:prstGeom prst="line">
            <a:avLst/>
          </a:prstGeom>
          <a:noFill/>
          <a:ln w="9525">
            <a:solidFill>
              <a:schemeClr val="tx1"/>
            </a:solidFill>
            <a:round/>
            <a:headEnd/>
            <a:tailEnd/>
          </a:ln>
          <a:effectLst/>
        </p:spPr>
        <p:txBody>
          <a:bodyPr wrap="none" anchor="ctr"/>
          <a:lstStyle/>
          <a:p>
            <a:endParaRPr lang="de-CH"/>
          </a:p>
        </p:txBody>
      </p:sp>
      <p:sp>
        <p:nvSpPr>
          <p:cNvPr id="151" name="Rectangle 10"/>
          <p:cNvSpPr>
            <a:spLocks noChangeArrowheads="1"/>
          </p:cNvSpPr>
          <p:nvPr/>
        </p:nvSpPr>
        <p:spPr bwMode="auto">
          <a:xfrm>
            <a:off x="562601" y="3923203"/>
            <a:ext cx="1758237" cy="867348"/>
          </a:xfrm>
          <a:prstGeom prst="rect">
            <a:avLst/>
          </a:prstGeom>
          <a:noFill/>
          <a:ln w="12700">
            <a:noFill/>
            <a:miter lim="800000"/>
            <a:headEnd/>
            <a:tailEnd/>
          </a:ln>
          <a:effectLst/>
        </p:spPr>
        <p:txBody>
          <a:bodyPr wrap="square" lIns="0" tIns="18000" rIns="0" bIns="18000">
            <a:spAutoFit/>
          </a:bodyPr>
          <a:lstStyle/>
          <a:p>
            <a:r>
              <a:rPr lang="it-IT" dirty="0">
                <a:solidFill>
                  <a:srgbClr val="000000"/>
                </a:solidFill>
              </a:rPr>
              <a:t>Condizioni / comportamenti</a:t>
            </a:r>
            <a:endParaRPr lang="de-DE" sz="1800" dirty="0">
              <a:solidFill>
                <a:srgbClr val="000000"/>
              </a:solidFill>
              <a:latin typeface="+mn-lt"/>
            </a:endParaRPr>
          </a:p>
          <a:p>
            <a:r>
              <a:rPr lang="it-IT" dirty="0">
                <a:solidFill>
                  <a:srgbClr val="000000"/>
                </a:solidFill>
              </a:rPr>
              <a:t>non sicuri</a:t>
            </a:r>
            <a:endParaRPr lang="de-DE" sz="1800" dirty="0">
              <a:solidFill>
                <a:srgbClr val="000000"/>
              </a:solidFill>
              <a:latin typeface="+mn-lt"/>
            </a:endParaRPr>
          </a:p>
        </p:txBody>
      </p:sp>
      <p:sp>
        <p:nvSpPr>
          <p:cNvPr id="152" name="Rectangle 13"/>
          <p:cNvSpPr>
            <a:spLocks noChangeArrowheads="1"/>
          </p:cNvSpPr>
          <p:nvPr/>
        </p:nvSpPr>
        <p:spPr bwMode="auto">
          <a:xfrm>
            <a:off x="6365574" y="2576426"/>
            <a:ext cx="2306397" cy="313350"/>
          </a:xfrm>
          <a:prstGeom prst="rect">
            <a:avLst/>
          </a:prstGeom>
          <a:noFill/>
          <a:ln w="12700">
            <a:noFill/>
            <a:miter lim="800000"/>
            <a:headEnd/>
            <a:tailEnd/>
          </a:ln>
          <a:effectLst/>
        </p:spPr>
        <p:txBody>
          <a:bodyPr wrap="square" lIns="0" tIns="18000" rIns="0" bIns="18000">
            <a:spAutoFit/>
          </a:bodyPr>
          <a:lstStyle/>
          <a:p>
            <a:pPr algn="r"/>
            <a:r>
              <a:rPr lang="it-IT">
                <a:solidFill>
                  <a:srgbClr val="000000"/>
                </a:solidFill>
              </a:rPr>
              <a:t>Contusioni</a:t>
            </a:r>
          </a:p>
        </p:txBody>
      </p:sp>
      <p:sp>
        <p:nvSpPr>
          <p:cNvPr id="153" name="Line 16"/>
          <p:cNvSpPr>
            <a:spLocks noChangeShapeType="1"/>
          </p:cNvSpPr>
          <p:nvPr/>
        </p:nvSpPr>
        <p:spPr bwMode="auto">
          <a:xfrm>
            <a:off x="5015880" y="2868398"/>
            <a:ext cx="3636000" cy="0"/>
          </a:xfrm>
          <a:prstGeom prst="line">
            <a:avLst/>
          </a:prstGeom>
          <a:noFill/>
          <a:ln w="9525">
            <a:solidFill>
              <a:schemeClr val="tx1"/>
            </a:solidFill>
            <a:round/>
            <a:headEnd/>
            <a:tailEnd/>
          </a:ln>
          <a:effectLst/>
        </p:spPr>
        <p:txBody>
          <a:bodyPr wrap="none" anchor="ctr"/>
          <a:lstStyle/>
          <a:p>
            <a:endParaRPr lang="de-CH"/>
          </a:p>
        </p:txBody>
      </p:sp>
      <p:sp>
        <p:nvSpPr>
          <p:cNvPr id="154" name="Line 5"/>
          <p:cNvSpPr>
            <a:spLocks noChangeShapeType="1"/>
          </p:cNvSpPr>
          <p:nvPr/>
        </p:nvSpPr>
        <p:spPr bwMode="auto">
          <a:xfrm>
            <a:off x="4655840" y="2379972"/>
            <a:ext cx="4032000" cy="0"/>
          </a:xfrm>
          <a:prstGeom prst="line">
            <a:avLst/>
          </a:prstGeom>
          <a:noFill/>
          <a:ln w="9525">
            <a:solidFill>
              <a:schemeClr val="tx1"/>
            </a:solidFill>
            <a:round/>
            <a:headEnd/>
            <a:tailEnd/>
          </a:ln>
          <a:effectLst/>
        </p:spPr>
        <p:txBody>
          <a:bodyPr wrap="none" anchor="ctr"/>
          <a:lstStyle/>
          <a:p>
            <a:endParaRPr lang="de-CH"/>
          </a:p>
        </p:txBody>
      </p:sp>
      <p:sp>
        <p:nvSpPr>
          <p:cNvPr id="155" name="Line 17"/>
          <p:cNvSpPr>
            <a:spLocks noChangeShapeType="1"/>
          </p:cNvSpPr>
          <p:nvPr/>
        </p:nvSpPr>
        <p:spPr bwMode="auto">
          <a:xfrm flipV="1">
            <a:off x="545494" y="1844656"/>
            <a:ext cx="3636000" cy="0"/>
          </a:xfrm>
          <a:prstGeom prst="line">
            <a:avLst/>
          </a:prstGeom>
          <a:noFill/>
          <a:ln w="9525">
            <a:solidFill>
              <a:schemeClr val="tx1"/>
            </a:solidFill>
            <a:round/>
            <a:headEnd/>
            <a:tailEnd/>
          </a:ln>
          <a:effectLst/>
        </p:spPr>
        <p:txBody>
          <a:bodyPr wrap="none" anchor="ctr"/>
          <a:lstStyle/>
          <a:p>
            <a:endParaRPr lang="de-CH"/>
          </a:p>
        </p:txBody>
      </p:sp>
      <p:sp>
        <p:nvSpPr>
          <p:cNvPr id="156" name="Line 17"/>
          <p:cNvSpPr>
            <a:spLocks noChangeShapeType="1"/>
          </p:cNvSpPr>
          <p:nvPr/>
        </p:nvSpPr>
        <p:spPr bwMode="auto">
          <a:xfrm>
            <a:off x="4512056" y="1852471"/>
            <a:ext cx="4140000" cy="0"/>
          </a:xfrm>
          <a:prstGeom prst="line">
            <a:avLst/>
          </a:prstGeom>
          <a:noFill/>
          <a:ln w="9525">
            <a:solidFill>
              <a:schemeClr val="tx1"/>
            </a:solidFill>
            <a:round/>
            <a:headEnd/>
            <a:tailEnd/>
          </a:ln>
          <a:effectLst/>
        </p:spPr>
        <p:txBody>
          <a:bodyPr wrap="none" anchor="ctr"/>
          <a:lstStyle/>
          <a:p>
            <a:endParaRPr lang="de-CH"/>
          </a:p>
        </p:txBody>
      </p:sp>
      <p:sp>
        <p:nvSpPr>
          <p:cNvPr id="157" name="TextBox 22"/>
          <p:cNvSpPr txBox="1"/>
          <p:nvPr/>
        </p:nvSpPr>
        <p:spPr>
          <a:xfrm rot="1138050">
            <a:off x="3104264" y="5346048"/>
            <a:ext cx="1162538" cy="369332"/>
          </a:xfrm>
          <a:prstGeom prst="rect">
            <a:avLst/>
          </a:prstGeom>
          <a:noFill/>
        </p:spPr>
        <p:txBody>
          <a:bodyPr wrap="square" rtlCol="0">
            <a:spAutoFit/>
          </a:bodyPr>
          <a:lstStyle/>
          <a:p>
            <a:pPr algn="r"/>
            <a:r>
              <a:rPr lang="it-IT"/>
              <a:t>100 000</a:t>
            </a:r>
            <a:endParaRPr lang="de-CH" dirty="0"/>
          </a:p>
        </p:txBody>
      </p:sp>
      <p:sp>
        <p:nvSpPr>
          <p:cNvPr id="158" name="TextBox 61"/>
          <p:cNvSpPr txBox="1"/>
          <p:nvPr/>
        </p:nvSpPr>
        <p:spPr>
          <a:xfrm rot="1138050">
            <a:off x="3224507" y="1520090"/>
            <a:ext cx="1162538" cy="353943"/>
          </a:xfrm>
          <a:prstGeom prst="rect">
            <a:avLst/>
          </a:prstGeom>
          <a:noFill/>
        </p:spPr>
        <p:txBody>
          <a:bodyPr wrap="square" rtlCol="0">
            <a:spAutoFit/>
          </a:bodyPr>
          <a:lstStyle/>
          <a:p>
            <a:pPr algn="r"/>
            <a:r>
              <a:rPr lang="it-IT">
                <a:solidFill>
                  <a:schemeClr val="bg1"/>
                </a:solidFill>
              </a:rPr>
              <a:t>1</a:t>
            </a:r>
            <a:endParaRPr lang="de-CH" dirty="0">
              <a:solidFill>
                <a:schemeClr val="bg1"/>
              </a:solidFill>
            </a:endParaRPr>
          </a:p>
        </p:txBody>
      </p:sp>
      <p:sp>
        <p:nvSpPr>
          <p:cNvPr id="159" name="TextBox 63"/>
          <p:cNvSpPr txBox="1"/>
          <p:nvPr/>
        </p:nvSpPr>
        <p:spPr>
          <a:xfrm rot="1138050">
            <a:off x="3169712" y="3681536"/>
            <a:ext cx="1162538" cy="369332"/>
          </a:xfrm>
          <a:prstGeom prst="rect">
            <a:avLst/>
          </a:prstGeom>
          <a:noFill/>
        </p:spPr>
        <p:txBody>
          <a:bodyPr wrap="square" rtlCol="0">
            <a:spAutoFit/>
          </a:bodyPr>
          <a:lstStyle/>
          <a:p>
            <a:pPr algn="r"/>
            <a:r>
              <a:rPr lang="it-IT"/>
              <a:t>10 000</a:t>
            </a:r>
            <a:endParaRPr lang="de-CH" dirty="0"/>
          </a:p>
        </p:txBody>
      </p:sp>
      <p:sp>
        <p:nvSpPr>
          <p:cNvPr id="160" name="TextBox 82"/>
          <p:cNvSpPr txBox="1"/>
          <p:nvPr/>
        </p:nvSpPr>
        <p:spPr>
          <a:xfrm rot="1138050">
            <a:off x="3243823" y="2655274"/>
            <a:ext cx="1162538" cy="369332"/>
          </a:xfrm>
          <a:prstGeom prst="rect">
            <a:avLst/>
          </a:prstGeom>
          <a:noFill/>
        </p:spPr>
        <p:txBody>
          <a:bodyPr wrap="square" rtlCol="0">
            <a:spAutoFit/>
          </a:bodyPr>
          <a:lstStyle/>
          <a:p>
            <a:pPr algn="r"/>
            <a:r>
              <a:rPr lang="it-IT"/>
              <a:t>1000</a:t>
            </a:r>
            <a:endParaRPr lang="de-CH" dirty="0"/>
          </a:p>
        </p:txBody>
      </p:sp>
      <p:sp>
        <p:nvSpPr>
          <p:cNvPr id="161" name="TextBox 83"/>
          <p:cNvSpPr txBox="1"/>
          <p:nvPr/>
        </p:nvSpPr>
        <p:spPr>
          <a:xfrm rot="1138050">
            <a:off x="3231218" y="2025993"/>
            <a:ext cx="1162538" cy="353943"/>
          </a:xfrm>
          <a:prstGeom prst="rect">
            <a:avLst/>
          </a:prstGeom>
          <a:noFill/>
        </p:spPr>
        <p:txBody>
          <a:bodyPr wrap="square" rtlCol="0">
            <a:spAutoFit/>
          </a:bodyPr>
          <a:lstStyle/>
          <a:p>
            <a:pPr algn="r"/>
            <a:r>
              <a:rPr lang="it-IT">
                <a:solidFill>
                  <a:schemeClr val="bg1"/>
                </a:solidFill>
              </a:rPr>
              <a:t>10</a:t>
            </a:r>
            <a:endParaRPr lang="de-CH" dirty="0">
              <a:solidFill>
                <a:schemeClr val="bg1"/>
              </a:solidFill>
            </a:endParaRPr>
          </a:p>
        </p:txBody>
      </p:sp>
      <p:sp>
        <p:nvSpPr>
          <p:cNvPr id="162" name="Rectangle 14"/>
          <p:cNvSpPr>
            <a:spLocks noChangeArrowheads="1"/>
          </p:cNvSpPr>
          <p:nvPr/>
        </p:nvSpPr>
        <p:spPr bwMode="auto">
          <a:xfrm>
            <a:off x="6382142" y="4450701"/>
            <a:ext cx="2289829" cy="313350"/>
          </a:xfrm>
          <a:prstGeom prst="rect">
            <a:avLst/>
          </a:prstGeom>
          <a:noFill/>
          <a:ln w="12700">
            <a:noFill/>
            <a:miter lim="800000"/>
            <a:headEnd/>
            <a:tailEnd/>
          </a:ln>
          <a:effectLst/>
        </p:spPr>
        <p:txBody>
          <a:bodyPr wrap="square" lIns="0" tIns="18000" rIns="0" bIns="18000">
            <a:spAutoFit/>
          </a:bodyPr>
          <a:lstStyle/>
          <a:p>
            <a:pPr algn="r"/>
            <a:r>
              <a:rPr lang="it-IT">
                <a:solidFill>
                  <a:srgbClr val="000000"/>
                </a:solidFill>
              </a:rPr>
              <a:t>Scale difettose</a:t>
            </a:r>
          </a:p>
        </p:txBody>
      </p:sp>
      <p:sp>
        <p:nvSpPr>
          <p:cNvPr id="163" name="Line 15"/>
          <p:cNvSpPr>
            <a:spLocks noChangeShapeType="1"/>
          </p:cNvSpPr>
          <p:nvPr/>
        </p:nvSpPr>
        <p:spPr bwMode="auto">
          <a:xfrm>
            <a:off x="6656434" y="4764051"/>
            <a:ext cx="2016000" cy="0"/>
          </a:xfrm>
          <a:prstGeom prst="line">
            <a:avLst/>
          </a:prstGeom>
          <a:noFill/>
          <a:ln w="9525">
            <a:solidFill>
              <a:schemeClr val="tx1"/>
            </a:solidFill>
            <a:round/>
            <a:headEnd/>
            <a:tailEnd/>
          </a:ln>
          <a:effectLst/>
        </p:spPr>
        <p:txBody>
          <a:bodyPr wrap="none" anchor="ctr"/>
          <a:lstStyle/>
          <a:p>
            <a:endParaRPr lang="de-CH"/>
          </a:p>
        </p:txBody>
      </p:sp>
      <p:pic>
        <p:nvPicPr>
          <p:cNvPr id="164" name="Grafik 1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64778">
            <a:off x="4656824" y="3949136"/>
            <a:ext cx="1599571" cy="1561720"/>
          </a:xfrm>
          <a:prstGeom prst="rect">
            <a:avLst/>
          </a:prstGeom>
        </p:spPr>
      </p:pic>
    </p:spTree>
    <p:extLst>
      <p:ext uri="{BB962C8B-B14F-4D97-AF65-F5344CB8AC3E}">
        <p14:creationId xmlns:p14="http://schemas.microsoft.com/office/powerpoint/2010/main" val="421197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43" grpId="0"/>
      <p:bldP spid="146" grpId="0"/>
      <p:bldP spid="147" grpId="0"/>
      <p:bldP spid="148" grpId="0" animBg="1"/>
      <p:bldP spid="152" grpId="0"/>
      <p:bldP spid="153" grpId="0" animBg="1"/>
      <p:bldP spid="154" grpId="0" animBg="1"/>
      <p:bldP spid="156" grpId="0" animBg="1"/>
      <p:bldP spid="157" grpId="0"/>
      <p:bldP spid="158" grpId="0"/>
      <p:bldP spid="159" grpId="0"/>
      <p:bldP spid="160" grpId="0"/>
      <p:bldP spid="161" grpId="0"/>
      <p:bldP spid="162" grpId="0"/>
      <p:bldP spid="1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Cultura della prevenzione</a:t>
            </a:r>
            <a:endParaRPr lang="de-CH" dirty="0"/>
          </a:p>
        </p:txBody>
      </p:sp>
    </p:spTree>
    <p:extLst>
      <p:ext uri="{BB962C8B-B14F-4D97-AF65-F5344CB8AC3E}">
        <p14:creationId xmlns:p14="http://schemas.microsoft.com/office/powerpoint/2010/main" val="1132997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La Cultura della prevenzione inizia dalla dirigenza </a:t>
            </a:r>
            <a:br>
              <a:rPr lang="it-IT" dirty="0"/>
            </a:br>
            <a:r>
              <a:rPr lang="it-IT" dirty="0"/>
              <a:t>Chi vuole la sicurezza, deve…</a:t>
            </a:r>
            <a:br>
              <a:rPr lang="it-IT" b="0" dirty="0"/>
            </a:br>
            <a:endParaRPr lang="de-CH" dirty="0"/>
          </a:p>
        </p:txBody>
      </p:sp>
      <p:sp>
        <p:nvSpPr>
          <p:cNvPr id="5" name="Inhaltsplatzhalter 5"/>
          <p:cNvSpPr txBox="1">
            <a:spLocks/>
          </p:cNvSpPr>
          <p:nvPr/>
        </p:nvSpPr>
        <p:spPr>
          <a:xfrm>
            <a:off x="4996116" y="1464996"/>
            <a:ext cx="4176465" cy="1402754"/>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it-IT" sz="2000" kern="0">
                <a:solidFill>
                  <a:srgbClr val="000000"/>
                </a:solidFill>
              </a:rPr>
              <a:t>Direzione</a:t>
            </a:r>
          </a:p>
          <a:p>
            <a:pPr marL="1165225" indent="-182563">
              <a:lnSpc>
                <a:spcPct val="100000"/>
              </a:lnSpc>
              <a:spcBef>
                <a:spcPts val="600"/>
              </a:spcBef>
              <a:buFont typeface="Arial" panose="020B0604020202020204" pitchFamily="34" charset="0"/>
              <a:buChar char="•"/>
            </a:pPr>
            <a:r>
              <a:rPr lang="it-IT" sz="1600" kern="0">
                <a:solidFill>
                  <a:srgbClr val="000000"/>
                </a:solidFill>
              </a:rPr>
              <a:t>dichiararlo pubblicamente</a:t>
            </a:r>
          </a:p>
          <a:p>
            <a:pPr marL="1165225" indent="-182563">
              <a:lnSpc>
                <a:spcPct val="100000"/>
              </a:lnSpc>
              <a:buFont typeface="Arial" panose="020B0604020202020204" pitchFamily="34" charset="0"/>
              <a:buChar char="•"/>
            </a:pPr>
            <a:r>
              <a:rPr lang="it-IT" sz="1600" kern="0">
                <a:solidFill>
                  <a:srgbClr val="000000"/>
                </a:solidFill>
              </a:rPr>
              <a:t>fissare gli obiettivi </a:t>
            </a:r>
          </a:p>
          <a:p>
            <a:pPr marL="1165225" indent="-182563">
              <a:lnSpc>
                <a:spcPct val="100000"/>
              </a:lnSpc>
              <a:buFont typeface="Arial" panose="020B0604020202020204" pitchFamily="34" charset="0"/>
              <a:buChar char="•"/>
            </a:pPr>
            <a:r>
              <a:rPr lang="it-IT" sz="1600" kern="0">
                <a:solidFill>
                  <a:srgbClr val="000000"/>
                </a:solidFill>
              </a:rPr>
              <a:t>creare le condizioni</a:t>
            </a:r>
          </a:p>
          <a:p>
            <a:pPr marL="1165225" indent="-182563">
              <a:lnSpc>
                <a:spcPct val="100000"/>
              </a:lnSpc>
              <a:buFont typeface="Arial" panose="020B0604020202020204" pitchFamily="34" charset="0"/>
              <a:buChar char="•"/>
            </a:pPr>
            <a:r>
              <a:rPr lang="it-IT" sz="1600" kern="0">
                <a:solidFill>
                  <a:srgbClr val="000000"/>
                </a:solidFill>
              </a:rPr>
              <a:t>viverla in prima persona</a:t>
            </a:r>
            <a:endParaRPr lang="de-CH" sz="1600" kern="0" dirty="0">
              <a:solidFill>
                <a:srgbClr val="000000"/>
              </a:solidFill>
            </a:endParaRPr>
          </a:p>
        </p:txBody>
      </p:sp>
      <p:sp>
        <p:nvSpPr>
          <p:cNvPr id="6" name="Inhaltsplatzhalter 5"/>
          <p:cNvSpPr txBox="1">
            <a:spLocks/>
          </p:cNvSpPr>
          <p:nvPr/>
        </p:nvSpPr>
        <p:spPr>
          <a:xfrm>
            <a:off x="5015879" y="2924944"/>
            <a:ext cx="4176465" cy="1374631"/>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it-IT" sz="2000" kern="0" dirty="0">
                <a:solidFill>
                  <a:srgbClr val="000000"/>
                </a:solidFill>
              </a:rPr>
              <a:t>Superiori</a:t>
            </a:r>
          </a:p>
          <a:p>
            <a:pPr marL="1165225" indent="-182563">
              <a:lnSpc>
                <a:spcPct val="100000"/>
              </a:lnSpc>
              <a:spcBef>
                <a:spcPts val="600"/>
              </a:spcBef>
              <a:buFont typeface="Arial" panose="020B0604020202020204" pitchFamily="34" charset="0"/>
              <a:buChar char="•"/>
            </a:pPr>
            <a:r>
              <a:rPr lang="it-IT" sz="1600" kern="0" dirty="0">
                <a:solidFill>
                  <a:srgbClr val="000000"/>
                </a:solidFill>
              </a:rPr>
              <a:t>creare le condizioni</a:t>
            </a:r>
          </a:p>
          <a:p>
            <a:pPr marL="1165225" indent="-182563">
              <a:lnSpc>
                <a:spcPct val="100000"/>
              </a:lnSpc>
              <a:buFont typeface="Arial" panose="020B0604020202020204" pitchFamily="34" charset="0"/>
              <a:buChar char="•"/>
            </a:pPr>
            <a:r>
              <a:rPr lang="it-IT" sz="1600" kern="0" dirty="0">
                <a:solidFill>
                  <a:srgbClr val="000000"/>
                </a:solidFill>
              </a:rPr>
              <a:t>imporla e viverla in prima persona</a:t>
            </a:r>
          </a:p>
          <a:p>
            <a:pPr marL="1165225" indent="-182563">
              <a:lnSpc>
                <a:spcPct val="100000"/>
              </a:lnSpc>
              <a:buFont typeface="Arial" panose="020B0604020202020204" pitchFamily="34" charset="0"/>
              <a:buChar char="•"/>
            </a:pPr>
            <a:r>
              <a:rPr lang="it-IT" sz="1600" kern="0" dirty="0">
                <a:solidFill>
                  <a:srgbClr val="000000"/>
                </a:solidFill>
              </a:rPr>
              <a:t>motivare</a:t>
            </a:r>
          </a:p>
          <a:p>
            <a:pPr marL="1165225" indent="-182563">
              <a:lnSpc>
                <a:spcPct val="100000"/>
              </a:lnSpc>
              <a:buFont typeface="Arial" panose="020B0604020202020204" pitchFamily="34" charset="0"/>
              <a:buChar char="•"/>
            </a:pPr>
            <a:r>
              <a:rPr lang="it-IT" sz="1600" kern="0" dirty="0">
                <a:solidFill>
                  <a:srgbClr val="000000"/>
                </a:solidFill>
              </a:rPr>
              <a:t>verificare</a:t>
            </a:r>
            <a:endParaRPr lang="de-CH" sz="1600" kern="0" dirty="0">
              <a:solidFill>
                <a:srgbClr val="000000"/>
              </a:solidFill>
            </a:endParaRPr>
          </a:p>
        </p:txBody>
      </p:sp>
      <p:sp>
        <p:nvSpPr>
          <p:cNvPr id="7" name="Inhaltsplatzhalter 5"/>
          <p:cNvSpPr txBox="1">
            <a:spLocks/>
          </p:cNvSpPr>
          <p:nvPr/>
        </p:nvSpPr>
        <p:spPr>
          <a:xfrm>
            <a:off x="4995479" y="4583280"/>
            <a:ext cx="3489112" cy="1293992"/>
          </a:xfrm>
          <a:prstGeom prst="rect">
            <a:avLst/>
          </a:prstGeom>
          <a:solidFill>
            <a:srgbClr val="FFFFFF">
              <a:alpha val="71000"/>
            </a:srgbClr>
          </a:solid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it-IT" sz="2000" kern="0" dirty="0">
                <a:solidFill>
                  <a:srgbClr val="000000"/>
                </a:solidFill>
              </a:rPr>
              <a:t>Collaboratori</a:t>
            </a:r>
          </a:p>
          <a:p>
            <a:pPr marL="1169988">
              <a:lnSpc>
                <a:spcPct val="100000"/>
              </a:lnSpc>
              <a:spcBef>
                <a:spcPts val="600"/>
              </a:spcBef>
            </a:pPr>
            <a:r>
              <a:rPr lang="it-IT" sz="1600" kern="0" dirty="0">
                <a:solidFill>
                  <a:srgbClr val="000000"/>
                </a:solidFill>
              </a:rPr>
              <a:t>Il loro comportamento sul lavoro rispecchia il comportamento di tutti i superiori.</a:t>
            </a:r>
            <a:endParaRPr lang="de-CH" sz="1600" kern="0" dirty="0">
              <a:solidFill>
                <a:srgbClr val="000000"/>
              </a:solidFill>
            </a:endParaRPr>
          </a:p>
          <a:p>
            <a:pPr marL="982663">
              <a:lnSpc>
                <a:spcPct val="100000"/>
              </a:lnSpc>
              <a:buFont typeface="Arial" panose="020B0604020202020204" pitchFamily="34" charset="0"/>
              <a:buChar char="•"/>
            </a:pPr>
            <a:endParaRPr lang="de-CH" sz="1600" kern="0" dirty="0">
              <a:solidFill>
                <a:srgbClr val="000000"/>
              </a:solidFill>
            </a:endParaRPr>
          </a:p>
        </p:txBody>
      </p:sp>
      <p:sp>
        <p:nvSpPr>
          <p:cNvPr id="8" name="Freihandform 7"/>
          <p:cNvSpPr/>
          <p:nvPr/>
        </p:nvSpPr>
        <p:spPr>
          <a:xfrm rot="5400000">
            <a:off x="4536095" y="197552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it-IT" sz="2000" b="1">
                <a:solidFill>
                  <a:srgbClr val="000000"/>
                </a:solidFill>
              </a:rPr>
              <a:t>1.</a:t>
            </a:r>
            <a:endParaRPr lang="de-CH" sz="2000" b="1" dirty="0">
              <a:solidFill>
                <a:srgbClr val="000000"/>
              </a:solidFill>
            </a:endParaRPr>
          </a:p>
        </p:txBody>
      </p:sp>
      <p:sp>
        <p:nvSpPr>
          <p:cNvPr id="9" name="Freihandform 8"/>
          <p:cNvSpPr/>
          <p:nvPr/>
        </p:nvSpPr>
        <p:spPr>
          <a:xfrm rot="5400000">
            <a:off x="4535973" y="3484988"/>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it-IT" sz="2000" b="1">
                <a:solidFill>
                  <a:srgbClr val="000000"/>
                </a:solidFill>
              </a:rPr>
              <a:t>2.</a:t>
            </a:r>
            <a:endParaRPr lang="de-CH" sz="2000" b="1" dirty="0">
              <a:solidFill>
                <a:srgbClr val="000000"/>
              </a:solidFill>
            </a:endParaRPr>
          </a:p>
        </p:txBody>
      </p:sp>
      <p:sp>
        <p:nvSpPr>
          <p:cNvPr id="10" name="Freihandform 9"/>
          <p:cNvSpPr/>
          <p:nvPr/>
        </p:nvSpPr>
        <p:spPr>
          <a:xfrm rot="5400000">
            <a:off x="4526154" y="499348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bg2">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it-IT" sz="2000" b="1">
                <a:solidFill>
                  <a:srgbClr val="000000"/>
                </a:solidFill>
              </a:rPr>
              <a:t>3.</a:t>
            </a:r>
            <a:endParaRPr lang="de-CH" sz="2000" b="1" dirty="0">
              <a:solidFill>
                <a:srgbClr val="000000"/>
              </a:solidFill>
            </a:endParaRPr>
          </a:p>
        </p:txBody>
      </p:sp>
      <p:sp>
        <p:nvSpPr>
          <p:cNvPr id="12" name="Rechteck 11"/>
          <p:cNvSpPr/>
          <p:nvPr/>
        </p:nvSpPr>
        <p:spPr>
          <a:xfrm>
            <a:off x="8904616"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a:solidFill>
                  <a:schemeClr val="tx2"/>
                </a:solidFill>
              </a:rPr>
              <a:t>Informazione aggiuntiva </a:t>
            </a:r>
            <a:endParaRPr lang="de-CH" dirty="0">
              <a:solidFill>
                <a:schemeClr val="tx2"/>
              </a:solidFill>
            </a:endParaRPr>
          </a:p>
          <a:p>
            <a:endParaRPr lang="de-CH" dirty="0">
              <a:solidFill>
                <a:schemeClr val="tx2"/>
              </a:solidFill>
            </a:endParaRPr>
          </a:p>
          <a:p>
            <a:r>
              <a:rPr lang="it-IT">
                <a:solidFill>
                  <a:schemeClr val="tx2"/>
                </a:solidFill>
              </a:rPr>
              <a:t>Noi superiori dobbiamo dare il buon esempio. </a:t>
            </a:r>
          </a:p>
          <a:p>
            <a:pPr algn="l"/>
            <a:endParaRPr lang="de-CH" dirty="0">
              <a:solidFill>
                <a:schemeClr val="tx2"/>
              </a:solidFill>
            </a:endParaRPr>
          </a:p>
          <a:p>
            <a:pPr algn="l"/>
            <a:r>
              <a:rPr lang="it-IT">
                <a:solidFill>
                  <a:schemeClr val="tx2"/>
                </a:solidFill>
              </a:rPr>
              <a:t>Solo dopo possiamo esigere che anche i nostri collaboratori lavorino in tutta sicurezza. </a:t>
            </a:r>
          </a:p>
        </p:txBody>
      </p:sp>
      <p:pic>
        <p:nvPicPr>
          <p:cNvPr id="13" name="Picture 2"/>
          <p:cNvPicPr>
            <a:picLocks noChangeAspect="1" noChangeArrowheads="1"/>
          </p:cNvPicPr>
          <p:nvPr/>
        </p:nvPicPr>
        <p:blipFill rotWithShape="1">
          <a:blip r:embed="rId2" cstate="print"/>
          <a:srcRect l="38699" t="14198" r="14118" b="1618"/>
          <a:stretch/>
        </p:blipFill>
        <p:spPr bwMode="auto">
          <a:xfrm>
            <a:off x="551384" y="1556792"/>
            <a:ext cx="4102081" cy="4608512"/>
          </a:xfrm>
          <a:prstGeom prst="rect">
            <a:avLst/>
          </a:prstGeom>
          <a:noFill/>
          <a:ln w="9525">
            <a:noFill/>
            <a:miter lim="800000"/>
            <a:headEnd/>
            <a:tailEnd/>
          </a:ln>
        </p:spPr>
      </p:pic>
    </p:spTree>
    <p:extLst>
      <p:ext uri="{BB962C8B-B14F-4D97-AF65-F5344CB8AC3E}">
        <p14:creationId xmlns:p14="http://schemas.microsoft.com/office/powerpoint/2010/main" val="37282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E9B071-D410-49DC-A091-8EA45D828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
            <a:ext cx="12192000" cy="6855480"/>
          </a:xfrm>
          <a:prstGeom prst="rect">
            <a:avLst/>
          </a:prstGeom>
        </p:spPr>
      </p:pic>
    </p:spTree>
    <p:extLst>
      <p:ext uri="{BB962C8B-B14F-4D97-AF65-F5344CB8AC3E}">
        <p14:creationId xmlns:p14="http://schemas.microsoft.com/office/powerpoint/2010/main" val="345639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Responsabilità</a:t>
            </a:r>
            <a:endParaRPr lang="de-CH" dirty="0"/>
          </a:p>
        </p:txBody>
      </p:sp>
    </p:spTree>
    <p:extLst>
      <p:ext uri="{BB962C8B-B14F-4D97-AF65-F5344CB8AC3E}">
        <p14:creationId xmlns:p14="http://schemas.microsoft.com/office/powerpoint/2010/main" val="247965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DD7B-DEBB-4839-82E2-7CF07F00136D}"/>
              </a:ext>
            </a:extLst>
          </p:cNvPr>
          <p:cNvSpPr>
            <a:spLocks noGrp="1"/>
          </p:cNvSpPr>
          <p:nvPr>
            <p:ph type="title"/>
          </p:nvPr>
        </p:nvSpPr>
        <p:spPr/>
        <p:txBody>
          <a:bodyPr/>
          <a:lstStyle/>
          <a:p>
            <a:r>
              <a:rPr lang="it-IT" dirty="0"/>
              <a:t>Scarica e presenta il film "Un venerdì nero".</a:t>
            </a:r>
            <a:br>
              <a:rPr lang="it-IT" dirty="0"/>
            </a:br>
            <a:r>
              <a:rPr lang="it-IT" dirty="0"/>
              <a:t>Durata 10:43 min</a:t>
            </a:r>
            <a:endParaRPr lang="de-CH" dirty="0"/>
          </a:p>
        </p:txBody>
      </p:sp>
      <p:sp>
        <p:nvSpPr>
          <p:cNvPr id="3" name="Inhaltsplatzhalter 2">
            <a:extLst>
              <a:ext uri="{FF2B5EF4-FFF2-40B4-BE49-F238E27FC236}">
                <a16:creationId xmlns:a16="http://schemas.microsoft.com/office/drawing/2014/main" id="{89F61E9B-073D-4898-B497-A8BDFF91EF0F}"/>
              </a:ext>
            </a:extLst>
          </p:cNvPr>
          <p:cNvSpPr>
            <a:spLocks noGrp="1"/>
          </p:cNvSpPr>
          <p:nvPr>
            <p:ph idx="1"/>
          </p:nvPr>
        </p:nvSpPr>
        <p:spPr/>
        <p:txBody>
          <a:bodyPr/>
          <a:lstStyle/>
          <a:p>
            <a:pPr marL="0" indent="0">
              <a:buNone/>
            </a:pPr>
            <a:r>
              <a:rPr lang="de-CH" sz="1800" dirty="0" err="1">
                <a:effectLst/>
                <a:latin typeface="Verdana" panose="020B0604030504040204" pitchFamily="34" charset="0"/>
                <a:ea typeface="Calibri" panose="020F0502020204030204" pitchFamily="34" charset="0"/>
              </a:rPr>
              <a:t>Un</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venerdì</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nero</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Un</a:t>
            </a:r>
            <a:r>
              <a:rPr lang="de-CH" sz="1800" dirty="0">
                <a:effectLst/>
                <a:latin typeface="Verdana" panose="020B0604030504040204" pitchFamily="34" charset="0"/>
                <a:ea typeface="Calibri" panose="020F0502020204030204" pitchFamily="34" charset="0"/>
              </a:rPr>
              <a:t> film </a:t>
            </a:r>
            <a:r>
              <a:rPr lang="de-CH" sz="1800" dirty="0" err="1">
                <a:effectLst/>
                <a:latin typeface="Verdana" panose="020B0604030504040204" pitchFamily="34" charset="0"/>
                <a:ea typeface="Calibri" panose="020F0502020204030204" pitchFamily="34" charset="0"/>
              </a:rPr>
              <a:t>sulla</a:t>
            </a:r>
            <a:r>
              <a:rPr lang="de-CH" sz="1800" dirty="0">
                <a:effectLst/>
                <a:latin typeface="Verdana" panose="020B0604030504040204" pitchFamily="34" charset="0"/>
                <a:ea typeface="Calibri" panose="020F0502020204030204" pitchFamily="34" charset="0"/>
              </a:rPr>
              <a:t> </a:t>
            </a:r>
            <a:r>
              <a:rPr lang="de-CH" sz="1800" dirty="0" err="1">
                <a:effectLst/>
                <a:latin typeface="Verdana" panose="020B0604030504040204" pitchFamily="34" charset="0"/>
                <a:ea typeface="Calibri" panose="020F0502020204030204" pitchFamily="34" charset="0"/>
              </a:rPr>
              <a:t>responsabilità</a:t>
            </a:r>
            <a:r>
              <a:rPr lang="de-CH" sz="1800" dirty="0">
                <a:effectLst/>
                <a:latin typeface="Verdana" panose="020B0604030504040204" pitchFamily="34" charset="0"/>
                <a:ea typeface="Calibri" panose="020F0502020204030204" pitchFamily="34" charset="0"/>
              </a:rPr>
              <a:t> in materia di </a:t>
            </a:r>
            <a:r>
              <a:rPr lang="de-CH" sz="1800" dirty="0" err="1">
                <a:effectLst/>
                <a:latin typeface="Verdana" panose="020B0604030504040204" pitchFamily="34" charset="0"/>
                <a:ea typeface="Calibri" panose="020F0502020204030204" pitchFamily="34" charset="0"/>
              </a:rPr>
              <a:t>sicurezza</a:t>
            </a:r>
            <a:r>
              <a:rPr lang="de-CH" sz="1800" dirty="0">
                <a:effectLst/>
                <a:latin typeface="Verdana" panose="020B0604030504040204" pitchFamily="34" charset="0"/>
                <a:ea typeface="Calibri" panose="020F0502020204030204" pitchFamily="34" charset="0"/>
              </a:rPr>
              <a:t> sul </a:t>
            </a:r>
            <a:r>
              <a:rPr lang="de-CH" sz="1800" dirty="0" err="1">
                <a:effectLst/>
                <a:latin typeface="Verdana" panose="020B0604030504040204" pitchFamily="34" charset="0"/>
                <a:ea typeface="Calibri" panose="020F0502020204030204" pitchFamily="34" charset="0"/>
              </a:rPr>
              <a:t>lavoro</a:t>
            </a:r>
            <a:r>
              <a:rPr lang="de-CH" sz="1800" dirty="0">
                <a:effectLst/>
                <a:latin typeface="Calibri" panose="020F0502020204030204" pitchFamily="34" charset="0"/>
                <a:ea typeface="Calibri" panose="020F0502020204030204" pitchFamily="34" charset="0"/>
              </a:rPr>
              <a:t> </a:t>
            </a:r>
            <a:br>
              <a:rPr lang="de-CH" sz="1800" dirty="0">
                <a:effectLst/>
                <a:latin typeface="Calibri" panose="020F0502020204030204" pitchFamily="34" charset="0"/>
                <a:ea typeface="Calibri" panose="020F0502020204030204" pitchFamily="34" charset="0"/>
              </a:rPr>
            </a:br>
            <a:r>
              <a:rPr lang="de-CH" sz="1800" u="sng" dirty="0">
                <a:solidFill>
                  <a:srgbClr val="0000FF"/>
                </a:solidFill>
                <a:effectLst/>
                <a:latin typeface="Calibri" panose="020F0502020204030204" pitchFamily="34" charset="0"/>
                <a:ea typeface="Calibri" panose="020F0502020204030204" pitchFamily="34" charset="0"/>
                <a:hlinkClick r:id="rId2"/>
              </a:rPr>
              <a:t>https://www.suva.ch/it-CH/materiale/Video/film-un-venerdi-nero</a:t>
            </a:r>
            <a:r>
              <a:rPr lang="de-CH" sz="1800" dirty="0">
                <a:effectLst/>
                <a:latin typeface="Calibri" panose="020F0502020204030204" pitchFamily="34" charset="0"/>
                <a:ea typeface="Calibri" panose="020F0502020204030204" pitchFamily="34" charset="0"/>
              </a:rPr>
              <a:t> </a:t>
            </a:r>
          </a:p>
          <a:p>
            <a:endParaRPr lang="de-CH" dirty="0"/>
          </a:p>
        </p:txBody>
      </p:sp>
    </p:spTree>
    <p:extLst>
      <p:ext uri="{BB962C8B-B14F-4D97-AF65-F5344CB8AC3E}">
        <p14:creationId xmlns:p14="http://schemas.microsoft.com/office/powerpoint/2010/main" val="273042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Un venerdì nero: sono state condannate le persone giuste?</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958338594"/>
              </p:ext>
            </p:extLst>
          </p:nvPr>
        </p:nvGraphicFramePr>
        <p:xfrm>
          <a:off x="551384" y="1412776"/>
          <a:ext cx="4752528" cy="4679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p:cNvPicPr>
            <a:picLocks/>
          </p:cNvPicPr>
          <p:nvPr/>
        </p:nvPicPr>
        <p:blipFill>
          <a:blip r:embed="rId7"/>
          <a:stretch>
            <a:fillRect/>
          </a:stretch>
        </p:blipFill>
        <p:spPr>
          <a:xfrm>
            <a:off x="4452468" y="1052190"/>
            <a:ext cx="1440000" cy="1440000"/>
          </a:xfrm>
          <a:prstGeom prst="ellipse">
            <a:avLst/>
          </a:prstGeom>
          <a:ln>
            <a:noFill/>
          </a:ln>
          <a:effectLst>
            <a:softEdge rad="112500"/>
          </a:effectLst>
        </p:spPr>
      </p:pic>
      <p:pic>
        <p:nvPicPr>
          <p:cNvPr id="9" name="Grafik 8"/>
          <p:cNvPicPr>
            <a:picLocks/>
          </p:cNvPicPr>
          <p:nvPr/>
        </p:nvPicPr>
        <p:blipFill>
          <a:blip r:embed="rId8"/>
          <a:stretch>
            <a:fillRect/>
          </a:stretch>
        </p:blipFill>
        <p:spPr>
          <a:xfrm>
            <a:off x="4452468" y="3644478"/>
            <a:ext cx="1440000" cy="1440723"/>
          </a:xfrm>
          <a:prstGeom prst="ellipse">
            <a:avLst/>
          </a:prstGeom>
          <a:ln>
            <a:noFill/>
          </a:ln>
          <a:effectLst>
            <a:softEdge rad="112500"/>
          </a:effectLst>
        </p:spPr>
      </p:pic>
      <p:pic>
        <p:nvPicPr>
          <p:cNvPr id="10" name="Grafik 9"/>
          <p:cNvPicPr>
            <a:picLocks/>
          </p:cNvPicPr>
          <p:nvPr/>
        </p:nvPicPr>
        <p:blipFill>
          <a:blip r:embed="rId9"/>
          <a:stretch>
            <a:fillRect/>
          </a:stretch>
        </p:blipFill>
        <p:spPr>
          <a:xfrm>
            <a:off x="4461710" y="4940782"/>
            <a:ext cx="1440000" cy="1440000"/>
          </a:xfrm>
          <a:prstGeom prst="ellipse">
            <a:avLst/>
          </a:prstGeom>
          <a:ln>
            <a:noFill/>
          </a:ln>
          <a:effectLst>
            <a:softEdge rad="112500"/>
          </a:effectLst>
        </p:spPr>
      </p:pic>
      <p:pic>
        <p:nvPicPr>
          <p:cNvPr id="11" name="Grafik 10"/>
          <p:cNvPicPr>
            <a:picLocks/>
          </p:cNvPicPr>
          <p:nvPr/>
        </p:nvPicPr>
        <p:blipFill>
          <a:blip r:embed="rId10"/>
          <a:stretch>
            <a:fillRect/>
          </a:stretch>
        </p:blipFill>
        <p:spPr>
          <a:xfrm>
            <a:off x="4448272" y="2348334"/>
            <a:ext cx="1440000" cy="1440000"/>
          </a:xfrm>
          <a:prstGeom prst="ellipse">
            <a:avLst/>
          </a:prstGeom>
          <a:ln>
            <a:noFill/>
          </a:ln>
          <a:effectLst>
            <a:softEdge rad="112500"/>
          </a:effectLst>
        </p:spPr>
      </p:pic>
      <p:sp>
        <p:nvSpPr>
          <p:cNvPr id="12" name="Rechteck 11"/>
          <p:cNvSpPr/>
          <p:nvPr/>
        </p:nvSpPr>
        <p:spPr>
          <a:xfrm>
            <a:off x="6960618" y="1220501"/>
            <a:ext cx="468052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it-IT" dirty="0">
                <a:solidFill>
                  <a:schemeClr val="tx2"/>
                </a:solidFill>
                <a:sym typeface="Wingdings"/>
              </a:rPr>
              <a:t>Non è stato condannato</a:t>
            </a:r>
          </a:p>
          <a:p>
            <a:pPr marL="285750" indent="-285750" algn="l">
              <a:buFont typeface="Arial" panose="020B0604020202020204" pitchFamily="34" charset="0"/>
              <a:buChar char="•"/>
            </a:pPr>
            <a:r>
              <a:rPr lang="it-IT" dirty="0">
                <a:solidFill>
                  <a:schemeClr val="tx2"/>
                </a:solidFill>
                <a:sym typeface="Wingdings"/>
              </a:rPr>
              <a:t>Non ha ordinato di eseguire la manipolazione</a:t>
            </a:r>
          </a:p>
        </p:txBody>
      </p:sp>
      <p:sp>
        <p:nvSpPr>
          <p:cNvPr id="13" name="Rechteck 12"/>
          <p:cNvSpPr/>
          <p:nvPr/>
        </p:nvSpPr>
        <p:spPr>
          <a:xfrm>
            <a:off x="6960618" y="2528354"/>
            <a:ext cx="4680520" cy="11521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it-IT" dirty="0">
                <a:solidFill>
                  <a:schemeClr val="tx2"/>
                </a:solidFill>
                <a:sym typeface="Wingdings"/>
              </a:rPr>
              <a:t>È stato condannato</a:t>
            </a:r>
          </a:p>
          <a:p>
            <a:pPr marL="285750" indent="-285750" algn="l">
              <a:buFont typeface="Arial" panose="020B0604020202020204" pitchFamily="34" charset="0"/>
              <a:buChar char="•"/>
            </a:pPr>
            <a:r>
              <a:rPr lang="it-IT" dirty="0">
                <a:solidFill>
                  <a:schemeClr val="tx2"/>
                </a:solidFill>
                <a:sym typeface="Wingdings"/>
              </a:rPr>
              <a:t>Era il responsabile in loco</a:t>
            </a:r>
          </a:p>
          <a:p>
            <a:pPr marL="285750" indent="-285750" algn="l">
              <a:buFont typeface="Arial" panose="020B0604020202020204" pitchFamily="34" charset="0"/>
              <a:buChar char="•"/>
            </a:pPr>
            <a:r>
              <a:rPr lang="it-IT" dirty="0">
                <a:solidFill>
                  <a:schemeClr val="tx2"/>
                </a:solidFill>
                <a:sym typeface="Wingdings"/>
              </a:rPr>
              <a:t>Ha autorizzato un comportamento errato  esortazione </a:t>
            </a:r>
            <a:endParaRPr lang="de-CH" dirty="0">
              <a:solidFill>
                <a:schemeClr val="tx2"/>
              </a:solidFill>
            </a:endParaRPr>
          </a:p>
        </p:txBody>
      </p:sp>
      <p:sp>
        <p:nvSpPr>
          <p:cNvPr id="14" name="Rechteck 13"/>
          <p:cNvSpPr/>
          <p:nvPr/>
        </p:nvSpPr>
        <p:spPr>
          <a:xfrm>
            <a:off x="6966619" y="3836335"/>
            <a:ext cx="468052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it-IT" dirty="0">
                <a:solidFill>
                  <a:schemeClr val="tx2"/>
                </a:solidFill>
                <a:sym typeface="Wingdings"/>
              </a:rPr>
              <a:t>Non è stato condannato</a:t>
            </a:r>
          </a:p>
          <a:p>
            <a:pPr marL="285750" indent="-285750">
              <a:buFont typeface="Arial" panose="020B0604020202020204" pitchFamily="34" charset="0"/>
              <a:buChar char="•"/>
            </a:pPr>
            <a:r>
              <a:rPr lang="it-IT" dirty="0">
                <a:solidFill>
                  <a:schemeClr val="tx2"/>
                </a:solidFill>
                <a:sym typeface="Wingdings"/>
              </a:rPr>
              <a:t>Non è stato ascoltato dal superiore </a:t>
            </a:r>
          </a:p>
          <a:p>
            <a:pPr marL="285750" indent="-285750">
              <a:buFont typeface="Arial" panose="020B0604020202020204" pitchFamily="34" charset="0"/>
              <a:buChar char="•"/>
            </a:pPr>
            <a:r>
              <a:rPr lang="it-IT" dirty="0">
                <a:solidFill>
                  <a:schemeClr val="tx2"/>
                </a:solidFill>
                <a:sym typeface="Wingdings"/>
              </a:rPr>
              <a:t>L'addetto alla sicurezza non è responsabile</a:t>
            </a:r>
          </a:p>
        </p:txBody>
      </p:sp>
      <p:sp>
        <p:nvSpPr>
          <p:cNvPr id="15" name="Rechteck 14"/>
          <p:cNvSpPr/>
          <p:nvPr/>
        </p:nvSpPr>
        <p:spPr>
          <a:xfrm>
            <a:off x="6966619" y="5144188"/>
            <a:ext cx="468052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it-IT" dirty="0">
                <a:solidFill>
                  <a:schemeClr val="tx2"/>
                </a:solidFill>
                <a:sym typeface="Wingdings"/>
              </a:rPr>
              <a:t>Non è stato condannato</a:t>
            </a:r>
          </a:p>
          <a:p>
            <a:pPr marL="285750" indent="-285750" algn="l">
              <a:buFont typeface="Arial" panose="020B0604020202020204" pitchFamily="34" charset="0"/>
              <a:buChar char="•"/>
            </a:pPr>
            <a:r>
              <a:rPr lang="it-IT" dirty="0">
                <a:solidFill>
                  <a:schemeClr val="tx2"/>
                </a:solidFill>
                <a:sym typeface="Wingdings"/>
              </a:rPr>
              <a:t>Ha subito conseguenze a lungo termine</a:t>
            </a:r>
          </a:p>
          <a:p>
            <a:pPr marL="285750" indent="-285750" algn="l">
              <a:buFont typeface="Arial" panose="020B0604020202020204" pitchFamily="34" charset="0"/>
              <a:buChar char="•"/>
            </a:pPr>
            <a:r>
              <a:rPr lang="it-IT" dirty="0">
                <a:solidFill>
                  <a:schemeClr val="tx2"/>
                </a:solidFill>
                <a:sym typeface="Wingdings"/>
              </a:rPr>
              <a:t>La responsabilità è del superiore</a:t>
            </a:r>
            <a:endParaRPr lang="de-CH" dirty="0">
              <a:solidFill>
                <a:schemeClr val="tx2"/>
              </a:solidFill>
            </a:endParaRPr>
          </a:p>
        </p:txBody>
      </p:sp>
      <p:sp>
        <p:nvSpPr>
          <p:cNvPr id="16" name="Gebogener Pfeil 15"/>
          <p:cNvSpPr/>
          <p:nvPr/>
        </p:nvSpPr>
        <p:spPr>
          <a:xfrm rot="5400000">
            <a:off x="5309710" y="1488131"/>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7" name="Gebogener Pfeil 16"/>
          <p:cNvSpPr/>
          <p:nvPr/>
        </p:nvSpPr>
        <p:spPr>
          <a:xfrm rot="5400000">
            <a:off x="5329603" y="2892142"/>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8" name="Gebogener Pfeil 17"/>
          <p:cNvSpPr/>
          <p:nvPr/>
        </p:nvSpPr>
        <p:spPr>
          <a:xfrm rot="5400000">
            <a:off x="5318527" y="4287805"/>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Tree>
    <p:extLst>
      <p:ext uri="{BB962C8B-B14F-4D97-AF65-F5344CB8AC3E}">
        <p14:creationId xmlns:p14="http://schemas.microsoft.com/office/powerpoint/2010/main" val="31833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Trasferimento di compiti</a:t>
            </a:r>
          </a:p>
        </p:txBody>
      </p:sp>
      <p:cxnSp>
        <p:nvCxnSpPr>
          <p:cNvPr id="23" name="Gewinkelte Verbindung 29"/>
          <p:cNvCxnSpPr/>
          <p:nvPr/>
        </p:nvCxnSpPr>
        <p:spPr>
          <a:xfrm rot="10800000" flipV="1">
            <a:off x="2928333" y="2003660"/>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4" name="Pfeil nach unten 3"/>
          <p:cNvSpPr/>
          <p:nvPr/>
        </p:nvSpPr>
        <p:spPr>
          <a:xfrm>
            <a:off x="3291859" y="2550673"/>
            <a:ext cx="2785875" cy="2484746"/>
          </a:xfrm>
          <a:custGeom>
            <a:avLst/>
            <a:gdLst>
              <a:gd name="connsiteX0" fmla="*/ 0 w 706383"/>
              <a:gd name="connsiteY0" fmla="*/ 984035 h 1243398"/>
              <a:gd name="connsiteX1" fmla="*/ 176596 w 706383"/>
              <a:gd name="connsiteY1" fmla="*/ 984035 h 1243398"/>
              <a:gd name="connsiteX2" fmla="*/ 176596 w 706383"/>
              <a:gd name="connsiteY2" fmla="*/ 0 h 1243398"/>
              <a:gd name="connsiteX3" fmla="*/ 529787 w 706383"/>
              <a:gd name="connsiteY3" fmla="*/ 0 h 1243398"/>
              <a:gd name="connsiteX4" fmla="*/ 529787 w 706383"/>
              <a:gd name="connsiteY4" fmla="*/ 984035 h 1243398"/>
              <a:gd name="connsiteX5" fmla="*/ 706383 w 706383"/>
              <a:gd name="connsiteY5" fmla="*/ 984035 h 1243398"/>
              <a:gd name="connsiteX6" fmla="*/ 353192 w 706383"/>
              <a:gd name="connsiteY6" fmla="*/ 1243398 h 1243398"/>
              <a:gd name="connsiteX7" fmla="*/ 0 w 706383"/>
              <a:gd name="connsiteY7" fmla="*/ 984035 h 1243398"/>
              <a:gd name="connsiteX0" fmla="*/ 334579 w 1040962"/>
              <a:gd name="connsiteY0" fmla="*/ 987210 h 1246573"/>
              <a:gd name="connsiteX1" fmla="*/ 511175 w 1040962"/>
              <a:gd name="connsiteY1" fmla="*/ 987210 h 1246573"/>
              <a:gd name="connsiteX2" fmla="*/ 0 w 1040962"/>
              <a:gd name="connsiteY2" fmla="*/ 0 h 1246573"/>
              <a:gd name="connsiteX3" fmla="*/ 864366 w 1040962"/>
              <a:gd name="connsiteY3" fmla="*/ 3175 h 1246573"/>
              <a:gd name="connsiteX4" fmla="*/ 864366 w 1040962"/>
              <a:gd name="connsiteY4" fmla="*/ 987210 h 1246573"/>
              <a:gd name="connsiteX5" fmla="*/ 1040962 w 1040962"/>
              <a:gd name="connsiteY5" fmla="*/ 987210 h 1246573"/>
              <a:gd name="connsiteX6" fmla="*/ 687771 w 1040962"/>
              <a:gd name="connsiteY6" fmla="*/ 1246573 h 1246573"/>
              <a:gd name="connsiteX7" fmla="*/ 334579 w 1040962"/>
              <a:gd name="connsiteY7" fmla="*/ 987210 h 1246573"/>
              <a:gd name="connsiteX0" fmla="*/ 334579 w 1397766"/>
              <a:gd name="connsiteY0" fmla="*/ 987210 h 1246573"/>
              <a:gd name="connsiteX1" fmla="*/ 511175 w 1397766"/>
              <a:gd name="connsiteY1" fmla="*/ 987210 h 1246573"/>
              <a:gd name="connsiteX2" fmla="*/ 0 w 1397766"/>
              <a:gd name="connsiteY2" fmla="*/ 0 h 1246573"/>
              <a:gd name="connsiteX3" fmla="*/ 1397766 w 1397766"/>
              <a:gd name="connsiteY3" fmla="*/ 9525 h 1246573"/>
              <a:gd name="connsiteX4" fmla="*/ 864366 w 1397766"/>
              <a:gd name="connsiteY4" fmla="*/ 987210 h 1246573"/>
              <a:gd name="connsiteX5" fmla="*/ 1040962 w 1397766"/>
              <a:gd name="connsiteY5" fmla="*/ 987210 h 1246573"/>
              <a:gd name="connsiteX6" fmla="*/ 687771 w 1397766"/>
              <a:gd name="connsiteY6" fmla="*/ 1246573 h 1246573"/>
              <a:gd name="connsiteX7" fmla="*/ 334579 w 1397766"/>
              <a:gd name="connsiteY7" fmla="*/ 987210 h 1246573"/>
              <a:gd name="connsiteX0" fmla="*/ 334579 w 1397766"/>
              <a:gd name="connsiteY0" fmla="*/ 984035 h 1243398"/>
              <a:gd name="connsiteX1" fmla="*/ 511175 w 1397766"/>
              <a:gd name="connsiteY1" fmla="*/ 984035 h 1243398"/>
              <a:gd name="connsiteX2" fmla="*/ 0 w 1397766"/>
              <a:gd name="connsiteY2" fmla="*/ 0 h 1243398"/>
              <a:gd name="connsiteX3" fmla="*/ 1397766 w 1397766"/>
              <a:gd name="connsiteY3" fmla="*/ 6350 h 1243398"/>
              <a:gd name="connsiteX4" fmla="*/ 864366 w 1397766"/>
              <a:gd name="connsiteY4" fmla="*/ 984035 h 1243398"/>
              <a:gd name="connsiteX5" fmla="*/ 1040962 w 1397766"/>
              <a:gd name="connsiteY5" fmla="*/ 984035 h 1243398"/>
              <a:gd name="connsiteX6" fmla="*/ 687771 w 1397766"/>
              <a:gd name="connsiteY6" fmla="*/ 1243398 h 1243398"/>
              <a:gd name="connsiteX7" fmla="*/ 334579 w 1397766"/>
              <a:gd name="connsiteY7" fmla="*/ 984035 h 1243398"/>
              <a:gd name="connsiteX0" fmla="*/ 334619 w 1397806"/>
              <a:gd name="connsiteY0" fmla="*/ 984035 h 1243398"/>
              <a:gd name="connsiteX1" fmla="*/ 511215 w 1397806"/>
              <a:gd name="connsiteY1" fmla="*/ 984035 h 1243398"/>
              <a:gd name="connsiteX2" fmla="*/ 40 w 1397806"/>
              <a:gd name="connsiteY2" fmla="*/ 0 h 1243398"/>
              <a:gd name="connsiteX3" fmla="*/ 1397806 w 1397806"/>
              <a:gd name="connsiteY3" fmla="*/ 6350 h 1243398"/>
              <a:gd name="connsiteX4" fmla="*/ 864406 w 1397806"/>
              <a:gd name="connsiteY4" fmla="*/ 984035 h 1243398"/>
              <a:gd name="connsiteX5" fmla="*/ 1041002 w 1397806"/>
              <a:gd name="connsiteY5" fmla="*/ 984035 h 1243398"/>
              <a:gd name="connsiteX6" fmla="*/ 687811 w 1397806"/>
              <a:gd name="connsiteY6" fmla="*/ 1243398 h 1243398"/>
              <a:gd name="connsiteX7" fmla="*/ 334619 w 1397806"/>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0860 h 1240223"/>
              <a:gd name="connsiteX1" fmla="*/ 511203 w 1397802"/>
              <a:gd name="connsiteY1" fmla="*/ 980860 h 1240223"/>
              <a:gd name="connsiteX2" fmla="*/ 28 w 1397802"/>
              <a:gd name="connsiteY2" fmla="*/ 0 h 1240223"/>
              <a:gd name="connsiteX3" fmla="*/ 1397794 w 1397802"/>
              <a:gd name="connsiteY3" fmla="*/ 3175 h 1240223"/>
              <a:gd name="connsiteX4" fmla="*/ 864394 w 1397802"/>
              <a:gd name="connsiteY4" fmla="*/ 980860 h 1240223"/>
              <a:gd name="connsiteX5" fmla="*/ 1040990 w 1397802"/>
              <a:gd name="connsiteY5" fmla="*/ 980860 h 1240223"/>
              <a:gd name="connsiteX6" fmla="*/ 687799 w 1397802"/>
              <a:gd name="connsiteY6" fmla="*/ 1240223 h 1240223"/>
              <a:gd name="connsiteX7" fmla="*/ 334607 w 1397802"/>
              <a:gd name="connsiteY7" fmla="*/ 980860 h 124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802" h="1240223">
                <a:moveTo>
                  <a:pt x="334607" y="980860"/>
                </a:moveTo>
                <a:lnTo>
                  <a:pt x="511203" y="980860"/>
                </a:lnTo>
                <a:lnTo>
                  <a:pt x="28" y="0"/>
                </a:lnTo>
                <a:cubicBezTo>
                  <a:pt x="-7125" y="5292"/>
                  <a:pt x="1401772" y="-2117"/>
                  <a:pt x="1397794" y="3175"/>
                </a:cubicBezTo>
                <a:lnTo>
                  <a:pt x="864394" y="980860"/>
                </a:lnTo>
                <a:lnTo>
                  <a:pt x="1040990" y="980860"/>
                </a:lnTo>
                <a:lnTo>
                  <a:pt x="687799" y="1240223"/>
                </a:lnTo>
                <a:lnTo>
                  <a:pt x="334607" y="980860"/>
                </a:lnTo>
                <a:close/>
              </a:path>
            </a:pathLst>
          </a:cu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25" name="Textfeld 19"/>
          <p:cNvSpPr txBox="1"/>
          <p:nvPr/>
        </p:nvSpPr>
        <p:spPr>
          <a:xfrm>
            <a:off x="3649225" y="2691268"/>
            <a:ext cx="2112433" cy="1021237"/>
          </a:xfrm>
          <a:prstGeom prst="rect">
            <a:avLst/>
          </a:prstGeom>
          <a:noFill/>
        </p:spPr>
        <p:txBody>
          <a:bodyPr wrap="square" lIns="0" tIns="0" rIns="0" bIns="36000" rtlCol="0" anchor="ctr">
            <a:spAutoFit/>
          </a:bodyPr>
          <a:lstStyle/>
          <a:p>
            <a:pPr algn="ctr" eaLnBrk="0" fontAlgn="base" hangingPunct="0">
              <a:spcBef>
                <a:spcPct val="0"/>
              </a:spcBef>
              <a:spcAft>
                <a:spcPct val="0"/>
              </a:spcAft>
            </a:pPr>
            <a:r>
              <a:rPr lang="it-IT" sz="1600" b="1" dirty="0">
                <a:solidFill>
                  <a:srgbClr val="000000"/>
                </a:solidFill>
                <a:ea typeface="ＭＳ Ｐゴシック"/>
              </a:rPr>
              <a:t>Trasferimento </a:t>
            </a:r>
            <a:br>
              <a:rPr lang="it-IT" sz="1600" b="1" dirty="0">
                <a:solidFill>
                  <a:srgbClr val="000000"/>
                </a:solidFill>
                <a:ea typeface="ＭＳ Ｐゴシック"/>
              </a:rPr>
            </a:br>
            <a:r>
              <a:rPr lang="it-IT" sz="1600" b="1" dirty="0">
                <a:solidFill>
                  <a:srgbClr val="000000"/>
                </a:solidFill>
                <a:ea typeface="ＭＳ Ｐゴシック"/>
              </a:rPr>
              <a:t>di compiti relativi </a:t>
            </a:r>
            <a:br>
              <a:rPr lang="it-IT" sz="1600" b="1" dirty="0">
                <a:solidFill>
                  <a:srgbClr val="000000"/>
                </a:solidFill>
                <a:ea typeface="ＭＳ Ｐゴシック"/>
              </a:rPr>
            </a:br>
            <a:r>
              <a:rPr lang="it-IT" sz="1600" b="1" dirty="0">
                <a:solidFill>
                  <a:srgbClr val="000000"/>
                </a:solidFill>
                <a:ea typeface="ＭＳ Ｐゴシック"/>
              </a:rPr>
              <a:t>alla sicurezza sul lavoro</a:t>
            </a:r>
            <a:endParaRPr lang="de-CH" sz="1600" dirty="0">
              <a:solidFill>
                <a:srgbClr val="000000"/>
              </a:solidFill>
              <a:ea typeface="ＭＳ Ｐゴシック" pitchFamily="-32" charset="-128"/>
            </a:endParaRPr>
          </a:p>
        </p:txBody>
      </p:sp>
      <p:cxnSp>
        <p:nvCxnSpPr>
          <p:cNvPr id="26" name="Gewinkelte Verbindung 29"/>
          <p:cNvCxnSpPr/>
          <p:nvPr/>
        </p:nvCxnSpPr>
        <p:spPr>
          <a:xfrm rot="10800000" flipH="1" flipV="1">
            <a:off x="6424198" y="1984115"/>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7" name="Rechteck 31"/>
          <p:cNvSpPr>
            <a:spLocks/>
          </p:cNvSpPr>
          <p:nvPr/>
        </p:nvSpPr>
        <p:spPr>
          <a:xfrm>
            <a:off x="2925424" y="1644826"/>
            <a:ext cx="3546000" cy="702000"/>
          </a:xfrm>
          <a:prstGeom prst="rect">
            <a:avLst/>
          </a:prstGeom>
          <a:solidFill>
            <a:srgbClr val="6F6F71">
              <a:lumMod val="60000"/>
              <a:lumOff val="4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8" name="Textfeld 18"/>
          <p:cNvSpPr txBox="1"/>
          <p:nvPr/>
        </p:nvSpPr>
        <p:spPr>
          <a:xfrm>
            <a:off x="2932442" y="1643594"/>
            <a:ext cx="3546000" cy="702000"/>
          </a:xfrm>
          <a:prstGeom prst="rect">
            <a:avLst/>
          </a:prstGeom>
          <a:noFill/>
        </p:spPr>
        <p:txBody>
          <a:bodyPr wrap="square" lIns="0" tIns="0" rIns="0" bIns="0" rtlCol="0" anchor="ctr">
            <a:noAutofit/>
          </a:bodyPr>
          <a:lstStyle/>
          <a:p>
            <a:pPr algn="ctr" eaLnBrk="0" fontAlgn="base" hangingPunct="0">
              <a:lnSpc>
                <a:spcPct val="90000"/>
              </a:lnSpc>
              <a:spcBef>
                <a:spcPct val="0"/>
              </a:spcBef>
              <a:spcAft>
                <a:spcPct val="0"/>
              </a:spcAft>
            </a:pPr>
            <a:r>
              <a:rPr lang="it-IT" sz="2000" b="1" dirty="0">
                <a:solidFill>
                  <a:srgbClr val="000000"/>
                </a:solidFill>
                <a:ea typeface="ＭＳ Ｐゴシック"/>
              </a:rPr>
              <a:t>Datori di lavoro</a:t>
            </a:r>
          </a:p>
          <a:p>
            <a:pPr algn="ctr" eaLnBrk="0" fontAlgn="base" hangingPunct="0">
              <a:lnSpc>
                <a:spcPct val="90000"/>
              </a:lnSpc>
              <a:spcBef>
                <a:spcPct val="0"/>
              </a:spcBef>
              <a:spcAft>
                <a:spcPct val="0"/>
              </a:spcAft>
            </a:pPr>
            <a:r>
              <a:rPr lang="it-IT" sz="1600" dirty="0">
                <a:solidFill>
                  <a:srgbClr val="000000"/>
                </a:solidFill>
                <a:ea typeface="ＭＳ Ｐゴシック"/>
              </a:rPr>
              <a:t>Responsabilità generale</a:t>
            </a:r>
          </a:p>
        </p:txBody>
      </p:sp>
      <p:sp>
        <p:nvSpPr>
          <p:cNvPr id="29" name="Rechteck 32"/>
          <p:cNvSpPr/>
          <p:nvPr/>
        </p:nvSpPr>
        <p:spPr>
          <a:xfrm>
            <a:off x="2925424" y="5197115"/>
            <a:ext cx="3546000" cy="702000"/>
          </a:xfrm>
          <a:prstGeom prst="rect">
            <a:avLst/>
          </a:pr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0" name="Textfeld 17"/>
          <p:cNvSpPr txBox="1"/>
          <p:nvPr/>
        </p:nvSpPr>
        <p:spPr>
          <a:xfrm>
            <a:off x="2925424" y="5197115"/>
            <a:ext cx="3546000" cy="702000"/>
          </a:xfrm>
          <a:prstGeom prst="rect">
            <a:avLst/>
          </a:prstGeom>
          <a:noFill/>
        </p:spPr>
        <p:txBody>
          <a:bodyPr wrap="square" lIns="0" tIns="0" rIns="0" bIns="0" rtlCol="0" anchor="ctr">
            <a:noAutofit/>
          </a:bodyPr>
          <a:lstStyle/>
          <a:p>
            <a:pPr algn="ctr" eaLnBrk="0" fontAlgn="base" hangingPunct="0">
              <a:spcBef>
                <a:spcPct val="0"/>
              </a:spcBef>
              <a:spcAft>
                <a:spcPct val="0"/>
              </a:spcAft>
            </a:pPr>
            <a:r>
              <a:rPr lang="it-IT" sz="2000" b="1" dirty="0">
                <a:solidFill>
                  <a:srgbClr val="000000"/>
                </a:solidFill>
                <a:ea typeface="ＭＳ Ｐゴシック"/>
              </a:rPr>
              <a:t>Superiori / lavoratori </a:t>
            </a:r>
            <a:endParaRPr lang="de-CH" sz="1600" spc="-20" dirty="0">
              <a:solidFill>
                <a:srgbClr val="000000"/>
              </a:solidFill>
              <a:ea typeface="ＭＳ Ｐゴシック" pitchFamily="-32" charset="-128"/>
            </a:endParaRPr>
          </a:p>
        </p:txBody>
      </p:sp>
      <p:sp>
        <p:nvSpPr>
          <p:cNvPr id="32" name="Textfeld 13"/>
          <p:cNvSpPr txBox="1"/>
          <p:nvPr/>
        </p:nvSpPr>
        <p:spPr>
          <a:xfrm>
            <a:off x="547464" y="2568600"/>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it-IT" dirty="0">
                <a:ea typeface="ＭＳ Ｐゴシック"/>
                <a:cs typeface="Arial"/>
              </a:rPr>
              <a:t>Accurata selezione del personale</a:t>
            </a:r>
          </a:p>
        </p:txBody>
      </p:sp>
      <p:sp>
        <p:nvSpPr>
          <p:cNvPr id="34" name="Textfeld 13"/>
          <p:cNvSpPr txBox="1"/>
          <p:nvPr/>
        </p:nvSpPr>
        <p:spPr>
          <a:xfrm>
            <a:off x="543381" y="3410594"/>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it-IT">
                <a:ea typeface="ＭＳ Ｐゴシック"/>
              </a:rPr>
              <a:t>Formazione</a:t>
            </a:r>
          </a:p>
          <a:p>
            <a:pPr algn="ctr" eaLnBrk="0" fontAlgn="base" hangingPunct="0">
              <a:spcBef>
                <a:spcPct val="0"/>
              </a:spcBef>
              <a:spcAft>
                <a:spcPct val="0"/>
              </a:spcAft>
            </a:pPr>
            <a:r>
              <a:rPr lang="it-IT">
                <a:ea typeface="ＭＳ Ｐゴシック"/>
              </a:rPr>
              <a:t>adeguata</a:t>
            </a:r>
          </a:p>
        </p:txBody>
      </p:sp>
      <p:sp>
        <p:nvSpPr>
          <p:cNvPr id="36" name="Textfeld 13"/>
          <p:cNvSpPr txBox="1"/>
          <p:nvPr/>
        </p:nvSpPr>
        <p:spPr>
          <a:xfrm>
            <a:off x="543653" y="4252588"/>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it-IT">
                <a:ea typeface="ＭＳ Ｐゴシック"/>
              </a:rPr>
              <a:t>Risorse</a:t>
            </a:r>
          </a:p>
          <a:p>
            <a:pPr algn="ctr" eaLnBrk="0" fontAlgn="base" hangingPunct="0">
              <a:spcBef>
                <a:spcPct val="0"/>
              </a:spcBef>
              <a:spcAft>
                <a:spcPct val="0"/>
              </a:spcAft>
            </a:pPr>
            <a:r>
              <a:rPr lang="it-IT">
                <a:ea typeface="ＭＳ Ｐゴシック"/>
              </a:rPr>
              <a:t>sufficienti</a:t>
            </a:r>
          </a:p>
        </p:txBody>
      </p:sp>
      <p:sp>
        <p:nvSpPr>
          <p:cNvPr id="38" name="Textfeld 13"/>
          <p:cNvSpPr txBox="1"/>
          <p:nvPr/>
        </p:nvSpPr>
        <p:spPr>
          <a:xfrm>
            <a:off x="6365003" y="2971439"/>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it-IT">
                <a:ea typeface="ＭＳ Ｐゴシック"/>
              </a:rPr>
              <a:t>Direttive e </a:t>
            </a:r>
          </a:p>
          <a:p>
            <a:pPr algn="ctr" eaLnBrk="0" fontAlgn="base" hangingPunct="0">
              <a:spcBef>
                <a:spcPct val="0"/>
              </a:spcBef>
              <a:spcAft>
                <a:spcPct val="0"/>
              </a:spcAft>
            </a:pPr>
            <a:r>
              <a:rPr lang="it-IT">
                <a:ea typeface="ＭＳ Ｐゴシック"/>
              </a:rPr>
              <a:t>competenze chiare</a:t>
            </a:r>
          </a:p>
        </p:txBody>
      </p:sp>
      <p:sp>
        <p:nvSpPr>
          <p:cNvPr id="40" name="Textfeld 13"/>
          <p:cNvSpPr txBox="1"/>
          <p:nvPr/>
        </p:nvSpPr>
        <p:spPr>
          <a:xfrm>
            <a:off x="6365275" y="3825839"/>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it-IT">
                <a:ea typeface="ＭＳ Ｐゴシック"/>
              </a:rPr>
              <a:t>Controlli</a:t>
            </a:r>
          </a:p>
        </p:txBody>
      </p:sp>
      <p:sp>
        <p:nvSpPr>
          <p:cNvPr id="41" name="Rechteck 40"/>
          <p:cNvSpPr/>
          <p:nvPr/>
        </p:nvSpPr>
        <p:spPr>
          <a:xfrm>
            <a:off x="8904616" y="1556245"/>
            <a:ext cx="2736000" cy="460905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dirty="0">
                <a:solidFill>
                  <a:schemeClr val="tx2"/>
                </a:solidFill>
              </a:rPr>
              <a:t>Informazione aggiuntiva </a:t>
            </a:r>
            <a:endParaRPr lang="de-CH" dirty="0">
              <a:solidFill>
                <a:schemeClr val="tx2"/>
              </a:solidFill>
            </a:endParaRPr>
          </a:p>
          <a:p>
            <a:endParaRPr lang="de-CH" dirty="0">
              <a:solidFill>
                <a:schemeClr val="tx2"/>
              </a:solidFill>
            </a:endParaRPr>
          </a:p>
          <a:p>
            <a:r>
              <a:rPr lang="it-IT" dirty="0">
                <a:solidFill>
                  <a:schemeClr val="tx2"/>
                </a:solidFill>
              </a:rPr>
              <a:t>Ad assumersi la responsabilità della sicurezza sul lavoro dei collaboratori, di norma, è il superiori diretto.</a:t>
            </a:r>
          </a:p>
          <a:p>
            <a:endParaRPr lang="de-CH" dirty="0">
              <a:solidFill>
                <a:schemeClr val="tx2"/>
              </a:solidFill>
            </a:endParaRPr>
          </a:p>
          <a:p>
            <a:r>
              <a:rPr lang="it-IT" dirty="0">
                <a:solidFill>
                  <a:schemeClr val="tx2"/>
                </a:solidFill>
              </a:rPr>
              <a:t>Egli è tenuto, fra le altre cose, a formare i collaboratori e a controllare che le disposizioni relative alla sicurezza sul lavoro vengano rispettate. </a:t>
            </a:r>
          </a:p>
        </p:txBody>
      </p:sp>
    </p:spTree>
    <p:extLst>
      <p:ext uri="{BB962C8B-B14F-4D97-AF65-F5344CB8AC3E}">
        <p14:creationId xmlns:p14="http://schemas.microsoft.com/office/powerpoint/2010/main" val="3925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476672"/>
            <a:ext cx="11089232" cy="864096"/>
          </a:xfrm>
        </p:spPr>
        <p:txBody>
          <a:bodyPr/>
          <a:lstStyle/>
          <a:p>
            <a:r>
              <a:rPr lang="it-IT" dirty="0"/>
              <a:t>La sicurezza sul lavoro è un compito direttivo!</a:t>
            </a:r>
            <a:br>
              <a:rPr lang="it-IT" dirty="0"/>
            </a:br>
            <a:r>
              <a:rPr lang="it-IT" dirty="0"/>
              <a:t>Benvenuti</a:t>
            </a:r>
            <a:endParaRPr lang="de-CH" dirty="0"/>
          </a:p>
        </p:txBody>
      </p:sp>
      <p:sp>
        <p:nvSpPr>
          <p:cNvPr id="3" name="Inhaltsplatzhalter 2"/>
          <p:cNvSpPr>
            <a:spLocks noGrp="1"/>
          </p:cNvSpPr>
          <p:nvPr>
            <p:ph idx="1"/>
          </p:nvPr>
        </p:nvSpPr>
        <p:spPr/>
        <p:txBody>
          <a:bodyPr/>
          <a:lstStyle/>
          <a:p>
            <a:r>
              <a:rPr lang="it-IT" sz="1800" dirty="0"/>
              <a:t>La ringraziamo per aver scelto di dare ancora più risalto alla sicurezza nella sua azienda con l'aiuto di questo modulo di prevenzione.</a:t>
            </a:r>
          </a:p>
          <a:p>
            <a:endParaRPr lang="de-CH" sz="1800" b="0" dirty="0"/>
          </a:p>
          <a:p>
            <a:pPr marL="0" indent="0">
              <a:buNone/>
            </a:pPr>
            <a:r>
              <a:rPr lang="it-IT" sz="1800" dirty="0"/>
              <a:t>Le istruzioni seguenti l'aiuteranno, passo dopo passo, a preparare la presentazione. </a:t>
            </a:r>
          </a:p>
          <a:p>
            <a:pPr marL="0" indent="0">
              <a:buNone/>
            </a:pPr>
            <a:endParaRPr lang="de-CH" sz="1800" b="0" dirty="0"/>
          </a:p>
          <a:p>
            <a:pPr marL="0" indent="0">
              <a:buNone/>
            </a:pPr>
            <a:r>
              <a:rPr lang="it-IT" sz="1800" dirty="0">
                <a:latin typeface="+mj-lt"/>
              </a:rPr>
              <a:t>Il modulo di prevenzione comprende:</a:t>
            </a:r>
          </a:p>
          <a:p>
            <a:pPr marL="0" indent="0">
              <a:buNone/>
            </a:pPr>
            <a:endParaRPr lang="de-CH" sz="1800" b="0" dirty="0">
              <a:latin typeface="+mj-lt"/>
            </a:endParaRPr>
          </a:p>
          <a:p>
            <a:pPr marL="342900" indent="-342900">
              <a:buFont typeface="Arial" panose="020B0604020202020204" pitchFamily="34" charset="0"/>
              <a:buChar char="•"/>
              <a:tabLst>
                <a:tab pos="3767138" algn="l"/>
              </a:tabLst>
            </a:pPr>
            <a:r>
              <a:rPr lang="it-IT" sz="1800" b="1" dirty="0">
                <a:latin typeface="+mj-lt"/>
              </a:rPr>
              <a:t>presentazione in versione ultimata</a:t>
            </a:r>
            <a:r>
              <a:rPr lang="it-IT" sz="1800" dirty="0">
                <a:latin typeface="+mj-lt"/>
              </a:rPr>
              <a:t> (con video in formato elettronico)</a:t>
            </a:r>
          </a:p>
          <a:p>
            <a:pPr marL="342900" indent="-342900">
              <a:buFont typeface="Arial" panose="020B0604020202020204" pitchFamily="34" charset="0"/>
              <a:buChar char="•"/>
              <a:tabLst>
                <a:tab pos="3767138" algn="l"/>
              </a:tabLst>
            </a:pPr>
            <a:r>
              <a:rPr lang="it-IT" sz="1800" b="1" dirty="0">
                <a:latin typeface="+mj-lt"/>
              </a:rPr>
              <a:t>presentazione in versione personalizzata</a:t>
            </a:r>
            <a:r>
              <a:rPr lang="it-IT" sz="1800" dirty="0">
                <a:latin typeface="+mj-lt"/>
              </a:rPr>
              <a:t> (i lucidi nascosti devono essere integrati con informazioni specifiche dell'azienda)</a:t>
            </a:r>
            <a:endParaRPr lang="de-CH" sz="1800" b="0" dirty="0">
              <a:latin typeface="+mj-lt"/>
            </a:endParaRPr>
          </a:p>
          <a:p>
            <a:pPr marL="355600" lvl="1" indent="-355600">
              <a:buFont typeface="Arial" panose="020B0604020202020204" pitchFamily="34" charset="0"/>
              <a:buChar char="•"/>
            </a:pPr>
            <a:r>
              <a:rPr lang="it-IT" sz="1800" dirty="0">
                <a:latin typeface="+mj-lt"/>
              </a:rPr>
              <a:t>istruzioni </a:t>
            </a:r>
          </a:p>
          <a:p>
            <a:pPr marL="355600" lvl="1" indent="-355600">
              <a:buFont typeface="Arial" panose="020B0604020202020204" pitchFamily="34" charset="0"/>
              <a:buChar char="•"/>
            </a:pPr>
            <a:r>
              <a:rPr lang="it-IT" sz="1800" dirty="0">
                <a:latin typeface="+mj-lt"/>
              </a:rPr>
              <a:t>modello per l'invito</a:t>
            </a:r>
            <a:endParaRPr lang="de-CH" sz="1800" dirty="0">
              <a:latin typeface="+mj-lt"/>
            </a:endParaRPr>
          </a:p>
          <a:p>
            <a:pPr marL="355600" lvl="1" indent="-355600">
              <a:buFont typeface="Arial" panose="020B0604020202020204" pitchFamily="34" charset="0"/>
              <a:buChar char="•"/>
            </a:pPr>
            <a:r>
              <a:rPr lang="it-IT" sz="1800" dirty="0">
                <a:latin typeface="+mj-lt"/>
              </a:rPr>
              <a:t>quiz da stampare</a:t>
            </a:r>
          </a:p>
          <a:p>
            <a:pPr marL="180975" lvl="1" indent="0">
              <a:buNone/>
            </a:pPr>
            <a:endParaRPr lang="de-CH" sz="1800" b="0" dirty="0"/>
          </a:p>
          <a:p>
            <a:pPr marL="0" indent="0">
              <a:buNone/>
            </a:pPr>
            <a:r>
              <a:rPr lang="it-IT" sz="1800" dirty="0"/>
              <a:t>In bocca al lupo! </a:t>
            </a:r>
          </a:p>
          <a:p>
            <a:pPr marL="0" indent="0">
              <a:buNone/>
            </a:pPr>
            <a:endParaRPr lang="de-CH" sz="1800" b="0" dirty="0"/>
          </a:p>
          <a:p>
            <a:pPr marL="0" indent="0">
              <a:buNone/>
            </a:pPr>
            <a:r>
              <a:rPr lang="it-IT" sz="1800" dirty="0"/>
              <a:t>Il team sicurezza integrata</a:t>
            </a:r>
            <a:endParaRPr lang="de-CH" sz="1800" b="0" dirty="0"/>
          </a:p>
        </p:txBody>
      </p:sp>
    </p:spTree>
    <p:extLst>
      <p:ext uri="{BB962C8B-B14F-4D97-AF65-F5344CB8AC3E}">
        <p14:creationId xmlns:p14="http://schemas.microsoft.com/office/powerpoint/2010/main" val="91688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l="1" r="419"/>
          <a:stretch/>
        </p:blipFill>
        <p:spPr>
          <a:xfrm>
            <a:off x="551384" y="1557338"/>
            <a:ext cx="11089232" cy="4614317"/>
          </a:xfrm>
          <a:prstGeom prst="rect">
            <a:avLst/>
          </a:prstGeom>
        </p:spPr>
      </p:pic>
      <p:sp>
        <p:nvSpPr>
          <p:cNvPr id="2" name="Titel 1"/>
          <p:cNvSpPr>
            <a:spLocks noGrp="1"/>
          </p:cNvSpPr>
          <p:nvPr>
            <p:ph type="title"/>
          </p:nvPr>
        </p:nvSpPr>
        <p:spPr/>
        <p:txBody>
          <a:bodyPr/>
          <a:lstStyle/>
          <a:p>
            <a:r>
              <a:rPr lang="it-IT" dirty="0"/>
              <a:t>In breve, nella nostra azienda il superiori è responsabile della sicurezza dei suoi collaboratori! </a:t>
            </a:r>
            <a:endParaRPr lang="de-CH" dirty="0"/>
          </a:p>
        </p:txBody>
      </p:sp>
    </p:spTree>
    <p:extLst>
      <p:ext uri="{BB962C8B-B14F-4D97-AF65-F5344CB8AC3E}">
        <p14:creationId xmlns:p14="http://schemas.microsoft.com/office/powerpoint/2010/main" val="375562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Art. 230 cpv. 1 del Codice penale: rimozione od omissione di apparecchi protettivi</a:t>
            </a:r>
            <a:endParaRPr lang="de-CH" dirty="0"/>
          </a:p>
        </p:txBody>
      </p:sp>
      <p:sp>
        <p:nvSpPr>
          <p:cNvPr id="5" name="Rectangle 3"/>
          <p:cNvSpPr>
            <a:spLocks noGrp="1" noChangeArrowheads="1"/>
          </p:cNvSpPr>
          <p:nvPr>
            <p:ph idx="1"/>
          </p:nvPr>
        </p:nvSpPr>
        <p:spPr bwMode="auto">
          <a:xfrm>
            <a:off x="4677050" y="1557304"/>
            <a:ext cx="3587005" cy="4608000"/>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endParaRPr lang="de-CH" sz="1100" b="1" dirty="0">
              <a:latin typeface="+mn-lt"/>
            </a:endParaRPr>
          </a:p>
          <a:p>
            <a:r>
              <a:rPr lang="it-IT" sz="1600" dirty="0"/>
              <a:t>Chiunque </a:t>
            </a:r>
            <a:r>
              <a:rPr lang="it-IT" sz="1600" dirty="0">
                <a:solidFill>
                  <a:schemeClr val="accent1"/>
                </a:solidFill>
              </a:rPr>
              <a:t>intenzionalmente guasta, distrugge, rimuove, rende altrimenti inservibili </a:t>
            </a:r>
            <a:r>
              <a:rPr lang="it-IT" sz="1600" dirty="0"/>
              <a:t>o </a:t>
            </a:r>
            <a:r>
              <a:rPr lang="it-IT" sz="1600" dirty="0">
                <a:solidFill>
                  <a:schemeClr val="accent1"/>
                </a:solidFill>
              </a:rPr>
              <a:t>mette fuori uso apparecchi </a:t>
            </a:r>
            <a:r>
              <a:rPr lang="it-IT" sz="1600" dirty="0"/>
              <a:t>destinati a prevenire gli infortuni in una fabbrica o in un'altra azienda, ovvero gl'infortuni che possono esser cagionati da macchine, chiunque, </a:t>
            </a:r>
            <a:r>
              <a:rPr lang="it-IT" sz="1600" dirty="0">
                <a:solidFill>
                  <a:schemeClr val="accent1"/>
                </a:solidFill>
              </a:rPr>
              <a:t>contrariamente alle norme applicabili, omette di collocare</a:t>
            </a:r>
            <a:r>
              <a:rPr lang="it-IT" sz="1600" dirty="0"/>
              <a:t> tali apparecchi e mette con ciò scientemente in pericolo la vita o l'integrità delle persone è punito con una </a:t>
            </a:r>
            <a:r>
              <a:rPr lang="it-IT" sz="1600" dirty="0">
                <a:solidFill>
                  <a:schemeClr val="accent1"/>
                </a:solidFill>
              </a:rPr>
              <a:t>pena detentiva sino a tre anni </a:t>
            </a:r>
            <a:r>
              <a:rPr lang="it-IT" sz="1600" dirty="0"/>
              <a:t>o con una pena pecuniaria. Con la pena detentiva è cumulata una pena pecuniaria.</a:t>
            </a:r>
          </a:p>
          <a:p>
            <a:endParaRPr lang="de-CH" sz="1800" dirty="0">
              <a:latin typeface="+mn-lt"/>
            </a:endParaRPr>
          </a:p>
          <a:p>
            <a:endParaRPr lang="de-CH" sz="1800" dirty="0"/>
          </a:p>
        </p:txBody>
      </p:sp>
      <p:sp>
        <p:nvSpPr>
          <p:cNvPr id="4" name="Rechteck 3"/>
          <p:cNvSpPr/>
          <p:nvPr/>
        </p:nvSpPr>
        <p:spPr>
          <a:xfrm>
            <a:off x="8904312" y="1556825"/>
            <a:ext cx="2736000" cy="4609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it-IT">
                <a:solidFill>
                  <a:schemeClr val="tx2"/>
                </a:solidFill>
              </a:rPr>
              <a:t>Informazione aggiuntiva</a:t>
            </a:r>
          </a:p>
          <a:p>
            <a:pPr algn="l"/>
            <a:endParaRPr lang="de-CH" dirty="0">
              <a:solidFill>
                <a:schemeClr val="tx2"/>
              </a:solidFill>
            </a:endParaRPr>
          </a:p>
          <a:p>
            <a:pPr algn="l"/>
            <a:r>
              <a:rPr lang="it-IT">
                <a:solidFill>
                  <a:schemeClr val="tx2"/>
                </a:solidFill>
              </a:rPr>
              <a:t>I dispositivi di sicurezza non devono essere danneggiati o rimossi intenzionalmente. </a:t>
            </a:r>
          </a:p>
          <a:p>
            <a:pPr algn="l"/>
            <a:endParaRPr lang="de-CH" dirty="0">
              <a:solidFill>
                <a:schemeClr val="tx2"/>
              </a:solidFill>
            </a:endParaRPr>
          </a:p>
          <a:p>
            <a:pPr algn="l"/>
            <a:r>
              <a:rPr lang="it-IT">
                <a:solidFill>
                  <a:schemeClr val="tx2"/>
                </a:solidFill>
              </a:rPr>
              <a:t>È punibile anche la mancata installazione di questi dispositivi.</a:t>
            </a:r>
          </a:p>
          <a:p>
            <a:pPr algn="l"/>
            <a:endParaRPr lang="de-CH" dirty="0">
              <a:solidFill>
                <a:schemeClr val="tx2"/>
              </a:solidFill>
            </a:endParaRPr>
          </a:p>
          <a:p>
            <a:pPr algn="l"/>
            <a:r>
              <a:rPr lang="it-IT">
                <a:solidFill>
                  <a:schemeClr val="tx2"/>
                </a:solidFill>
              </a:rPr>
              <a:t>Non occorre che si verifichi un infortunio per essere condannati.</a:t>
            </a: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l="3671" r="-1953" b="5983"/>
          <a:stretch/>
        </p:blipFill>
        <p:spPr>
          <a:xfrm>
            <a:off x="7901243" y="1196752"/>
            <a:ext cx="715037" cy="684000"/>
          </a:xfrm>
          <a:prstGeom prst="ellipse">
            <a:avLst/>
          </a:prstGeom>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14168" b="5501"/>
          <a:stretch/>
        </p:blipFill>
        <p:spPr>
          <a:xfrm>
            <a:off x="550863" y="1576003"/>
            <a:ext cx="3642050" cy="4608000"/>
          </a:xfrm>
          <a:prstGeom prst="rect">
            <a:avLst/>
          </a:prstGeom>
          <a:ln>
            <a:solidFill>
              <a:schemeClr val="tx2"/>
            </a:solidFill>
          </a:ln>
        </p:spPr>
      </p:pic>
    </p:spTree>
    <p:extLst>
      <p:ext uri="{BB962C8B-B14F-4D97-AF65-F5344CB8AC3E}">
        <p14:creationId xmlns:p14="http://schemas.microsoft.com/office/powerpoint/2010/main" val="3323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Art. 229 cpv. 1 del Codice penale: violazione delle regole dell'arte edilizia</a:t>
            </a:r>
            <a:endParaRPr lang="de-CH" dirty="0"/>
          </a:p>
        </p:txBody>
      </p:sp>
      <p:sp>
        <p:nvSpPr>
          <p:cNvPr id="5" name="Rectangle 3"/>
          <p:cNvSpPr>
            <a:spLocks noGrp="1" noChangeArrowheads="1"/>
          </p:cNvSpPr>
          <p:nvPr>
            <p:ph idx="1"/>
          </p:nvPr>
        </p:nvSpPr>
        <p:spPr bwMode="auto">
          <a:xfrm>
            <a:off x="4511824" y="1557337"/>
            <a:ext cx="3744416" cy="4658574"/>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pPr>
              <a:spcBef>
                <a:spcPts val="1200"/>
              </a:spcBef>
            </a:pPr>
            <a:endParaRPr lang="de-CH" sz="500" dirty="0"/>
          </a:p>
          <a:p>
            <a:pPr>
              <a:spcBef>
                <a:spcPts val="600"/>
              </a:spcBef>
            </a:pPr>
            <a:r>
              <a:rPr lang="it-IT" sz="1600" dirty="0"/>
              <a:t>Chiunque, dirigendo od eseguendo una costruzione o una demolizione, </a:t>
            </a:r>
            <a:r>
              <a:rPr lang="it-IT" sz="1600" dirty="0">
                <a:solidFill>
                  <a:schemeClr val="accent1"/>
                </a:solidFill>
              </a:rPr>
              <a:t>trascura intenzionalmente le regole</a:t>
            </a:r>
            <a:r>
              <a:rPr lang="it-IT" sz="1600" dirty="0"/>
              <a:t> </a:t>
            </a:r>
            <a:endParaRPr lang="de-CH" sz="1600" dirty="0"/>
          </a:p>
          <a:p>
            <a:r>
              <a:rPr lang="it-IT" sz="1600" dirty="0">
                <a:solidFill>
                  <a:schemeClr val="accent1"/>
                </a:solidFill>
              </a:rPr>
              <a:t>riconosciute dell'arte </a:t>
            </a:r>
            <a:r>
              <a:rPr lang="it-IT" sz="1600" dirty="0"/>
              <a:t>e mette con ciò in pericolo la vita o l'integrità delle persone, è punito con una </a:t>
            </a:r>
            <a:r>
              <a:rPr lang="it-IT" sz="1600" dirty="0">
                <a:solidFill>
                  <a:schemeClr val="accent1"/>
                </a:solidFill>
              </a:rPr>
              <a:t>pena detentiva sino a tre anni </a:t>
            </a:r>
            <a:r>
              <a:rPr lang="it-IT" sz="1600" dirty="0"/>
              <a:t>o con una pena pecuniaria. Con la pena detentiva è cumulata una pena pecuniaria.</a:t>
            </a:r>
          </a:p>
          <a:p>
            <a:endParaRPr lang="de-CH" sz="1600" dirty="0"/>
          </a:p>
          <a:p>
            <a:r>
              <a:rPr lang="it-IT" sz="1600" dirty="0"/>
              <a:t>Se il colpevole ha trascurato per negligenza le regole riconosciute dell'arte, la pena è una pena detentiva sino a tre anni o una pena pecuniaria.</a:t>
            </a:r>
          </a:p>
          <a:p>
            <a:endParaRPr lang="de-CH" sz="1600" dirty="0"/>
          </a:p>
          <a:p>
            <a:endParaRPr lang="it-IT" sz="1600" dirty="0"/>
          </a:p>
        </p:txBody>
      </p:sp>
      <p:sp>
        <p:nvSpPr>
          <p:cNvPr id="6" name="Rechteck 5"/>
          <p:cNvSpPr/>
          <p:nvPr/>
        </p:nvSpPr>
        <p:spPr>
          <a:xfrm>
            <a:off x="8904312" y="1556825"/>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a:solidFill>
                  <a:schemeClr val="tx2"/>
                </a:solidFill>
              </a:rPr>
              <a:t>Informazione aggiuntiva</a:t>
            </a:r>
          </a:p>
          <a:p>
            <a:endParaRPr lang="de-CH" dirty="0">
              <a:solidFill>
                <a:schemeClr val="tx2"/>
              </a:solidFill>
            </a:endParaRPr>
          </a:p>
          <a:p>
            <a:r>
              <a:rPr lang="it-IT">
                <a:solidFill>
                  <a:schemeClr val="tx2"/>
                </a:solidFill>
              </a:rPr>
              <a:t>Questo articolo di legge si applica a imprese di costruzione e affini.</a:t>
            </a:r>
          </a:p>
          <a:p>
            <a:endParaRPr lang="de-CH" dirty="0">
              <a:solidFill>
                <a:schemeClr val="tx2"/>
              </a:solidFill>
            </a:endParaRPr>
          </a:p>
          <a:p>
            <a:r>
              <a:rPr lang="it-IT">
                <a:solidFill>
                  <a:schemeClr val="tx2"/>
                </a:solidFill>
              </a:rPr>
              <a:t>Le regole riconosciute dell'arte edilizia si trovano ad esempio nelle regole vitali della Suva o nell'Ordinanza sui lavori di costruzione. </a:t>
            </a:r>
            <a:endParaRPr lang="de-CH" dirty="0">
              <a:solidFill>
                <a:schemeClr val="tx2"/>
              </a:solidFill>
            </a:endParaRP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l="16325" r="35415"/>
          <a:stretch/>
        </p:blipFill>
        <p:spPr>
          <a:xfrm>
            <a:off x="550862" y="1557337"/>
            <a:ext cx="3339601" cy="4607487"/>
          </a:xfrm>
          <a:prstGeom prst="rect">
            <a:avLst/>
          </a:prstGeom>
        </p:spPr>
      </p:pic>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865239" y="1214825"/>
            <a:ext cx="715037" cy="684000"/>
          </a:xfrm>
          <a:prstGeom prst="ellipse">
            <a:avLst/>
          </a:prstGeom>
        </p:spPr>
      </p:pic>
    </p:spTree>
    <p:extLst>
      <p:ext uri="{BB962C8B-B14F-4D97-AF65-F5344CB8AC3E}">
        <p14:creationId xmlns:p14="http://schemas.microsoft.com/office/powerpoint/2010/main" val="10204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Obblighi del datore di lavoro: art. 82 cpv. 1 e 2 LAINF</a:t>
            </a:r>
            <a:endParaRPr lang="de-CH" dirty="0"/>
          </a:p>
        </p:txBody>
      </p:sp>
      <p:sp>
        <p:nvSpPr>
          <p:cNvPr id="5" name="Rectangle 3"/>
          <p:cNvSpPr>
            <a:spLocks noGrp="1" noChangeArrowheads="1"/>
          </p:cNvSpPr>
          <p:nvPr>
            <p:ph idx="1"/>
          </p:nvPr>
        </p:nvSpPr>
        <p:spPr>
          <a:xfrm>
            <a:off x="3647728" y="1556792"/>
            <a:ext cx="4464496" cy="4608000"/>
          </a:xfrm>
          <a:prstGeom prst="rect">
            <a:avLst/>
          </a:prstGeom>
          <a:solidFill>
            <a:schemeClr val="accent5">
              <a:lumMod val="20000"/>
              <a:lumOff val="80000"/>
            </a:schemeClr>
          </a:solidFill>
        </p:spPr>
        <p:txBody>
          <a:bodyPr lIns="216000" tIns="72000" rIns="216000" bIns="0"/>
          <a:lstStyle/>
          <a:p>
            <a:pPr>
              <a:lnSpc>
                <a:spcPct val="100000"/>
              </a:lnSpc>
            </a:pPr>
            <a:r>
              <a:rPr lang="it-IT" sz="1800" dirty="0"/>
              <a:t>Per prevenire gli infortuni professionali e le malattie professionali, il</a:t>
            </a:r>
            <a:r>
              <a:rPr lang="it-IT" sz="1800" dirty="0">
                <a:solidFill>
                  <a:schemeClr val="accent1"/>
                </a:solidFill>
              </a:rPr>
              <a:t> datore di lavoro </a:t>
            </a:r>
            <a:r>
              <a:rPr lang="it-IT" sz="1800" dirty="0"/>
              <a:t>deve </a:t>
            </a:r>
            <a:r>
              <a:rPr lang="it-IT" sz="1800" dirty="0">
                <a:solidFill>
                  <a:schemeClr val="accent1"/>
                </a:solidFill>
              </a:rPr>
              <a:t>prendere tutte le misure</a:t>
            </a:r>
            <a:r>
              <a:rPr lang="it-IT" sz="1800" dirty="0"/>
              <a:t> </a:t>
            </a:r>
            <a:endParaRPr lang="de-CH" sz="1800" dirty="0"/>
          </a:p>
          <a:p>
            <a:pPr>
              <a:lnSpc>
                <a:spcPct val="100000"/>
              </a:lnSpc>
            </a:pPr>
            <a:endParaRPr lang="de-CH" sz="1800" dirty="0"/>
          </a:p>
          <a:p>
            <a:pPr marL="342900" indent="-342900">
              <a:lnSpc>
                <a:spcPct val="100000"/>
              </a:lnSpc>
              <a:buFont typeface="Arial" panose="020B0604020202020204" pitchFamily="34" charset="0"/>
              <a:buChar char="•"/>
            </a:pPr>
            <a:r>
              <a:rPr lang="it-IT" sz="1800" dirty="0"/>
              <a:t>necessarie per </a:t>
            </a:r>
            <a:r>
              <a:rPr lang="it-IT" sz="1800" dirty="0">
                <a:solidFill>
                  <a:schemeClr val="accent1"/>
                </a:solidFill>
              </a:rPr>
              <a:t>esperienza</a:t>
            </a:r>
            <a:r>
              <a:rPr lang="it-IT" sz="1800" dirty="0"/>
              <a:t>, </a:t>
            </a:r>
            <a:endParaRPr lang="de-CH" sz="1800" dirty="0"/>
          </a:p>
          <a:p>
            <a:pPr marL="342900" indent="-342900">
              <a:lnSpc>
                <a:spcPct val="100000"/>
              </a:lnSpc>
              <a:buFont typeface="Arial" panose="020B0604020202020204" pitchFamily="34" charset="0"/>
              <a:buChar char="•"/>
            </a:pPr>
            <a:r>
              <a:rPr lang="it-IT" sz="1800" dirty="0">
                <a:solidFill>
                  <a:schemeClr val="accent1"/>
                </a:solidFill>
              </a:rPr>
              <a:t>tecnicamente </a:t>
            </a:r>
            <a:r>
              <a:rPr lang="it-IT" sz="1800" dirty="0"/>
              <a:t>applicabili e </a:t>
            </a:r>
            <a:endParaRPr lang="de-CH" sz="1800" dirty="0"/>
          </a:p>
          <a:p>
            <a:pPr marL="342900" indent="-342900">
              <a:lnSpc>
                <a:spcPct val="100000"/>
              </a:lnSpc>
              <a:buFont typeface="Arial" panose="020B0604020202020204" pitchFamily="34" charset="0"/>
              <a:buChar char="•"/>
            </a:pPr>
            <a:r>
              <a:rPr lang="it-IT" sz="1800" dirty="0"/>
              <a:t>adatte alle </a:t>
            </a:r>
            <a:r>
              <a:rPr lang="it-IT" sz="1800" dirty="0">
                <a:solidFill>
                  <a:schemeClr val="accent1"/>
                </a:solidFill>
              </a:rPr>
              <a:t>circostanze</a:t>
            </a:r>
            <a:r>
              <a:rPr lang="it-IT" sz="1800" dirty="0"/>
              <a:t>.</a:t>
            </a:r>
          </a:p>
          <a:p>
            <a:pPr>
              <a:lnSpc>
                <a:spcPct val="100000"/>
              </a:lnSpc>
            </a:pPr>
            <a:endParaRPr lang="de-CH" sz="1800" dirty="0"/>
          </a:p>
          <a:p>
            <a:pPr>
              <a:lnSpc>
                <a:spcPct val="100000"/>
              </a:lnSpc>
            </a:pPr>
            <a:r>
              <a:rPr lang="it-IT" sz="1800" dirty="0"/>
              <a:t>Il </a:t>
            </a:r>
            <a:r>
              <a:rPr lang="it-IT" sz="1800" dirty="0">
                <a:solidFill>
                  <a:schemeClr val="accent1"/>
                </a:solidFill>
              </a:rPr>
              <a:t>datore di lavoro </a:t>
            </a:r>
            <a:r>
              <a:rPr lang="it-IT" sz="1800" dirty="0"/>
              <a:t>deve avvalersi a tale scopo della collaborazione dei dipendenti.</a:t>
            </a:r>
            <a:endParaRPr lang="de-CH" sz="1800" dirty="0"/>
          </a:p>
        </p:txBody>
      </p:sp>
      <p:pic>
        <p:nvPicPr>
          <p:cNvPr id="6" name="Grafik 5"/>
          <p:cNvPicPr>
            <a:picLocks noChangeAspect="1"/>
          </p:cNvPicPr>
          <p:nvPr/>
        </p:nvPicPr>
        <p:blipFill>
          <a:blip r:embed="rId2"/>
          <a:stretch>
            <a:fillRect/>
          </a:stretch>
        </p:blipFill>
        <p:spPr>
          <a:xfrm>
            <a:off x="623232" y="2348880"/>
            <a:ext cx="2520440" cy="2520440"/>
          </a:xfrm>
          <a:prstGeom prst="ellipse">
            <a:avLst/>
          </a:prstGeom>
          <a:ln>
            <a:noFill/>
          </a:ln>
          <a:effectLst>
            <a:softEdge rad="112500"/>
          </a:effectLst>
        </p:spPr>
      </p:pic>
      <p:sp>
        <p:nvSpPr>
          <p:cNvPr id="7" name="Rechteck 6"/>
          <p:cNvSpPr/>
          <p:nvPr/>
        </p:nvSpPr>
        <p:spPr>
          <a:xfrm>
            <a:off x="8904616" y="1556792"/>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solidFill>
                  <a:schemeClr val="tx2"/>
                </a:solidFill>
              </a:rPr>
              <a:t>Informazione aggiuntiva</a:t>
            </a:r>
          </a:p>
          <a:p>
            <a:endParaRPr lang="de-CH" sz="1400" dirty="0">
              <a:solidFill>
                <a:schemeClr val="tx2"/>
              </a:solidFill>
              <a:sym typeface="Wingdings" panose="05000000000000000000" pitchFamily="2" charset="2"/>
            </a:endParaRPr>
          </a:p>
          <a:p>
            <a:r>
              <a:rPr lang="it-IT">
                <a:solidFill>
                  <a:schemeClr val="tx2"/>
                </a:solidFill>
                <a:sym typeface="Wingdings"/>
              </a:rPr>
              <a:t>Non si intende l'esperienza personale, ma le esperienze generali nel settore.</a:t>
            </a:r>
          </a:p>
          <a:p>
            <a:endParaRPr lang="de-CH" sz="1000" dirty="0">
              <a:solidFill>
                <a:schemeClr val="tx2"/>
              </a:solidFill>
              <a:sym typeface="Wingdings" panose="05000000000000000000" pitchFamily="2" charset="2"/>
            </a:endParaRPr>
          </a:p>
          <a:p>
            <a:r>
              <a:rPr lang="it-IT">
                <a:solidFill>
                  <a:schemeClr val="tx2"/>
                </a:solidFill>
                <a:sym typeface="Wingdings"/>
              </a:rPr>
              <a:t>Lo stato della tecnica descrive lo standard tecnico generalmente riconosciuto.</a:t>
            </a:r>
          </a:p>
          <a:p>
            <a:r>
              <a:rPr lang="it-IT">
                <a:solidFill>
                  <a:schemeClr val="tx2"/>
                </a:solidFill>
                <a:sym typeface="Wingdings"/>
              </a:rPr>
              <a:t>Le circostanze si riferiscono all'esposizione ai pericoli e non alla situazione finanziaria. </a:t>
            </a:r>
            <a:endParaRPr lang="de-CH" dirty="0">
              <a:solidFill>
                <a:schemeClr val="tx2"/>
              </a:solidFill>
            </a:endParaRP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2184" y="1196752"/>
            <a:ext cx="715037" cy="684000"/>
          </a:xfrm>
          <a:prstGeom prst="ellipse">
            <a:avLst/>
          </a:prstGeom>
        </p:spPr>
      </p:pic>
    </p:spTree>
    <p:extLst>
      <p:ext uri="{BB962C8B-B14F-4D97-AF65-F5344CB8AC3E}">
        <p14:creationId xmlns:p14="http://schemas.microsoft.com/office/powerpoint/2010/main" val="22378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Obblighi del lavoratore: art. 82 cpv. 3 LAINF</a:t>
            </a:r>
            <a:endParaRPr lang="de-CH" dirty="0"/>
          </a:p>
        </p:txBody>
      </p:sp>
      <p:sp>
        <p:nvSpPr>
          <p:cNvPr id="5" name="Rectangle 3"/>
          <p:cNvSpPr>
            <a:spLocks noGrp="1" noChangeArrowheads="1"/>
          </p:cNvSpPr>
          <p:nvPr>
            <p:ph idx="1"/>
          </p:nvPr>
        </p:nvSpPr>
        <p:spPr>
          <a:xfrm>
            <a:off x="3647728" y="1557338"/>
            <a:ext cx="4464496" cy="4608512"/>
          </a:xfrm>
          <a:prstGeom prst="rect">
            <a:avLst/>
          </a:prstGeom>
          <a:solidFill>
            <a:schemeClr val="accent5">
              <a:lumMod val="20000"/>
              <a:lumOff val="80000"/>
            </a:schemeClr>
          </a:solidFill>
        </p:spPr>
        <p:txBody>
          <a:bodyPr lIns="216000" tIns="108000" rIns="216000"/>
          <a:lstStyle/>
          <a:p>
            <a:pPr>
              <a:lnSpc>
                <a:spcPct val="100000"/>
              </a:lnSpc>
              <a:spcBef>
                <a:spcPts val="1200"/>
              </a:spcBef>
              <a:spcAft>
                <a:spcPts val="0"/>
              </a:spcAft>
            </a:pPr>
            <a:r>
              <a:rPr lang="it-IT" sz="1800" dirty="0"/>
              <a:t>I </a:t>
            </a:r>
            <a:r>
              <a:rPr lang="it-IT" sz="1800" dirty="0">
                <a:solidFill>
                  <a:schemeClr val="accent1"/>
                </a:solidFill>
              </a:rPr>
              <a:t>lavoratori </a:t>
            </a:r>
            <a:r>
              <a:rPr lang="it-IT" sz="1800" dirty="0"/>
              <a:t>devono assecondare il datore di lavoro nell'applicazione delle relative prescrizioni. </a:t>
            </a:r>
            <a:endParaRPr lang="de-CH" sz="1800" dirty="0"/>
          </a:p>
          <a:p>
            <a:pPr>
              <a:lnSpc>
                <a:spcPct val="100000"/>
              </a:lnSpc>
              <a:spcBef>
                <a:spcPts val="1200"/>
              </a:spcBef>
              <a:spcAft>
                <a:spcPts val="0"/>
              </a:spcAft>
            </a:pPr>
            <a:r>
              <a:rPr lang="it-IT" sz="1800" dirty="0">
                <a:solidFill>
                  <a:schemeClr val="accent1"/>
                </a:solidFill>
              </a:rPr>
              <a:t>Essi sono in particolare obbligati a utilizzare gli equipaggiamenti personali di protezione, usare correttamente i dispositivi di sicurezza </a:t>
            </a:r>
            <a:endParaRPr lang="de-CH" sz="1800" dirty="0">
              <a:solidFill>
                <a:schemeClr val="accent1"/>
              </a:solidFill>
            </a:endParaRPr>
          </a:p>
          <a:p>
            <a:pPr>
              <a:lnSpc>
                <a:spcPct val="100000"/>
              </a:lnSpc>
              <a:spcBef>
                <a:spcPts val="1200"/>
              </a:spcBef>
              <a:spcAft>
                <a:spcPts val="0"/>
              </a:spcAft>
            </a:pPr>
            <a:r>
              <a:rPr lang="it-IT" sz="1800" dirty="0"/>
              <a:t>e astenersi dal rimuoverli o modificarli senza il permesso del datore di lavoro.</a:t>
            </a:r>
          </a:p>
        </p:txBody>
      </p:sp>
      <p:pic>
        <p:nvPicPr>
          <p:cNvPr id="4" name="Grafik 3"/>
          <p:cNvPicPr>
            <a:picLocks noChangeAspect="1"/>
          </p:cNvPicPr>
          <p:nvPr/>
        </p:nvPicPr>
        <p:blipFill>
          <a:blip r:embed="rId2"/>
          <a:stretch>
            <a:fillRect/>
          </a:stretch>
        </p:blipFill>
        <p:spPr>
          <a:xfrm>
            <a:off x="623672" y="2348880"/>
            <a:ext cx="2520000" cy="2520000"/>
          </a:xfrm>
          <a:prstGeom prst="ellipse">
            <a:avLst/>
          </a:prstGeom>
          <a:ln>
            <a:noFill/>
          </a:ln>
          <a:effectLst>
            <a:softEdge rad="112500"/>
          </a:effectLst>
        </p:spPr>
      </p:pic>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a:solidFill>
                  <a:schemeClr val="tx2"/>
                </a:solidFill>
              </a:rPr>
              <a:t>Informazione aggiuntiva</a:t>
            </a:r>
          </a:p>
          <a:p>
            <a:endParaRPr lang="de-CH" dirty="0">
              <a:solidFill>
                <a:schemeClr val="tx2"/>
              </a:solidFill>
            </a:endParaRPr>
          </a:p>
          <a:p>
            <a:r>
              <a:rPr lang="it-IT">
                <a:solidFill>
                  <a:schemeClr val="tx2"/>
                </a:solidFill>
              </a:rPr>
              <a:t>I lavoratori devono rispettare le indicazioni dei superiori</a:t>
            </a:r>
          </a:p>
          <a:p>
            <a:r>
              <a:rPr lang="it-IT">
                <a:solidFill>
                  <a:schemeClr val="tx2"/>
                </a:solidFill>
              </a:rPr>
              <a:t>e osservare le norme di sicurezza. </a:t>
            </a:r>
          </a:p>
          <a:p>
            <a:endParaRPr lang="de-CH" dirty="0">
              <a:solidFill>
                <a:schemeClr val="tx2"/>
              </a:solidFill>
            </a:endParaRPr>
          </a:p>
          <a:p>
            <a:endParaRPr lang="de-CH" dirty="0">
              <a:solidFill>
                <a:schemeClr val="tx2"/>
              </a:solidFill>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4705" y="1160824"/>
            <a:ext cx="715037" cy="684000"/>
          </a:xfrm>
          <a:prstGeom prst="ellipse">
            <a:avLst/>
          </a:prstGeom>
        </p:spPr>
      </p:pic>
    </p:spTree>
    <p:extLst>
      <p:ext uri="{BB962C8B-B14F-4D97-AF65-F5344CB8AC3E}">
        <p14:creationId xmlns:p14="http://schemas.microsoft.com/office/powerpoint/2010/main" val="5963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Art. 6 cpv. 1 della Legge sul lavoro: protezione della salute dei collaboratori</a:t>
            </a:r>
            <a:endParaRPr lang="de-CH" dirty="0"/>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2907565"/>
            <a:ext cx="3045955" cy="1907033"/>
          </a:xfrm>
        </p:spPr>
      </p:pic>
      <p:sp>
        <p:nvSpPr>
          <p:cNvPr id="5" name="Rectangle 3"/>
          <p:cNvSpPr txBox="1">
            <a:spLocks noChangeArrowheads="1"/>
          </p:cNvSpPr>
          <p:nvPr/>
        </p:nvSpPr>
        <p:spPr>
          <a:xfrm>
            <a:off x="4103973" y="1557338"/>
            <a:ext cx="4296283" cy="4608512"/>
          </a:xfrm>
          <a:prstGeom prst="rect">
            <a:avLst/>
          </a:prstGeom>
          <a:solidFill>
            <a:schemeClr val="accent5">
              <a:lumMod val="20000"/>
              <a:lumOff val="80000"/>
            </a:schemeClr>
          </a:solidFill>
        </p:spPr>
        <p:txBody>
          <a:bodyPr vert="horz" lIns="216000" tIns="108000" rIns="21600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t>A tutela della salute dei lavoratori, </a:t>
            </a:r>
          </a:p>
          <a:p>
            <a:r>
              <a:rPr lang="it-IT" sz="1600" dirty="0"/>
              <a:t>il </a:t>
            </a:r>
            <a:r>
              <a:rPr lang="it-IT" sz="1600" dirty="0">
                <a:solidFill>
                  <a:schemeClr val="accent1"/>
                </a:solidFill>
              </a:rPr>
              <a:t>datore di lavoro </a:t>
            </a:r>
            <a:r>
              <a:rPr lang="it-IT" sz="1600" dirty="0"/>
              <a:t>deve prendere </a:t>
            </a:r>
            <a:r>
              <a:rPr lang="it-IT" sz="1600" dirty="0">
                <a:solidFill>
                  <a:schemeClr val="accent1"/>
                </a:solidFill>
              </a:rPr>
              <a:t>tutti i provvedimenti </a:t>
            </a:r>
            <a:endParaRPr lang="de-CH" sz="1600" dirty="0"/>
          </a:p>
          <a:p>
            <a:pPr marL="285750" indent="-285750">
              <a:buFont typeface="Arial" panose="020B0604020202020204" pitchFamily="34" charset="0"/>
              <a:buChar char="•"/>
            </a:pPr>
            <a:r>
              <a:rPr lang="it-IT" sz="1600" dirty="0"/>
              <a:t>che l'</a:t>
            </a:r>
            <a:r>
              <a:rPr lang="it-IT" sz="1600" dirty="0">
                <a:solidFill>
                  <a:schemeClr val="accent1"/>
                </a:solidFill>
              </a:rPr>
              <a:t>esperienza</a:t>
            </a:r>
            <a:r>
              <a:rPr lang="it-IT" sz="1600" dirty="0"/>
              <a:t> ha dimostrato necessari,</a:t>
            </a:r>
          </a:p>
          <a:p>
            <a:pPr marL="285750" indent="-285750">
              <a:buFont typeface="Arial" panose="020B0604020202020204" pitchFamily="34" charset="0"/>
              <a:buChar char="•"/>
            </a:pPr>
            <a:r>
              <a:rPr lang="it-IT" sz="1600" dirty="0"/>
              <a:t>realizzabili secondo lo </a:t>
            </a:r>
            <a:r>
              <a:rPr lang="it-IT" sz="1600" dirty="0">
                <a:solidFill>
                  <a:schemeClr val="accent1"/>
                </a:solidFill>
              </a:rPr>
              <a:t>stato della tecnica </a:t>
            </a:r>
            <a:r>
              <a:rPr lang="it-IT" sz="1600" dirty="0"/>
              <a:t>e </a:t>
            </a:r>
            <a:endParaRPr lang="de-CH" sz="1600" dirty="0"/>
          </a:p>
          <a:p>
            <a:pPr marL="285750" indent="-285750">
              <a:buFont typeface="Arial" panose="020B0604020202020204" pitchFamily="34" charset="0"/>
              <a:buChar char="•"/>
            </a:pPr>
            <a:r>
              <a:rPr lang="it-IT" sz="1600" dirty="0"/>
              <a:t>adeguati alle </a:t>
            </a:r>
            <a:r>
              <a:rPr lang="it-IT" sz="1600" dirty="0">
                <a:solidFill>
                  <a:schemeClr val="accent1"/>
                </a:solidFill>
              </a:rPr>
              <a:t>condizioni</a:t>
            </a:r>
            <a:r>
              <a:rPr lang="it-IT" sz="1600" dirty="0"/>
              <a:t> d'esercizio. </a:t>
            </a:r>
            <a:endParaRPr lang="de-CH" sz="1600" dirty="0"/>
          </a:p>
          <a:p>
            <a:endParaRPr lang="de-CH" sz="1600" dirty="0"/>
          </a:p>
          <a:p>
            <a:r>
              <a:rPr lang="it-IT" sz="1600" dirty="0"/>
              <a:t>Deve inoltre prendere i provvedimenti necessari per la tutela dell'integrità personale dei lavoratori:</a:t>
            </a:r>
          </a:p>
          <a:p>
            <a:pPr marL="285750" lvl="0" indent="-285750">
              <a:buFont typeface="Arial" panose="020B0604020202020204" pitchFamily="34" charset="0"/>
              <a:buChar char="•"/>
            </a:pPr>
            <a:r>
              <a:rPr lang="it-IT" sz="1600" dirty="0"/>
              <a:t>tutela dell'integrità personale </a:t>
            </a:r>
          </a:p>
          <a:p>
            <a:pPr marL="285750" lvl="0" indent="-285750">
              <a:buFont typeface="Arial" panose="020B0604020202020204" pitchFamily="34" charset="0"/>
              <a:buChar char="•"/>
            </a:pPr>
            <a:r>
              <a:rPr lang="it-IT" sz="1600" dirty="0"/>
              <a:t>preservare i lavoratori dai pericoli per la salute e dagli spossamenti</a:t>
            </a:r>
          </a:p>
          <a:p>
            <a:pPr marL="285750" lvl="0" indent="-285750">
              <a:buFont typeface="Arial" panose="020B0604020202020204" pitchFamily="34" charset="0"/>
              <a:buChar char="•"/>
            </a:pPr>
            <a:r>
              <a:rPr lang="it-IT" sz="1600" dirty="0"/>
              <a:t>alcol, sostanze stupefacenti</a:t>
            </a:r>
          </a:p>
          <a:p>
            <a:pPr marL="285750" indent="-285750">
              <a:buFont typeface="Arial" panose="020B0604020202020204" pitchFamily="34" charset="0"/>
              <a:buChar char="•"/>
            </a:pPr>
            <a:r>
              <a:rPr lang="it-IT" sz="1600" dirty="0"/>
              <a:t>diritto di partecipazione</a:t>
            </a:r>
          </a:p>
        </p:txBody>
      </p:sp>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dirty="0">
                <a:solidFill>
                  <a:schemeClr val="tx2"/>
                </a:solidFill>
              </a:rPr>
              <a:t>Informazione aggiuntiva</a:t>
            </a:r>
          </a:p>
          <a:p>
            <a:r>
              <a:rPr lang="it-IT" dirty="0">
                <a:solidFill>
                  <a:schemeClr val="tx2"/>
                </a:solidFill>
              </a:rPr>
              <a:t>Il datori di lavoro deve prendere anche provvedimenti per tutelare la salute dei suoi lavoratori,</a:t>
            </a:r>
            <a:endParaRPr lang="de-CH" dirty="0">
              <a:solidFill>
                <a:schemeClr val="tx2"/>
              </a:solidFill>
            </a:endParaRPr>
          </a:p>
          <a:p>
            <a:r>
              <a:rPr lang="it-IT" dirty="0">
                <a:solidFill>
                  <a:schemeClr val="tx2"/>
                </a:solidFill>
              </a:rPr>
              <a:t>proteggendoli ad es. da: </a:t>
            </a:r>
          </a:p>
          <a:p>
            <a:endParaRPr lang="de-CH" dirty="0">
              <a:solidFill>
                <a:schemeClr val="tx2"/>
              </a:solidFill>
            </a:endParaRPr>
          </a:p>
          <a:p>
            <a:pPr marL="285750" indent="-285750">
              <a:buFont typeface="Arial" panose="020B0604020202020204" pitchFamily="34" charset="0"/>
              <a:buChar char="•"/>
            </a:pPr>
            <a:r>
              <a:rPr lang="it-IT" dirty="0">
                <a:solidFill>
                  <a:schemeClr val="tx2"/>
                </a:solidFill>
              </a:rPr>
              <a:t>sforzi fisici </a:t>
            </a:r>
          </a:p>
          <a:p>
            <a:pPr marL="285750" indent="-285750">
              <a:buFont typeface="Arial" panose="020B0604020202020204" pitchFamily="34" charset="0"/>
              <a:buChar char="•"/>
            </a:pPr>
            <a:r>
              <a:rPr lang="it-IT" dirty="0">
                <a:solidFill>
                  <a:schemeClr val="tx2"/>
                </a:solidFill>
              </a:rPr>
              <a:t>burnout come conseguenza di spossamenti</a:t>
            </a:r>
          </a:p>
          <a:p>
            <a:pPr marL="285750" indent="-285750">
              <a:buFont typeface="Arial" panose="020B0604020202020204" pitchFamily="34" charset="0"/>
              <a:buChar char="•"/>
            </a:pPr>
            <a:r>
              <a:rPr lang="it-IT" dirty="0">
                <a:solidFill>
                  <a:schemeClr val="tx2"/>
                </a:solidFill>
              </a:rPr>
              <a:t>isolamento sociale</a:t>
            </a:r>
            <a:endParaRPr lang="de-CH" dirty="0">
              <a:solidFill>
                <a:schemeClr val="tx2"/>
              </a:solidFill>
            </a:endParaRPr>
          </a:p>
          <a:p>
            <a:pPr marL="285750" indent="-285750">
              <a:buFont typeface="Arial" panose="020B0604020202020204" pitchFamily="34" charset="0"/>
              <a:buChar char="•"/>
            </a:pPr>
            <a:r>
              <a:rPr lang="it-IT" dirty="0">
                <a:solidFill>
                  <a:schemeClr val="tx2"/>
                </a:solidFill>
              </a:rPr>
              <a:t>mobbing</a:t>
            </a:r>
          </a:p>
          <a:p>
            <a:pPr marL="285750" indent="-285750">
              <a:buFont typeface="Arial" panose="020B0604020202020204" pitchFamily="34" charset="0"/>
              <a:buChar char="•"/>
            </a:pPr>
            <a:r>
              <a:rPr lang="it-IT" dirty="0">
                <a:solidFill>
                  <a:schemeClr val="tx2"/>
                </a:solidFill>
              </a:rPr>
              <a:t>molestie sessuali</a:t>
            </a:r>
          </a:p>
          <a:p>
            <a:pPr marL="285750" indent="-285750">
              <a:buFont typeface="Arial" panose="020B0604020202020204" pitchFamily="34" charset="0"/>
              <a:buChar char="•"/>
            </a:pPr>
            <a:r>
              <a:rPr lang="it-IT" dirty="0">
                <a:solidFill>
                  <a:schemeClr val="tx2"/>
                </a:solidFill>
              </a:rPr>
              <a:t>atti violenti</a:t>
            </a:r>
          </a:p>
          <a:p>
            <a:pPr marL="285750" indent="-285750">
              <a:buFont typeface="Arial" panose="020B0604020202020204" pitchFamily="34" charset="0"/>
              <a:buChar char="•"/>
            </a:pPr>
            <a:endParaRPr lang="de-CH" dirty="0">
              <a:solidFill>
                <a:schemeClr val="tx2"/>
              </a:solidFill>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42556" r="13103"/>
          <a:stretch/>
        </p:blipFill>
        <p:spPr>
          <a:xfrm>
            <a:off x="549098" y="1556842"/>
            <a:ext cx="3096344" cy="4608478"/>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671" r="-1953" b="5983"/>
          <a:stretch/>
        </p:blipFill>
        <p:spPr>
          <a:xfrm>
            <a:off x="7937399" y="1232113"/>
            <a:ext cx="715037" cy="684000"/>
          </a:xfrm>
          <a:prstGeom prst="ellipse">
            <a:avLst/>
          </a:prstGeom>
        </p:spPr>
      </p:pic>
    </p:spTree>
    <p:extLst>
      <p:ext uri="{BB962C8B-B14F-4D97-AF65-F5344CB8AC3E}">
        <p14:creationId xmlns:p14="http://schemas.microsoft.com/office/powerpoint/2010/main" val="236432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Che responsabilità ha gli addetti alla sicurezza?</a:t>
            </a:r>
            <a:endParaRPr lang="de-CH" dirty="0"/>
          </a:p>
        </p:txBody>
      </p:sp>
      <p:sp>
        <p:nvSpPr>
          <p:cNvPr id="3" name="Inhaltsplatzhalter 2"/>
          <p:cNvSpPr>
            <a:spLocks noGrp="1"/>
          </p:cNvSpPr>
          <p:nvPr>
            <p:ph idx="1"/>
          </p:nvPr>
        </p:nvSpPr>
        <p:spPr>
          <a:xfrm>
            <a:off x="5015880" y="1628800"/>
            <a:ext cx="3456384" cy="4523035"/>
          </a:xfrm>
        </p:spPr>
        <p:txBody>
          <a:bodyPr/>
          <a:lstStyle/>
          <a:p>
            <a:r>
              <a:rPr lang="it-IT" sz="2000" dirty="0"/>
              <a:t>Gli addetti alla sicurezza ha la responsabilità di garantire che le proprie raccomandazioni siano tecnicamente corrette. </a:t>
            </a:r>
          </a:p>
          <a:p>
            <a:endParaRPr lang="de-CH" sz="2000" dirty="0"/>
          </a:p>
          <a:p>
            <a:r>
              <a:rPr lang="it-IT" sz="2000" dirty="0"/>
              <a:t>I suoi compiti principali sono:</a:t>
            </a:r>
          </a:p>
          <a:p>
            <a:endParaRPr lang="de-CH" sz="2000" dirty="0"/>
          </a:p>
          <a:p>
            <a:pPr marL="342900" indent="-342900">
              <a:buFont typeface="Arial" panose="020B0604020202020204" pitchFamily="34" charset="0"/>
              <a:buChar char="•"/>
            </a:pPr>
            <a:r>
              <a:rPr lang="it-IT" sz="2000" dirty="0"/>
              <a:t>consulenza</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it-IT" sz="2000" dirty="0"/>
              <a:t>coordinamento</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it-IT" sz="2000" dirty="0"/>
              <a:t>documentazione</a:t>
            </a:r>
            <a:endParaRPr lang="de-CH" sz="2000" dirty="0"/>
          </a:p>
          <a:p>
            <a:endParaRPr lang="de-CH" sz="2000" dirty="0"/>
          </a:p>
          <a:p>
            <a:endParaRPr lang="de-CH" sz="2000" dirty="0"/>
          </a:p>
        </p:txBody>
      </p:sp>
      <p:pic>
        <p:nvPicPr>
          <p:cNvPr id="5" name="Inhaltsplatzhalter 8"/>
          <p:cNvPicPr>
            <a:picLocks noChangeAspect="1"/>
          </p:cNvPicPr>
          <p:nvPr/>
        </p:nvPicPr>
        <p:blipFill rotWithShape="1">
          <a:blip r:embed="rId2">
            <a:extLst>
              <a:ext uri="{28A0092B-C50C-407E-A947-70E740481C1C}">
                <a14:useLocalDpi xmlns:a14="http://schemas.microsoft.com/office/drawing/2010/main" val="0"/>
              </a:ext>
            </a:extLst>
          </a:blip>
          <a:srcRect r="14434"/>
          <a:stretch/>
        </p:blipFill>
        <p:spPr>
          <a:xfrm>
            <a:off x="551384" y="1557337"/>
            <a:ext cx="3906953" cy="4608000"/>
          </a:xfrm>
          <a:prstGeom prst="rect">
            <a:avLst/>
          </a:prstGeom>
        </p:spPr>
      </p:pic>
      <p:sp>
        <p:nvSpPr>
          <p:cNvPr id="6" name="Rechteck 5"/>
          <p:cNvSpPr/>
          <p:nvPr/>
        </p:nvSpPr>
        <p:spPr>
          <a:xfrm>
            <a:off x="8904312" y="1557304"/>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dirty="0">
                <a:solidFill>
                  <a:schemeClr val="tx2"/>
                </a:solidFill>
              </a:rPr>
              <a:t>Informazione aggiuntiva</a:t>
            </a:r>
          </a:p>
          <a:p>
            <a:endParaRPr lang="de-CH" dirty="0">
              <a:solidFill>
                <a:schemeClr val="tx2"/>
              </a:solidFill>
            </a:endParaRPr>
          </a:p>
          <a:p>
            <a:r>
              <a:rPr lang="it-IT" dirty="0">
                <a:solidFill>
                  <a:schemeClr val="tx2"/>
                </a:solidFill>
              </a:rPr>
              <a:t>La responsabilità in merito alla sicurezza sul lavoro e alla tutela della salute spetta alla Direzione e ai superiori di ogni grado.</a:t>
            </a:r>
            <a:endParaRPr lang="de-CH" dirty="0">
              <a:solidFill>
                <a:schemeClr val="tx2"/>
              </a:solidFill>
            </a:endParaRPr>
          </a:p>
          <a:p>
            <a:pPr algn="l"/>
            <a:endParaRPr lang="de-CH" dirty="0">
              <a:solidFill>
                <a:schemeClr val="tx2"/>
              </a:solidFill>
            </a:endParaRPr>
          </a:p>
          <a:p>
            <a:r>
              <a:rPr lang="it-IT" dirty="0">
                <a:solidFill>
                  <a:schemeClr val="tx2"/>
                </a:solidFill>
              </a:rPr>
              <a:t>Gli addetti alla sicurezza NON è di norma responsabile della sicurezza sul lavoro!</a:t>
            </a:r>
          </a:p>
        </p:txBody>
      </p:sp>
    </p:spTree>
    <p:extLst>
      <p:ext uri="{BB962C8B-B14F-4D97-AF65-F5344CB8AC3E}">
        <p14:creationId xmlns:p14="http://schemas.microsoft.com/office/powerpoint/2010/main" val="24703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E ora???</a:t>
            </a:r>
            <a:endParaRPr lang="de-CH" dirty="0"/>
          </a:p>
        </p:txBody>
      </p:sp>
    </p:spTree>
    <p:extLst>
      <p:ext uri="{BB962C8B-B14F-4D97-AF65-F5344CB8AC3E}">
        <p14:creationId xmlns:p14="http://schemas.microsoft.com/office/powerpoint/2010/main" val="55601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t>Cosa ci aspettiamo da noi stessi?</a:t>
            </a:r>
            <a:endParaRPr lang="de-CH" dirty="0"/>
          </a:p>
        </p:txBody>
      </p:sp>
      <p:sp>
        <p:nvSpPr>
          <p:cNvPr id="3" name="Inhaltsplatzhalter 2"/>
          <p:cNvSpPr>
            <a:spLocks noGrp="1"/>
          </p:cNvSpPr>
          <p:nvPr>
            <p:ph sz="half" idx="1"/>
          </p:nvPr>
        </p:nvSpPr>
        <p:spPr>
          <a:xfrm>
            <a:off x="550863" y="1557339"/>
            <a:ext cx="4609033" cy="4608512"/>
          </a:xfrm>
        </p:spPr>
        <p:txBody>
          <a:bodyPr/>
          <a:lstStyle/>
          <a:p>
            <a:pPr marL="342900" indent="-342900">
              <a:buFont typeface="Arial" panose="020B0604020202020204" pitchFamily="34" charset="0"/>
              <a:buChar char="•"/>
            </a:pPr>
            <a:r>
              <a:rPr lang="it-IT" dirty="0"/>
              <a:t>Ci atteniamo rigorosamente alle regole vitali!</a:t>
            </a:r>
          </a:p>
          <a:p>
            <a:endParaRPr lang="de-CH" dirty="0"/>
          </a:p>
          <a:p>
            <a:pPr marL="342900" indent="-342900">
              <a:buFont typeface="Arial" panose="020B0604020202020204" pitchFamily="34" charset="0"/>
              <a:buChar char="•"/>
            </a:pPr>
            <a:r>
              <a:rPr lang="it-IT" dirty="0"/>
              <a:t>Spieghiamo le regole vitali!</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it-IT" dirty="0"/>
              <a:t>Controlliamo e mettiamo in pratica le regole vitali.</a:t>
            </a:r>
          </a:p>
          <a:p>
            <a:pPr marL="360000" indent="-360000">
              <a:spcBef>
                <a:spcPts val="1200"/>
              </a:spcBef>
              <a:buFont typeface="Arial" panose="020B0604020202020204" pitchFamily="34" charset="0"/>
              <a:buChar char="•"/>
            </a:pPr>
            <a:endParaRPr lang="de-CH" dirty="0"/>
          </a:p>
          <a:p>
            <a:pPr marL="360000" indent="-360000">
              <a:spcBef>
                <a:spcPts val="1200"/>
              </a:spcBef>
              <a:buFont typeface="Arial" panose="020B0604020202020204" pitchFamily="34" charset="0"/>
              <a:buChar char="•"/>
            </a:pPr>
            <a:r>
              <a:rPr lang="it-IT" b="1" dirty="0"/>
              <a:t>Nessun lavoro è così importante da mettere in pericolo la vita dei nostri collaboratori. Quindi…</a:t>
            </a:r>
            <a:endParaRPr lang="de-CH" b="1" dirty="0"/>
          </a:p>
        </p:txBody>
      </p:sp>
      <p:sp>
        <p:nvSpPr>
          <p:cNvPr id="25" name="Freihandform 24"/>
          <p:cNvSpPr/>
          <p:nvPr/>
        </p:nvSpPr>
        <p:spPr>
          <a:xfrm>
            <a:off x="5806862" y="146988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6" name="Freihandform 25"/>
          <p:cNvSpPr/>
          <p:nvPr/>
        </p:nvSpPr>
        <p:spPr>
          <a:xfrm>
            <a:off x="6645725" y="1469884"/>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it-IT" sz="4000" b="1" kern="0" spc="0" normalizeH="0" noProof="0" dirty="0">
                <a:ln>
                  <a:noFill/>
                </a:ln>
                <a:solidFill>
                  <a:srgbClr val="000000">
                    <a:hueOff val="0"/>
                    <a:satOff val="0"/>
                    <a:lumOff val="0"/>
                    <a:alphaOff val="0"/>
                  </a:srgbClr>
                </a:solidFill>
                <a:effectLst/>
                <a:uLnTx/>
                <a:uFillTx/>
                <a:latin typeface="Arial"/>
                <a:ea typeface="ＭＳ Ｐゴシック"/>
              </a:rPr>
              <a:t>STOP in caso di pericolo</a:t>
            </a:r>
          </a:p>
        </p:txBody>
      </p:sp>
      <p:sp>
        <p:nvSpPr>
          <p:cNvPr id="27" name="Freihandform 26"/>
          <p:cNvSpPr/>
          <p:nvPr/>
        </p:nvSpPr>
        <p:spPr>
          <a:xfrm>
            <a:off x="5806862" y="2971947"/>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8" name="Freihandform 27"/>
          <p:cNvSpPr/>
          <p:nvPr/>
        </p:nvSpPr>
        <p:spPr>
          <a:xfrm>
            <a:off x="6645725" y="2971949"/>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it-IT" sz="4000" b="1" kern="0" spc="0" normalizeH="0" noProof="0" dirty="0">
                <a:ln>
                  <a:noFill/>
                </a:ln>
                <a:solidFill>
                  <a:srgbClr val="000000">
                    <a:hueOff val="0"/>
                    <a:satOff val="0"/>
                    <a:lumOff val="0"/>
                    <a:alphaOff val="0"/>
                  </a:srgbClr>
                </a:solidFill>
                <a:effectLst/>
                <a:uLnTx/>
                <a:uFillTx/>
                <a:latin typeface="Arial"/>
                <a:ea typeface="ＭＳ Ｐゴシック"/>
              </a:rPr>
              <a:t>eliminiamo il pericolo</a:t>
            </a:r>
          </a:p>
        </p:txBody>
      </p:sp>
      <p:sp>
        <p:nvSpPr>
          <p:cNvPr id="29" name="Freihandform 28"/>
          <p:cNvSpPr/>
          <p:nvPr/>
        </p:nvSpPr>
        <p:spPr>
          <a:xfrm>
            <a:off x="5806862" y="447401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30" name="Freihandform 29"/>
          <p:cNvSpPr/>
          <p:nvPr/>
        </p:nvSpPr>
        <p:spPr>
          <a:xfrm>
            <a:off x="6645725" y="4474012"/>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6" rIns="85785" bIns="85786"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it-IT" sz="4000" b="1" kern="0" spc="0" normalizeH="0" noProof="0" dirty="0">
                <a:ln>
                  <a:noFill/>
                </a:ln>
                <a:solidFill>
                  <a:srgbClr val="000000">
                    <a:hueOff val="0"/>
                    <a:satOff val="0"/>
                    <a:lumOff val="0"/>
                    <a:alphaOff val="0"/>
                  </a:srgbClr>
                </a:solidFill>
                <a:effectLst/>
                <a:uLnTx/>
                <a:uFillTx/>
                <a:latin typeface="Arial"/>
                <a:ea typeface="ＭＳ Ｐゴシック"/>
              </a:rPr>
              <a:t>riprendiamo il lavoro</a:t>
            </a:r>
          </a:p>
        </p:txBody>
      </p:sp>
      <p:sp>
        <p:nvSpPr>
          <p:cNvPr id="31" name="Textfeld 30"/>
          <p:cNvSpPr txBox="1"/>
          <p:nvPr/>
        </p:nvSpPr>
        <p:spPr>
          <a:xfrm>
            <a:off x="6062846" y="2105934"/>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sz="4000" b="1" kern="0" spc="0" normalizeH="0" noProof="0">
                <a:ln>
                  <a:noFill/>
                </a:ln>
                <a:solidFill>
                  <a:srgbClr val="FFFFFF"/>
                </a:solidFill>
                <a:effectLst/>
                <a:uLnTx/>
                <a:uFillTx/>
                <a:ea typeface="ＭＳ Ｐゴシック"/>
              </a:rPr>
              <a:t>1</a:t>
            </a:r>
          </a:p>
        </p:txBody>
      </p:sp>
      <p:sp>
        <p:nvSpPr>
          <p:cNvPr id="32" name="Textfeld 31"/>
          <p:cNvSpPr txBox="1"/>
          <p:nvPr/>
        </p:nvSpPr>
        <p:spPr>
          <a:xfrm>
            <a:off x="6054890" y="3607999"/>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sz="4000" b="1" kern="0" spc="0" normalizeH="0" noProof="0">
                <a:ln>
                  <a:noFill/>
                </a:ln>
                <a:solidFill>
                  <a:srgbClr val="FFFFFF"/>
                </a:solidFill>
                <a:effectLst/>
                <a:uLnTx/>
                <a:uFillTx/>
                <a:ea typeface="ＭＳ Ｐゴシック"/>
              </a:rPr>
              <a:t>2</a:t>
            </a:r>
          </a:p>
        </p:txBody>
      </p:sp>
      <p:sp>
        <p:nvSpPr>
          <p:cNvPr id="33" name="Textfeld 32"/>
          <p:cNvSpPr txBox="1"/>
          <p:nvPr/>
        </p:nvSpPr>
        <p:spPr>
          <a:xfrm>
            <a:off x="6054890" y="5126145"/>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sz="4000" b="1" kern="0" spc="0" normalizeH="0" noProof="0">
                <a:ln>
                  <a:noFill/>
                </a:ln>
                <a:solidFill>
                  <a:srgbClr val="FFFFFF"/>
                </a:solidFill>
                <a:effectLst/>
                <a:uLnTx/>
                <a:uFillTx/>
                <a:ea typeface="ＭＳ Ｐゴシック"/>
              </a:rPr>
              <a:t>3</a:t>
            </a:r>
          </a:p>
        </p:txBody>
      </p:sp>
    </p:spTree>
    <p:extLst>
      <p:ext uri="{BB962C8B-B14F-4D97-AF65-F5344CB8AC3E}">
        <p14:creationId xmlns:p14="http://schemas.microsoft.com/office/powerpoint/2010/main" val="36210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P spid="26" grpId="0" animBg="1"/>
      <p:bldP spid="27" grpId="0" animBg="1"/>
      <p:bldP spid="28" grpId="0" animBg="1"/>
      <p:bldP spid="29" grpId="0" animBg="1"/>
      <p:bldP spid="30" grpId="0" animBg="1"/>
      <p:bldP spid="31" grpId="0"/>
      <p:bldP spid="3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E4E6A-B928-44DD-9E5E-0D86B76CF94C}"/>
              </a:ext>
            </a:extLst>
          </p:cNvPr>
          <p:cNvSpPr>
            <a:spLocks noGrp="1"/>
          </p:cNvSpPr>
          <p:nvPr>
            <p:ph type="title"/>
          </p:nvPr>
        </p:nvSpPr>
        <p:spPr/>
        <p:txBody>
          <a:bodyPr/>
          <a:lstStyle/>
          <a:p>
            <a:r>
              <a:rPr lang="it-IT" dirty="0"/>
              <a:t>Regole vitali disponibili: </a:t>
            </a:r>
            <a:r>
              <a:rPr lang="it-IT" dirty="0">
                <a:hlinkClick r:id="rId2"/>
              </a:rPr>
              <a:t>www.suva.ch/regole</a:t>
            </a:r>
            <a:r>
              <a:rPr lang="it-IT" dirty="0"/>
              <a:t> </a:t>
            </a:r>
            <a:endParaRPr lang="de-CH" dirty="0"/>
          </a:p>
        </p:txBody>
      </p:sp>
      <p:sp>
        <p:nvSpPr>
          <p:cNvPr id="4" name="Textplatzhalter 3">
            <a:extLst>
              <a:ext uri="{FF2B5EF4-FFF2-40B4-BE49-F238E27FC236}">
                <a16:creationId xmlns:a16="http://schemas.microsoft.com/office/drawing/2014/main" id="{75884CF6-0A73-4CF8-891D-1C27DAFEC665}"/>
              </a:ext>
            </a:extLst>
          </p:cNvPr>
          <p:cNvSpPr>
            <a:spLocks noGrp="1"/>
          </p:cNvSpPr>
          <p:nvPr>
            <p:ph type="body" sz="quarter" idx="13"/>
          </p:nvPr>
        </p:nvSpPr>
        <p:spPr/>
        <p:txBody>
          <a:bodyPr/>
          <a:lstStyle/>
          <a:p>
            <a:endParaRPr lang="de-CH"/>
          </a:p>
        </p:txBody>
      </p:sp>
      <p:grpSp>
        <p:nvGrpSpPr>
          <p:cNvPr id="5" name="Gruppieren 4">
            <a:extLst>
              <a:ext uri="{FF2B5EF4-FFF2-40B4-BE49-F238E27FC236}">
                <a16:creationId xmlns:a16="http://schemas.microsoft.com/office/drawing/2014/main" id="{57C26523-881B-4B73-BDC1-05E77F65FC55}"/>
              </a:ext>
            </a:extLst>
          </p:cNvPr>
          <p:cNvGrpSpPr/>
          <p:nvPr/>
        </p:nvGrpSpPr>
        <p:grpSpPr>
          <a:xfrm>
            <a:off x="8129513" y="5092813"/>
            <a:ext cx="1620000" cy="1239908"/>
            <a:chOff x="7621495" y="5176609"/>
            <a:chExt cx="1620000" cy="1239908"/>
          </a:xfrm>
        </p:grpSpPr>
        <p:pic>
          <p:nvPicPr>
            <p:cNvPr id="6" name="Grafik 5">
              <a:extLst>
                <a:ext uri="{FF2B5EF4-FFF2-40B4-BE49-F238E27FC236}">
                  <a16:creationId xmlns:a16="http://schemas.microsoft.com/office/drawing/2014/main" id="{643532BA-5D9A-4492-BC78-5CE39FBCA53B}"/>
                </a:ext>
              </a:extLst>
            </p:cNvPr>
            <p:cNvPicPr>
              <a:picLocks/>
            </p:cNvPicPr>
            <p:nvPr/>
          </p:nvPicPr>
          <p:blipFill rotWithShape="1">
            <a:blip r:embed="rId3" cstate="print">
              <a:extLst>
                <a:ext uri="{28A0092B-C50C-407E-A947-70E740481C1C}">
                  <a14:useLocalDpi xmlns:a14="http://schemas.microsoft.com/office/drawing/2010/main" val="0"/>
                </a:ext>
              </a:extLst>
            </a:blip>
            <a:srcRect r="813"/>
            <a:stretch/>
          </p:blipFill>
          <p:spPr>
            <a:xfrm>
              <a:off x="7621495" y="5176609"/>
              <a:ext cx="1620000" cy="1080000"/>
            </a:xfrm>
            <a:prstGeom prst="rect">
              <a:avLst/>
            </a:prstGeom>
          </p:spPr>
        </p:pic>
        <p:sp>
          <p:nvSpPr>
            <p:cNvPr id="7" name="Textfeld 6">
              <a:extLst>
                <a:ext uri="{FF2B5EF4-FFF2-40B4-BE49-F238E27FC236}">
                  <a16:creationId xmlns:a16="http://schemas.microsoft.com/office/drawing/2014/main" id="{91145913-910D-499C-A131-DDD5C9044391}"/>
                </a:ext>
              </a:extLst>
            </p:cNvPr>
            <p:cNvSpPr txBox="1"/>
            <p:nvPr/>
          </p:nvSpPr>
          <p:spPr>
            <a:xfrm>
              <a:off x="7621495" y="6262629"/>
              <a:ext cx="1310898" cy="153888"/>
            </a:xfrm>
            <a:prstGeom prst="rect">
              <a:avLst/>
            </a:prstGeom>
            <a:noFill/>
          </p:spPr>
          <p:txBody>
            <a:bodyPr wrap="square" lIns="0" tIns="0" rIns="0" bIns="0" rtlCol="0">
              <a:spAutoFit/>
            </a:bodyPr>
            <a:lstStyle/>
            <a:p>
              <a:r>
                <a:rPr lang="de-CH" sz="1000" b="0" i="0" dirty="0" err="1">
                  <a:effectLst/>
                </a:rPr>
                <a:t>Amianto</a:t>
              </a:r>
              <a:r>
                <a:rPr lang="de-CH" sz="1000" dirty="0"/>
                <a:t>*</a:t>
              </a:r>
            </a:p>
          </p:txBody>
        </p:sp>
      </p:grpSp>
      <p:pic>
        <p:nvPicPr>
          <p:cNvPr id="8" name="Grafik 7">
            <a:extLst>
              <a:ext uri="{FF2B5EF4-FFF2-40B4-BE49-F238E27FC236}">
                <a16:creationId xmlns:a16="http://schemas.microsoft.com/office/drawing/2014/main" id="{CCD9D5B8-BBBB-4535-AFE2-B16C8E8FDB9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47321" y="5090760"/>
            <a:ext cx="1620296" cy="1080000"/>
          </a:xfrm>
          <a:prstGeom prst="rect">
            <a:avLst/>
          </a:prstGeom>
        </p:spPr>
      </p:pic>
      <p:grpSp>
        <p:nvGrpSpPr>
          <p:cNvPr id="9" name="Gruppieren 8">
            <a:extLst>
              <a:ext uri="{FF2B5EF4-FFF2-40B4-BE49-F238E27FC236}">
                <a16:creationId xmlns:a16="http://schemas.microsoft.com/office/drawing/2014/main" id="{03748290-6F94-4891-A978-1DCD93095C5D}"/>
              </a:ext>
            </a:extLst>
          </p:cNvPr>
          <p:cNvGrpSpPr/>
          <p:nvPr/>
        </p:nvGrpSpPr>
        <p:grpSpPr>
          <a:xfrm>
            <a:off x="550286" y="3821439"/>
            <a:ext cx="1618986" cy="1232368"/>
            <a:chOff x="4078974" y="4021999"/>
            <a:chExt cx="1618986" cy="1232368"/>
          </a:xfrm>
        </p:grpSpPr>
        <p:pic>
          <p:nvPicPr>
            <p:cNvPr id="10" name="Grafik 9">
              <a:extLst>
                <a:ext uri="{FF2B5EF4-FFF2-40B4-BE49-F238E27FC236}">
                  <a16:creationId xmlns:a16="http://schemas.microsoft.com/office/drawing/2014/main" id="{C632F996-2557-4CCD-93F0-D4BD38ECA8D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78974" y="4021999"/>
              <a:ext cx="1618986" cy="1080000"/>
            </a:xfrm>
            <a:prstGeom prst="rect">
              <a:avLst/>
            </a:prstGeom>
          </p:spPr>
        </p:pic>
        <p:sp>
          <p:nvSpPr>
            <p:cNvPr id="11" name="Textfeld 10">
              <a:extLst>
                <a:ext uri="{FF2B5EF4-FFF2-40B4-BE49-F238E27FC236}">
                  <a16:creationId xmlns:a16="http://schemas.microsoft.com/office/drawing/2014/main" id="{5E0EA159-3F8B-4939-AE02-1B13DF1E1EFD}"/>
                </a:ext>
              </a:extLst>
            </p:cNvPr>
            <p:cNvSpPr txBox="1"/>
            <p:nvPr/>
          </p:nvSpPr>
          <p:spPr>
            <a:xfrm>
              <a:off x="4078974" y="5100479"/>
              <a:ext cx="1612110" cy="153888"/>
            </a:xfrm>
            <a:prstGeom prst="rect">
              <a:avLst/>
            </a:prstGeom>
            <a:noFill/>
          </p:spPr>
          <p:txBody>
            <a:bodyPr wrap="square" lIns="0" tIns="0" rIns="0" bIns="0" rtlCol="0">
              <a:spAutoFit/>
            </a:bodyPr>
            <a:lstStyle/>
            <a:p>
              <a:r>
                <a:rPr lang="it-IT" sz="1000" dirty="0" err="1">
                  <a:solidFill>
                    <a:srgbClr val="000000"/>
                  </a:solidFill>
                </a:rPr>
                <a:t>Metalcostruttori</a:t>
              </a:r>
              <a:endParaRPr lang="it-IT" sz="1000" dirty="0">
                <a:solidFill>
                  <a:srgbClr val="000000"/>
                </a:solidFill>
              </a:endParaRPr>
            </a:p>
          </p:txBody>
        </p:sp>
      </p:grpSp>
      <p:pic>
        <p:nvPicPr>
          <p:cNvPr id="12" name="Inhaltsplatzhalter 3">
            <a:extLst>
              <a:ext uri="{FF2B5EF4-FFF2-40B4-BE49-F238E27FC236}">
                <a16:creationId xmlns:a16="http://schemas.microsoft.com/office/drawing/2014/main" id="{07381881-F25B-4048-B750-8618EEC57696}"/>
              </a:ext>
            </a:extLst>
          </p:cNvPr>
          <p:cNvPicPr>
            <a:picLocks noGrp="1"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28283" y="3807917"/>
            <a:ext cx="1618986" cy="1080000"/>
          </a:xfrm>
          <a:prstGeom prst="rect">
            <a:avLst/>
          </a:prstGeom>
        </p:spPr>
      </p:pic>
      <p:grpSp>
        <p:nvGrpSpPr>
          <p:cNvPr id="13" name="Gruppieren 12">
            <a:extLst>
              <a:ext uri="{FF2B5EF4-FFF2-40B4-BE49-F238E27FC236}">
                <a16:creationId xmlns:a16="http://schemas.microsoft.com/office/drawing/2014/main" id="{250ABE93-99D7-48F8-9169-30A61B9640D8}"/>
              </a:ext>
            </a:extLst>
          </p:cNvPr>
          <p:cNvGrpSpPr/>
          <p:nvPr/>
        </p:nvGrpSpPr>
        <p:grpSpPr>
          <a:xfrm>
            <a:off x="8125964" y="1233976"/>
            <a:ext cx="1786459" cy="1250669"/>
            <a:chOff x="8107176" y="1233976"/>
            <a:chExt cx="1786459" cy="1250669"/>
          </a:xfrm>
        </p:grpSpPr>
        <p:pic>
          <p:nvPicPr>
            <p:cNvPr id="14" name="Grafik 13">
              <a:extLst>
                <a:ext uri="{FF2B5EF4-FFF2-40B4-BE49-F238E27FC236}">
                  <a16:creationId xmlns:a16="http://schemas.microsoft.com/office/drawing/2014/main" id="{5EA56000-4EA1-4A04-B96F-D1A6AA12AF83}"/>
                </a:ext>
              </a:extLst>
            </p:cNvPr>
            <p:cNvPicPr>
              <a:picLocks/>
            </p:cNvPicPr>
            <p:nvPr/>
          </p:nvPicPr>
          <p:blipFill rotWithShape="1">
            <a:blip r:embed="rId7" cstate="screen">
              <a:extLst>
                <a:ext uri="{28A0092B-C50C-407E-A947-70E740481C1C}">
                  <a14:useLocalDpi xmlns:a14="http://schemas.microsoft.com/office/drawing/2010/main" val="0"/>
                </a:ext>
              </a:extLst>
            </a:blip>
            <a:srcRect b="55773"/>
            <a:stretch/>
          </p:blipFill>
          <p:spPr>
            <a:xfrm>
              <a:off x="8110237" y="1233976"/>
              <a:ext cx="1620000" cy="1080000"/>
            </a:xfrm>
            <a:prstGeom prst="rect">
              <a:avLst/>
            </a:prstGeom>
          </p:spPr>
        </p:pic>
        <p:sp>
          <p:nvSpPr>
            <p:cNvPr id="15" name="Textfeld 14">
              <a:extLst>
                <a:ext uri="{FF2B5EF4-FFF2-40B4-BE49-F238E27FC236}">
                  <a16:creationId xmlns:a16="http://schemas.microsoft.com/office/drawing/2014/main" id="{15FD4072-5F50-4296-8710-49A496294AE1}"/>
                </a:ext>
              </a:extLst>
            </p:cNvPr>
            <p:cNvSpPr txBox="1"/>
            <p:nvPr/>
          </p:nvSpPr>
          <p:spPr>
            <a:xfrm>
              <a:off x="8107176" y="2330757"/>
              <a:ext cx="1786459" cy="153888"/>
            </a:xfrm>
            <a:prstGeom prst="rect">
              <a:avLst/>
            </a:prstGeom>
            <a:noFill/>
          </p:spPr>
          <p:txBody>
            <a:bodyPr wrap="square" lIns="0" tIns="0" rIns="0" bIns="0" rtlCol="0">
              <a:spAutoFit/>
            </a:bodyPr>
            <a:lstStyle/>
            <a:p>
              <a:r>
                <a:rPr lang="it-IT" sz="1000" spc="-30" dirty="0">
                  <a:solidFill>
                    <a:srgbClr val="000000"/>
                  </a:solidFill>
                </a:rPr>
                <a:t>Tetti e facciate</a:t>
              </a:r>
            </a:p>
          </p:txBody>
        </p:sp>
      </p:grpSp>
      <p:grpSp>
        <p:nvGrpSpPr>
          <p:cNvPr id="16" name="Gruppieren 15">
            <a:extLst>
              <a:ext uri="{FF2B5EF4-FFF2-40B4-BE49-F238E27FC236}">
                <a16:creationId xmlns:a16="http://schemas.microsoft.com/office/drawing/2014/main" id="{230FEF65-8CC6-43E4-8BC7-A0823AC6638A}"/>
              </a:ext>
            </a:extLst>
          </p:cNvPr>
          <p:cNvGrpSpPr/>
          <p:nvPr/>
        </p:nvGrpSpPr>
        <p:grpSpPr>
          <a:xfrm>
            <a:off x="544044" y="1231082"/>
            <a:ext cx="1620000" cy="1238444"/>
            <a:chOff x="544044" y="1231082"/>
            <a:chExt cx="1620000" cy="1238444"/>
          </a:xfrm>
        </p:grpSpPr>
        <p:pic>
          <p:nvPicPr>
            <p:cNvPr id="17" name="Grafik 16">
              <a:extLst>
                <a:ext uri="{FF2B5EF4-FFF2-40B4-BE49-F238E27FC236}">
                  <a16:creationId xmlns:a16="http://schemas.microsoft.com/office/drawing/2014/main" id="{EA7705E0-C78E-43DE-AEDA-640522CEB258}"/>
                </a:ext>
              </a:extLst>
            </p:cNvPr>
            <p:cNvPicPr>
              <a:picLocks/>
            </p:cNvPicPr>
            <p:nvPr/>
          </p:nvPicPr>
          <p:blipFill>
            <a:blip r:embed="rId8" cstate="screen">
              <a:extLst>
                <a:ext uri="{28A0092B-C50C-407E-A947-70E740481C1C}">
                  <a14:useLocalDpi xmlns:a14="http://schemas.microsoft.com/office/drawing/2010/main" val="0"/>
                </a:ext>
              </a:extLst>
            </a:blip>
            <a:stretch>
              <a:fillRect/>
            </a:stretch>
          </p:blipFill>
          <p:spPr>
            <a:xfrm>
              <a:off x="544044" y="1231082"/>
              <a:ext cx="1620000" cy="1080000"/>
            </a:xfrm>
            <a:prstGeom prst="rect">
              <a:avLst/>
            </a:prstGeom>
          </p:spPr>
        </p:pic>
        <p:sp>
          <p:nvSpPr>
            <p:cNvPr id="18" name="Textfeld 17">
              <a:extLst>
                <a:ext uri="{FF2B5EF4-FFF2-40B4-BE49-F238E27FC236}">
                  <a16:creationId xmlns:a16="http://schemas.microsoft.com/office/drawing/2014/main" id="{AD0E828C-A824-47FD-8F7F-8A4C7115CFCE}"/>
                </a:ext>
              </a:extLst>
            </p:cNvPr>
            <p:cNvSpPr txBox="1"/>
            <p:nvPr/>
          </p:nvSpPr>
          <p:spPr>
            <a:xfrm>
              <a:off x="547880" y="2315638"/>
              <a:ext cx="1607341" cy="153888"/>
            </a:xfrm>
            <a:prstGeom prst="rect">
              <a:avLst/>
            </a:prstGeom>
            <a:noFill/>
          </p:spPr>
          <p:txBody>
            <a:bodyPr wrap="square" lIns="0" tIns="0" rIns="0" bIns="0" rtlCol="0">
              <a:spAutoFit/>
            </a:bodyPr>
            <a:lstStyle/>
            <a:p>
              <a:r>
                <a:rPr lang="it-IT" sz="1000" dirty="0">
                  <a:solidFill>
                    <a:srgbClr val="000000"/>
                  </a:solidFill>
                </a:rPr>
                <a:t>Edilizia</a:t>
              </a:r>
            </a:p>
          </p:txBody>
        </p:sp>
      </p:grpSp>
      <p:grpSp>
        <p:nvGrpSpPr>
          <p:cNvPr id="19" name="Gruppieren 18">
            <a:extLst>
              <a:ext uri="{FF2B5EF4-FFF2-40B4-BE49-F238E27FC236}">
                <a16:creationId xmlns:a16="http://schemas.microsoft.com/office/drawing/2014/main" id="{3024439A-DCC2-414C-A63D-AF4C8870A676}"/>
              </a:ext>
            </a:extLst>
          </p:cNvPr>
          <p:cNvGrpSpPr/>
          <p:nvPr/>
        </p:nvGrpSpPr>
        <p:grpSpPr>
          <a:xfrm>
            <a:off x="2410195" y="1230618"/>
            <a:ext cx="2145356" cy="1246428"/>
            <a:chOff x="2415176" y="1230618"/>
            <a:chExt cx="2145356" cy="1246428"/>
          </a:xfrm>
        </p:grpSpPr>
        <p:pic>
          <p:nvPicPr>
            <p:cNvPr id="20" name="Grafik 19">
              <a:extLst>
                <a:ext uri="{FF2B5EF4-FFF2-40B4-BE49-F238E27FC236}">
                  <a16:creationId xmlns:a16="http://schemas.microsoft.com/office/drawing/2014/main" id="{A48B684B-70E3-401C-BB13-326F61D33119}"/>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440618" y="1230618"/>
              <a:ext cx="1620000" cy="1080000"/>
            </a:xfrm>
            <a:prstGeom prst="rect">
              <a:avLst/>
            </a:prstGeom>
          </p:spPr>
        </p:pic>
        <p:sp>
          <p:nvSpPr>
            <p:cNvPr id="21" name="Textfeld 20">
              <a:extLst>
                <a:ext uri="{FF2B5EF4-FFF2-40B4-BE49-F238E27FC236}">
                  <a16:creationId xmlns:a16="http://schemas.microsoft.com/office/drawing/2014/main" id="{EA237197-C05D-4517-BDB9-24507F0F34B2}"/>
                </a:ext>
              </a:extLst>
            </p:cNvPr>
            <p:cNvSpPr txBox="1"/>
            <p:nvPr/>
          </p:nvSpPr>
          <p:spPr>
            <a:xfrm>
              <a:off x="2415176" y="2323158"/>
              <a:ext cx="2145356" cy="153888"/>
            </a:xfrm>
            <a:prstGeom prst="rect">
              <a:avLst/>
            </a:prstGeom>
            <a:noFill/>
          </p:spPr>
          <p:txBody>
            <a:bodyPr wrap="square" lIns="0" tIns="0" rIns="0" bIns="0" rtlCol="0">
              <a:spAutoFit/>
            </a:bodyPr>
            <a:lstStyle/>
            <a:p>
              <a:r>
                <a:rPr lang="it-IT" sz="1000" spc="-50" dirty="0">
                  <a:solidFill>
                    <a:srgbClr val="000000"/>
                  </a:solidFill>
                </a:rPr>
                <a:t>Montaggio di elementi in calcestruzzo</a:t>
              </a:r>
            </a:p>
          </p:txBody>
        </p:sp>
      </p:grpSp>
      <p:grpSp>
        <p:nvGrpSpPr>
          <p:cNvPr id="22" name="Gruppieren 21">
            <a:extLst>
              <a:ext uri="{FF2B5EF4-FFF2-40B4-BE49-F238E27FC236}">
                <a16:creationId xmlns:a16="http://schemas.microsoft.com/office/drawing/2014/main" id="{3BF06A9C-3284-4F84-B9E4-29FD06C53412}"/>
              </a:ext>
            </a:extLst>
          </p:cNvPr>
          <p:cNvGrpSpPr/>
          <p:nvPr/>
        </p:nvGrpSpPr>
        <p:grpSpPr>
          <a:xfrm>
            <a:off x="6234372" y="1231083"/>
            <a:ext cx="1620000" cy="1236909"/>
            <a:chOff x="6231365" y="1231083"/>
            <a:chExt cx="1620000" cy="1236909"/>
          </a:xfrm>
        </p:grpSpPr>
        <p:pic>
          <p:nvPicPr>
            <p:cNvPr id="23" name="Grafik 22">
              <a:extLst>
                <a:ext uri="{FF2B5EF4-FFF2-40B4-BE49-F238E27FC236}">
                  <a16:creationId xmlns:a16="http://schemas.microsoft.com/office/drawing/2014/main" id="{3B6C25A7-E1FD-495B-8D97-D0B58FDFD126}"/>
                </a:ext>
              </a:extLst>
            </p:cNvPr>
            <p:cNvPicPr>
              <a:picLocks/>
            </p:cNvPicPr>
            <p:nvPr/>
          </p:nvPicPr>
          <p:blipFill>
            <a:blip r:embed="rId10" cstate="screen">
              <a:extLst>
                <a:ext uri="{28A0092B-C50C-407E-A947-70E740481C1C}">
                  <a14:useLocalDpi xmlns:a14="http://schemas.microsoft.com/office/drawing/2010/main" val="0"/>
                </a:ext>
              </a:extLst>
            </a:blip>
            <a:stretch>
              <a:fillRect/>
            </a:stretch>
          </p:blipFill>
          <p:spPr>
            <a:xfrm>
              <a:off x="6231365" y="1231083"/>
              <a:ext cx="1620000" cy="1080000"/>
            </a:xfrm>
            <a:prstGeom prst="rect">
              <a:avLst/>
            </a:prstGeom>
          </p:spPr>
        </p:pic>
        <p:sp>
          <p:nvSpPr>
            <p:cNvPr id="24" name="Textfeld 23">
              <a:extLst>
                <a:ext uri="{FF2B5EF4-FFF2-40B4-BE49-F238E27FC236}">
                  <a16:creationId xmlns:a16="http://schemas.microsoft.com/office/drawing/2014/main" id="{48A18C84-EDB2-4E47-BDBD-BDE275426E2C}"/>
                </a:ext>
              </a:extLst>
            </p:cNvPr>
            <p:cNvSpPr txBox="1"/>
            <p:nvPr/>
          </p:nvSpPr>
          <p:spPr>
            <a:xfrm>
              <a:off x="6232737" y="2314104"/>
              <a:ext cx="1594815" cy="153888"/>
            </a:xfrm>
            <a:prstGeom prst="rect">
              <a:avLst/>
            </a:prstGeom>
            <a:noFill/>
          </p:spPr>
          <p:txBody>
            <a:bodyPr wrap="square" lIns="0" tIns="0" rIns="0" bIns="0" rtlCol="0">
              <a:spAutoFit/>
            </a:bodyPr>
            <a:lstStyle/>
            <a:p>
              <a:r>
                <a:rPr lang="it-IT" sz="1000" dirty="0">
                  <a:solidFill>
                    <a:srgbClr val="000000"/>
                  </a:solidFill>
                </a:rPr>
                <a:t>Costruttori in legno</a:t>
              </a:r>
            </a:p>
          </p:txBody>
        </p:sp>
      </p:grpSp>
      <p:grpSp>
        <p:nvGrpSpPr>
          <p:cNvPr id="25" name="Gruppieren 24">
            <a:extLst>
              <a:ext uri="{FF2B5EF4-FFF2-40B4-BE49-F238E27FC236}">
                <a16:creationId xmlns:a16="http://schemas.microsoft.com/office/drawing/2014/main" id="{B20F7DCA-84CF-4386-8CF4-C9DC417536E4}"/>
              </a:ext>
            </a:extLst>
          </p:cNvPr>
          <p:cNvGrpSpPr/>
          <p:nvPr/>
        </p:nvGrpSpPr>
        <p:grpSpPr>
          <a:xfrm>
            <a:off x="8129025" y="2526689"/>
            <a:ext cx="1620000" cy="1243056"/>
            <a:chOff x="7612867" y="2751600"/>
            <a:chExt cx="1620000" cy="1243056"/>
          </a:xfrm>
        </p:grpSpPr>
        <p:pic>
          <p:nvPicPr>
            <p:cNvPr id="26" name="Grafik 25">
              <a:extLst>
                <a:ext uri="{FF2B5EF4-FFF2-40B4-BE49-F238E27FC236}">
                  <a16:creationId xmlns:a16="http://schemas.microsoft.com/office/drawing/2014/main" id="{3974B3DB-FE3E-4948-BFDD-2748CDDCA065}"/>
                </a:ext>
              </a:extLst>
            </p:cNvPr>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7612867" y="2751600"/>
              <a:ext cx="1620000" cy="1080000"/>
            </a:xfrm>
            <a:prstGeom prst="rect">
              <a:avLst/>
            </a:prstGeom>
          </p:spPr>
        </p:pic>
        <p:sp>
          <p:nvSpPr>
            <p:cNvPr id="27" name="Textfeld 26">
              <a:extLst>
                <a:ext uri="{FF2B5EF4-FFF2-40B4-BE49-F238E27FC236}">
                  <a16:creationId xmlns:a16="http://schemas.microsoft.com/office/drawing/2014/main" id="{E8E857AE-06D4-402B-8E14-B4E3470D711E}"/>
                </a:ext>
              </a:extLst>
            </p:cNvPr>
            <p:cNvSpPr txBox="1"/>
            <p:nvPr/>
          </p:nvSpPr>
          <p:spPr>
            <a:xfrm>
              <a:off x="7612867" y="3840768"/>
              <a:ext cx="1620000" cy="153888"/>
            </a:xfrm>
            <a:prstGeom prst="rect">
              <a:avLst/>
            </a:prstGeom>
            <a:noFill/>
          </p:spPr>
          <p:txBody>
            <a:bodyPr wrap="square" lIns="0" tIns="0" rIns="0" bIns="0" rtlCol="0">
              <a:spAutoFit/>
            </a:bodyPr>
            <a:lstStyle/>
            <a:p>
              <a:r>
                <a:rPr lang="it-IT" sz="1000" dirty="0">
                  <a:solidFill>
                    <a:srgbClr val="000000"/>
                  </a:solidFill>
                </a:rPr>
                <a:t>Autotrasportatori</a:t>
              </a:r>
            </a:p>
          </p:txBody>
        </p:sp>
      </p:grpSp>
      <p:grpSp>
        <p:nvGrpSpPr>
          <p:cNvPr id="28" name="Gruppieren 27">
            <a:extLst>
              <a:ext uri="{FF2B5EF4-FFF2-40B4-BE49-F238E27FC236}">
                <a16:creationId xmlns:a16="http://schemas.microsoft.com/office/drawing/2014/main" id="{F28BF1ED-FC71-45D2-B762-CBAB3A95CCC0}"/>
              </a:ext>
            </a:extLst>
          </p:cNvPr>
          <p:cNvGrpSpPr/>
          <p:nvPr/>
        </p:nvGrpSpPr>
        <p:grpSpPr>
          <a:xfrm>
            <a:off x="558521" y="2520934"/>
            <a:ext cx="1633198" cy="1233890"/>
            <a:chOff x="10022914" y="1233975"/>
            <a:chExt cx="1633198" cy="1233890"/>
          </a:xfrm>
        </p:grpSpPr>
        <p:pic>
          <p:nvPicPr>
            <p:cNvPr id="29" name="Grafik 28">
              <a:extLst>
                <a:ext uri="{FF2B5EF4-FFF2-40B4-BE49-F238E27FC236}">
                  <a16:creationId xmlns:a16="http://schemas.microsoft.com/office/drawing/2014/main" id="{0E3DA406-44AC-44FF-AD09-9C779D356A80}"/>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0022914" y="1233975"/>
              <a:ext cx="1618984" cy="1080000"/>
            </a:xfrm>
            <a:prstGeom prst="rect">
              <a:avLst/>
            </a:prstGeom>
          </p:spPr>
        </p:pic>
        <p:sp>
          <p:nvSpPr>
            <p:cNvPr id="30" name="Textfeld 29">
              <a:extLst>
                <a:ext uri="{FF2B5EF4-FFF2-40B4-BE49-F238E27FC236}">
                  <a16:creationId xmlns:a16="http://schemas.microsoft.com/office/drawing/2014/main" id="{B93E15E5-2D9F-48B0-94C3-7FF1DA94644D}"/>
                </a:ext>
              </a:extLst>
            </p:cNvPr>
            <p:cNvSpPr txBox="1"/>
            <p:nvPr/>
          </p:nvSpPr>
          <p:spPr>
            <a:xfrm>
              <a:off x="10037128" y="2313977"/>
              <a:ext cx="1618984" cy="153888"/>
            </a:xfrm>
            <a:prstGeom prst="rect">
              <a:avLst/>
            </a:prstGeom>
            <a:noFill/>
          </p:spPr>
          <p:txBody>
            <a:bodyPr wrap="square" lIns="0" tIns="0" rIns="0" bIns="0" rtlCol="0">
              <a:spAutoFit/>
            </a:bodyPr>
            <a:lstStyle/>
            <a:p>
              <a:r>
                <a:rPr lang="it-IT" sz="1000" dirty="0">
                  <a:solidFill>
                    <a:srgbClr val="000000"/>
                  </a:solidFill>
                </a:rPr>
                <a:t>DPI anticaduta</a:t>
              </a:r>
            </a:p>
          </p:txBody>
        </p:sp>
      </p:grpSp>
      <p:grpSp>
        <p:nvGrpSpPr>
          <p:cNvPr id="31" name="Gruppieren 30">
            <a:extLst>
              <a:ext uri="{FF2B5EF4-FFF2-40B4-BE49-F238E27FC236}">
                <a16:creationId xmlns:a16="http://schemas.microsoft.com/office/drawing/2014/main" id="{BB73E632-185E-4B08-8878-AC9A174A5ECE}"/>
              </a:ext>
            </a:extLst>
          </p:cNvPr>
          <p:cNvGrpSpPr/>
          <p:nvPr/>
        </p:nvGrpSpPr>
        <p:grpSpPr>
          <a:xfrm>
            <a:off x="2432604" y="2525063"/>
            <a:ext cx="1620000" cy="1242547"/>
            <a:chOff x="2290811" y="2806740"/>
            <a:chExt cx="1620000" cy="1242547"/>
          </a:xfrm>
        </p:grpSpPr>
        <p:pic>
          <p:nvPicPr>
            <p:cNvPr id="32" name="Grafik 31">
              <a:extLst>
                <a:ext uri="{FF2B5EF4-FFF2-40B4-BE49-F238E27FC236}">
                  <a16:creationId xmlns:a16="http://schemas.microsoft.com/office/drawing/2014/main" id="{84592D9B-D1F2-41A9-8D19-4B77AD0BA4FA}"/>
                </a:ext>
              </a:extLst>
            </p:cNvPr>
            <p:cNvPicPr>
              <a:picLocks/>
            </p:cNvPicPr>
            <p:nvPr/>
          </p:nvPicPr>
          <p:blipFill>
            <a:blip r:embed="rId13" cstate="screen">
              <a:extLst>
                <a:ext uri="{28A0092B-C50C-407E-A947-70E740481C1C}">
                  <a14:useLocalDpi xmlns:a14="http://schemas.microsoft.com/office/drawing/2010/main" val="0"/>
                </a:ext>
              </a:extLst>
            </a:blip>
            <a:stretch>
              <a:fillRect/>
            </a:stretch>
          </p:blipFill>
          <p:spPr>
            <a:xfrm>
              <a:off x="2290811" y="2806740"/>
              <a:ext cx="1620000" cy="1080000"/>
            </a:xfrm>
            <a:prstGeom prst="rect">
              <a:avLst/>
            </a:prstGeom>
          </p:spPr>
        </p:pic>
        <p:sp>
          <p:nvSpPr>
            <p:cNvPr id="33" name="Textfeld 32">
              <a:extLst>
                <a:ext uri="{FF2B5EF4-FFF2-40B4-BE49-F238E27FC236}">
                  <a16:creationId xmlns:a16="http://schemas.microsoft.com/office/drawing/2014/main" id="{32AF0734-5292-46E1-85AF-F30387866FA0}"/>
                </a:ext>
              </a:extLst>
            </p:cNvPr>
            <p:cNvSpPr txBox="1"/>
            <p:nvPr/>
          </p:nvSpPr>
          <p:spPr>
            <a:xfrm>
              <a:off x="2290811" y="3895399"/>
              <a:ext cx="1607033" cy="153888"/>
            </a:xfrm>
            <a:prstGeom prst="rect">
              <a:avLst/>
            </a:prstGeom>
            <a:noFill/>
          </p:spPr>
          <p:txBody>
            <a:bodyPr wrap="square" lIns="0" tIns="0" rIns="0" bIns="0" rtlCol="0">
              <a:spAutoFit/>
            </a:bodyPr>
            <a:lstStyle/>
            <a:p>
              <a:r>
                <a:rPr lang="it-IT" sz="1000" dirty="0">
                  <a:solidFill>
                    <a:srgbClr val="000000"/>
                  </a:solidFill>
                </a:rPr>
                <a:t>Vie di traffico e genio civile</a:t>
              </a:r>
            </a:p>
          </p:txBody>
        </p:sp>
      </p:grpSp>
      <p:grpSp>
        <p:nvGrpSpPr>
          <p:cNvPr id="34" name="Gruppieren 33">
            <a:extLst>
              <a:ext uri="{FF2B5EF4-FFF2-40B4-BE49-F238E27FC236}">
                <a16:creationId xmlns:a16="http://schemas.microsoft.com/office/drawing/2014/main" id="{4467EDAC-EA88-4D3E-BBF9-3C8762640C3B}"/>
              </a:ext>
            </a:extLst>
          </p:cNvPr>
          <p:cNvGrpSpPr/>
          <p:nvPr/>
        </p:nvGrpSpPr>
        <p:grpSpPr>
          <a:xfrm>
            <a:off x="4342619" y="2524011"/>
            <a:ext cx="1647583" cy="1235915"/>
            <a:chOff x="4067669" y="2793314"/>
            <a:chExt cx="1647583" cy="1235915"/>
          </a:xfrm>
        </p:grpSpPr>
        <p:pic>
          <p:nvPicPr>
            <p:cNvPr id="35" name="Grafik 34">
              <a:extLst>
                <a:ext uri="{FF2B5EF4-FFF2-40B4-BE49-F238E27FC236}">
                  <a16:creationId xmlns:a16="http://schemas.microsoft.com/office/drawing/2014/main" id="{1D07444B-7D6A-4B3B-B7FF-BF9D8B1E2308}"/>
                </a:ext>
              </a:extLst>
            </p:cNvPr>
            <p:cNvPicPr>
              <a:picLocks/>
            </p:cNvPicPr>
            <p:nvPr/>
          </p:nvPicPr>
          <p:blipFill>
            <a:blip r:embed="rId14" cstate="screen">
              <a:extLst>
                <a:ext uri="{28A0092B-C50C-407E-A947-70E740481C1C}">
                  <a14:useLocalDpi xmlns:a14="http://schemas.microsoft.com/office/drawing/2010/main" val="0"/>
                </a:ext>
              </a:extLst>
            </a:blip>
            <a:stretch>
              <a:fillRect/>
            </a:stretch>
          </p:blipFill>
          <p:spPr>
            <a:xfrm flipH="1">
              <a:off x="4074699" y="2793314"/>
              <a:ext cx="1620000" cy="1080000"/>
            </a:xfrm>
            <a:prstGeom prst="rect">
              <a:avLst/>
            </a:prstGeom>
          </p:spPr>
        </p:pic>
        <p:sp>
          <p:nvSpPr>
            <p:cNvPr id="36" name="Textfeld 35">
              <a:extLst>
                <a:ext uri="{FF2B5EF4-FFF2-40B4-BE49-F238E27FC236}">
                  <a16:creationId xmlns:a16="http://schemas.microsoft.com/office/drawing/2014/main" id="{056E7736-FFFD-4A2F-A4F2-41DEFD245AED}"/>
                </a:ext>
              </a:extLst>
            </p:cNvPr>
            <p:cNvSpPr txBox="1"/>
            <p:nvPr/>
          </p:nvSpPr>
          <p:spPr>
            <a:xfrm>
              <a:off x="4067669" y="3875341"/>
              <a:ext cx="1647583" cy="153888"/>
            </a:xfrm>
            <a:prstGeom prst="rect">
              <a:avLst/>
            </a:prstGeom>
            <a:noFill/>
          </p:spPr>
          <p:txBody>
            <a:bodyPr wrap="square" lIns="0" tIns="0" rIns="0" bIns="0" rtlCol="0">
              <a:spAutoFit/>
            </a:bodyPr>
            <a:lstStyle/>
            <a:p>
              <a:r>
                <a:rPr lang="it-IT" sz="1000" dirty="0">
                  <a:solidFill>
                    <a:srgbClr val="000000"/>
                  </a:solidFill>
                </a:rPr>
                <a:t>Pittori e </a:t>
              </a:r>
              <a:r>
                <a:rPr lang="it-IT" sz="1000" dirty="0" err="1">
                  <a:solidFill>
                    <a:srgbClr val="000000"/>
                  </a:solidFill>
                </a:rPr>
                <a:t>gessatori</a:t>
              </a:r>
              <a:endParaRPr lang="it-IT" sz="1000" dirty="0">
                <a:solidFill>
                  <a:srgbClr val="000000"/>
                </a:solidFill>
              </a:endParaRPr>
            </a:p>
          </p:txBody>
        </p:sp>
      </p:grpSp>
      <p:grpSp>
        <p:nvGrpSpPr>
          <p:cNvPr id="37" name="Gruppieren 36">
            <a:extLst>
              <a:ext uri="{FF2B5EF4-FFF2-40B4-BE49-F238E27FC236}">
                <a16:creationId xmlns:a16="http://schemas.microsoft.com/office/drawing/2014/main" id="{D2261749-F22B-4FF8-8B14-FBB70E717857}"/>
              </a:ext>
            </a:extLst>
          </p:cNvPr>
          <p:cNvGrpSpPr/>
          <p:nvPr/>
        </p:nvGrpSpPr>
        <p:grpSpPr>
          <a:xfrm>
            <a:off x="6234192" y="2520934"/>
            <a:ext cx="1634397" cy="1246676"/>
            <a:chOff x="5933504" y="2790237"/>
            <a:chExt cx="1634397" cy="1246676"/>
          </a:xfrm>
        </p:grpSpPr>
        <p:pic>
          <p:nvPicPr>
            <p:cNvPr id="38" name="Grafik 37">
              <a:extLst>
                <a:ext uri="{FF2B5EF4-FFF2-40B4-BE49-F238E27FC236}">
                  <a16:creationId xmlns:a16="http://schemas.microsoft.com/office/drawing/2014/main" id="{A7B9D2E2-AC4D-4D52-B648-B1F7901892E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933504" y="2790237"/>
              <a:ext cx="1618985" cy="1080000"/>
            </a:xfrm>
            <a:prstGeom prst="rect">
              <a:avLst/>
            </a:prstGeom>
          </p:spPr>
        </p:pic>
        <p:sp>
          <p:nvSpPr>
            <p:cNvPr id="39" name="Textfeld 38">
              <a:extLst>
                <a:ext uri="{FF2B5EF4-FFF2-40B4-BE49-F238E27FC236}">
                  <a16:creationId xmlns:a16="http://schemas.microsoft.com/office/drawing/2014/main" id="{CA39DD02-2625-43CF-9122-16697FE6D5EA}"/>
                </a:ext>
              </a:extLst>
            </p:cNvPr>
            <p:cNvSpPr txBox="1"/>
            <p:nvPr/>
          </p:nvSpPr>
          <p:spPr>
            <a:xfrm>
              <a:off x="5939961" y="3883025"/>
              <a:ext cx="1627940" cy="153888"/>
            </a:xfrm>
            <a:prstGeom prst="rect">
              <a:avLst/>
            </a:prstGeom>
            <a:noFill/>
          </p:spPr>
          <p:txBody>
            <a:bodyPr wrap="square" lIns="0" tIns="0" rIns="0" bIns="0" rtlCol="0">
              <a:spAutoFit/>
            </a:bodyPr>
            <a:lstStyle/>
            <a:p>
              <a:r>
                <a:rPr lang="it-IT" sz="1000" dirty="0">
                  <a:solidFill>
                    <a:srgbClr val="000000"/>
                  </a:solidFill>
                </a:rPr>
                <a:t>Lavori forestali</a:t>
              </a:r>
            </a:p>
          </p:txBody>
        </p:sp>
      </p:grpSp>
      <p:sp>
        <p:nvSpPr>
          <p:cNvPr id="40" name="Textfeld 39">
            <a:extLst>
              <a:ext uri="{FF2B5EF4-FFF2-40B4-BE49-F238E27FC236}">
                <a16:creationId xmlns:a16="http://schemas.microsoft.com/office/drawing/2014/main" id="{99FC35A8-43A9-4A3E-B392-3653DBEEC2FD}"/>
              </a:ext>
            </a:extLst>
          </p:cNvPr>
          <p:cNvSpPr txBox="1"/>
          <p:nvPr/>
        </p:nvSpPr>
        <p:spPr>
          <a:xfrm>
            <a:off x="4327566" y="4883344"/>
            <a:ext cx="1619406" cy="153888"/>
          </a:xfrm>
          <a:prstGeom prst="rect">
            <a:avLst/>
          </a:prstGeom>
          <a:noFill/>
        </p:spPr>
        <p:txBody>
          <a:bodyPr wrap="square" lIns="0" tIns="0" rIns="0" bIns="0" rtlCol="0">
            <a:spAutoFit/>
          </a:bodyPr>
          <a:lstStyle/>
          <a:p>
            <a:r>
              <a:rPr lang="it-IT" sz="1000" dirty="0">
                <a:solidFill>
                  <a:srgbClr val="000000"/>
                </a:solidFill>
              </a:rPr>
              <a:t>Carrelli elevatori</a:t>
            </a:r>
          </a:p>
        </p:txBody>
      </p:sp>
      <p:grpSp>
        <p:nvGrpSpPr>
          <p:cNvPr id="41" name="Gruppieren 40">
            <a:extLst>
              <a:ext uri="{FF2B5EF4-FFF2-40B4-BE49-F238E27FC236}">
                <a16:creationId xmlns:a16="http://schemas.microsoft.com/office/drawing/2014/main" id="{8225F723-98D4-4259-A573-7D4CFC349601}"/>
              </a:ext>
            </a:extLst>
          </p:cNvPr>
          <p:cNvGrpSpPr/>
          <p:nvPr/>
        </p:nvGrpSpPr>
        <p:grpSpPr>
          <a:xfrm>
            <a:off x="2447737" y="3820530"/>
            <a:ext cx="1626053" cy="1240960"/>
            <a:chOff x="5876664" y="4024360"/>
            <a:chExt cx="1626053" cy="1240960"/>
          </a:xfrm>
        </p:grpSpPr>
        <p:pic>
          <p:nvPicPr>
            <p:cNvPr id="42" name="Grafik 41">
              <a:extLst>
                <a:ext uri="{FF2B5EF4-FFF2-40B4-BE49-F238E27FC236}">
                  <a16:creationId xmlns:a16="http://schemas.microsoft.com/office/drawing/2014/main" id="{B99C7DA4-9BD1-4823-8FCF-74031FA7354E}"/>
                </a:ext>
              </a:extLst>
            </p:cNvPr>
            <p:cNvPicPr>
              <a:picLocks/>
            </p:cNvPicPr>
            <p:nvPr/>
          </p:nvPicPr>
          <p:blipFill>
            <a:blip r:embed="rId16" cstate="screen">
              <a:extLst>
                <a:ext uri="{28A0092B-C50C-407E-A947-70E740481C1C}">
                  <a14:useLocalDpi xmlns:a14="http://schemas.microsoft.com/office/drawing/2010/main" val="0"/>
                </a:ext>
              </a:extLst>
            </a:blip>
            <a:stretch>
              <a:fillRect/>
            </a:stretch>
          </p:blipFill>
          <p:spPr>
            <a:xfrm>
              <a:off x="5882717" y="4024360"/>
              <a:ext cx="1620000" cy="1080000"/>
            </a:xfrm>
            <a:prstGeom prst="rect">
              <a:avLst/>
            </a:prstGeom>
          </p:spPr>
        </p:pic>
        <p:sp>
          <p:nvSpPr>
            <p:cNvPr id="43" name="Textfeld 42">
              <a:extLst>
                <a:ext uri="{FF2B5EF4-FFF2-40B4-BE49-F238E27FC236}">
                  <a16:creationId xmlns:a16="http://schemas.microsoft.com/office/drawing/2014/main" id="{5A36BCE8-1A70-4013-B665-692DB888E269}"/>
                </a:ext>
              </a:extLst>
            </p:cNvPr>
            <p:cNvSpPr txBox="1"/>
            <p:nvPr/>
          </p:nvSpPr>
          <p:spPr>
            <a:xfrm>
              <a:off x="5876664" y="5111432"/>
              <a:ext cx="1626053" cy="153888"/>
            </a:xfrm>
            <a:prstGeom prst="rect">
              <a:avLst/>
            </a:prstGeom>
            <a:noFill/>
          </p:spPr>
          <p:txBody>
            <a:bodyPr wrap="square" lIns="0" tIns="0" rIns="0" bIns="0" rtlCol="0">
              <a:spAutoFit/>
            </a:bodyPr>
            <a:lstStyle/>
            <a:p>
              <a:r>
                <a:rPr lang="it-IT" sz="1000" dirty="0">
                  <a:solidFill>
                    <a:srgbClr val="000000"/>
                  </a:solidFill>
                </a:rPr>
                <a:t>Elettricità</a:t>
              </a:r>
            </a:p>
          </p:txBody>
        </p:sp>
      </p:grpSp>
      <p:grpSp>
        <p:nvGrpSpPr>
          <p:cNvPr id="44" name="Gruppieren 43">
            <a:extLst>
              <a:ext uri="{FF2B5EF4-FFF2-40B4-BE49-F238E27FC236}">
                <a16:creationId xmlns:a16="http://schemas.microsoft.com/office/drawing/2014/main" id="{8523D9D7-0799-478B-8FA6-377B6BB403FC}"/>
              </a:ext>
            </a:extLst>
          </p:cNvPr>
          <p:cNvGrpSpPr/>
          <p:nvPr/>
        </p:nvGrpSpPr>
        <p:grpSpPr>
          <a:xfrm>
            <a:off x="6247321" y="3811503"/>
            <a:ext cx="1620508" cy="1237478"/>
            <a:chOff x="547509" y="5210561"/>
            <a:chExt cx="1620508" cy="1237478"/>
          </a:xfrm>
        </p:grpSpPr>
        <p:pic>
          <p:nvPicPr>
            <p:cNvPr id="45" name="Grafik 44">
              <a:extLst>
                <a:ext uri="{FF2B5EF4-FFF2-40B4-BE49-F238E27FC236}">
                  <a16:creationId xmlns:a16="http://schemas.microsoft.com/office/drawing/2014/main" id="{1A6285C2-50CA-4460-B11A-DD43EEDE5843}"/>
                </a:ext>
              </a:extLst>
            </p:cNvPr>
            <p:cNvPicPr>
              <a:picLocks/>
            </p:cNvPicPr>
            <p:nvPr/>
          </p:nvPicPr>
          <p:blipFill rotWithShape="1">
            <a:blip r:embed="rId17" cstate="screen">
              <a:extLst>
                <a:ext uri="{28A0092B-C50C-407E-A947-70E740481C1C}">
                  <a14:useLocalDpi xmlns:a14="http://schemas.microsoft.com/office/drawing/2010/main" val="0"/>
                </a:ext>
              </a:extLst>
            </a:blip>
            <a:srcRect l="2528" t="5835" b="14991"/>
            <a:stretch/>
          </p:blipFill>
          <p:spPr>
            <a:xfrm>
              <a:off x="548017" y="5210561"/>
              <a:ext cx="1620000" cy="1080000"/>
            </a:xfrm>
            <a:prstGeom prst="rect">
              <a:avLst/>
            </a:prstGeom>
          </p:spPr>
        </p:pic>
        <p:sp>
          <p:nvSpPr>
            <p:cNvPr id="46" name="Textfeld 45">
              <a:extLst>
                <a:ext uri="{FF2B5EF4-FFF2-40B4-BE49-F238E27FC236}">
                  <a16:creationId xmlns:a16="http://schemas.microsoft.com/office/drawing/2014/main" id="{C46621AE-23AF-4474-859A-9CF7141FCEE2}"/>
                </a:ext>
              </a:extLst>
            </p:cNvPr>
            <p:cNvSpPr txBox="1"/>
            <p:nvPr/>
          </p:nvSpPr>
          <p:spPr>
            <a:xfrm>
              <a:off x="564603" y="6294151"/>
              <a:ext cx="1575388" cy="153888"/>
            </a:xfrm>
            <a:prstGeom prst="rect">
              <a:avLst/>
            </a:prstGeom>
            <a:noFill/>
          </p:spPr>
          <p:txBody>
            <a:bodyPr wrap="square" lIns="0" tIns="0" rIns="0" bIns="0" rtlCol="0">
              <a:spAutoFit/>
            </a:bodyPr>
            <a:lstStyle/>
            <a:p>
              <a:r>
                <a:rPr lang="it-IT" sz="1000" dirty="0">
                  <a:solidFill>
                    <a:srgbClr val="000000"/>
                  </a:solidFill>
                </a:rPr>
                <a:t>Linee elettriche ordinarie</a:t>
              </a:r>
            </a:p>
          </p:txBody>
        </p:sp>
        <p:pic>
          <p:nvPicPr>
            <p:cNvPr id="47" name="Grafik 46">
              <a:extLst>
                <a:ext uri="{FF2B5EF4-FFF2-40B4-BE49-F238E27FC236}">
                  <a16:creationId xmlns:a16="http://schemas.microsoft.com/office/drawing/2014/main" id="{4B912D08-D75D-47A2-95A4-6CBCAC15DE32}"/>
                </a:ext>
              </a:extLst>
            </p:cNvPr>
            <p:cNvPicPr>
              <a:picLocks/>
            </p:cNvPicPr>
            <p:nvPr/>
          </p:nvPicPr>
          <p:blipFill rotWithShape="1">
            <a:blip r:embed="rId17" cstate="screen">
              <a:extLst>
                <a:ext uri="{28A0092B-C50C-407E-A947-70E740481C1C}">
                  <a14:useLocalDpi xmlns:a14="http://schemas.microsoft.com/office/drawing/2010/main" val="0"/>
                </a:ext>
              </a:extLst>
            </a:blip>
            <a:srcRect l="2528" t="5835" b="14991"/>
            <a:stretch/>
          </p:blipFill>
          <p:spPr>
            <a:xfrm>
              <a:off x="547509" y="5210561"/>
              <a:ext cx="1620000" cy="1080000"/>
            </a:xfrm>
            <a:prstGeom prst="rect">
              <a:avLst/>
            </a:prstGeom>
          </p:spPr>
        </p:pic>
      </p:grpSp>
      <p:grpSp>
        <p:nvGrpSpPr>
          <p:cNvPr id="48" name="Gruppieren 47">
            <a:extLst>
              <a:ext uri="{FF2B5EF4-FFF2-40B4-BE49-F238E27FC236}">
                <a16:creationId xmlns:a16="http://schemas.microsoft.com/office/drawing/2014/main" id="{EB5BA52C-1240-4D0D-8D58-BD2F81DEAC31}"/>
              </a:ext>
            </a:extLst>
          </p:cNvPr>
          <p:cNvGrpSpPr/>
          <p:nvPr/>
        </p:nvGrpSpPr>
        <p:grpSpPr>
          <a:xfrm>
            <a:off x="8124974" y="3811503"/>
            <a:ext cx="1620000" cy="1243320"/>
            <a:chOff x="2305864" y="5219452"/>
            <a:chExt cx="1620000" cy="1243320"/>
          </a:xfrm>
        </p:grpSpPr>
        <p:pic>
          <p:nvPicPr>
            <p:cNvPr id="49" name="Grafik 48">
              <a:extLst>
                <a:ext uri="{FF2B5EF4-FFF2-40B4-BE49-F238E27FC236}">
                  <a16:creationId xmlns:a16="http://schemas.microsoft.com/office/drawing/2014/main" id="{7AAB4A19-667A-40B1-960E-AC4D4B1135C8}"/>
                </a:ext>
              </a:extLst>
            </p:cNvPr>
            <p:cNvPicPr>
              <a:picLocks/>
            </p:cNvPicPr>
            <p:nvPr/>
          </p:nvPicPr>
          <p:blipFill rotWithShape="1">
            <a:blip r:embed="rId18" cstate="screen">
              <a:extLst>
                <a:ext uri="{28A0092B-C50C-407E-A947-70E740481C1C}">
                  <a14:useLocalDpi xmlns:a14="http://schemas.microsoft.com/office/drawing/2010/main" val="0"/>
                </a:ext>
              </a:extLst>
            </a:blip>
            <a:srcRect l="9417" t="14920" r="11013" b="13922"/>
            <a:stretch/>
          </p:blipFill>
          <p:spPr>
            <a:xfrm>
              <a:off x="2305864" y="5219452"/>
              <a:ext cx="1620000" cy="1080000"/>
            </a:xfrm>
            <a:prstGeom prst="rect">
              <a:avLst/>
            </a:prstGeom>
          </p:spPr>
        </p:pic>
        <p:sp>
          <p:nvSpPr>
            <p:cNvPr id="50" name="Textfeld 49">
              <a:extLst>
                <a:ext uri="{FF2B5EF4-FFF2-40B4-BE49-F238E27FC236}">
                  <a16:creationId xmlns:a16="http://schemas.microsoft.com/office/drawing/2014/main" id="{868C238B-1340-4EA2-9171-3354B23CC59D}"/>
                </a:ext>
              </a:extLst>
            </p:cNvPr>
            <p:cNvSpPr txBox="1"/>
            <p:nvPr/>
          </p:nvSpPr>
          <p:spPr>
            <a:xfrm>
              <a:off x="2305864" y="6308884"/>
              <a:ext cx="1610447" cy="153888"/>
            </a:xfrm>
            <a:prstGeom prst="rect">
              <a:avLst/>
            </a:prstGeom>
            <a:noFill/>
          </p:spPr>
          <p:txBody>
            <a:bodyPr wrap="square" lIns="0" tIns="0" rIns="0" bIns="0" rtlCol="0">
              <a:spAutoFit/>
            </a:bodyPr>
            <a:lstStyle/>
            <a:p>
              <a:r>
                <a:rPr lang="it-IT" sz="1000" dirty="0">
                  <a:solidFill>
                    <a:srgbClr val="000000"/>
                  </a:solidFill>
                </a:rPr>
                <a:t>Linee aeree ad alta tensione</a:t>
              </a:r>
            </a:p>
          </p:txBody>
        </p:sp>
      </p:grpSp>
      <p:grpSp>
        <p:nvGrpSpPr>
          <p:cNvPr id="51" name="Gruppieren 50">
            <a:extLst>
              <a:ext uri="{FF2B5EF4-FFF2-40B4-BE49-F238E27FC236}">
                <a16:creationId xmlns:a16="http://schemas.microsoft.com/office/drawing/2014/main" id="{474622DF-AEF6-4F47-BD1C-74C33E637701}"/>
              </a:ext>
            </a:extLst>
          </p:cNvPr>
          <p:cNvGrpSpPr/>
          <p:nvPr/>
        </p:nvGrpSpPr>
        <p:grpSpPr>
          <a:xfrm>
            <a:off x="549272" y="5090760"/>
            <a:ext cx="1620000" cy="1353897"/>
            <a:chOff x="5861974" y="5069777"/>
            <a:chExt cx="1620000" cy="1353897"/>
          </a:xfrm>
        </p:grpSpPr>
        <p:pic>
          <p:nvPicPr>
            <p:cNvPr id="52" name="Grafik 51">
              <a:extLst>
                <a:ext uri="{FF2B5EF4-FFF2-40B4-BE49-F238E27FC236}">
                  <a16:creationId xmlns:a16="http://schemas.microsoft.com/office/drawing/2014/main" id="{477F6135-87F8-4015-ACCD-3A61B4F13046}"/>
                </a:ext>
              </a:extLst>
            </p:cNvPr>
            <p:cNvPicPr>
              <a:picLocks/>
            </p:cNvPicPr>
            <p:nvPr/>
          </p:nvPicPr>
          <p:blipFill rotWithShape="1">
            <a:blip r:embed="rId19" cstate="print">
              <a:extLst>
                <a:ext uri="{28A0092B-C50C-407E-A947-70E740481C1C}">
                  <a14:useLocalDpi xmlns:a14="http://schemas.microsoft.com/office/drawing/2010/main" val="0"/>
                </a:ext>
              </a:extLst>
            </a:blip>
            <a:srcRect l="1" r="1715"/>
            <a:stretch/>
          </p:blipFill>
          <p:spPr>
            <a:xfrm>
              <a:off x="5861974" y="5069777"/>
              <a:ext cx="1620000" cy="1080000"/>
            </a:xfrm>
            <a:prstGeom prst="rect">
              <a:avLst/>
            </a:prstGeom>
          </p:spPr>
        </p:pic>
        <p:sp>
          <p:nvSpPr>
            <p:cNvPr id="53" name="Textfeld 52">
              <a:extLst>
                <a:ext uri="{FF2B5EF4-FFF2-40B4-BE49-F238E27FC236}">
                  <a16:creationId xmlns:a16="http://schemas.microsoft.com/office/drawing/2014/main" id="{B3CD41BB-3693-4A8D-988B-97CB5A67F6AC}"/>
                </a:ext>
              </a:extLst>
            </p:cNvPr>
            <p:cNvSpPr txBox="1"/>
            <p:nvPr/>
          </p:nvSpPr>
          <p:spPr>
            <a:xfrm>
              <a:off x="5871488" y="6162064"/>
              <a:ext cx="1602206" cy="261610"/>
            </a:xfrm>
            <a:prstGeom prst="rect">
              <a:avLst/>
            </a:prstGeom>
            <a:noFill/>
          </p:spPr>
          <p:txBody>
            <a:bodyPr wrap="square" lIns="0" tIns="0" rIns="0" bIns="0" rtlCol="0">
              <a:spAutoFit/>
            </a:bodyPr>
            <a:lstStyle/>
            <a:p>
              <a:pPr>
                <a:lnSpc>
                  <a:spcPct val="85000"/>
                </a:lnSpc>
              </a:pPr>
              <a:r>
                <a:rPr lang="it-IT" sz="1000" dirty="0">
                  <a:solidFill>
                    <a:srgbClr val="000000"/>
                  </a:solidFill>
                </a:rPr>
                <a:t>Personale di terra in caso di trasporto con elicottero</a:t>
              </a:r>
            </a:p>
          </p:txBody>
        </p:sp>
      </p:grpSp>
      <p:grpSp>
        <p:nvGrpSpPr>
          <p:cNvPr id="54" name="Gruppieren 53">
            <a:extLst>
              <a:ext uri="{FF2B5EF4-FFF2-40B4-BE49-F238E27FC236}">
                <a16:creationId xmlns:a16="http://schemas.microsoft.com/office/drawing/2014/main" id="{1A816838-C3F2-4732-84F2-70DF989F369F}"/>
              </a:ext>
            </a:extLst>
          </p:cNvPr>
          <p:cNvGrpSpPr/>
          <p:nvPr/>
        </p:nvGrpSpPr>
        <p:grpSpPr>
          <a:xfrm>
            <a:off x="2438642" y="5082172"/>
            <a:ext cx="1620000" cy="1239908"/>
            <a:chOff x="7621495" y="5176609"/>
            <a:chExt cx="1620000" cy="1239908"/>
          </a:xfrm>
        </p:grpSpPr>
        <p:pic>
          <p:nvPicPr>
            <p:cNvPr id="55" name="Grafik 54">
              <a:extLst>
                <a:ext uri="{FF2B5EF4-FFF2-40B4-BE49-F238E27FC236}">
                  <a16:creationId xmlns:a16="http://schemas.microsoft.com/office/drawing/2014/main" id="{5C51A4BC-4123-422C-A790-8FC8A8A94193}"/>
                </a:ext>
              </a:extLst>
            </p:cNvPr>
            <p:cNvPicPr>
              <a:picLocks/>
            </p:cNvPicPr>
            <p:nvPr/>
          </p:nvPicPr>
          <p:blipFill rotWithShape="1">
            <a:blip r:embed="rId20" cstate="screen">
              <a:extLst>
                <a:ext uri="{28A0092B-C50C-407E-A947-70E740481C1C}">
                  <a14:useLocalDpi xmlns:a14="http://schemas.microsoft.com/office/drawing/2010/main" val="0"/>
                </a:ext>
              </a:extLst>
            </a:blip>
            <a:srcRect r="813"/>
            <a:stretch/>
          </p:blipFill>
          <p:spPr>
            <a:xfrm>
              <a:off x="7621495" y="5176609"/>
              <a:ext cx="1620000" cy="1080000"/>
            </a:xfrm>
            <a:prstGeom prst="rect">
              <a:avLst/>
            </a:prstGeom>
          </p:spPr>
        </p:pic>
        <p:sp>
          <p:nvSpPr>
            <p:cNvPr id="56" name="Textfeld 55">
              <a:extLst>
                <a:ext uri="{FF2B5EF4-FFF2-40B4-BE49-F238E27FC236}">
                  <a16:creationId xmlns:a16="http://schemas.microsoft.com/office/drawing/2014/main" id="{3CD12857-B307-4AC7-997A-F1392B55A92F}"/>
                </a:ext>
              </a:extLst>
            </p:cNvPr>
            <p:cNvSpPr txBox="1"/>
            <p:nvPr/>
          </p:nvSpPr>
          <p:spPr>
            <a:xfrm>
              <a:off x="7621495" y="6262629"/>
              <a:ext cx="1310898" cy="153888"/>
            </a:xfrm>
            <a:prstGeom prst="rect">
              <a:avLst/>
            </a:prstGeom>
            <a:noFill/>
          </p:spPr>
          <p:txBody>
            <a:bodyPr wrap="square" lIns="0" tIns="0" rIns="0" bIns="0" rtlCol="0">
              <a:spAutoFit/>
            </a:bodyPr>
            <a:lstStyle/>
            <a:p>
              <a:r>
                <a:rPr lang="it-IT" sz="1000" dirty="0">
                  <a:solidFill>
                    <a:srgbClr val="000000"/>
                  </a:solidFill>
                </a:rPr>
                <a:t>Amianto (varie)</a:t>
              </a:r>
            </a:p>
          </p:txBody>
        </p:sp>
      </p:grpSp>
      <p:grpSp>
        <p:nvGrpSpPr>
          <p:cNvPr id="57" name="Gruppieren 56">
            <a:extLst>
              <a:ext uri="{FF2B5EF4-FFF2-40B4-BE49-F238E27FC236}">
                <a16:creationId xmlns:a16="http://schemas.microsoft.com/office/drawing/2014/main" id="{BBE8C0B0-08E4-4EF9-A491-C4B4BE5CEA59}"/>
              </a:ext>
            </a:extLst>
          </p:cNvPr>
          <p:cNvGrpSpPr/>
          <p:nvPr/>
        </p:nvGrpSpPr>
        <p:grpSpPr>
          <a:xfrm>
            <a:off x="4341091" y="1230618"/>
            <a:ext cx="1754909" cy="1247663"/>
            <a:chOff x="4333368" y="1230618"/>
            <a:chExt cx="1754909" cy="1247663"/>
          </a:xfrm>
        </p:grpSpPr>
        <p:pic>
          <p:nvPicPr>
            <p:cNvPr id="58" name="Grafik 57">
              <a:extLst>
                <a:ext uri="{FF2B5EF4-FFF2-40B4-BE49-F238E27FC236}">
                  <a16:creationId xmlns:a16="http://schemas.microsoft.com/office/drawing/2014/main" id="{16392553-6A7C-41DA-84E2-C6E3C1DDE331}"/>
                </a:ext>
              </a:extLst>
            </p:cNvPr>
            <p:cNvPicPr>
              <a:picLocks/>
            </p:cNvPicPr>
            <p:nvPr/>
          </p:nvPicPr>
          <p:blipFill rotWithShape="1">
            <a:blip r:embed="rId21" cstate="screen">
              <a:extLst>
                <a:ext uri="{28A0092B-C50C-407E-A947-70E740481C1C}">
                  <a14:useLocalDpi xmlns:a14="http://schemas.microsoft.com/office/drawing/2010/main" val="0"/>
                </a:ext>
              </a:extLst>
            </a:blip>
            <a:srcRect b="56780"/>
            <a:stretch/>
          </p:blipFill>
          <p:spPr>
            <a:xfrm>
              <a:off x="4333368" y="1230618"/>
              <a:ext cx="1620000" cy="1080000"/>
            </a:xfrm>
            <a:prstGeom prst="rect">
              <a:avLst/>
            </a:prstGeom>
          </p:spPr>
        </p:pic>
        <p:sp>
          <p:nvSpPr>
            <p:cNvPr id="59" name="Textfeld 58">
              <a:extLst>
                <a:ext uri="{FF2B5EF4-FFF2-40B4-BE49-F238E27FC236}">
                  <a16:creationId xmlns:a16="http://schemas.microsoft.com/office/drawing/2014/main" id="{247F15E8-70EE-4F24-B4BF-6EEA722230A0}"/>
                </a:ext>
              </a:extLst>
            </p:cNvPr>
            <p:cNvSpPr txBox="1"/>
            <p:nvPr/>
          </p:nvSpPr>
          <p:spPr>
            <a:xfrm>
              <a:off x="4341926" y="2324393"/>
              <a:ext cx="1746351" cy="153888"/>
            </a:xfrm>
            <a:prstGeom prst="rect">
              <a:avLst/>
            </a:prstGeom>
            <a:noFill/>
          </p:spPr>
          <p:txBody>
            <a:bodyPr wrap="square" lIns="0" tIns="0" rIns="0" bIns="0" rtlCol="0">
              <a:spAutoFit/>
            </a:bodyPr>
            <a:lstStyle/>
            <a:p>
              <a:r>
                <a:rPr lang="it-IT" sz="1000" spc="-50" dirty="0">
                  <a:solidFill>
                    <a:srgbClr val="000000"/>
                  </a:solidFill>
                </a:rPr>
                <a:t>Montaggio di costruzioni in acciaio</a:t>
              </a:r>
            </a:p>
          </p:txBody>
        </p:sp>
      </p:grpSp>
      <p:grpSp>
        <p:nvGrpSpPr>
          <p:cNvPr id="60" name="Gruppieren 59">
            <a:extLst>
              <a:ext uri="{FF2B5EF4-FFF2-40B4-BE49-F238E27FC236}">
                <a16:creationId xmlns:a16="http://schemas.microsoft.com/office/drawing/2014/main" id="{F1FC2C5E-E325-4642-8806-B2206FD8E7A2}"/>
              </a:ext>
            </a:extLst>
          </p:cNvPr>
          <p:cNvGrpSpPr/>
          <p:nvPr/>
        </p:nvGrpSpPr>
        <p:grpSpPr>
          <a:xfrm>
            <a:off x="4328498" y="5093453"/>
            <a:ext cx="1620521" cy="1250457"/>
            <a:chOff x="10020616" y="1235490"/>
            <a:chExt cx="1620521" cy="1250457"/>
          </a:xfrm>
        </p:grpSpPr>
        <p:pic>
          <p:nvPicPr>
            <p:cNvPr id="61" name="Grafik 60">
              <a:extLst>
                <a:ext uri="{FF2B5EF4-FFF2-40B4-BE49-F238E27FC236}">
                  <a16:creationId xmlns:a16="http://schemas.microsoft.com/office/drawing/2014/main" id="{BE9577E9-B4A3-40C7-984E-1A325B07411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36004" b="19875"/>
            <a:stretch/>
          </p:blipFill>
          <p:spPr>
            <a:xfrm>
              <a:off x="10020616" y="1235490"/>
              <a:ext cx="1620000" cy="1080000"/>
            </a:xfrm>
            <a:prstGeom prst="rect">
              <a:avLst/>
            </a:prstGeom>
          </p:spPr>
        </p:pic>
        <p:sp>
          <p:nvSpPr>
            <p:cNvPr id="62" name="Textfeld 38">
              <a:extLst>
                <a:ext uri="{FF2B5EF4-FFF2-40B4-BE49-F238E27FC236}">
                  <a16:creationId xmlns:a16="http://schemas.microsoft.com/office/drawing/2014/main" id="{D0427FEC-404A-4D20-9ED4-F165EAF4AFA5}"/>
                </a:ext>
              </a:extLst>
            </p:cNvPr>
            <p:cNvSpPr txBox="1"/>
            <p:nvPr/>
          </p:nvSpPr>
          <p:spPr>
            <a:xfrm>
              <a:off x="10021718" y="2362836"/>
              <a:ext cx="1619419" cy="123111"/>
            </a:xfrm>
            <a:prstGeom prst="rect">
              <a:avLst/>
            </a:prstGeom>
            <a:noFill/>
          </p:spPr>
          <p:txBody>
            <a:bodyPr wrap="square" lIns="0" tIns="0" rIns="0" bIns="0" rtlCol="0">
              <a:spAutoFit/>
            </a:bodyPr>
            <a:lstStyle/>
            <a:p>
              <a:pPr eaLnBrk="0" fontAlgn="base" hangingPunct="0">
                <a:lnSpc>
                  <a:spcPct val="80000"/>
                </a:lnSpc>
                <a:spcAft>
                  <a:spcPts val="0"/>
                </a:spcAft>
              </a:pPr>
              <a:r>
                <a:rPr lang="de-CH" sz="1000" kern="1200" dirty="0" err="1">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Tecnici</a:t>
              </a:r>
              <a:r>
                <a:rPr lang="de-CH" sz="10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della </a:t>
              </a:r>
              <a:r>
                <a:rPr lang="de-CH" sz="1000" kern="1200" dirty="0" err="1">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costruzione</a:t>
              </a:r>
              <a:endParaRPr lang="de-CH" dirty="0">
                <a:effectLst/>
                <a:latin typeface="Times New Roman" panose="02020603050405020304" pitchFamily="18" charset="0"/>
                <a:ea typeface="Times New Roman" panose="02020603050405020304" pitchFamily="18" charset="0"/>
              </a:endParaRPr>
            </a:p>
          </p:txBody>
        </p:sp>
      </p:grpSp>
      <p:sp>
        <p:nvSpPr>
          <p:cNvPr id="63" name="Textfeld 39">
            <a:extLst>
              <a:ext uri="{FF2B5EF4-FFF2-40B4-BE49-F238E27FC236}">
                <a16:creationId xmlns:a16="http://schemas.microsoft.com/office/drawing/2014/main" id="{1635517C-8E5B-483A-9EA0-FD34146A9619}"/>
              </a:ext>
            </a:extLst>
          </p:cNvPr>
          <p:cNvSpPr txBox="1"/>
          <p:nvPr/>
        </p:nvSpPr>
        <p:spPr>
          <a:xfrm>
            <a:off x="6230243" y="6213824"/>
            <a:ext cx="1600316" cy="123111"/>
          </a:xfrm>
          <a:prstGeom prst="rect">
            <a:avLst/>
          </a:prstGeom>
          <a:noFill/>
        </p:spPr>
        <p:txBody>
          <a:bodyPr wrap="square" lIns="0" tIns="0" rIns="0" bIns="0" rtlCol="0">
            <a:spAutoFit/>
          </a:bodyPr>
          <a:lstStyle/>
          <a:p>
            <a:pPr eaLnBrk="0" fontAlgn="base" hangingPunct="0">
              <a:lnSpc>
                <a:spcPct val="80000"/>
              </a:lnSpc>
              <a:spcAft>
                <a:spcPts val="0"/>
              </a:spcAft>
            </a:pPr>
            <a:r>
              <a:rPr lang="de-CH" sz="1000" dirty="0">
                <a:solidFill>
                  <a:srgbClr val="000000"/>
                </a:solidFill>
                <a:ea typeface="MS PGothic" panose="020B0600070205080204" pitchFamily="34" charset="-128"/>
                <a:cs typeface="Times New Roman" panose="02020603050405020304" pitchFamily="18" charset="0"/>
              </a:rPr>
              <a:t>Lavori in </a:t>
            </a:r>
            <a:r>
              <a:rPr lang="de-CH" sz="1000" dirty="0" err="1">
                <a:solidFill>
                  <a:srgbClr val="000000"/>
                </a:solidFill>
                <a:ea typeface="MS PGothic" panose="020B0600070205080204" pitchFamily="34" charset="-128"/>
                <a:cs typeface="Times New Roman" panose="02020603050405020304" pitchFamily="18" charset="0"/>
              </a:rPr>
              <a:t>sotterraneo</a:t>
            </a:r>
            <a:endParaRPr lang="de-CH" sz="1000" dirty="0">
              <a:effectLst/>
              <a:ea typeface="Times New Roman" panose="02020603050405020304" pitchFamily="18" charset="0"/>
            </a:endParaRPr>
          </a:p>
        </p:txBody>
      </p:sp>
      <p:grpSp>
        <p:nvGrpSpPr>
          <p:cNvPr id="64" name="Gruppieren 63">
            <a:extLst>
              <a:ext uri="{FF2B5EF4-FFF2-40B4-BE49-F238E27FC236}">
                <a16:creationId xmlns:a16="http://schemas.microsoft.com/office/drawing/2014/main" id="{55D7221A-F076-411C-8919-35D31496C6BF}"/>
              </a:ext>
            </a:extLst>
          </p:cNvPr>
          <p:cNvGrpSpPr/>
          <p:nvPr/>
        </p:nvGrpSpPr>
        <p:grpSpPr>
          <a:xfrm>
            <a:off x="10018186" y="1227378"/>
            <a:ext cx="1619999" cy="1240290"/>
            <a:chOff x="540140" y="4028637"/>
            <a:chExt cx="1619999" cy="1240290"/>
          </a:xfrm>
        </p:grpSpPr>
        <p:pic>
          <p:nvPicPr>
            <p:cNvPr id="65" name="Grafik 64">
              <a:extLst>
                <a:ext uri="{FF2B5EF4-FFF2-40B4-BE49-F238E27FC236}">
                  <a16:creationId xmlns:a16="http://schemas.microsoft.com/office/drawing/2014/main" id="{F45A5C5D-EE75-4050-88F8-090632F6DF47}"/>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540140" y="4028637"/>
              <a:ext cx="1619999" cy="1080000"/>
            </a:xfrm>
            <a:prstGeom prst="rect">
              <a:avLst/>
            </a:prstGeom>
          </p:spPr>
        </p:pic>
        <p:sp>
          <p:nvSpPr>
            <p:cNvPr id="66" name="Textfeld 65">
              <a:extLst>
                <a:ext uri="{FF2B5EF4-FFF2-40B4-BE49-F238E27FC236}">
                  <a16:creationId xmlns:a16="http://schemas.microsoft.com/office/drawing/2014/main" id="{FAC9CA6F-DD9C-4E6E-82BD-4CD9615E0EFC}"/>
                </a:ext>
              </a:extLst>
            </p:cNvPr>
            <p:cNvSpPr txBox="1"/>
            <p:nvPr/>
          </p:nvSpPr>
          <p:spPr>
            <a:xfrm>
              <a:off x="549663" y="5115039"/>
              <a:ext cx="1610476" cy="153888"/>
            </a:xfrm>
            <a:prstGeom prst="rect">
              <a:avLst/>
            </a:prstGeom>
            <a:noFill/>
          </p:spPr>
          <p:txBody>
            <a:bodyPr wrap="square" lIns="0" tIns="0" rIns="0" bIns="0" rtlCol="0">
              <a:spAutoFit/>
            </a:bodyPr>
            <a:lstStyle/>
            <a:p>
              <a:r>
                <a:rPr lang="it-IT" sz="1000" dirty="0">
                  <a:solidFill>
                    <a:srgbClr val="000000"/>
                  </a:solidFill>
                </a:rPr>
                <a:t>Industria e artigianato</a:t>
              </a:r>
            </a:p>
          </p:txBody>
        </p:sp>
      </p:grpSp>
      <p:grpSp>
        <p:nvGrpSpPr>
          <p:cNvPr id="67" name="Gruppieren 66">
            <a:extLst>
              <a:ext uri="{FF2B5EF4-FFF2-40B4-BE49-F238E27FC236}">
                <a16:creationId xmlns:a16="http://schemas.microsoft.com/office/drawing/2014/main" id="{1C0FA96C-3E06-4966-8C2D-E7FF951D6309}"/>
              </a:ext>
            </a:extLst>
          </p:cNvPr>
          <p:cNvGrpSpPr/>
          <p:nvPr/>
        </p:nvGrpSpPr>
        <p:grpSpPr>
          <a:xfrm>
            <a:off x="10025061" y="2520934"/>
            <a:ext cx="1621656" cy="1240289"/>
            <a:chOff x="2317514" y="4021999"/>
            <a:chExt cx="1621656" cy="1240289"/>
          </a:xfrm>
        </p:grpSpPr>
        <p:pic>
          <p:nvPicPr>
            <p:cNvPr id="68" name="Grafik 67">
              <a:extLst>
                <a:ext uri="{FF2B5EF4-FFF2-40B4-BE49-F238E27FC236}">
                  <a16:creationId xmlns:a16="http://schemas.microsoft.com/office/drawing/2014/main" id="{079E9757-915F-48E1-997C-B49E549CF635}"/>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2320183" y="4021999"/>
              <a:ext cx="1618987" cy="1080000"/>
            </a:xfrm>
            <a:prstGeom prst="rect">
              <a:avLst/>
            </a:prstGeom>
          </p:spPr>
        </p:pic>
        <p:sp>
          <p:nvSpPr>
            <p:cNvPr id="69" name="Textfeld 68">
              <a:extLst>
                <a:ext uri="{FF2B5EF4-FFF2-40B4-BE49-F238E27FC236}">
                  <a16:creationId xmlns:a16="http://schemas.microsoft.com/office/drawing/2014/main" id="{AA2EB4CF-4399-4BE2-AD9D-B80A88994805}"/>
                </a:ext>
              </a:extLst>
            </p:cNvPr>
            <p:cNvSpPr txBox="1"/>
            <p:nvPr/>
          </p:nvSpPr>
          <p:spPr>
            <a:xfrm>
              <a:off x="2317514" y="5108400"/>
              <a:ext cx="1603488" cy="153888"/>
            </a:xfrm>
            <a:prstGeom prst="rect">
              <a:avLst/>
            </a:prstGeom>
            <a:noFill/>
          </p:spPr>
          <p:txBody>
            <a:bodyPr wrap="square" lIns="0" tIns="0" rIns="0" bIns="0" rtlCol="0">
              <a:spAutoFit/>
            </a:bodyPr>
            <a:lstStyle/>
            <a:p>
              <a:r>
                <a:rPr lang="it-IT" sz="1000" dirty="0">
                  <a:solidFill>
                    <a:srgbClr val="000000"/>
                  </a:solidFill>
                </a:rPr>
                <a:t>Manutenzione</a:t>
              </a:r>
            </a:p>
          </p:txBody>
        </p:sp>
      </p:grpSp>
      <p:grpSp>
        <p:nvGrpSpPr>
          <p:cNvPr id="70" name="Gruppieren 69">
            <a:extLst>
              <a:ext uri="{FF2B5EF4-FFF2-40B4-BE49-F238E27FC236}">
                <a16:creationId xmlns:a16="http://schemas.microsoft.com/office/drawing/2014/main" id="{5F192E7B-8FDD-4A88-98FF-A4557130E928}"/>
              </a:ext>
            </a:extLst>
          </p:cNvPr>
          <p:cNvGrpSpPr/>
          <p:nvPr/>
        </p:nvGrpSpPr>
        <p:grpSpPr>
          <a:xfrm>
            <a:off x="10039857" y="3807917"/>
            <a:ext cx="1618985" cy="1243623"/>
            <a:chOff x="4051357" y="5222332"/>
            <a:chExt cx="1618985" cy="1243623"/>
          </a:xfrm>
        </p:grpSpPr>
        <p:pic>
          <p:nvPicPr>
            <p:cNvPr id="71" name="Grafik 70">
              <a:extLst>
                <a:ext uri="{FF2B5EF4-FFF2-40B4-BE49-F238E27FC236}">
                  <a16:creationId xmlns:a16="http://schemas.microsoft.com/office/drawing/2014/main" id="{1207CE37-5BBB-48E3-BDC3-A08F23077907}"/>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4051357" y="5222332"/>
              <a:ext cx="1618985" cy="1080000"/>
            </a:xfrm>
            <a:prstGeom prst="rect">
              <a:avLst/>
            </a:prstGeom>
          </p:spPr>
        </p:pic>
        <p:sp>
          <p:nvSpPr>
            <p:cNvPr id="72" name="Textfeld 71">
              <a:extLst>
                <a:ext uri="{FF2B5EF4-FFF2-40B4-BE49-F238E27FC236}">
                  <a16:creationId xmlns:a16="http://schemas.microsoft.com/office/drawing/2014/main" id="{FDADE2B6-40A2-4D1A-928F-F93C06203263}"/>
                </a:ext>
              </a:extLst>
            </p:cNvPr>
            <p:cNvSpPr txBox="1"/>
            <p:nvPr/>
          </p:nvSpPr>
          <p:spPr>
            <a:xfrm>
              <a:off x="4058446" y="6312067"/>
              <a:ext cx="1600819" cy="153888"/>
            </a:xfrm>
            <a:prstGeom prst="rect">
              <a:avLst/>
            </a:prstGeom>
            <a:noFill/>
          </p:spPr>
          <p:txBody>
            <a:bodyPr wrap="square" lIns="0" tIns="0" rIns="0" bIns="0" rtlCol="0">
              <a:spAutoFit/>
            </a:bodyPr>
            <a:lstStyle/>
            <a:p>
              <a:r>
                <a:rPr lang="it-IT" sz="1000" dirty="0">
                  <a:solidFill>
                    <a:srgbClr val="000000"/>
                  </a:solidFill>
                </a:rPr>
                <a:t>Funivie e sciovie</a:t>
              </a:r>
            </a:p>
          </p:txBody>
        </p:sp>
      </p:grpSp>
    </p:spTree>
    <p:extLst>
      <p:ext uri="{BB962C8B-B14F-4D97-AF65-F5344CB8AC3E}">
        <p14:creationId xmlns:p14="http://schemas.microsoft.com/office/powerpoint/2010/main" val="46515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it-IT" dirty="0"/>
              <a:t>Preparazione per gli organizzatori</a:t>
            </a:r>
          </a:p>
        </p:txBody>
      </p:sp>
      <p:sp>
        <p:nvSpPr>
          <p:cNvPr id="9" name="Inhaltsplatzhalter 8"/>
          <p:cNvSpPr>
            <a:spLocks noGrp="1"/>
          </p:cNvSpPr>
          <p:nvPr>
            <p:ph idx="1"/>
          </p:nvPr>
        </p:nvSpPr>
        <p:spPr>
          <a:xfrm>
            <a:off x="551384" y="1556792"/>
            <a:ext cx="11089232" cy="4608513"/>
          </a:xfrm>
        </p:spPr>
        <p:txBody>
          <a:bodyPr/>
          <a:lstStyle/>
          <a:p>
            <a:pPr marL="457200" indent="-457200">
              <a:spcAft>
                <a:spcPts val="600"/>
              </a:spcAft>
              <a:buFont typeface="+mj-lt"/>
              <a:buAutoNum type="arabicPeriod"/>
            </a:pPr>
            <a:r>
              <a:rPr lang="it-IT" sz="2000" dirty="0"/>
              <a:t>Pianificare il seminario; tempo disponibile: 1 ora e mezza </a:t>
            </a:r>
            <a:r>
              <a:rPr lang="it-IT" sz="2000" dirty="0" err="1"/>
              <a:t>ca</a:t>
            </a:r>
            <a:r>
              <a:rPr lang="it-IT" sz="2000" dirty="0"/>
              <a:t>. </a:t>
            </a:r>
            <a:endParaRPr lang="de-CH" sz="2000" dirty="0"/>
          </a:p>
          <a:p>
            <a:pPr marL="1062038" lvl="2" indent="-342900">
              <a:spcAft>
                <a:spcPts val="600"/>
              </a:spcAft>
              <a:buFont typeface="Arial" panose="020B0604020202020204" pitchFamily="34" charset="0"/>
              <a:buChar char="•"/>
            </a:pPr>
            <a:r>
              <a:rPr lang="it-IT" sz="1800" dirty="0"/>
              <a:t>data, luogo, invito, …</a:t>
            </a:r>
            <a:endParaRPr lang="de-CH" sz="1800" dirty="0"/>
          </a:p>
          <a:p>
            <a:pPr marL="457200" indent="-457200">
              <a:spcAft>
                <a:spcPts val="600"/>
              </a:spcAft>
              <a:buFont typeface="+mj-lt"/>
              <a:buAutoNum type="arabicPeriod"/>
            </a:pPr>
            <a:r>
              <a:rPr lang="it-IT" sz="2000" dirty="0"/>
              <a:t>Chiamare la Direzione per l'introduzione</a:t>
            </a:r>
          </a:p>
          <a:p>
            <a:pPr marL="457200" indent="-457200">
              <a:spcAft>
                <a:spcPts val="600"/>
              </a:spcAft>
              <a:buFont typeface="+mj-lt"/>
              <a:buAutoNum type="arabicPeriod"/>
            </a:pPr>
            <a:r>
              <a:rPr lang="it-IT" sz="2000" dirty="0"/>
              <a:t>Preparare una presentazione personalizzata</a:t>
            </a:r>
            <a:endParaRPr lang="de-CH" sz="2000" dirty="0"/>
          </a:p>
          <a:p>
            <a:pPr marL="1073150" lvl="2" indent="-342900">
              <a:spcAft>
                <a:spcPts val="600"/>
              </a:spcAft>
              <a:buFont typeface="Arial" panose="020B0604020202020204" pitchFamily="34" charset="0"/>
              <a:buChar char="•"/>
            </a:pPr>
            <a:r>
              <a:rPr lang="it-IT" sz="1800" dirty="0"/>
              <a:t>Presentare le cifre relative agli infortuni (lucidi 17+18) </a:t>
            </a:r>
            <a:r>
              <a:rPr lang="it-IT" sz="1800" dirty="0">
                <a:sym typeface="Wingdings"/>
              </a:rPr>
              <a:t> reperibili presso l'agenzia Suva competente</a:t>
            </a:r>
            <a:endParaRPr lang="de-CH" sz="1800" dirty="0"/>
          </a:p>
          <a:p>
            <a:pPr marL="1073150" lvl="2" indent="-342900">
              <a:spcAft>
                <a:spcPts val="600"/>
              </a:spcAft>
              <a:buFont typeface="Arial" panose="020B0604020202020204" pitchFamily="34" charset="0"/>
              <a:buChar char="•"/>
            </a:pPr>
            <a:r>
              <a:rPr lang="it-IT" sz="1800" dirty="0"/>
              <a:t>Aggiungere foto di situazioni pericolose (lucido 20) </a:t>
            </a:r>
            <a:endParaRPr lang="de-CH" sz="1800" dirty="0"/>
          </a:p>
          <a:p>
            <a:pPr marL="180975" indent="-457200" eaLnBrk="0" fontAlgn="base" hangingPunct="0">
              <a:lnSpc>
                <a:spcPct val="90000"/>
              </a:lnSpc>
              <a:spcBef>
                <a:spcPct val="0"/>
              </a:spcBef>
              <a:spcAft>
                <a:spcPts val="600"/>
              </a:spcAft>
              <a:buFont typeface="+mj-lt"/>
              <a:buAutoNum type="arabicPeriod"/>
            </a:pPr>
            <a:r>
              <a:rPr lang="it-IT" sz="2000" dirty="0"/>
              <a:t>Stampare il quiz da far compilare ai partecipanti al termine della presentazione (lucidi 8+9+42)</a:t>
            </a:r>
            <a:endParaRPr lang="de-CH" sz="2000" dirty="0"/>
          </a:p>
          <a:p>
            <a:pPr marL="180975" indent="-457200" eaLnBrk="0" fontAlgn="base" hangingPunct="0">
              <a:lnSpc>
                <a:spcPct val="90000"/>
              </a:lnSpc>
              <a:spcBef>
                <a:spcPct val="0"/>
              </a:spcBef>
              <a:spcAft>
                <a:spcPts val="600"/>
              </a:spcAft>
              <a:buFont typeface="+mj-lt"/>
              <a:buAutoNum type="arabicPeriod"/>
            </a:pPr>
            <a:r>
              <a:rPr lang="it-IT" sz="2000" dirty="0"/>
              <a:t>Ordinare e distribuire le regole vitali (lucido 38) </a:t>
            </a:r>
            <a:r>
              <a:rPr lang="it-IT" sz="2000" dirty="0">
                <a:sym typeface="Wingdings"/>
              </a:rPr>
              <a:t> </a:t>
            </a:r>
            <a:r>
              <a:rPr lang="it-IT" sz="2000" dirty="0">
                <a:hlinkClick r:id="rId2"/>
              </a:rPr>
              <a:t>www.suva.ch/regole</a:t>
            </a:r>
            <a:endParaRPr lang="it-IT" sz="2000" dirty="0"/>
          </a:p>
          <a:p>
            <a:pPr marL="180975" indent="-457200" eaLnBrk="0" fontAlgn="base" hangingPunct="0">
              <a:lnSpc>
                <a:spcPct val="90000"/>
              </a:lnSpc>
              <a:spcBef>
                <a:spcPct val="0"/>
              </a:spcBef>
              <a:spcAft>
                <a:spcPts val="600"/>
              </a:spcAft>
              <a:buFont typeface="+mj-lt"/>
              <a:buAutoNum type="arabicPeriod"/>
            </a:pPr>
            <a:r>
              <a:rPr lang="it-IT" sz="2000" dirty="0"/>
              <a:t>Tenere la presentazione come da programma</a:t>
            </a:r>
          </a:p>
          <a:p>
            <a:pPr eaLnBrk="0" fontAlgn="base" hangingPunct="0">
              <a:lnSpc>
                <a:spcPct val="90000"/>
              </a:lnSpc>
              <a:spcBef>
                <a:spcPct val="0"/>
              </a:spcBef>
              <a:spcAft>
                <a:spcPts val="600"/>
              </a:spcAft>
            </a:pPr>
            <a:endParaRPr lang="de-CH" sz="2000" dirty="0"/>
          </a:p>
          <a:p>
            <a:pPr eaLnBrk="0" fontAlgn="base" hangingPunct="0">
              <a:lnSpc>
                <a:spcPct val="90000"/>
              </a:lnSpc>
              <a:spcBef>
                <a:spcPct val="0"/>
              </a:spcBef>
              <a:spcAft>
                <a:spcPts val="600"/>
              </a:spcAft>
            </a:pPr>
            <a:r>
              <a:rPr lang="it-IT" sz="2000" dirty="0"/>
              <a:t>In caso di domande, contattare Victor Martinez (</a:t>
            </a:r>
            <a:r>
              <a:rPr lang="it-IT" sz="2000" dirty="0" err="1"/>
              <a:t>mvd</a:t>
            </a:r>
            <a:r>
              <a:rPr lang="it-IT" sz="2000" dirty="0"/>
              <a:t>) – 041 419 6459 </a:t>
            </a:r>
            <a:endParaRPr lang="de-CH" sz="2000" dirty="0"/>
          </a:p>
          <a:p>
            <a:pPr eaLnBrk="0" fontAlgn="base" hangingPunct="0">
              <a:lnSpc>
                <a:spcPct val="90000"/>
              </a:lnSpc>
              <a:spcBef>
                <a:spcPct val="0"/>
              </a:spcBef>
              <a:spcAft>
                <a:spcPts val="600"/>
              </a:spcAft>
            </a:pPr>
            <a:r>
              <a:rPr lang="it-IT" sz="2000" b="1" dirty="0"/>
              <a:t>Altri moduli di prevenzione sono disponibili su </a:t>
            </a:r>
            <a:r>
              <a:rPr lang="it-IT" sz="2000" b="1" dirty="0">
                <a:hlinkClick r:id="rId3"/>
              </a:rPr>
              <a:t>www.suva.ch/moduliperlaprevenzione</a:t>
            </a:r>
            <a:endParaRPr lang="de-CH" sz="2000" b="1" dirty="0"/>
          </a:p>
          <a:p>
            <a:pPr eaLnBrk="0" fontAlgn="base" hangingPunct="0">
              <a:lnSpc>
                <a:spcPct val="90000"/>
              </a:lnSpc>
              <a:spcBef>
                <a:spcPct val="0"/>
              </a:spcBef>
              <a:spcAft>
                <a:spcPts val="600"/>
              </a:spcAft>
            </a:pPr>
            <a:endParaRPr lang="de-CH" sz="2000" dirty="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14289" t="8070" r="12225" b="13915"/>
          <a:stretch/>
        </p:blipFill>
        <p:spPr>
          <a:xfrm>
            <a:off x="8976320" y="980728"/>
            <a:ext cx="2736304" cy="2204245"/>
          </a:xfrm>
          <a:prstGeom prst="rect">
            <a:avLst/>
          </a:prstGeom>
        </p:spPr>
      </p:pic>
    </p:spTree>
    <p:extLst>
      <p:ext uri="{BB962C8B-B14F-4D97-AF65-F5344CB8AC3E}">
        <p14:creationId xmlns:p14="http://schemas.microsoft.com/office/powerpoint/2010/main" val="37330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DD7B-DEBB-4839-82E2-7CF07F00136D}"/>
              </a:ext>
            </a:extLst>
          </p:cNvPr>
          <p:cNvSpPr>
            <a:spLocks noGrp="1"/>
          </p:cNvSpPr>
          <p:nvPr>
            <p:ph type="title"/>
          </p:nvPr>
        </p:nvSpPr>
        <p:spPr/>
        <p:txBody>
          <a:bodyPr/>
          <a:lstStyle/>
          <a:p>
            <a:r>
              <a:rPr lang="it-IT" dirty="0">
                <a:ea typeface="Verdana" panose="020B0604030504040204" pitchFamily="34" charset="0"/>
              </a:rPr>
              <a:t>Scarica e presenta il film "</a:t>
            </a:r>
            <a:r>
              <a:rPr lang="de-CH" sz="2400" dirty="0" err="1">
                <a:effectLst/>
                <a:ea typeface="Verdana" panose="020B0604030504040204" pitchFamily="34" charset="0"/>
              </a:rPr>
              <a:t>Un</a:t>
            </a:r>
            <a:r>
              <a:rPr lang="de-CH" sz="2400" dirty="0">
                <a:effectLst/>
                <a:ea typeface="Verdana" panose="020B0604030504040204" pitchFamily="34" charset="0"/>
              </a:rPr>
              <a:t> superiore </a:t>
            </a:r>
            <a:r>
              <a:rPr lang="de-CH" sz="2400" dirty="0" err="1">
                <a:effectLst/>
                <a:ea typeface="Verdana" panose="020B0604030504040204" pitchFamily="34" charset="0"/>
              </a:rPr>
              <a:t>racconta</a:t>
            </a:r>
            <a:r>
              <a:rPr lang="de-CH" sz="2400" dirty="0">
                <a:effectLst/>
                <a:ea typeface="Verdana" panose="020B0604030504040204" pitchFamily="34" charset="0"/>
              </a:rPr>
              <a:t>: «… e </a:t>
            </a:r>
            <a:r>
              <a:rPr lang="de-CH" sz="2400" dirty="0" err="1">
                <a:effectLst/>
                <a:ea typeface="Verdana" panose="020B0604030504040204" pitchFamily="34" charset="0"/>
              </a:rPr>
              <a:t>poi</a:t>
            </a:r>
            <a:r>
              <a:rPr lang="de-CH" sz="2400" dirty="0">
                <a:effectLst/>
                <a:ea typeface="Verdana" panose="020B0604030504040204" pitchFamily="34" charset="0"/>
              </a:rPr>
              <a:t> ho solo </a:t>
            </a:r>
            <a:r>
              <a:rPr lang="de-CH" sz="2400" dirty="0" err="1">
                <a:effectLst/>
                <a:ea typeface="Verdana" panose="020B0604030504040204" pitchFamily="34" charset="0"/>
              </a:rPr>
              <a:t>visto</a:t>
            </a:r>
            <a:r>
              <a:rPr lang="de-CH" sz="2400" dirty="0">
                <a:effectLst/>
                <a:ea typeface="Verdana" panose="020B0604030504040204" pitchFamily="34" charset="0"/>
              </a:rPr>
              <a:t> due </a:t>
            </a:r>
            <a:r>
              <a:rPr lang="de-CH" sz="2400" dirty="0" err="1">
                <a:effectLst/>
                <a:ea typeface="Verdana" panose="020B0604030504040204" pitchFamily="34" charset="0"/>
              </a:rPr>
              <a:t>lenzuoli</a:t>
            </a:r>
            <a:r>
              <a:rPr lang="de-CH" sz="2400" dirty="0">
                <a:effectLst/>
                <a:ea typeface="Verdana" panose="020B0604030504040204" pitchFamily="34" charset="0"/>
              </a:rPr>
              <a:t> </a:t>
            </a:r>
            <a:r>
              <a:rPr lang="de-CH" sz="2400" dirty="0" err="1">
                <a:effectLst/>
                <a:ea typeface="Verdana" panose="020B0604030504040204" pitchFamily="34" charset="0"/>
              </a:rPr>
              <a:t>che</a:t>
            </a:r>
            <a:r>
              <a:rPr lang="de-CH" sz="2400" dirty="0">
                <a:effectLst/>
                <a:ea typeface="Verdana" panose="020B0604030504040204" pitchFamily="34" charset="0"/>
              </a:rPr>
              <a:t> </a:t>
            </a:r>
            <a:r>
              <a:rPr lang="de-CH" sz="2400" dirty="0" err="1">
                <a:effectLst/>
                <a:ea typeface="Verdana" panose="020B0604030504040204" pitchFamily="34" charset="0"/>
              </a:rPr>
              <a:t>coprivano</a:t>
            </a:r>
            <a:r>
              <a:rPr lang="de-CH" sz="2400" dirty="0">
                <a:effectLst/>
                <a:ea typeface="Verdana" panose="020B0604030504040204" pitchFamily="34" charset="0"/>
              </a:rPr>
              <a:t> due </a:t>
            </a:r>
            <a:r>
              <a:rPr lang="de-CH" sz="2400" dirty="0" err="1">
                <a:effectLst/>
                <a:ea typeface="Verdana" panose="020B0604030504040204" pitchFamily="34" charset="0"/>
              </a:rPr>
              <a:t>corpi</a:t>
            </a:r>
            <a:r>
              <a:rPr lang="de-CH" sz="2400" dirty="0">
                <a:effectLst/>
                <a:ea typeface="Verdana" panose="020B0604030504040204" pitchFamily="34" charset="0"/>
              </a:rPr>
              <a:t> senza </a:t>
            </a:r>
            <a:r>
              <a:rPr lang="de-CH" sz="2400" dirty="0" err="1">
                <a:effectLst/>
                <a:ea typeface="Verdana" panose="020B0604030504040204" pitchFamily="34" charset="0"/>
              </a:rPr>
              <a:t>vita</a:t>
            </a:r>
            <a:r>
              <a:rPr lang="de-CH" sz="2400" dirty="0">
                <a:effectLst/>
                <a:ea typeface="Verdana" panose="020B0604030504040204" pitchFamily="34" charset="0"/>
              </a:rPr>
              <a:t>». </a:t>
            </a:r>
            <a:r>
              <a:rPr lang="it-IT" dirty="0">
                <a:ea typeface="Verdana" panose="020B0604030504040204" pitchFamily="34" charset="0"/>
              </a:rPr>
              <a:t>".</a:t>
            </a:r>
            <a:br>
              <a:rPr lang="it-IT" dirty="0">
                <a:ea typeface="Verdana" panose="020B0604030504040204" pitchFamily="34" charset="0"/>
              </a:rPr>
            </a:br>
            <a:r>
              <a:rPr lang="it-IT" dirty="0">
                <a:ea typeface="Verdana" panose="020B0604030504040204" pitchFamily="34" charset="0"/>
              </a:rPr>
              <a:t>Durata 3:34 min</a:t>
            </a:r>
            <a:endParaRPr lang="de-CH" dirty="0">
              <a:ea typeface="Verdana" panose="020B0604030504040204" pitchFamily="34" charset="0"/>
            </a:endParaRPr>
          </a:p>
        </p:txBody>
      </p:sp>
      <p:sp>
        <p:nvSpPr>
          <p:cNvPr id="3" name="Inhaltsplatzhalter 2">
            <a:extLst>
              <a:ext uri="{FF2B5EF4-FFF2-40B4-BE49-F238E27FC236}">
                <a16:creationId xmlns:a16="http://schemas.microsoft.com/office/drawing/2014/main" id="{89F61E9B-073D-4898-B497-A8BDFF91EF0F}"/>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r>
              <a:rPr lang="de-CH" sz="1800" dirty="0" err="1">
                <a:effectLst/>
                <a:latin typeface="Verdana" panose="020B0604030504040204" pitchFamily="34" charset="0"/>
                <a:ea typeface="Verdana" panose="020B0604030504040204" pitchFamily="34" charset="0"/>
              </a:rPr>
              <a:t>Un</a:t>
            </a:r>
            <a:r>
              <a:rPr lang="de-CH" sz="1800" dirty="0">
                <a:effectLst/>
                <a:latin typeface="Verdana" panose="020B0604030504040204" pitchFamily="34" charset="0"/>
                <a:ea typeface="Verdana" panose="020B0604030504040204" pitchFamily="34" charset="0"/>
              </a:rPr>
              <a:t> superiore </a:t>
            </a:r>
            <a:r>
              <a:rPr lang="de-CH" sz="1800" dirty="0" err="1">
                <a:effectLst/>
                <a:latin typeface="Verdana" panose="020B0604030504040204" pitchFamily="34" charset="0"/>
                <a:ea typeface="Verdana" panose="020B0604030504040204" pitchFamily="34" charset="0"/>
              </a:rPr>
              <a:t>racconta</a:t>
            </a:r>
            <a:r>
              <a:rPr lang="de-CH" sz="1800" dirty="0">
                <a:effectLst/>
                <a:latin typeface="Verdana" panose="020B0604030504040204" pitchFamily="34" charset="0"/>
                <a:ea typeface="Verdana" panose="020B0604030504040204" pitchFamily="34" charset="0"/>
              </a:rPr>
              <a:t>: «… e </a:t>
            </a:r>
            <a:r>
              <a:rPr lang="de-CH" sz="1800" dirty="0" err="1">
                <a:effectLst/>
                <a:latin typeface="Verdana" panose="020B0604030504040204" pitchFamily="34" charset="0"/>
                <a:ea typeface="Verdana" panose="020B0604030504040204" pitchFamily="34" charset="0"/>
              </a:rPr>
              <a:t>poi</a:t>
            </a:r>
            <a:r>
              <a:rPr lang="de-CH" sz="1800" dirty="0">
                <a:effectLst/>
                <a:latin typeface="Verdana" panose="020B0604030504040204" pitchFamily="34" charset="0"/>
                <a:ea typeface="Verdana" panose="020B0604030504040204" pitchFamily="34" charset="0"/>
              </a:rPr>
              <a:t> ho solo </a:t>
            </a:r>
            <a:r>
              <a:rPr lang="de-CH" sz="1800" dirty="0" err="1">
                <a:effectLst/>
                <a:latin typeface="Verdana" panose="020B0604030504040204" pitchFamily="34" charset="0"/>
                <a:ea typeface="Verdana" panose="020B0604030504040204" pitchFamily="34" charset="0"/>
              </a:rPr>
              <a:t>visto</a:t>
            </a:r>
            <a:r>
              <a:rPr lang="de-CH" sz="1800" dirty="0">
                <a:effectLst/>
                <a:latin typeface="Verdana" panose="020B0604030504040204" pitchFamily="34" charset="0"/>
                <a:ea typeface="Verdana" panose="020B0604030504040204" pitchFamily="34" charset="0"/>
              </a:rPr>
              <a:t> due </a:t>
            </a:r>
            <a:r>
              <a:rPr lang="de-CH" sz="1800" dirty="0" err="1">
                <a:effectLst/>
                <a:latin typeface="Verdana" panose="020B0604030504040204" pitchFamily="34" charset="0"/>
                <a:ea typeface="Verdana" panose="020B0604030504040204" pitchFamily="34" charset="0"/>
              </a:rPr>
              <a:t>lenzuoli</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che</a:t>
            </a:r>
            <a:r>
              <a:rPr lang="de-CH" sz="1800" dirty="0">
                <a:effectLst/>
                <a:latin typeface="Verdana" panose="020B0604030504040204" pitchFamily="34" charset="0"/>
                <a:ea typeface="Verdana" panose="020B0604030504040204" pitchFamily="34" charset="0"/>
              </a:rPr>
              <a:t> </a:t>
            </a:r>
            <a:r>
              <a:rPr lang="de-CH" sz="1800" dirty="0" err="1">
                <a:effectLst/>
                <a:latin typeface="Verdana" panose="020B0604030504040204" pitchFamily="34" charset="0"/>
                <a:ea typeface="Verdana" panose="020B0604030504040204" pitchFamily="34" charset="0"/>
              </a:rPr>
              <a:t>coprivano</a:t>
            </a:r>
            <a:r>
              <a:rPr lang="de-CH" sz="1800" dirty="0">
                <a:effectLst/>
                <a:latin typeface="Verdana" panose="020B0604030504040204" pitchFamily="34" charset="0"/>
                <a:ea typeface="Verdana" panose="020B0604030504040204" pitchFamily="34" charset="0"/>
              </a:rPr>
              <a:t> due </a:t>
            </a:r>
            <a:r>
              <a:rPr lang="de-CH" sz="1800" dirty="0" err="1">
                <a:effectLst/>
                <a:latin typeface="Verdana" panose="020B0604030504040204" pitchFamily="34" charset="0"/>
                <a:ea typeface="Verdana" panose="020B0604030504040204" pitchFamily="34" charset="0"/>
              </a:rPr>
              <a:t>corpi</a:t>
            </a:r>
            <a:r>
              <a:rPr lang="de-CH" sz="1800" dirty="0">
                <a:effectLst/>
                <a:latin typeface="Verdana" panose="020B0604030504040204" pitchFamily="34" charset="0"/>
                <a:ea typeface="Verdana" panose="020B0604030504040204" pitchFamily="34" charset="0"/>
              </a:rPr>
              <a:t> senza </a:t>
            </a:r>
            <a:r>
              <a:rPr lang="de-CH" sz="1800" dirty="0" err="1">
                <a:effectLst/>
                <a:latin typeface="Verdana" panose="020B0604030504040204" pitchFamily="34" charset="0"/>
                <a:ea typeface="Verdana" panose="020B0604030504040204" pitchFamily="34" charset="0"/>
              </a:rPr>
              <a:t>vita</a:t>
            </a:r>
            <a:r>
              <a:rPr lang="de-CH" sz="1800" dirty="0">
                <a:effectLst/>
                <a:latin typeface="Verdana" panose="020B0604030504040204" pitchFamily="34" charset="0"/>
                <a:ea typeface="Verdana" panose="020B0604030504040204" pitchFamily="34" charset="0"/>
              </a:rPr>
              <a:t>». </a:t>
            </a:r>
            <a:br>
              <a:rPr lang="de-CH" sz="1800" dirty="0">
                <a:effectLst/>
                <a:latin typeface="Verdana" panose="020B0604030504040204" pitchFamily="34" charset="0"/>
                <a:ea typeface="Verdana" panose="020B0604030504040204" pitchFamily="34" charset="0"/>
              </a:rPr>
            </a:br>
            <a:r>
              <a:rPr lang="de-CH" sz="1800" u="sng" dirty="0">
                <a:solidFill>
                  <a:srgbClr val="0000FF"/>
                </a:solidFill>
                <a:effectLst/>
                <a:latin typeface="Verdana" panose="020B0604030504040204" pitchFamily="34" charset="0"/>
                <a:ea typeface="Verdana" panose="020B0604030504040204" pitchFamily="34" charset="0"/>
                <a:hlinkClick r:id="rId2"/>
              </a:rPr>
              <a:t>https://www.suva.ch/it-CH/materiale/Video/un-superiore-racconta---e-poi-ho-solo-visto-due-lenzuoli-che-coprivano-due-corpi-senza-vita</a:t>
            </a:r>
            <a:endParaRPr lang="de-CH" sz="1800" dirty="0">
              <a:effectLst/>
              <a:latin typeface="Verdana" panose="020B0604030504040204" pitchFamily="34" charset="0"/>
              <a:ea typeface="Verdana" panose="020B0604030504040204" pitchFamily="34" charset="0"/>
            </a:endParaRPr>
          </a:p>
          <a:p>
            <a:pPr marL="0" indent="0">
              <a:buNone/>
            </a:pPr>
            <a:endParaRPr lang="de-CH" sz="1800" dirty="0">
              <a:effectLst/>
              <a:latin typeface="Verdana" panose="020B0604030504040204" pitchFamily="34" charset="0"/>
              <a:ea typeface="Verdana" panose="020B0604030504040204" pitchFamily="34" charset="0"/>
            </a:endParaRPr>
          </a:p>
          <a:p>
            <a:pPr marL="0" indent="0">
              <a:buNone/>
            </a:pPr>
            <a:endParaRPr lang="de-CH" dirty="0"/>
          </a:p>
        </p:txBody>
      </p:sp>
    </p:spTree>
    <p:extLst>
      <p:ext uri="{BB962C8B-B14F-4D97-AF65-F5344CB8AC3E}">
        <p14:creationId xmlns:p14="http://schemas.microsoft.com/office/powerpoint/2010/main" val="2248490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2639616" y="548680"/>
            <a:ext cx="6408712" cy="5828687"/>
          </a:xfrm>
          <a:prstGeom prst="rect">
            <a:avLst/>
          </a:prstGeom>
        </p:spPr>
      </p:pic>
    </p:spTree>
    <p:extLst>
      <p:ext uri="{BB962C8B-B14F-4D97-AF65-F5344CB8AC3E}">
        <p14:creationId xmlns:p14="http://schemas.microsoft.com/office/powerpoint/2010/main" val="1057253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sz="3200"/>
              <a:t>Quiz</a:t>
            </a:r>
            <a:endParaRPr lang="de-CH" sz="3200" dirty="0"/>
          </a:p>
        </p:txBody>
      </p:sp>
      <p:pic>
        <p:nvPicPr>
          <p:cNvPr id="10" name="Inhaltsplatzhalt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54" y="1563360"/>
            <a:ext cx="7832840" cy="4355018"/>
          </a:xfrm>
          <a:prstGeom prst="rect">
            <a:avLst/>
          </a:prstGeom>
        </p:spPr>
      </p:pic>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r="60825" b="13238"/>
          <a:stretch/>
        </p:blipFill>
        <p:spPr>
          <a:xfrm>
            <a:off x="8544272" y="1417428"/>
            <a:ext cx="2918400" cy="4608000"/>
          </a:xfrm>
          <a:prstGeom prst="rect">
            <a:avLst/>
          </a:prstGeom>
        </p:spPr>
      </p:pic>
    </p:spTree>
    <p:extLst>
      <p:ext uri="{BB962C8B-B14F-4D97-AF65-F5344CB8AC3E}">
        <p14:creationId xmlns:p14="http://schemas.microsoft.com/office/powerpoint/2010/main" val="673132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pic>
        <p:nvPicPr>
          <p:cNvPr id="6" name="Bildplatzhalter 7">
            <a:extLst>
              <a:ext uri="{FF2B5EF4-FFF2-40B4-BE49-F238E27FC236}">
                <a16:creationId xmlns:a16="http://schemas.microsoft.com/office/drawing/2014/main" id="{2B4F9646-6195-0345-8A7D-2E04DD1FF6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60" r="1160" b="25821"/>
          <a:stretch/>
        </p:blipFill>
        <p:spPr>
          <a:xfrm>
            <a:off x="-522" y="549275"/>
            <a:ext cx="11641138" cy="3887788"/>
          </a:xfrm>
          <a:prstGeom prst="rect">
            <a:avLst/>
          </a:prstGeom>
          <a:solidFill>
            <a:schemeClr val="accent6">
              <a:lumMod val="20000"/>
              <a:lumOff val="80000"/>
            </a:schemeClr>
          </a:solidFill>
        </p:spPr>
      </p:pic>
      <p:sp>
        <p:nvSpPr>
          <p:cNvPr id="4" name="Titel 3"/>
          <p:cNvSpPr>
            <a:spLocks noGrp="1"/>
          </p:cNvSpPr>
          <p:nvPr>
            <p:ph type="ctrTitle"/>
          </p:nvPr>
        </p:nvSpPr>
        <p:spPr/>
        <p:txBody>
          <a:bodyPr/>
          <a:lstStyle/>
          <a:p>
            <a:r>
              <a:rPr lang="it-IT"/>
              <a:t>Uniti per una maggiore sicurezza!</a:t>
            </a:r>
            <a:br>
              <a:rPr lang="it-IT"/>
            </a:br>
            <a:r>
              <a:rPr lang="it-IT"/>
              <a:t>Grazie della collaborazione</a:t>
            </a:r>
            <a:endParaRPr lang="de-CH" dirty="0"/>
          </a:p>
        </p:txBody>
      </p:sp>
    </p:spTree>
    <p:extLst>
      <p:ext uri="{BB962C8B-B14F-4D97-AF65-F5344CB8AC3E}">
        <p14:creationId xmlns:p14="http://schemas.microsoft.com/office/powerpoint/2010/main" val="93598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Inhaltsplatzhalter 4"/>
          <p:cNvSpPr txBox="1">
            <a:spLocks/>
          </p:cNvSpPr>
          <p:nvPr/>
        </p:nvSpPr>
        <p:spPr>
          <a:xfrm rot="5400000">
            <a:off x="2147178" y="-678699"/>
            <a:ext cx="6244053" cy="8283513"/>
          </a:xfrm>
          <a:prstGeom prst="rect">
            <a:avLst/>
          </a:prstGeom>
        </p:spPr>
        <p:txBody>
          <a:bodyPr lIns="0" tIns="0" rIns="0" bIns="0"/>
          <a:lstStyle>
            <a:lvl1pPr marL="0" indent="0" algn="l" rtl="0" eaLnBrk="0" fontAlgn="base" hangingPunct="0">
              <a:lnSpc>
                <a:spcPct val="90000"/>
              </a:lnSpc>
              <a:spcBef>
                <a:spcPct val="0"/>
              </a:spcBef>
              <a:spcAft>
                <a:spcPct val="0"/>
              </a:spcAft>
              <a:defRPr sz="2000" baseline="0">
                <a:solidFill>
                  <a:schemeClr val="tx1"/>
                </a:solidFill>
                <a:latin typeface="+mn-lt"/>
                <a:ea typeface="+mn-ea"/>
                <a:cs typeface="+mn-cs"/>
              </a:defRPr>
            </a:lvl1pPr>
            <a:lvl2pPr marL="741363" indent="-285750" algn="l" rtl="0" eaLnBrk="0" fontAlgn="base" hangingPunct="0">
              <a:lnSpc>
                <a:spcPct val="90000"/>
              </a:lnSpc>
              <a:spcBef>
                <a:spcPct val="0"/>
              </a:spcBef>
              <a:spcAft>
                <a:spcPct val="0"/>
              </a:spcAft>
              <a:defRPr sz="1700">
                <a:solidFill>
                  <a:schemeClr val="tx1"/>
                </a:solidFill>
                <a:latin typeface="+mn-lt"/>
                <a:ea typeface="+mn-ea"/>
              </a:defRPr>
            </a:lvl2pPr>
            <a:lvl3pPr marL="1143000" indent="-228600" algn="l" rtl="0" eaLnBrk="0" fontAlgn="base" hangingPunct="0">
              <a:lnSpc>
                <a:spcPct val="90000"/>
              </a:lnSpc>
              <a:spcBef>
                <a:spcPct val="0"/>
              </a:spcBef>
              <a:spcAft>
                <a:spcPct val="0"/>
              </a:spcAft>
              <a:defRPr sz="1400">
                <a:solidFill>
                  <a:schemeClr val="tx1"/>
                </a:solidFill>
                <a:latin typeface="+mn-lt"/>
                <a:ea typeface="+mn-ea"/>
              </a:defRPr>
            </a:lvl3pPr>
            <a:lvl4pPr marL="1598613" indent="-228600" algn="l" rtl="0" eaLnBrk="0" fontAlgn="base" hangingPunct="0">
              <a:lnSpc>
                <a:spcPct val="90000"/>
              </a:lnSpc>
              <a:spcBef>
                <a:spcPct val="0"/>
              </a:spcBef>
              <a:spcAft>
                <a:spcPct val="0"/>
              </a:spcAft>
              <a:defRPr sz="1300">
                <a:solidFill>
                  <a:schemeClr val="tx1"/>
                </a:solidFill>
                <a:latin typeface="+mn-lt"/>
                <a:ea typeface="+mn-ea"/>
              </a:defRPr>
            </a:lvl4pPr>
            <a:lvl5pPr marL="2057400" indent="-228600" algn="l" rtl="0" eaLnBrk="0" fontAlgn="base" hangingPunct="0">
              <a:lnSpc>
                <a:spcPct val="90000"/>
              </a:lnSpc>
              <a:spcBef>
                <a:spcPct val="0"/>
              </a:spcBef>
              <a:spcAft>
                <a:spcPct val="0"/>
              </a:spcAft>
              <a:defRPr sz="1300">
                <a:solidFill>
                  <a:schemeClr val="tx1"/>
                </a:solidFill>
                <a:latin typeface="+mn-lt"/>
                <a:ea typeface="+mn-ea"/>
              </a:defRPr>
            </a:lvl5pPr>
            <a:lvl6pPr marL="2379238" indent="-228881" algn="l" defTabSz="914405" rtl="0" fontAlgn="base">
              <a:lnSpc>
                <a:spcPct val="90000"/>
              </a:lnSpc>
              <a:spcBef>
                <a:spcPct val="0"/>
              </a:spcBef>
              <a:spcAft>
                <a:spcPct val="0"/>
              </a:spcAft>
              <a:defRPr sz="1300">
                <a:solidFill>
                  <a:schemeClr val="tx1"/>
                </a:solidFill>
                <a:latin typeface="+mn-lt"/>
                <a:ea typeface="+mn-ea"/>
              </a:defRPr>
            </a:lvl6pPr>
            <a:lvl7pPr marL="2700787" indent="-228881" algn="l" defTabSz="914405" rtl="0" fontAlgn="base">
              <a:lnSpc>
                <a:spcPct val="90000"/>
              </a:lnSpc>
              <a:spcBef>
                <a:spcPct val="0"/>
              </a:spcBef>
              <a:spcAft>
                <a:spcPct val="0"/>
              </a:spcAft>
              <a:defRPr sz="1300">
                <a:solidFill>
                  <a:schemeClr val="tx1"/>
                </a:solidFill>
                <a:latin typeface="+mn-lt"/>
                <a:ea typeface="+mn-ea"/>
              </a:defRPr>
            </a:lvl7pPr>
            <a:lvl8pPr marL="3022335" indent="-228881" algn="l" defTabSz="914405" rtl="0" fontAlgn="base">
              <a:lnSpc>
                <a:spcPct val="90000"/>
              </a:lnSpc>
              <a:spcBef>
                <a:spcPct val="0"/>
              </a:spcBef>
              <a:spcAft>
                <a:spcPct val="0"/>
              </a:spcAft>
              <a:defRPr sz="1300">
                <a:solidFill>
                  <a:schemeClr val="tx1"/>
                </a:solidFill>
                <a:latin typeface="+mn-lt"/>
                <a:ea typeface="+mn-ea"/>
              </a:defRPr>
            </a:lvl8pPr>
            <a:lvl9pPr marL="3343884" indent="-228881" algn="l" defTabSz="914405" rtl="0" fontAlgn="base">
              <a:lnSpc>
                <a:spcPct val="90000"/>
              </a:lnSpc>
              <a:spcBef>
                <a:spcPct val="0"/>
              </a:spcBef>
              <a:spcAft>
                <a:spcPct val="0"/>
              </a:spcAft>
              <a:defRPr sz="1300">
                <a:solidFill>
                  <a:schemeClr val="tx1"/>
                </a:solidFill>
                <a:latin typeface="+mn-lt"/>
                <a:ea typeface="+mn-ea"/>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sz="3600" b="1" kern="0" spc="0" normalizeH="0" noProof="0" dirty="0">
                <a:ln>
                  <a:noFill/>
                </a:ln>
                <a:solidFill>
                  <a:schemeClr val="accent1"/>
                </a:solidFill>
                <a:effectLst/>
                <a:uLnTx/>
                <a:uFillTx/>
                <a:latin typeface="Arial"/>
                <a:ea typeface="ＭＳ Ｐゴシック"/>
              </a:rPr>
              <a:t>Invito</a:t>
            </a:r>
          </a:p>
          <a:p>
            <a:pPr marL="0" marR="0" lvl="0" indent="0" algn="l" defTabSz="914400" rtl="0" eaLnBrk="0" fontAlgn="base" latinLnBrk="0" hangingPunct="0">
              <a:lnSpc>
                <a:spcPct val="90000"/>
              </a:lnSpc>
              <a:spcBef>
                <a:spcPct val="0"/>
              </a:spcBef>
              <a:spcAft>
                <a:spcPct val="0"/>
              </a:spcAft>
              <a:buClrTx/>
              <a:buSzTx/>
              <a:buFontTx/>
              <a:buNone/>
              <a:tabLst/>
              <a:defRPr/>
            </a:pPr>
            <a:endParaRPr lang="de-DE" sz="1900"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Cara collega, caro collega,</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ogni giorno, nel nostro lavoro, la sicurezza ha la priorità assoluta.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Invitiamo pertanto tutti i superiori ad assistere alla presentazione «La sicurezza sul lavoro è un compito direttivo!».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L'evento avrà luogo il:</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it-IT" b="1" kern="0" dirty="0">
                <a:solidFill>
                  <a:srgbClr val="F50000"/>
                </a:solidFill>
                <a:ea typeface="ＭＳ Ｐゴシック"/>
              </a:rPr>
              <a:t>giorno, data, ora, luogo </a:t>
            </a:r>
            <a:endParaRPr lang="de-DE" b="1" kern="0" dirty="0">
              <a:solidFill>
                <a:srgbClr val="F50000"/>
              </a:solidFil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it-IT" kern="0" dirty="0">
                <a:solidFill>
                  <a:srgbClr val="000000"/>
                </a:solidFill>
                <a:latin typeface="Arial"/>
                <a:ea typeface="ＭＳ Ｐゴシック"/>
              </a:rPr>
              <a:t>Programma</a:t>
            </a:r>
          </a:p>
          <a:p>
            <a:pPr marL="0" marR="0" lvl="0" indent="0" algn="l" defTabSz="914400" rtl="0" eaLnBrk="0" fontAlgn="base" latinLnBrk="0" hangingPunct="0">
              <a:lnSpc>
                <a:spcPct val="90000"/>
              </a:lnSpc>
              <a:spcBef>
                <a:spcPct val="0"/>
              </a:spcBef>
              <a:spcAft>
                <a:spcPct val="0"/>
              </a:spcAft>
              <a:buClrTx/>
              <a:buSzTx/>
              <a:buFontTx/>
              <a:buNone/>
              <a:tabLst/>
              <a:defRPr/>
            </a:pPr>
            <a:endParaRPr lang="de-CH" kern="0" dirty="0">
              <a:solidFill>
                <a:srgbClr val="000000"/>
              </a:solidFill>
              <a:latin typeface="Arial"/>
              <a:ea typeface="ＭＳ Ｐゴシック"/>
            </a:endParaRP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Introduzione</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FF0000"/>
                </a:solidFill>
                <a:latin typeface="Arial"/>
                <a:ea typeface="ＭＳ Ｐゴシック"/>
              </a:rPr>
              <a:t>Cifre relative agli infortuni, costi (facoltativo)</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Basi</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Cultura della prevenzione</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Responsabilità</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Regole vitali</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it-IT" kern="0" dirty="0">
                <a:solidFill>
                  <a:srgbClr val="000000"/>
                </a:solidFill>
                <a:latin typeface="Arial"/>
                <a:ea typeface="ＭＳ Ｐゴシック"/>
              </a:rPr>
              <a:t>Conclusione</a:t>
            </a:r>
            <a:endParaRPr lang="de-CH"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La partecipazione è obbligatoria.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000000"/>
                </a:solidFill>
                <a:effectLst/>
                <a:uLnTx/>
                <a:uFillTx/>
                <a:latin typeface="Arial"/>
                <a:ea typeface="ＭＳ Ｐゴシック"/>
              </a:rPr>
              <a:t> </a:t>
            </a:r>
            <a:endParaRPr lang="de-CH"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solidFill>
                  <a:srgbClr val="000000"/>
                </a:solidFill>
                <a:effectLst/>
                <a:uLnTx/>
                <a:uFillTx/>
                <a:latin typeface="Arial"/>
                <a:ea typeface="ＭＳ Ｐゴシック"/>
              </a:rPr>
              <a:t>Cordiali saluti</a:t>
            </a:r>
            <a:endParaRPr kumimoji="0" lang="de-DE"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it-IT" kern="0" spc="0" normalizeH="0" noProof="0" dirty="0">
                <a:ln>
                  <a:noFill/>
                </a:ln>
                <a:solidFill>
                  <a:srgbClr val="F50000"/>
                </a:solidFill>
                <a:effectLst/>
                <a:uLnTx/>
                <a:uFillTx/>
                <a:latin typeface="Arial"/>
                <a:ea typeface="ＭＳ Ｐゴシック"/>
              </a:rPr>
              <a:t>Mittente</a:t>
            </a:r>
            <a:endParaRPr kumimoji="0" lang="de-CH" b="0" i="0" u="none" strike="noStrike" kern="0" cap="none" spc="0" normalizeH="0" baseline="0" noProof="0" dirty="0">
              <a:ln>
                <a:noFill/>
              </a:ln>
              <a:solidFill>
                <a:srgbClr val="F50000"/>
              </a:solidFill>
              <a:effectLst/>
              <a:uLnTx/>
              <a:uFillTx/>
              <a:latin typeface="Arial"/>
              <a:ea typeface="ＭＳ Ｐゴシック"/>
            </a:endParaRPr>
          </a:p>
        </p:txBody>
      </p:sp>
      <p:sp>
        <p:nvSpPr>
          <p:cNvPr id="4" name="Rechteck 3"/>
          <p:cNvSpPr/>
          <p:nvPr/>
        </p:nvSpPr>
        <p:spPr>
          <a:xfrm rot="4206824">
            <a:off x="4223514" y="2862972"/>
            <a:ext cx="4583306" cy="834074"/>
          </a:xfrm>
          <a:prstGeom prst="rect">
            <a:avLst/>
          </a:prstGeom>
          <a:solidFill>
            <a:srgbClr val="FFFF00"/>
          </a:solidFill>
        </p:spPr>
        <p:txBody>
          <a:bodyPr wrap="none" lIns="91440" tIns="45720" rIns="91440" bIns="45720">
            <a:spAutoFit/>
          </a:bodyPr>
          <a:lstStyle/>
          <a:p>
            <a:pPr eaLnBrk="0" fontAlgn="base" hangingPunct="0">
              <a:lnSpc>
                <a:spcPct val="90000"/>
              </a:lnSpc>
              <a:spcBef>
                <a:spcPct val="0"/>
              </a:spcBef>
              <a:spcAft>
                <a:spcPts val="600"/>
              </a:spcAft>
            </a:pPr>
            <a:r>
              <a:rPr lang="it-IT" sz="2400">
                <a:solidFill>
                  <a:srgbClr val="F50000"/>
                </a:solidFill>
              </a:rPr>
              <a:t>Le parti in rosso vanno </a:t>
            </a:r>
            <a:endParaRPr lang="de-CH" sz="2400" dirty="0">
              <a:solidFill>
                <a:srgbClr val="F50000"/>
              </a:solidFill>
            </a:endParaRPr>
          </a:p>
          <a:p>
            <a:pPr eaLnBrk="0" fontAlgn="base" hangingPunct="0">
              <a:lnSpc>
                <a:spcPct val="90000"/>
              </a:lnSpc>
              <a:spcBef>
                <a:spcPct val="0"/>
              </a:spcBef>
              <a:spcAft>
                <a:spcPts val="600"/>
              </a:spcAft>
            </a:pPr>
            <a:r>
              <a:rPr lang="it-IT" sz="2400">
                <a:solidFill>
                  <a:srgbClr val="F50000"/>
                </a:solidFill>
              </a:rPr>
              <a:t>personalizzate di volta in volta.</a:t>
            </a:r>
          </a:p>
        </p:txBody>
      </p:sp>
      <p:pic>
        <p:nvPicPr>
          <p:cNvPr id="2" name="Grafik 1"/>
          <p:cNvPicPr>
            <a:picLocks noChangeAspect="1"/>
          </p:cNvPicPr>
          <p:nvPr/>
        </p:nvPicPr>
        <p:blipFill rotWithShape="1">
          <a:blip r:embed="rId2"/>
          <a:srcRect/>
          <a:stretch/>
        </p:blipFill>
        <p:spPr>
          <a:xfrm rot="5400000">
            <a:off x="8906594" y="6050817"/>
            <a:ext cx="876300" cy="304800"/>
          </a:xfrm>
          <a:prstGeom prst="rect">
            <a:avLst/>
          </a:prstGeom>
        </p:spPr>
      </p:pic>
      <p:pic>
        <p:nvPicPr>
          <p:cNvPr id="8" name="Grafik 7">
            <a:extLst>
              <a:ext uri="{FF2B5EF4-FFF2-40B4-BE49-F238E27FC236}">
                <a16:creationId xmlns:a16="http://schemas.microsoft.com/office/drawing/2014/main" id="{0F435B22-0F62-4EB4-A8C8-C66584541413}"/>
              </a:ext>
            </a:extLst>
          </p:cNvPr>
          <p:cNvPicPr>
            <a:picLocks noChangeAspect="1"/>
          </p:cNvPicPr>
          <p:nvPr/>
        </p:nvPicPr>
        <p:blipFill rotWithShape="1">
          <a:blip r:embed="rId3"/>
          <a:srcRect l="601" t="13558" r="9428" b="56359"/>
          <a:stretch/>
        </p:blipFill>
        <p:spPr>
          <a:xfrm rot="5400000">
            <a:off x="7473348" y="2413985"/>
            <a:ext cx="6246824" cy="2088755"/>
          </a:xfrm>
          <a:prstGeom prst="rect">
            <a:avLst/>
          </a:prstGeom>
        </p:spPr>
      </p:pic>
      <p:sp>
        <p:nvSpPr>
          <p:cNvPr id="9" name="Textfeld 8">
            <a:extLst>
              <a:ext uri="{FF2B5EF4-FFF2-40B4-BE49-F238E27FC236}">
                <a16:creationId xmlns:a16="http://schemas.microsoft.com/office/drawing/2014/main" id="{7629E845-C63E-438A-BC71-E1B3581599F9}"/>
              </a:ext>
            </a:extLst>
          </p:cNvPr>
          <p:cNvSpPr txBox="1"/>
          <p:nvPr/>
        </p:nvSpPr>
        <p:spPr>
          <a:xfrm rot="5400000">
            <a:off x="11110798" y="3676382"/>
            <a:ext cx="1584176" cy="369332"/>
          </a:xfrm>
          <a:prstGeom prst="rect">
            <a:avLst/>
          </a:prstGeom>
          <a:noFill/>
        </p:spPr>
        <p:txBody>
          <a:bodyPr wrap="square" lIns="0" tIns="0" rIns="0" bIns="0" rtlCol="0">
            <a:spAutoFit/>
          </a:bodyPr>
          <a:lstStyle/>
          <a:p>
            <a:pPr algn="l"/>
            <a:r>
              <a:rPr lang="de-CH" sz="2400" b="1" dirty="0">
                <a:solidFill>
                  <a:srgbClr val="F50000"/>
                </a:solidFill>
                <a:highlight>
                  <a:srgbClr val="FFFF00"/>
                </a:highlight>
              </a:rPr>
              <a:t>Neues Bild</a:t>
            </a:r>
          </a:p>
        </p:txBody>
      </p:sp>
    </p:spTree>
    <p:extLst>
      <p:ext uri="{BB962C8B-B14F-4D97-AF65-F5344CB8AC3E}">
        <p14:creationId xmlns:p14="http://schemas.microsoft.com/office/powerpoint/2010/main" val="364262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Svolgimento</a:t>
            </a:r>
            <a:endParaRPr lang="de-CH" dirty="0"/>
          </a:p>
        </p:txBody>
      </p:sp>
      <p:graphicFrame>
        <p:nvGraphicFramePr>
          <p:cNvPr id="4" name="Inhaltsplatzhalter 6"/>
          <p:cNvGraphicFramePr>
            <a:graphicFrameLocks noGrp="1"/>
          </p:cNvGraphicFramePr>
          <p:nvPr>
            <p:ph idx="1"/>
            <p:extLst>
              <p:ext uri="{D42A27DB-BD31-4B8C-83A1-F6EECF244321}">
                <p14:modId xmlns:p14="http://schemas.microsoft.com/office/powerpoint/2010/main" val="3327615279"/>
              </p:ext>
            </p:extLst>
          </p:nvPr>
        </p:nvGraphicFramePr>
        <p:xfrm>
          <a:off x="550863" y="1563570"/>
          <a:ext cx="11089753" cy="2560320"/>
        </p:xfrm>
        <a:graphic>
          <a:graphicData uri="http://schemas.openxmlformats.org/drawingml/2006/table">
            <a:tbl>
              <a:tblPr firstRow="1" bandRow="1">
                <a:tableStyleId>{7DF18680-E054-41AD-8BC1-D1AEF772440D}</a:tableStyleId>
              </a:tblPr>
              <a:tblGrid>
                <a:gridCol w="4248993">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it-IT" b="0" dirty="0">
                          <a:ln>
                            <a:noFill/>
                          </a:ln>
                        </a:rPr>
                        <a:t>Programma</a:t>
                      </a:r>
                      <a:endParaRPr lang="de-CH" sz="1800" b="0" dirty="0">
                        <a:ln>
                          <a:noFill/>
                        </a:ln>
                        <a:solidFill>
                          <a:schemeClr val="bg1"/>
                        </a:solidFill>
                      </a:endParaRPr>
                    </a:p>
                  </a:txBody>
                  <a:tcPr anchor="ctr"/>
                </a:tc>
                <a:tc>
                  <a:txBody>
                    <a:bodyPr/>
                    <a:lstStyle/>
                    <a:p>
                      <a:pPr algn="ctr"/>
                      <a:r>
                        <a:rPr lang="it-IT" b="0">
                          <a:ln>
                            <a:noFill/>
                          </a:ln>
                        </a:rPr>
                        <a:t>Orario (variante: mattino)</a:t>
                      </a:r>
                      <a:endParaRPr lang="de-CH" sz="1800" b="0" dirty="0">
                        <a:ln>
                          <a:noFill/>
                        </a:ln>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a:ln>
                            <a:noFill/>
                          </a:ln>
                        </a:rPr>
                        <a:t>Orario (variante: pomeriggio)</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Introduzione</a:t>
                      </a:r>
                      <a:endParaRPr lang="de-CH" sz="1800" dirty="0">
                        <a:ln>
                          <a:noFill/>
                        </a:ln>
                        <a:solidFill>
                          <a:schemeClr val="tx1"/>
                        </a:solidFill>
                      </a:endParaRPr>
                    </a:p>
                  </a:txBody>
                  <a:tcPr anchor="ctr"/>
                </a:tc>
                <a:tc>
                  <a:txBody>
                    <a:bodyPr/>
                    <a:lstStyle/>
                    <a:p>
                      <a:pPr algn="ctr"/>
                      <a:r>
                        <a:rPr lang="it-IT">
                          <a:ln>
                            <a:noFill/>
                          </a:ln>
                        </a:rPr>
                        <a:t>08:30-08:50</a:t>
                      </a:r>
                      <a:endParaRPr lang="de-CH" sz="1800" dirty="0">
                        <a:ln>
                          <a:noFill/>
                        </a:ln>
                        <a:solidFill>
                          <a:schemeClr val="tx1"/>
                        </a:solidFill>
                      </a:endParaRPr>
                    </a:p>
                  </a:txBody>
                  <a:tcPr anchor="ctr"/>
                </a:tc>
                <a:tc>
                  <a:txBody>
                    <a:bodyPr/>
                    <a:lstStyle/>
                    <a:p>
                      <a:pPr algn="ctr"/>
                      <a:r>
                        <a:rPr lang="it-IT">
                          <a:ln>
                            <a:noFill/>
                          </a:ln>
                        </a:rPr>
                        <a:t>13:30-13:50</a:t>
                      </a:r>
                      <a:endParaRPr lang="de-CH" sz="180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Basi</a:t>
                      </a:r>
                      <a:endParaRPr lang="de-CH" sz="1800" dirty="0">
                        <a:ln>
                          <a:noFill/>
                        </a:ln>
                        <a:solidFill>
                          <a:schemeClr val="tx1"/>
                        </a:solidFill>
                      </a:endParaRPr>
                    </a:p>
                  </a:txBody>
                  <a:tcPr anchor="ctr"/>
                </a:tc>
                <a:tc>
                  <a:txBody>
                    <a:bodyPr/>
                    <a:lstStyle/>
                    <a:p>
                      <a:pPr algn="ctr"/>
                      <a:r>
                        <a:rPr lang="it-IT">
                          <a:ln>
                            <a:noFill/>
                          </a:ln>
                        </a:rPr>
                        <a:t>08:50-09:00</a:t>
                      </a:r>
                      <a:endParaRPr lang="de-CH" sz="1800" dirty="0">
                        <a:ln>
                          <a:noFill/>
                        </a:ln>
                        <a:solidFill>
                          <a:schemeClr val="tx1"/>
                        </a:solidFill>
                      </a:endParaRPr>
                    </a:p>
                  </a:txBody>
                  <a:tcPr anchor="ctr"/>
                </a:tc>
                <a:tc>
                  <a:txBody>
                    <a:bodyPr/>
                    <a:lstStyle/>
                    <a:p>
                      <a:pPr algn="ctr"/>
                      <a:r>
                        <a:rPr lang="it-IT">
                          <a:ln>
                            <a:noFill/>
                          </a:ln>
                        </a:rPr>
                        <a:t>13:50-14:00</a:t>
                      </a:r>
                      <a:endParaRPr lang="de-CH" sz="180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dirty="0">
                          <a:ln>
                            <a:noFill/>
                          </a:ln>
                        </a:rPr>
                        <a:t>Cultura della prevenzione</a:t>
                      </a:r>
                      <a:endParaRPr lang="de-CH" sz="1800" kern="1200" baseline="0" dirty="0">
                        <a:ln>
                          <a:noFill/>
                        </a:ln>
                        <a:solidFill>
                          <a:schemeClr val="tx1"/>
                        </a:solidFill>
                        <a:latin typeface="+mn-lt"/>
                        <a:ea typeface="+mn-ea"/>
                        <a:cs typeface="+mn-cs"/>
                      </a:endParaRPr>
                    </a:p>
                  </a:txBody>
                  <a:tcPr anchor="ctr"/>
                </a:tc>
                <a:tc>
                  <a:txBody>
                    <a:bodyPr/>
                    <a:lstStyle/>
                    <a:p>
                      <a:pPr algn="ctr"/>
                      <a:r>
                        <a:rPr lang="it-IT">
                          <a:ln>
                            <a:noFill/>
                          </a:ln>
                        </a:rPr>
                        <a:t>09:00-09:10</a:t>
                      </a:r>
                      <a:endParaRPr lang="de-CH" sz="1800" kern="1200" baseline="0" dirty="0">
                        <a:ln>
                          <a:noFill/>
                        </a:ln>
                        <a:solidFill>
                          <a:schemeClr val="tx1"/>
                        </a:solidFill>
                        <a:latin typeface="+mn-lt"/>
                        <a:ea typeface="+mn-ea"/>
                        <a:cs typeface="+mn-cs"/>
                      </a:endParaRPr>
                    </a:p>
                  </a:txBody>
                  <a:tcPr anchor="ctr"/>
                </a:tc>
                <a:tc>
                  <a:txBody>
                    <a:bodyPr/>
                    <a:lstStyle/>
                    <a:p>
                      <a:pPr algn="ctr"/>
                      <a:r>
                        <a:rPr lang="it-IT">
                          <a:ln>
                            <a:noFill/>
                          </a:ln>
                        </a:rPr>
                        <a:t>14:00-14:10</a:t>
                      </a:r>
                      <a:endParaRPr lang="de-CH" sz="1800" kern="1200" baseline="0" dirty="0">
                        <a:ln>
                          <a:noFill/>
                        </a:ln>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Responsabilità</a:t>
                      </a:r>
                      <a:endParaRPr lang="de-CH" sz="1800" dirty="0">
                        <a:ln>
                          <a:noFill/>
                        </a:ln>
                        <a:solidFill>
                          <a:schemeClr val="tx1"/>
                        </a:solidFill>
                      </a:endParaRPr>
                    </a:p>
                  </a:txBody>
                  <a:tcPr anchor="ctr"/>
                </a:tc>
                <a:tc>
                  <a:txBody>
                    <a:bodyPr/>
                    <a:lstStyle/>
                    <a:p>
                      <a:pPr algn="ctr"/>
                      <a:r>
                        <a:rPr lang="it-IT">
                          <a:ln>
                            <a:noFill/>
                          </a:ln>
                        </a:rPr>
                        <a:t>09:10-09:40</a:t>
                      </a:r>
                      <a:endParaRPr lang="de-CH" sz="1800" dirty="0">
                        <a:ln>
                          <a:noFill/>
                        </a:ln>
                        <a:solidFill>
                          <a:schemeClr val="tx1"/>
                        </a:solidFill>
                      </a:endParaRPr>
                    </a:p>
                  </a:txBody>
                  <a:tcPr anchor="ctr"/>
                </a:tc>
                <a:tc>
                  <a:txBody>
                    <a:bodyPr/>
                    <a:lstStyle/>
                    <a:p>
                      <a:pPr algn="ctr"/>
                      <a:r>
                        <a:rPr lang="it-IT">
                          <a:ln>
                            <a:noFill/>
                          </a:ln>
                        </a:rPr>
                        <a:t>14:10-14:40</a:t>
                      </a:r>
                      <a:endParaRPr lang="de-CH" sz="1800" dirty="0">
                        <a:ln>
                          <a:noFill/>
                        </a:ln>
                        <a:solidFill>
                          <a:schemeClr val="tx1"/>
                        </a:solidFill>
                      </a:endParaRPr>
                    </a:p>
                  </a:txBody>
                  <a:tcPr anchor="ctr"/>
                </a:tc>
                <a:extLst>
                  <a:ext uri="{0D108BD9-81ED-4DB2-BD59-A6C34878D82A}">
                    <a16:rowId xmlns:a16="http://schemas.microsoft.com/office/drawing/2014/main" val="10004"/>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Regole vitali</a:t>
                      </a:r>
                      <a:endParaRPr lang="de-CH" sz="1800" dirty="0">
                        <a:ln>
                          <a:noFill/>
                        </a:ln>
                        <a:solidFill>
                          <a:schemeClr val="tx1"/>
                        </a:solidFill>
                      </a:endParaRPr>
                    </a:p>
                  </a:txBody>
                  <a:tcPr anchor="ctr"/>
                </a:tc>
                <a:tc>
                  <a:txBody>
                    <a:bodyPr/>
                    <a:lstStyle/>
                    <a:p>
                      <a:pPr algn="ctr"/>
                      <a:r>
                        <a:rPr lang="it-IT">
                          <a:ln>
                            <a:noFill/>
                          </a:ln>
                        </a:rPr>
                        <a:t>09:40-09:45</a:t>
                      </a:r>
                      <a:endParaRPr lang="de-CH" sz="1800" dirty="0">
                        <a:ln>
                          <a:noFill/>
                        </a:ln>
                        <a:solidFill>
                          <a:schemeClr val="tx1"/>
                        </a:solidFill>
                      </a:endParaRPr>
                    </a:p>
                  </a:txBody>
                  <a:tcPr anchor="ctr"/>
                </a:tc>
                <a:tc>
                  <a:txBody>
                    <a:bodyPr/>
                    <a:lstStyle/>
                    <a:p>
                      <a:pPr algn="ctr"/>
                      <a:r>
                        <a:rPr lang="it-IT">
                          <a:ln>
                            <a:noFill/>
                          </a:ln>
                        </a:rPr>
                        <a:t>14:40-14:45</a:t>
                      </a:r>
                      <a:endParaRPr lang="de-CH" sz="1800" dirty="0">
                        <a:ln>
                          <a:noFill/>
                        </a:ln>
                        <a:solidFill>
                          <a:schemeClr val="tx1"/>
                        </a:solidFill>
                      </a:endParaRPr>
                    </a:p>
                  </a:txBody>
                  <a:tcPr anchor="ctr"/>
                </a:tc>
                <a:extLst>
                  <a:ext uri="{0D108BD9-81ED-4DB2-BD59-A6C34878D82A}">
                    <a16:rowId xmlns:a16="http://schemas.microsoft.com/office/drawing/2014/main" val="10005"/>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it-IT">
                          <a:ln>
                            <a:noFill/>
                          </a:ln>
                        </a:rPr>
                        <a:t>Conclusione</a:t>
                      </a:r>
                      <a:endParaRPr lang="de-CH" sz="1800" dirty="0">
                        <a:ln>
                          <a:noFill/>
                        </a:ln>
                        <a:solidFill>
                          <a:schemeClr val="tx1"/>
                        </a:solidFill>
                      </a:endParaRPr>
                    </a:p>
                  </a:txBody>
                  <a:tcPr anchor="ctr"/>
                </a:tc>
                <a:tc>
                  <a:txBody>
                    <a:bodyPr/>
                    <a:lstStyle/>
                    <a:p>
                      <a:pPr algn="ctr"/>
                      <a:r>
                        <a:rPr lang="it-IT">
                          <a:ln>
                            <a:noFill/>
                          </a:ln>
                        </a:rPr>
                        <a:t>09:45-10:00</a:t>
                      </a:r>
                      <a:endParaRPr lang="de-CH" sz="1800" dirty="0">
                        <a:ln>
                          <a:noFill/>
                        </a:ln>
                        <a:solidFill>
                          <a:schemeClr val="tx1"/>
                        </a:solidFill>
                      </a:endParaRPr>
                    </a:p>
                  </a:txBody>
                  <a:tcPr anchor="ctr"/>
                </a:tc>
                <a:tc>
                  <a:txBody>
                    <a:bodyPr/>
                    <a:lstStyle/>
                    <a:p>
                      <a:pPr algn="ctr"/>
                      <a:r>
                        <a:rPr lang="it-IT" dirty="0">
                          <a:ln>
                            <a:noFill/>
                          </a:ln>
                        </a:rPr>
                        <a:t>14:45-15:00</a:t>
                      </a:r>
                      <a:endParaRPr lang="de-CH" sz="1800" dirty="0">
                        <a:ln>
                          <a:noFill/>
                        </a:ln>
                        <a:solidFill>
                          <a:schemeClr val="tx1"/>
                        </a:solidFill>
                      </a:endParaRPr>
                    </a:p>
                  </a:txBody>
                  <a:tcPr anchor="ctr"/>
                </a:tc>
                <a:extLst>
                  <a:ext uri="{0D108BD9-81ED-4DB2-BD59-A6C34878D82A}">
                    <a16:rowId xmlns:a16="http://schemas.microsoft.com/office/drawing/2014/main" val="10006"/>
                  </a:ext>
                </a:extLst>
              </a:tr>
            </a:tbl>
          </a:graphicData>
        </a:graphic>
      </p:graphicFrame>
      <p:graphicFrame>
        <p:nvGraphicFramePr>
          <p:cNvPr id="5" name="Inhaltsplatzhalter 6"/>
          <p:cNvGraphicFramePr>
            <a:graphicFrameLocks/>
          </p:cNvGraphicFramePr>
          <p:nvPr>
            <p:extLst>
              <p:ext uri="{D42A27DB-BD31-4B8C-83A1-F6EECF244321}">
                <p14:modId xmlns:p14="http://schemas.microsoft.com/office/powerpoint/2010/main" val="2663545221"/>
              </p:ext>
            </p:extLst>
          </p:nvPr>
        </p:nvGraphicFramePr>
        <p:xfrm>
          <a:off x="550863" y="4702810"/>
          <a:ext cx="11089753" cy="1463040"/>
        </p:xfrm>
        <a:graphic>
          <a:graphicData uri="http://schemas.openxmlformats.org/drawingml/2006/table">
            <a:tbl>
              <a:tblPr firstRow="1" bandRow="1">
                <a:tableStyleId>{7DF18680-E054-41AD-8BC1-D1AEF772440D}</a:tableStyleId>
              </a:tblPr>
              <a:tblGrid>
                <a:gridCol w="4248993">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it-IT" b="0">
                          <a:ln>
                            <a:noFill/>
                          </a:ln>
                        </a:rPr>
                        <a:t>Contenuti facoltativi</a:t>
                      </a:r>
                      <a:endParaRPr lang="de-CH" sz="1800" b="0" dirty="0">
                        <a:ln>
                          <a:noFill/>
                        </a:ln>
                        <a:solidFill>
                          <a:schemeClr val="bg1"/>
                        </a:solidFill>
                      </a:endParaRPr>
                    </a:p>
                  </a:txBody>
                  <a:tcPr anchor="ctr"/>
                </a:tc>
                <a:tc>
                  <a:txBody>
                    <a:bodyPr/>
                    <a:lstStyle/>
                    <a:p>
                      <a:pPr algn="ctr"/>
                      <a:r>
                        <a:rPr lang="it-IT" b="0">
                          <a:ln>
                            <a:noFill/>
                          </a:ln>
                        </a:rPr>
                        <a:t>Tempo necessario</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rPr>
                        <a:t>Cifre relative agli infortuni, costi </a:t>
                      </a:r>
                      <a:endParaRPr lang="de-CH" sz="1800" b="0" dirty="0">
                        <a:ln>
                          <a:noFill/>
                        </a:ln>
                        <a:solidFill>
                          <a:schemeClr val="tx1"/>
                        </a:solidFill>
                      </a:endParaRPr>
                    </a:p>
                  </a:txBody>
                  <a:tcPr anchor="ctr"/>
                </a:tc>
                <a:tc>
                  <a:txBody>
                    <a:bodyPr/>
                    <a:lstStyle/>
                    <a:p>
                      <a:pPr algn="ctr"/>
                      <a:r>
                        <a:rPr lang="it-IT">
                          <a:ln>
                            <a:noFill/>
                          </a:ln>
                        </a:rPr>
                        <a:t>Ca. 15 minuti</a:t>
                      </a:r>
                      <a:endParaRPr lang="de-CH" sz="1800" b="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Situazioni pericolose in azienda</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n>
                            <a:noFill/>
                          </a:ln>
                        </a:rPr>
                        <a:t>Ca. 5 minuti</a:t>
                      </a:r>
                      <a:endParaRPr lang="de-CH" sz="1800" b="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n>
                            <a:noFill/>
                          </a:ln>
                        </a:rPr>
                        <a:t>Quiz</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n>
                            <a:noFill/>
                          </a:ln>
                        </a:rPr>
                        <a:t>Ca. 5 minuti</a:t>
                      </a:r>
                      <a:endParaRPr lang="de-CH" sz="1800" b="0" dirty="0">
                        <a:ln>
                          <a:noFill/>
                        </a:ln>
                        <a:solidFill>
                          <a:schemeClr val="tx1"/>
                        </a:solidFill>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5957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71564" y="744324"/>
            <a:ext cx="6220098" cy="3764796"/>
          </a:xfrm>
          <a:prstGeom prst="rect">
            <a:avLst/>
          </a:prstGeom>
        </p:spPr>
      </p:pic>
      <p:sp>
        <p:nvSpPr>
          <p:cNvPr id="2" name="Titel 1"/>
          <p:cNvSpPr>
            <a:spLocks noGrp="1"/>
          </p:cNvSpPr>
          <p:nvPr>
            <p:ph type="title"/>
          </p:nvPr>
        </p:nvSpPr>
        <p:spPr/>
        <p:txBody>
          <a:bodyPr/>
          <a:lstStyle/>
          <a:p>
            <a:r>
              <a:rPr lang="it-IT"/>
              <a:t>Quiz</a:t>
            </a:r>
            <a:endParaRPr lang="de-CH" dirty="0"/>
          </a:p>
        </p:txBody>
      </p:sp>
      <p:sp>
        <p:nvSpPr>
          <p:cNvPr id="4" name="Textfeld 3"/>
          <p:cNvSpPr txBox="1"/>
          <p:nvPr/>
        </p:nvSpPr>
        <p:spPr>
          <a:xfrm>
            <a:off x="6830134" y="908720"/>
            <a:ext cx="4969074" cy="2196024"/>
          </a:xfrm>
          <a:prstGeom prst="rect">
            <a:avLst/>
          </a:prstGeom>
          <a:solidFill>
            <a:schemeClr val="bg1"/>
          </a:solidFill>
        </p:spPr>
        <p:txBody>
          <a:bodyPr wrap="square" lIns="108000" tIns="72000" rIns="0" bIns="0" rtlCol="0">
            <a:noAutofit/>
          </a:bodyPr>
          <a:lstStyle/>
          <a:p>
            <a:pPr marL="288000" indent="-288000" algn="l">
              <a:lnSpc>
                <a:spcPct val="110000"/>
              </a:lnSpc>
              <a:buAutoNum type="arabicPeriod"/>
            </a:pPr>
            <a:r>
              <a:rPr lang="it-IT" sz="1400" dirty="0"/>
              <a:t>La sicurezza sul lavoro non è mai…</a:t>
            </a:r>
          </a:p>
          <a:p>
            <a:pPr marL="288000" indent="-288000" algn="l">
              <a:lnSpc>
                <a:spcPct val="110000"/>
              </a:lnSpc>
              <a:buAutoNum type="arabicPeriod"/>
            </a:pPr>
            <a:r>
              <a:rPr lang="it-IT" sz="1400" dirty="0"/>
              <a:t>In caso di pericolo diciamo…</a:t>
            </a:r>
          </a:p>
          <a:p>
            <a:pPr marL="288000" indent="-288000" algn="l">
              <a:lnSpc>
                <a:spcPct val="110000"/>
              </a:lnSpc>
              <a:buAutoNum type="arabicPeriod"/>
            </a:pPr>
            <a:r>
              <a:rPr lang="it-IT" sz="1400" dirty="0"/>
              <a:t>Dobbiamo dare il buon esempio ai collaboratori, siamo…</a:t>
            </a:r>
          </a:p>
          <a:p>
            <a:pPr marL="288000" indent="-288000" algn="l">
              <a:lnSpc>
                <a:spcPct val="110000"/>
              </a:lnSpc>
              <a:buAutoNum type="arabicPeriod"/>
            </a:pPr>
            <a:r>
              <a:rPr lang="it-IT" sz="1400" dirty="0"/>
              <a:t>Chi è responsabile dei collaboratori?</a:t>
            </a:r>
          </a:p>
          <a:p>
            <a:pPr marL="288000" indent="-288000" algn="l">
              <a:lnSpc>
                <a:spcPct val="110000"/>
              </a:lnSpc>
              <a:buAutoNum type="arabicPeriod"/>
            </a:pPr>
            <a:r>
              <a:rPr lang="it-IT" sz="1400" dirty="0"/>
              <a:t>La priorità assoluta nel lavoro quotidiano va…</a:t>
            </a:r>
          </a:p>
          <a:p>
            <a:pPr marL="288000" indent="-288000" algn="l">
              <a:lnSpc>
                <a:spcPct val="110000"/>
              </a:lnSpc>
              <a:buAutoNum type="arabicPeriod"/>
            </a:pPr>
            <a:r>
              <a:rPr lang="it-IT" sz="1400" dirty="0"/>
              <a:t>STOP in caso di…</a:t>
            </a:r>
          </a:p>
        </p:txBody>
      </p:sp>
      <p:pic>
        <p:nvPicPr>
          <p:cNvPr id="5" name="Grafik 4"/>
          <p:cNvPicPr>
            <a:picLocks noChangeAspect="1"/>
          </p:cNvPicPr>
          <p:nvPr/>
        </p:nvPicPr>
        <p:blipFill>
          <a:blip r:embed="rId3"/>
          <a:stretch>
            <a:fillRect/>
          </a:stretch>
        </p:blipFill>
        <p:spPr>
          <a:xfrm>
            <a:off x="571564" y="4952379"/>
            <a:ext cx="6624736" cy="769223"/>
          </a:xfrm>
          <a:prstGeom prst="rect">
            <a:avLst/>
          </a:prstGeom>
        </p:spPr>
      </p:pic>
    </p:spTree>
    <p:extLst>
      <p:ext uri="{BB962C8B-B14F-4D97-AF65-F5344CB8AC3E}">
        <p14:creationId xmlns:p14="http://schemas.microsoft.com/office/powerpoint/2010/main" val="221031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Soluzione</a:t>
            </a:r>
            <a:endParaRPr lang="de-CH" dirty="0"/>
          </a:p>
        </p:txBody>
      </p:sp>
      <p:pic>
        <p:nvPicPr>
          <p:cNvPr id="3" name="Grafik 2"/>
          <p:cNvPicPr>
            <a:picLocks noChangeAspect="1"/>
          </p:cNvPicPr>
          <p:nvPr/>
        </p:nvPicPr>
        <p:blipFill>
          <a:blip r:embed="rId2"/>
          <a:stretch>
            <a:fillRect/>
          </a:stretch>
        </p:blipFill>
        <p:spPr>
          <a:xfrm>
            <a:off x="1055440" y="1412776"/>
            <a:ext cx="9984432" cy="3912223"/>
          </a:xfrm>
          <a:prstGeom prst="rect">
            <a:avLst/>
          </a:prstGeom>
        </p:spPr>
      </p:pic>
    </p:spTree>
    <p:extLst>
      <p:ext uri="{BB962C8B-B14F-4D97-AF65-F5344CB8AC3E}">
        <p14:creationId xmlns:p14="http://schemas.microsoft.com/office/powerpoint/2010/main" val="244572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a:t>Introduzione</a:t>
            </a:r>
            <a:endParaRPr lang="de-CH" dirty="0"/>
          </a:p>
        </p:txBody>
      </p:sp>
    </p:spTree>
    <p:extLst>
      <p:ext uri="{BB962C8B-B14F-4D97-AF65-F5344CB8AC3E}">
        <p14:creationId xmlns:p14="http://schemas.microsoft.com/office/powerpoint/2010/main" val="3532865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Them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DE_Präsentation_neu2</Template>
  <TotalTime>0</TotalTime>
  <Words>2318</Words>
  <Application>Microsoft Office PowerPoint</Application>
  <PresentationFormat>Breitbild</PresentationFormat>
  <Paragraphs>396</Paragraphs>
  <Slides>43</Slides>
  <Notes>6</Notes>
  <HiddenSlides>14</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43</vt:i4>
      </vt:variant>
    </vt:vector>
  </HeadingPairs>
  <TitlesOfParts>
    <vt:vector size="48" baseType="lpstr">
      <vt:lpstr>Arial</vt:lpstr>
      <vt:lpstr>Calibri</vt:lpstr>
      <vt:lpstr>Times New Roman</vt:lpstr>
      <vt:lpstr>Verdana</vt:lpstr>
      <vt:lpstr>Office Theme</vt:lpstr>
      <vt:lpstr>La sicurezza sul lavoro è un compito direttivo!</vt:lpstr>
      <vt:lpstr>Preparazione per gli organizzatori</vt:lpstr>
      <vt:lpstr>La sicurezza sul lavoro è un compito direttivo! Benvenuti</vt:lpstr>
      <vt:lpstr>Preparazione per gli organizzatori</vt:lpstr>
      <vt:lpstr>PowerPoint-Präsentation</vt:lpstr>
      <vt:lpstr>Svolgimento</vt:lpstr>
      <vt:lpstr>Quiz</vt:lpstr>
      <vt:lpstr>Soluzione</vt:lpstr>
      <vt:lpstr>Introduzione</vt:lpstr>
      <vt:lpstr>Introduzione da parte della Direzione</vt:lpstr>
      <vt:lpstr>PowerPoint-Präsentation</vt:lpstr>
      <vt:lpstr>Video «La vita è bella finché vatutto bene»   </vt:lpstr>
      <vt:lpstr>«La vita è bella finché va tutto bene» – Cosa vuole dire? </vt:lpstr>
      <vt:lpstr>La sicurezza sul lavoro è un compito direttivo! </vt:lpstr>
      <vt:lpstr>Cosa ci spinge a migliorare la sicurezza sul lavoro nella nostra azienda?</vt:lpstr>
      <vt:lpstr>Cifre relative agli infortuni</vt:lpstr>
      <vt:lpstr>Infortuni professionali in azienda</vt:lpstr>
      <vt:lpstr>Infortuni non professionali in azienda</vt:lpstr>
      <vt:lpstr>Basi</vt:lpstr>
      <vt:lpstr>Situazioni pericolose in azienda</vt:lpstr>
      <vt:lpstr>L'iceberg</vt:lpstr>
      <vt:lpstr>La piramide degli infortuni</vt:lpstr>
      <vt:lpstr>Cultura della prevenzione</vt:lpstr>
      <vt:lpstr>La Cultura della prevenzione inizia dalla dirigenza  Chi vuole la sicurezza, deve… </vt:lpstr>
      <vt:lpstr>PowerPoint-Präsentation</vt:lpstr>
      <vt:lpstr>Responsabilità</vt:lpstr>
      <vt:lpstr>Scarica e presenta il film "Un venerdì nero". Durata 10:43 min</vt:lpstr>
      <vt:lpstr>Un venerdì nero: sono state condannate le persone giuste?</vt:lpstr>
      <vt:lpstr>Trasferimento di compiti</vt:lpstr>
      <vt:lpstr>In breve, nella nostra azienda il superiori è responsabile della sicurezza dei suoi collaboratori! </vt:lpstr>
      <vt:lpstr>Art. 230 cpv. 1 del Codice penale: rimozione od omissione di apparecchi protettivi</vt:lpstr>
      <vt:lpstr>Art. 229 cpv. 1 del Codice penale: violazione delle regole dell'arte edilizia</vt:lpstr>
      <vt:lpstr>Obblighi del datore di lavoro: art. 82 cpv. 1 e 2 LAINF</vt:lpstr>
      <vt:lpstr>Obblighi del lavoratore: art. 82 cpv. 3 LAINF</vt:lpstr>
      <vt:lpstr>Art. 6 cpv. 1 della Legge sul lavoro: protezione della salute dei collaboratori</vt:lpstr>
      <vt:lpstr>Che responsabilità ha gli addetti alla sicurezza?</vt:lpstr>
      <vt:lpstr>E ora???</vt:lpstr>
      <vt:lpstr>Cosa ci aspettiamo da noi stessi?</vt:lpstr>
      <vt:lpstr>Regole vitali disponibili: www.suva.ch/regole </vt:lpstr>
      <vt:lpstr>Scarica e presenta il film "Un superiore racconta: «… e poi ho solo visto due lenzuoli che coprivano due corpi senza vita». ". Durata 3:34 min</vt:lpstr>
      <vt:lpstr>PowerPoint-Präsentation</vt:lpstr>
      <vt:lpstr>Quiz</vt:lpstr>
      <vt:lpstr>Uniti per una maggiore sicurezza! Grazie della collaborazione</vt:lpstr>
    </vt:vector>
  </TitlesOfParts>
  <Company>SUVA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Linder Vanessa (L5V)</dc:creator>
  <cp:lastModifiedBy>Temperli Andrea (TEM)</cp:lastModifiedBy>
  <cp:revision>247</cp:revision>
  <cp:lastPrinted>2018-03-06T09:10:42Z</cp:lastPrinted>
  <dcterms:created xsi:type="dcterms:W3CDTF">2018-02-12T14:25:36Z</dcterms:created>
  <dcterms:modified xsi:type="dcterms:W3CDTF">2022-08-30T07:24:08Z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f20d95-30f1-4757-92d7-5495691a0c29_Enabled">
    <vt:lpwstr>true</vt:lpwstr>
  </property>
  <property fmtid="{D5CDD505-2E9C-101B-9397-08002B2CF9AE}" pid="3" name="MSIP_Label_40f20d95-30f1-4757-92d7-5495691a0c29_SetDate">
    <vt:lpwstr>2022-06-21T12:50:52Z</vt:lpwstr>
  </property>
  <property fmtid="{D5CDD505-2E9C-101B-9397-08002B2CF9AE}" pid="4" name="MSIP_Label_40f20d95-30f1-4757-92d7-5495691a0c29_Method">
    <vt:lpwstr>Privileged</vt:lpwstr>
  </property>
  <property fmtid="{D5CDD505-2E9C-101B-9397-08002B2CF9AE}" pid="5" name="MSIP_Label_40f20d95-30f1-4757-92d7-5495691a0c29_Name">
    <vt:lpwstr>Intern</vt:lpwstr>
  </property>
  <property fmtid="{D5CDD505-2E9C-101B-9397-08002B2CF9AE}" pid="6" name="MSIP_Label_40f20d95-30f1-4757-92d7-5495691a0c29_SiteId">
    <vt:lpwstr>98616167-5668-4e66-acbf-925e81df8b00</vt:lpwstr>
  </property>
  <property fmtid="{D5CDD505-2E9C-101B-9397-08002B2CF9AE}" pid="7" name="MSIP_Label_40f20d95-30f1-4757-92d7-5495691a0c29_ActionId">
    <vt:lpwstr>a2ad991a-ccdf-4f8e-9694-5edfeb896d7a</vt:lpwstr>
  </property>
  <property fmtid="{D5CDD505-2E9C-101B-9397-08002B2CF9AE}" pid="8" name="MSIP_Label_40f20d95-30f1-4757-92d7-5495691a0c29_ContentBits">
    <vt:lpwstr>0</vt:lpwstr>
  </property>
</Properties>
</file>