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0" d="100"/>
          <a:sy n="110" d="100"/>
        </p:scale>
        <p:origin x="4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2FEB1-18BB-47A2-91FB-DA07156FD0F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1BBEFA33-8C3C-4DB8-91AC-78A339B3C7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164B7DFF-A0B1-4EB5-8E6D-C69909F95EB4}"/>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E6765126-0C43-4F7B-BAFC-4466D02CBC7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90D1729-3695-48F7-9E94-4C2B7F0B2CD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686648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D7D38E-3DA5-4866-9F90-73F49B2782C9}"/>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6A080035-1369-486F-8CED-45139424614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355DF12-5859-4236-A868-190E14E4B9F9}"/>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B5228E2A-EB68-48D5-A951-4FA5A38B54D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BAF5C59-9572-40A1-981E-996CF87977A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92068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090FDD6-D888-4158-87A1-6CAB14B8137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A930B69-41F3-4CA4-875A-0C16E52B822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EEA90BB1-E69D-471D-9055-668A2AF7BF03}"/>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09B73EBF-AB94-4640-98A6-98B670EED47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DF739CC-9544-4CFB-A1D8-61E72830D24C}"/>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476845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603F63-2015-4B1D-931D-A71926AA453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14F20755-7C71-46FF-AFE6-124DD9AC562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271A3D6-4250-40AB-ADF1-787EE5DD9465}"/>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29D5ECFD-8599-40EE-8EEB-CC88DDE0443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30F3947-1274-4501-9235-61D85E818B5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23842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B3F926-C8A4-4D85-9559-5B845C14817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DF76495D-1B31-48AB-AB44-FF4B5B5461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419BCA-E0F3-4E24-88B0-A8F4D30B0BDD}"/>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596921E9-8BF8-4146-8850-0492EAC57E3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C7EBC06-76BA-4454-BD76-191A39CCB027}"/>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410622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AEAF0D-C466-4DBA-BF4F-66C36AD46CAE}"/>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7AF692F2-FF00-49F8-AE56-48FD9BD0F73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C702B3E6-E20D-416C-B818-B6010CD1AF6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65BCAD19-5B12-472B-8862-28B54B5BCFC4}"/>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734A03A0-1A9D-4AA6-B260-5EF5AAD0E6B5}"/>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022179B8-6638-467B-9375-EE637498A35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59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DDFAA7-84C9-4136-ADFF-E22EE70285D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EC5C984A-7E3D-42B9-BF05-33F75AFF85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D910DD3-A6AD-44E1-92A8-924592C514A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E567D74C-DF95-4FD3-AE44-872C0EDCAE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C567209-2A20-4D1D-8C57-386608970A3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7C52A66-5172-434C-98E0-63B93DFE550D}"/>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8" name="Fußzeilenplatzhalter 7">
            <a:extLst>
              <a:ext uri="{FF2B5EF4-FFF2-40B4-BE49-F238E27FC236}">
                <a16:creationId xmlns:a16="http://schemas.microsoft.com/office/drawing/2014/main" id="{573DFAF0-8D37-464D-9306-0A525375728C}"/>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CEBDD807-D02A-402B-967B-73A12C5B816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72858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F81CC-2272-4807-8709-1B2E9F77559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B72C9792-00D4-4751-AED0-E4BB69ACA6D7}"/>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4" name="Fußzeilenplatzhalter 3">
            <a:extLst>
              <a:ext uri="{FF2B5EF4-FFF2-40B4-BE49-F238E27FC236}">
                <a16:creationId xmlns:a16="http://schemas.microsoft.com/office/drawing/2014/main" id="{67B7C9BA-1944-43EB-BEE6-A06C216977C4}"/>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8C99F0BF-53ED-46A9-992B-47F65B4E73C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40949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67DBD58-6127-46E4-B3A3-FD86CF7C4B93}"/>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3" name="Fußzeilenplatzhalter 2">
            <a:extLst>
              <a:ext uri="{FF2B5EF4-FFF2-40B4-BE49-F238E27FC236}">
                <a16:creationId xmlns:a16="http://schemas.microsoft.com/office/drawing/2014/main" id="{4170B930-1AF2-42FF-AF37-428452B0C31D}"/>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36D8F935-15BF-4460-854F-83B7F40D1E9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260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1A2D28-CC13-4EAC-90F4-AFC4F522711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3E7A5B8D-0CC3-4C4E-A644-6D58A6E6AA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FC5379AA-97BA-4FCE-A188-BB3DCF2C0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8F0615B-4CEA-4EFE-9AD1-2859556E72E1}"/>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10D0DEE0-1A1C-4A58-AEEB-11DF4568906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B8732525-2014-4C7B-ADCC-F7A9F2D9262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553058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BFF67-80FA-4EDA-8518-7B063397F0F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8BE15667-FA5D-4813-89D4-1BC36C9005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E7BB9E8-228B-4116-A561-6E102B428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34918EF-E7E1-44A3-8142-F378CFAD56A8}"/>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B80B9096-6DC8-48B5-B870-460EE982EA91}"/>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DEB57356-D931-474F-AB56-4C9B4A54141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590752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0F2A5B0-18E7-4765-BF59-D31B9FD670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4A48769-5FB0-4F4D-A2B1-9A0DCD09C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CFDC27F-141F-4616-B59A-96A97B157B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DECA84DA-3E39-4160-B377-A78AD4C1E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91DE905C-AC84-4B0E-8E0B-C89A15128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3014B-96CE-4378-91AE-FAED6AC06FD0}" type="slidenum">
              <a:rPr lang="de-CH" smtClean="0"/>
              <a:t>‹Nr.›</a:t>
            </a:fld>
            <a:endParaRPr lang="de-CH"/>
          </a:p>
        </p:txBody>
      </p:sp>
    </p:spTree>
    <p:extLst>
      <p:ext uri="{BB962C8B-B14F-4D97-AF65-F5344CB8AC3E}">
        <p14:creationId xmlns:p14="http://schemas.microsoft.com/office/powerpoint/2010/main" val="139416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8" descr="Ein Bild, das Im Haus, Trainingsgerät enthält.&#10;&#10;Beschreibung automatisch generiert.">
            <a:extLst>
              <a:ext uri="{FF2B5EF4-FFF2-40B4-BE49-F238E27FC236}">
                <a16:creationId xmlns:a16="http://schemas.microsoft.com/office/drawing/2014/main" id="{5264E329-6B61-A4B6-65E9-265D32FF34C2}"/>
              </a:ext>
            </a:extLst>
          </p:cNvPr>
          <p:cNvPicPr>
            <a:picLocks noChangeAspect="1"/>
          </p:cNvPicPr>
          <p:nvPr/>
        </p:nvPicPr>
        <p:blipFill>
          <a:blip r:embed="rId2"/>
          <a:stretch>
            <a:fillRect/>
          </a:stretch>
        </p:blipFill>
        <p:spPr>
          <a:xfrm>
            <a:off x="-15051" y="0"/>
            <a:ext cx="12207051" cy="6895863"/>
          </a:xfrm>
          <a:prstGeom prst="rect">
            <a:avLst/>
          </a:prstGeom>
        </p:spPr>
      </p:pic>
      <p:sp>
        <p:nvSpPr>
          <p:cNvPr id="11" name="Titel 1">
            <a:extLst>
              <a:ext uri="{FF2B5EF4-FFF2-40B4-BE49-F238E27FC236}">
                <a16:creationId xmlns:a16="http://schemas.microsoft.com/office/drawing/2014/main" id="{A5EAAABC-AC63-0729-5500-FB560847E2EC}"/>
              </a:ext>
            </a:extLst>
          </p:cNvPr>
          <p:cNvSpPr>
            <a:spLocks noGrp="1"/>
          </p:cNvSpPr>
          <p:nvPr/>
        </p:nvSpPr>
        <p:spPr>
          <a:xfrm>
            <a:off x="-658906" y="3350776"/>
            <a:ext cx="13055096" cy="2387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r>
              <a:rPr lang="it-CH" sz="4500" noProof="0" dirty="0"/>
              <a:t>Movimentazione intelligente: </a:t>
            </a:r>
          </a:p>
          <a:p>
            <a:pPr algn="ctr"/>
            <a:r>
              <a:rPr lang="it-CH" sz="4500" noProof="0" dirty="0"/>
              <a:t>come affrontare gli ostacoli nel modo giusto</a:t>
            </a:r>
            <a:endParaRPr lang="de-CH" sz="4500" dirty="0"/>
          </a:p>
        </p:txBody>
      </p:sp>
      <p:sp>
        <p:nvSpPr>
          <p:cNvPr id="14" name="Untertitel 2">
            <a:extLst>
              <a:ext uri="{FF2B5EF4-FFF2-40B4-BE49-F238E27FC236}">
                <a16:creationId xmlns:a16="http://schemas.microsoft.com/office/drawing/2014/main" id="{D7CBE934-8464-269A-C99B-97354BEC3A3E}"/>
              </a:ext>
            </a:extLst>
          </p:cNvPr>
          <p:cNvSpPr>
            <a:spLocks noGrp="1"/>
          </p:cNvSpPr>
          <p:nvPr/>
        </p:nvSpPr>
        <p:spPr>
          <a:xfrm>
            <a:off x="1419247" y="5724929"/>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CH" sz="2000" dirty="0">
                <a:solidFill>
                  <a:schemeClr val="accent5"/>
                </a:solidFill>
              </a:rPr>
              <a:t>Argomenti per i coach di movimentazione</a:t>
            </a:r>
            <a:endParaRPr lang="de-CH" sz="2200" dirty="0">
              <a:solidFill>
                <a:schemeClr val="accent5"/>
              </a:solidFill>
            </a:endParaRPr>
          </a:p>
        </p:txBody>
      </p:sp>
    </p:spTree>
    <p:extLst>
      <p:ext uri="{BB962C8B-B14F-4D97-AF65-F5344CB8AC3E}">
        <p14:creationId xmlns:p14="http://schemas.microsoft.com/office/powerpoint/2010/main" val="133739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D9CEF4-494A-48E3-BA96-DC7EBDFA87F1}"/>
              </a:ext>
            </a:extLst>
          </p:cNvPr>
          <p:cNvSpPr>
            <a:spLocks noGrp="1"/>
          </p:cNvSpPr>
          <p:nvPr>
            <p:ph type="title"/>
          </p:nvPr>
        </p:nvSpPr>
        <p:spPr>
          <a:xfrm>
            <a:off x="958012" y="346953"/>
            <a:ext cx="11233987" cy="1325563"/>
          </a:xfrm>
        </p:spPr>
        <p:txBody>
          <a:bodyPr>
            <a:normAutofit fontScale="90000"/>
          </a:bodyPr>
          <a:lstStyle/>
          <a:p>
            <a:r>
              <a:rPr lang="it-CH" dirty="0"/>
              <a:t>I principali ostacoli alla movimentazione intelligente...</a:t>
            </a:r>
            <a:br>
              <a:rPr lang="de-CH" dirty="0"/>
            </a:br>
            <a:r>
              <a:rPr lang="it-CH" sz="2200" dirty="0">
                <a:solidFill>
                  <a:schemeClr val="accent5"/>
                </a:solidFill>
              </a:rPr>
              <a:t>... e come affrontarli</a:t>
            </a:r>
            <a:endParaRPr lang="de-CH" sz="2200" dirty="0">
              <a:solidFill>
                <a:schemeClr val="accent5"/>
              </a:solidFill>
              <a:latin typeface="+mn-lt"/>
              <a:ea typeface="+mn-ea"/>
              <a:cs typeface="+mn-cs"/>
            </a:endParaRPr>
          </a:p>
        </p:txBody>
      </p:sp>
      <p:sp>
        <p:nvSpPr>
          <p:cNvPr id="3" name="Inhaltsplatzhalter 2">
            <a:extLst>
              <a:ext uri="{FF2B5EF4-FFF2-40B4-BE49-F238E27FC236}">
                <a16:creationId xmlns:a16="http://schemas.microsoft.com/office/drawing/2014/main" id="{3B6F47E3-96A5-46F8-9C07-ACB39F055654}"/>
              </a:ext>
            </a:extLst>
          </p:cNvPr>
          <p:cNvSpPr>
            <a:spLocks noGrp="1"/>
          </p:cNvSpPr>
          <p:nvPr>
            <p:ph idx="1"/>
          </p:nvPr>
        </p:nvSpPr>
        <p:spPr/>
        <p:txBody>
          <a:bodyPr>
            <a:normAutofit/>
          </a:bodyPr>
          <a:lstStyle/>
          <a:p>
            <a:r>
              <a:rPr lang="it-CH" sz="2000" dirty="0"/>
              <a:t>Diversi studi internazionali mettono in luce alcuni fattori critici per la buona riuscita dei progetti finalizzati alla prevenzione delle malattie muscoloscheletriche. Questi aspetti richiedono particolare attenzione nell'ambito del progetto «Movimentazione intelligente». </a:t>
            </a:r>
          </a:p>
          <a:p>
            <a:endParaRPr lang="it-CH" sz="2000" dirty="0"/>
          </a:p>
          <a:p>
            <a:r>
              <a:rPr lang="it-CH" sz="2000" dirty="0"/>
              <a:t>Tra gli ostacoli principali si annoverano la mancanza di tempo, la carenza di risorse, un comportamento di conduzione inadeguato, una scarsa partecipazione e l'avversione ai cambiamenti. </a:t>
            </a:r>
          </a:p>
          <a:p>
            <a:endParaRPr lang="it-CH" sz="2000" dirty="0"/>
          </a:p>
          <a:p>
            <a:r>
              <a:rPr lang="it-CH" sz="2000" dirty="0"/>
              <a:t>Questa presentazione fornisce validi argomenti per affrontare gli ostacoli nel modo giusto.</a:t>
            </a:r>
          </a:p>
          <a:p>
            <a:endParaRPr lang="it-CH" sz="2000" dirty="0"/>
          </a:p>
        </p:txBody>
      </p:sp>
    </p:spTree>
    <p:extLst>
      <p:ext uri="{BB962C8B-B14F-4D97-AF65-F5344CB8AC3E}">
        <p14:creationId xmlns:p14="http://schemas.microsoft.com/office/powerpoint/2010/main" val="3596540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53B1A-5840-430B-9665-BE77C6BF30D1}"/>
              </a:ext>
            </a:extLst>
          </p:cNvPr>
          <p:cNvSpPr>
            <a:spLocks noGrp="1"/>
          </p:cNvSpPr>
          <p:nvPr>
            <p:ph type="title"/>
          </p:nvPr>
        </p:nvSpPr>
        <p:spPr/>
        <p:txBody>
          <a:bodyPr>
            <a:normAutofit/>
          </a:bodyPr>
          <a:lstStyle/>
          <a:p>
            <a:r>
              <a:rPr lang="it-CH" dirty="0"/>
              <a:t>Focus sugli ostacoli</a:t>
            </a:r>
            <a:br>
              <a:rPr lang="de-CH" sz="2000" dirty="0"/>
            </a:br>
            <a:r>
              <a:rPr lang="it-CH" sz="2000" dirty="0">
                <a:solidFill>
                  <a:schemeClr val="accent5"/>
                </a:solidFill>
              </a:rPr>
              <a:t>Problemi, soluzioni e argomentazioni</a:t>
            </a:r>
            <a:endParaRPr lang="de-CH" sz="2200" dirty="0">
              <a:solidFill>
                <a:schemeClr val="accent5"/>
              </a:solidFill>
              <a:latin typeface="+mn-lt"/>
              <a:ea typeface="+mn-ea"/>
              <a:cs typeface="+mn-cs"/>
            </a:endParaRPr>
          </a:p>
        </p:txBody>
      </p:sp>
      <p:pic>
        <p:nvPicPr>
          <p:cNvPr id="6" name="Grafik 5">
            <a:extLst>
              <a:ext uri="{FF2B5EF4-FFF2-40B4-BE49-F238E27FC236}">
                <a16:creationId xmlns:a16="http://schemas.microsoft.com/office/drawing/2014/main" id="{82BE4DE9-1CD4-4820-9AE8-A17F46C9C023}"/>
              </a:ext>
            </a:extLst>
          </p:cNvPr>
          <p:cNvPicPr>
            <a:picLocks noChangeAspect="1"/>
          </p:cNvPicPr>
          <p:nvPr/>
        </p:nvPicPr>
        <p:blipFill>
          <a:blip r:embed="rId2"/>
          <a:stretch>
            <a:fillRect/>
          </a:stretch>
        </p:blipFill>
        <p:spPr>
          <a:xfrm>
            <a:off x="3439408" y="1690688"/>
            <a:ext cx="5313184" cy="4560247"/>
          </a:xfrm>
          <a:prstGeom prst="rect">
            <a:avLst/>
          </a:prstGeom>
        </p:spPr>
      </p:pic>
    </p:spTree>
    <p:extLst>
      <p:ext uri="{BB962C8B-B14F-4D97-AF65-F5344CB8AC3E}">
        <p14:creationId xmlns:p14="http://schemas.microsoft.com/office/powerpoint/2010/main" val="16613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4F7D51-C8D0-453A-90F2-76F323902C80}"/>
              </a:ext>
            </a:extLst>
          </p:cNvPr>
          <p:cNvSpPr>
            <a:spLocks noGrp="1"/>
          </p:cNvSpPr>
          <p:nvPr>
            <p:ph type="title"/>
          </p:nvPr>
        </p:nvSpPr>
        <p:spPr/>
        <p:txBody>
          <a:bodyPr>
            <a:normAutofit/>
          </a:bodyPr>
          <a:lstStyle/>
          <a:p>
            <a:r>
              <a:rPr lang="it-CH" dirty="0"/>
              <a:t>Mancanza di tempo</a:t>
            </a:r>
            <a:br>
              <a:rPr lang="de-CH" sz="1800" dirty="0"/>
            </a:br>
            <a:r>
              <a:rPr lang="it-CH" sz="2000" dirty="0">
                <a:solidFill>
                  <a:schemeClr val="accent5"/>
                </a:solidFill>
              </a:rPr>
              <a:t>Esercitarsi per risparmiare tempo a lungo termine</a:t>
            </a:r>
            <a:endParaRPr lang="de-CH" sz="22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F27C9B91-B400-485A-94D9-F0EC267C280E}"/>
              </a:ext>
            </a:extLst>
          </p:cNvPr>
          <p:cNvGraphicFramePr>
            <a:graphicFrameLocks noGrp="1"/>
          </p:cNvGraphicFramePr>
          <p:nvPr>
            <p:ph idx="1"/>
            <p:extLst>
              <p:ext uri="{D42A27DB-BD31-4B8C-83A1-F6EECF244321}">
                <p14:modId xmlns:p14="http://schemas.microsoft.com/office/powerpoint/2010/main" val="51095511"/>
              </p:ext>
            </p:extLst>
          </p:nvPr>
        </p:nvGraphicFramePr>
        <p:xfrm>
          <a:off x="838200" y="1825625"/>
          <a:ext cx="10515600" cy="3566160"/>
        </p:xfrm>
        <a:graphic>
          <a:graphicData uri="http://schemas.openxmlformats.org/drawingml/2006/table">
            <a:tbl>
              <a:tblPr firstRow="1" bandRow="1">
                <a:tableStyleId>{5C22544A-7EE6-4342-B048-85BDC9FD1C3A}</a:tableStyleId>
              </a:tblPr>
              <a:tblGrid>
                <a:gridCol w="2489886">
                  <a:extLst>
                    <a:ext uri="{9D8B030D-6E8A-4147-A177-3AD203B41FA5}">
                      <a16:colId xmlns:a16="http://schemas.microsoft.com/office/drawing/2014/main" val="1693754263"/>
                    </a:ext>
                  </a:extLst>
                </a:gridCol>
                <a:gridCol w="8025714">
                  <a:extLst>
                    <a:ext uri="{9D8B030D-6E8A-4147-A177-3AD203B41FA5}">
                      <a16:colId xmlns:a16="http://schemas.microsoft.com/office/drawing/2014/main" val="420400055"/>
                    </a:ext>
                  </a:extLst>
                </a:gridCol>
              </a:tblGrid>
              <a:tr h="370840">
                <a:tc>
                  <a:txBody>
                    <a:bodyPr/>
                    <a:lstStyle/>
                    <a:p>
                      <a:pPr algn="ctr"/>
                      <a:r>
                        <a:rPr lang="it-CH" dirty="0">
                          <a:solidFill>
                            <a:schemeClr val="tx1"/>
                          </a:solidFill>
                        </a:rPr>
                        <a:t>Ostacoli</a:t>
                      </a:r>
                    </a:p>
                  </a:txBody>
                  <a:tcPr anchor="ctr"/>
                </a:tc>
                <a:tc>
                  <a:txBody>
                    <a:bodyPr/>
                    <a:lstStyle/>
                    <a:p>
                      <a:r>
                        <a:rPr lang="it-CH" dirty="0">
                          <a:solidFill>
                            <a:schemeClr val="tx1"/>
                          </a:solidFill>
                        </a:rPr>
                        <a:t>Il personale di cura e assistenza è spesso sotto pressione. </a:t>
                      </a:r>
                      <a:br>
                        <a:rPr lang="de-CH" dirty="0">
                          <a:solidFill>
                            <a:schemeClr val="tx1"/>
                          </a:solidFill>
                        </a:rPr>
                      </a:br>
                      <a:r>
                        <a:rPr lang="it-CH" dirty="0">
                          <a:solidFill>
                            <a:schemeClr val="tx1"/>
                          </a:solidFill>
                        </a:rPr>
                        <a:t>Durante le operazioni di movimentazione non impiega né ausili né modalità di lavoro orientate alla prevenzione e alle risorse.</a:t>
                      </a:r>
                    </a:p>
                    <a:p>
                      <a:r>
                        <a:rPr lang="it-CH" dirty="0">
                          <a:solidFill>
                            <a:schemeClr val="tx1"/>
                          </a:solidFill>
                        </a:rPr>
                        <a:t>Non ha tempo per applicare il principio della movimentazione intelligente.</a:t>
                      </a:r>
                    </a:p>
                  </a:txBody>
                  <a:tcPr anchor="ctr"/>
                </a:tc>
                <a:extLst>
                  <a:ext uri="{0D108BD9-81ED-4DB2-BD59-A6C34878D82A}">
                    <a16:rowId xmlns:a16="http://schemas.microsoft.com/office/drawing/2014/main" val="1967023362"/>
                  </a:ext>
                </a:extLst>
              </a:tr>
              <a:tr h="370840">
                <a:tc>
                  <a:txBody>
                    <a:bodyPr/>
                    <a:lstStyle/>
                    <a:p>
                      <a:pPr algn="ctr"/>
                      <a:r>
                        <a:rPr lang="it-CH" dirty="0">
                          <a:solidFill>
                            <a:schemeClr val="tx1"/>
                          </a:solidFill>
                        </a:rPr>
                        <a:t>Soluzione proposta</a:t>
                      </a:r>
                    </a:p>
                  </a:txBody>
                  <a:tcPr anchor="ctr"/>
                </a:tc>
                <a:tc>
                  <a:txBody>
                    <a:bodyPr/>
                    <a:lstStyle/>
                    <a:p>
                      <a:r>
                        <a:rPr lang="it-CH" dirty="0">
                          <a:solidFill>
                            <a:schemeClr val="tx1"/>
                          </a:solidFill>
                        </a:rPr>
                        <a:t>La movimentazione intelligente non richiede più tempo, bensì più esercizio. Esercitarsi in modo mirato consente non solo di proteggere la salute, ma anche di risparmiare parecchio tempo a lungo termine, a beneficio sia del personale che dell'azienda.</a:t>
                      </a:r>
                    </a:p>
                    <a:p>
                      <a:r>
                        <a:rPr lang="it-CH" dirty="0">
                          <a:solidFill>
                            <a:schemeClr val="tx1"/>
                          </a:solidFill>
                        </a:rPr>
                        <a:t>Le soluzioni, quindi, sono «esercitarsi» e «ragionare in ottica di lungo termine». </a:t>
                      </a:r>
                    </a:p>
                  </a:txBody>
                  <a:tcPr anchor="ctr"/>
                </a:tc>
                <a:extLst>
                  <a:ext uri="{0D108BD9-81ED-4DB2-BD59-A6C34878D82A}">
                    <a16:rowId xmlns:a16="http://schemas.microsoft.com/office/drawing/2014/main" val="2512545143"/>
                  </a:ext>
                </a:extLst>
              </a:tr>
              <a:tr h="370840">
                <a:tc>
                  <a:txBody>
                    <a:bodyPr/>
                    <a:lstStyle/>
                    <a:p>
                      <a:pPr algn="ctr"/>
                      <a:r>
                        <a:rPr lang="it-CH" dirty="0">
                          <a:solidFill>
                            <a:schemeClr val="tx1"/>
                          </a:solidFill>
                        </a:rPr>
                        <a:t>Argomenti</a:t>
                      </a:r>
                    </a:p>
                  </a:txBody>
                  <a:tcPr anchor="ctr"/>
                </a:tc>
                <a:tc>
                  <a:txBody>
                    <a:bodyPr/>
                    <a:lstStyle/>
                    <a:p>
                      <a:r>
                        <a:rPr lang="it-CH" dirty="0">
                          <a:solidFill>
                            <a:schemeClr val="tx1"/>
                          </a:solidFill>
                        </a:rPr>
                        <a:t>Collaboratore: non ho tempo per applicare questa modalità di lavoro tutti i giorni.</a:t>
                      </a:r>
                    </a:p>
                    <a:p>
                      <a:r>
                        <a:rPr lang="it-CH" dirty="0">
                          <a:solidFill>
                            <a:schemeClr val="tx1"/>
                          </a:solidFill>
                        </a:rPr>
                        <a:t>Direzione: se ti eserciti, puoi lavorare in modo più efficiente. Ti daremo il tempo necessario per fare pratica.</a:t>
                      </a:r>
                    </a:p>
                  </a:txBody>
                  <a:tcPr anchor="ctr"/>
                </a:tc>
                <a:extLst>
                  <a:ext uri="{0D108BD9-81ED-4DB2-BD59-A6C34878D82A}">
                    <a16:rowId xmlns:a16="http://schemas.microsoft.com/office/drawing/2014/main" val="590437341"/>
                  </a:ext>
                </a:extLst>
              </a:tr>
            </a:tbl>
          </a:graphicData>
        </a:graphic>
      </p:graphicFrame>
    </p:spTree>
    <p:extLst>
      <p:ext uri="{BB962C8B-B14F-4D97-AF65-F5344CB8AC3E}">
        <p14:creationId xmlns:p14="http://schemas.microsoft.com/office/powerpoint/2010/main" val="316714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766F78-6802-4F1B-A9D3-ED9EEECBAD4D}"/>
              </a:ext>
            </a:extLst>
          </p:cNvPr>
          <p:cNvSpPr>
            <a:spLocks noGrp="1"/>
          </p:cNvSpPr>
          <p:nvPr>
            <p:ph type="title"/>
          </p:nvPr>
        </p:nvSpPr>
        <p:spPr/>
        <p:txBody>
          <a:bodyPr>
            <a:normAutofit/>
          </a:bodyPr>
          <a:lstStyle/>
          <a:p>
            <a:r>
              <a:rPr lang="it-CH" dirty="0"/>
              <a:t>Carenza di risorse</a:t>
            </a:r>
            <a:br>
              <a:rPr lang="it-CH" dirty="0"/>
            </a:br>
            <a:r>
              <a:rPr lang="it-CH" sz="1800" dirty="0">
                <a:solidFill>
                  <a:schemeClr val="accent5"/>
                </a:solidFill>
              </a:rPr>
              <a:t>Sfruttando le risorse delle persone a mobilità ridotta, tutto diventa più facile</a:t>
            </a:r>
            <a:br>
              <a:rPr lang="de-CH" sz="1800" dirty="0"/>
            </a:b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1A43F5BC-FA93-4722-A729-1BF7418DD15D}"/>
              </a:ext>
            </a:extLst>
          </p:cNvPr>
          <p:cNvGraphicFramePr>
            <a:graphicFrameLocks noGrp="1"/>
          </p:cNvGraphicFramePr>
          <p:nvPr>
            <p:ph idx="1"/>
            <p:extLst>
              <p:ext uri="{D42A27DB-BD31-4B8C-83A1-F6EECF244321}">
                <p14:modId xmlns:p14="http://schemas.microsoft.com/office/powerpoint/2010/main" val="2067586781"/>
              </p:ext>
            </p:extLst>
          </p:nvPr>
        </p:nvGraphicFramePr>
        <p:xfrm>
          <a:off x="838200" y="1825625"/>
          <a:ext cx="10515600" cy="246888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034874967"/>
                    </a:ext>
                  </a:extLst>
                </a:gridCol>
                <a:gridCol w="8305800">
                  <a:extLst>
                    <a:ext uri="{9D8B030D-6E8A-4147-A177-3AD203B41FA5}">
                      <a16:colId xmlns:a16="http://schemas.microsoft.com/office/drawing/2014/main" val="264244194"/>
                    </a:ext>
                  </a:extLst>
                </a:gridCol>
              </a:tblGrid>
              <a:tr h="370840">
                <a:tc>
                  <a:txBody>
                    <a:bodyPr/>
                    <a:lstStyle/>
                    <a:p>
                      <a:pPr algn="ctr"/>
                      <a:r>
                        <a:rPr lang="it-CH" dirty="0"/>
                        <a:t>Ostacoli</a:t>
                      </a:r>
                    </a:p>
                  </a:txBody>
                  <a:tcPr anchor="ctr"/>
                </a:tc>
                <a:tc>
                  <a:txBody>
                    <a:bodyPr/>
                    <a:lstStyle/>
                    <a:p>
                      <a:r>
                        <a:rPr lang="it-CH" dirty="0"/>
                        <a:t>Spesso il personale di cura e assistenza è limitato e si trova a gestire grossi carichi di lavoro. Gli imprevisti, come i cambiamenti dell'ultimo minuto nella pianificazione, assenze e licenziamenti dei collaboratori, rendono il tutto ancora più complicato. </a:t>
                      </a:r>
                    </a:p>
                  </a:txBody>
                  <a:tcPr anchor="ctr"/>
                </a:tc>
                <a:extLst>
                  <a:ext uri="{0D108BD9-81ED-4DB2-BD59-A6C34878D82A}">
                    <a16:rowId xmlns:a16="http://schemas.microsoft.com/office/drawing/2014/main" val="1165074309"/>
                  </a:ext>
                </a:extLst>
              </a:tr>
              <a:tr h="370840">
                <a:tc>
                  <a:txBody>
                    <a:bodyPr/>
                    <a:lstStyle/>
                    <a:p>
                      <a:pPr algn="ctr"/>
                      <a:r>
                        <a:rPr lang="it-CH"/>
                        <a:t>Soluzione proposta</a:t>
                      </a:r>
                    </a:p>
                  </a:txBody>
                  <a:tcPr anchor="ctr"/>
                </a:tc>
                <a:tc>
                  <a:txBody>
                    <a:bodyPr/>
                    <a:lstStyle/>
                    <a:p>
                      <a:r>
                        <a:rPr lang="it-CH" dirty="0"/>
                        <a:t>La movimentazione intelligente consente al personale di gestire le varie situazioni con maggiore autonomia, attivando le risorse delle persone a mobilità ridotta. </a:t>
                      </a:r>
                    </a:p>
                  </a:txBody>
                  <a:tcPr anchor="ctr"/>
                </a:tc>
                <a:extLst>
                  <a:ext uri="{0D108BD9-81ED-4DB2-BD59-A6C34878D82A}">
                    <a16:rowId xmlns:a16="http://schemas.microsoft.com/office/drawing/2014/main" val="3459186744"/>
                  </a:ext>
                </a:extLst>
              </a:tr>
              <a:tr h="370840">
                <a:tc>
                  <a:txBody>
                    <a:bodyPr/>
                    <a:lstStyle/>
                    <a:p>
                      <a:pPr algn="ctr"/>
                      <a:r>
                        <a:rPr lang="it-CH" dirty="0"/>
                        <a:t>Argomenti</a:t>
                      </a:r>
                    </a:p>
                  </a:txBody>
                  <a:tcPr anchor="ctr"/>
                </a:tc>
                <a:tc>
                  <a:txBody>
                    <a:bodyPr/>
                    <a:lstStyle/>
                    <a:p>
                      <a:r>
                        <a:rPr lang="it-CH" dirty="0"/>
                        <a:t>Collaboratore: siamo troppo pochi per applicare questa modalità di lavoro.</a:t>
                      </a:r>
                    </a:p>
                    <a:p>
                      <a:r>
                        <a:rPr lang="it-CH" dirty="0"/>
                        <a:t>Direzione: questa modalità di lavoro permette di effettuare numerose movimentazioni in autonomia. </a:t>
                      </a:r>
                    </a:p>
                  </a:txBody>
                  <a:tcPr anchor="ctr"/>
                </a:tc>
                <a:extLst>
                  <a:ext uri="{0D108BD9-81ED-4DB2-BD59-A6C34878D82A}">
                    <a16:rowId xmlns:a16="http://schemas.microsoft.com/office/drawing/2014/main" val="1927786482"/>
                  </a:ext>
                </a:extLst>
              </a:tr>
            </a:tbl>
          </a:graphicData>
        </a:graphic>
      </p:graphicFrame>
    </p:spTree>
    <p:extLst>
      <p:ext uri="{BB962C8B-B14F-4D97-AF65-F5344CB8AC3E}">
        <p14:creationId xmlns:p14="http://schemas.microsoft.com/office/powerpoint/2010/main" val="2884794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64C95-AEE4-496A-8061-D2882CEEF951}"/>
              </a:ext>
            </a:extLst>
          </p:cNvPr>
          <p:cNvSpPr>
            <a:spLocks noGrp="1"/>
          </p:cNvSpPr>
          <p:nvPr>
            <p:ph type="title"/>
          </p:nvPr>
        </p:nvSpPr>
        <p:spPr/>
        <p:txBody>
          <a:bodyPr>
            <a:normAutofit/>
          </a:bodyPr>
          <a:lstStyle/>
          <a:p>
            <a:r>
              <a:rPr lang="it-CH" dirty="0"/>
              <a:t>Partecipazione</a:t>
            </a:r>
            <a:br>
              <a:rPr lang="de-CH" dirty="0"/>
            </a:br>
            <a:r>
              <a:rPr lang="it-CH" sz="2000" dirty="0">
                <a:solidFill>
                  <a:schemeClr val="accent5"/>
                </a:solidFill>
              </a:rPr>
              <a:t>Prendere decisioni insieme, accettare i cambiamenti</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18F73F71-3368-42A3-A28B-8A1D2CB17C4A}"/>
              </a:ext>
            </a:extLst>
          </p:cNvPr>
          <p:cNvGraphicFramePr>
            <a:graphicFrameLocks noGrp="1"/>
          </p:cNvGraphicFramePr>
          <p:nvPr>
            <p:ph idx="1"/>
            <p:extLst>
              <p:ext uri="{D42A27DB-BD31-4B8C-83A1-F6EECF244321}">
                <p14:modId xmlns:p14="http://schemas.microsoft.com/office/powerpoint/2010/main" val="909794719"/>
              </p:ext>
            </p:extLst>
          </p:nvPr>
        </p:nvGraphicFramePr>
        <p:xfrm>
          <a:off x="838200" y="1825625"/>
          <a:ext cx="10515600" cy="3840480"/>
        </p:xfrm>
        <a:graphic>
          <a:graphicData uri="http://schemas.openxmlformats.org/drawingml/2006/table">
            <a:tbl>
              <a:tblPr firstRow="1" bandRow="1">
                <a:tableStyleId>{5C22544A-7EE6-4342-B048-85BDC9FD1C3A}</a:tableStyleId>
              </a:tblPr>
              <a:tblGrid>
                <a:gridCol w="2036805">
                  <a:extLst>
                    <a:ext uri="{9D8B030D-6E8A-4147-A177-3AD203B41FA5}">
                      <a16:colId xmlns:a16="http://schemas.microsoft.com/office/drawing/2014/main" val="947319839"/>
                    </a:ext>
                  </a:extLst>
                </a:gridCol>
                <a:gridCol w="8478795">
                  <a:extLst>
                    <a:ext uri="{9D8B030D-6E8A-4147-A177-3AD203B41FA5}">
                      <a16:colId xmlns:a16="http://schemas.microsoft.com/office/drawing/2014/main" val="2241437170"/>
                    </a:ext>
                  </a:extLst>
                </a:gridCol>
              </a:tblGrid>
              <a:tr h="370840">
                <a:tc>
                  <a:txBody>
                    <a:bodyPr/>
                    <a:lstStyle/>
                    <a:p>
                      <a:pPr algn="ctr"/>
                      <a:r>
                        <a:rPr lang="it-CH"/>
                        <a:t>Ostacoli</a:t>
                      </a:r>
                    </a:p>
                  </a:txBody>
                  <a:tcPr anchor="ctr"/>
                </a:tc>
                <a:tc>
                  <a:txBody>
                    <a:bodyPr/>
                    <a:lstStyle/>
                    <a:p>
                      <a:r>
                        <a:rPr lang="it-CH" dirty="0"/>
                        <a:t>La movimentazione intelligente cambia la modalità di lavoro del personale in modo radicale e duraturo. Spesso i cambiamenti provocano resistenze, perché manca la consapevolezza riguardo agli effetti positivi che ne derivano. Si tende a rifiutare le novità, rimanendo ancorati ai vecchi schemi. </a:t>
                      </a:r>
                    </a:p>
                  </a:txBody>
                  <a:tcPr anchor="ctr"/>
                </a:tc>
                <a:extLst>
                  <a:ext uri="{0D108BD9-81ED-4DB2-BD59-A6C34878D82A}">
                    <a16:rowId xmlns:a16="http://schemas.microsoft.com/office/drawing/2014/main" val="560422359"/>
                  </a:ext>
                </a:extLst>
              </a:tr>
              <a:tr h="370840">
                <a:tc>
                  <a:txBody>
                    <a:bodyPr/>
                    <a:lstStyle/>
                    <a:p>
                      <a:pPr algn="ctr"/>
                      <a:r>
                        <a:rPr lang="it-CH"/>
                        <a:t>Soluzione proposta</a:t>
                      </a:r>
                    </a:p>
                  </a:txBody>
                  <a:tcPr anchor="ctr"/>
                </a:tc>
                <a:tc>
                  <a:txBody>
                    <a:bodyPr/>
                    <a:lstStyle/>
                    <a:p>
                      <a:r>
                        <a:rPr lang="it-CH" dirty="0"/>
                        <a:t>Per far sì che i collaboratori accettino le novità, è fondamentale coinvolgerli nei processi decisionali e di cambiamento. Ci sono molte possibilità per incoraggiare il personale a partecipare e a sostenere il cambiamento: ad esempio, coinvolgerlo nella scelta degli ausili e invitarlo a eventi di formazione. Sfruttate queste opportunità.</a:t>
                      </a:r>
                    </a:p>
                  </a:txBody>
                  <a:tcPr anchor="ctr"/>
                </a:tc>
                <a:extLst>
                  <a:ext uri="{0D108BD9-81ED-4DB2-BD59-A6C34878D82A}">
                    <a16:rowId xmlns:a16="http://schemas.microsoft.com/office/drawing/2014/main" val="3855247316"/>
                  </a:ext>
                </a:extLst>
              </a:tr>
              <a:tr h="370840">
                <a:tc>
                  <a:txBody>
                    <a:bodyPr/>
                    <a:lstStyle/>
                    <a:p>
                      <a:pPr algn="ctr"/>
                      <a:r>
                        <a:rPr lang="it-CH"/>
                        <a:t>Esempi</a:t>
                      </a:r>
                    </a:p>
                  </a:txBody>
                  <a:tcPr anchor="ctr"/>
                </a:tc>
                <a:tc>
                  <a:txBody>
                    <a:bodyPr/>
                    <a:lstStyle/>
                    <a:p>
                      <a:pPr marL="285750" indent="-285750">
                        <a:buFontTx/>
                        <a:buChar char="-"/>
                      </a:pPr>
                      <a:r>
                        <a:rPr lang="it-CH" dirty="0"/>
                        <a:t>Scelta degli ausili</a:t>
                      </a:r>
                    </a:p>
                    <a:p>
                      <a:pPr marL="285750" indent="-285750">
                        <a:buFontTx/>
                        <a:buChar char="-"/>
                      </a:pPr>
                      <a:r>
                        <a:rPr lang="it-CH" dirty="0"/>
                        <a:t>Formazione per coach di movimentazione rivolta a tutti</a:t>
                      </a:r>
                    </a:p>
                    <a:p>
                      <a:pPr marL="285750" indent="-285750">
                        <a:buFontTx/>
                        <a:buChar char="-"/>
                      </a:pPr>
                      <a:r>
                        <a:rPr lang="it-CH" dirty="0"/>
                        <a:t>Scelta delle situazioni di movimentazione</a:t>
                      </a:r>
                    </a:p>
                    <a:p>
                      <a:pPr marL="285750" indent="-285750">
                        <a:buFontTx/>
                        <a:buChar char="-"/>
                      </a:pPr>
                      <a:r>
                        <a:rPr lang="it-CH" dirty="0"/>
                        <a:t>Feedback al capo cure </a:t>
                      </a:r>
                    </a:p>
                    <a:p>
                      <a:pPr marL="285750" indent="-285750">
                        <a:buFontTx/>
                        <a:buChar char="-"/>
                      </a:pPr>
                      <a:r>
                        <a:rPr lang="it-CH" dirty="0"/>
                        <a:t>Coaching reciproco</a:t>
                      </a:r>
                    </a:p>
                  </a:txBody>
                  <a:tcPr anchor="ctr"/>
                </a:tc>
                <a:extLst>
                  <a:ext uri="{0D108BD9-81ED-4DB2-BD59-A6C34878D82A}">
                    <a16:rowId xmlns:a16="http://schemas.microsoft.com/office/drawing/2014/main" val="3323773200"/>
                  </a:ext>
                </a:extLst>
              </a:tr>
            </a:tbl>
          </a:graphicData>
        </a:graphic>
      </p:graphicFrame>
    </p:spTree>
    <p:extLst>
      <p:ext uri="{BB962C8B-B14F-4D97-AF65-F5344CB8AC3E}">
        <p14:creationId xmlns:p14="http://schemas.microsoft.com/office/powerpoint/2010/main" val="411352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B45381-EBE8-4F11-8719-D3D050EC7521}"/>
              </a:ext>
            </a:extLst>
          </p:cNvPr>
          <p:cNvSpPr>
            <a:spLocks noGrp="1"/>
          </p:cNvSpPr>
          <p:nvPr>
            <p:ph type="title"/>
          </p:nvPr>
        </p:nvSpPr>
        <p:spPr/>
        <p:txBody>
          <a:bodyPr>
            <a:normAutofit/>
          </a:bodyPr>
          <a:lstStyle/>
          <a:p>
            <a:r>
              <a:rPr lang="it-CH" dirty="0"/>
              <a:t>Campo di applicazione</a:t>
            </a:r>
            <a:br>
              <a:rPr lang="de-CH" sz="1800" dirty="0"/>
            </a:br>
            <a:r>
              <a:rPr lang="it-CH" sz="2000" dirty="0">
                <a:solidFill>
                  <a:schemeClr val="accent5"/>
                </a:solidFill>
              </a:rPr>
              <a:t>Con tanti piccoli passi se ne fa uno grande, senza inciampare</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2C77D286-1B95-458A-BA48-88E340F9BD9C}"/>
              </a:ext>
            </a:extLst>
          </p:cNvPr>
          <p:cNvGraphicFramePr>
            <a:graphicFrameLocks noGrp="1"/>
          </p:cNvGraphicFramePr>
          <p:nvPr>
            <p:ph idx="1"/>
            <p:extLst>
              <p:ext uri="{D42A27DB-BD31-4B8C-83A1-F6EECF244321}">
                <p14:modId xmlns:p14="http://schemas.microsoft.com/office/powerpoint/2010/main" val="3814427351"/>
              </p:ext>
            </p:extLst>
          </p:nvPr>
        </p:nvGraphicFramePr>
        <p:xfrm>
          <a:off x="838200" y="1825625"/>
          <a:ext cx="10515600" cy="3017520"/>
        </p:xfrm>
        <a:graphic>
          <a:graphicData uri="http://schemas.openxmlformats.org/drawingml/2006/table">
            <a:tbl>
              <a:tblPr firstRow="1" bandRow="1">
                <a:tableStyleId>{5C22544A-7EE6-4342-B048-85BDC9FD1C3A}</a:tableStyleId>
              </a:tblPr>
              <a:tblGrid>
                <a:gridCol w="2226276">
                  <a:extLst>
                    <a:ext uri="{9D8B030D-6E8A-4147-A177-3AD203B41FA5}">
                      <a16:colId xmlns:a16="http://schemas.microsoft.com/office/drawing/2014/main" val="2002193791"/>
                    </a:ext>
                  </a:extLst>
                </a:gridCol>
                <a:gridCol w="8289324">
                  <a:extLst>
                    <a:ext uri="{9D8B030D-6E8A-4147-A177-3AD203B41FA5}">
                      <a16:colId xmlns:a16="http://schemas.microsoft.com/office/drawing/2014/main" val="37607336"/>
                    </a:ext>
                  </a:extLst>
                </a:gridCol>
              </a:tblGrid>
              <a:tr h="370840">
                <a:tc>
                  <a:txBody>
                    <a:bodyPr/>
                    <a:lstStyle/>
                    <a:p>
                      <a:pPr algn="ctr"/>
                      <a:r>
                        <a:rPr lang="it-CH"/>
                        <a:t>Ostacoli</a:t>
                      </a:r>
                    </a:p>
                  </a:txBody>
                  <a:tcPr anchor="ctr"/>
                </a:tc>
                <a:tc>
                  <a:txBody>
                    <a:bodyPr/>
                    <a:lstStyle/>
                    <a:p>
                      <a:r>
                        <a:rPr lang="it-CH" dirty="0"/>
                        <a:t>Il personale di cura e assistenza deve affrontare numerose situazioni di movimentazione. Se si cambiano le modalità di lavoro in tutte le situazioni nello stesso momento, ne deriva uno stress eccessivo.</a:t>
                      </a:r>
                    </a:p>
                  </a:txBody>
                  <a:tcPr anchor="ctr"/>
                </a:tc>
                <a:extLst>
                  <a:ext uri="{0D108BD9-81ED-4DB2-BD59-A6C34878D82A}">
                    <a16:rowId xmlns:a16="http://schemas.microsoft.com/office/drawing/2014/main" val="428244495"/>
                  </a:ext>
                </a:extLst>
              </a:tr>
              <a:tr h="370840">
                <a:tc>
                  <a:txBody>
                    <a:bodyPr/>
                    <a:lstStyle/>
                    <a:p>
                      <a:pPr algn="ctr"/>
                      <a:r>
                        <a:rPr lang="it-CH"/>
                        <a:t>Soluzione proposta</a:t>
                      </a:r>
                    </a:p>
                  </a:txBody>
                  <a:tcPr anchor="ctr"/>
                </a:tc>
                <a:tc>
                  <a:txBody>
                    <a:bodyPr/>
                    <a:lstStyle/>
                    <a:p>
                      <a:r>
                        <a:rPr lang="it-CH" dirty="0"/>
                        <a:t>Nel primo anno il campo di applicazione verrà circoscritto a tre situazioni di movimentazione, nelle quali si dovrà applicare rigorosamente il principio della movimentazione intelligente. In questa fase, il personale verrà assistito e monitorato opportunamente. Solo quando sarà in grado di gestire autonomamente le prime tre situazioni ne verranno aggiunte di nuove.</a:t>
                      </a:r>
                    </a:p>
                  </a:txBody>
                  <a:tcPr anchor="ctr"/>
                </a:tc>
                <a:extLst>
                  <a:ext uri="{0D108BD9-81ED-4DB2-BD59-A6C34878D82A}">
                    <a16:rowId xmlns:a16="http://schemas.microsoft.com/office/drawing/2014/main" val="1967582570"/>
                  </a:ext>
                </a:extLst>
              </a:tr>
              <a:tr h="370840">
                <a:tc>
                  <a:txBody>
                    <a:bodyPr/>
                    <a:lstStyle/>
                    <a:p>
                      <a:pPr algn="ctr"/>
                      <a:r>
                        <a:rPr lang="it-CH" dirty="0"/>
                        <a:t>Argomenti</a:t>
                      </a:r>
                    </a:p>
                  </a:txBody>
                  <a:tcPr anchor="ctr"/>
                </a:tc>
                <a:tc>
                  <a:txBody>
                    <a:bodyPr/>
                    <a:lstStyle/>
                    <a:p>
                      <a:r>
                        <a:rPr lang="it-CH" dirty="0"/>
                        <a:t>Collaboratore: le sollecitazioni si generano in molte più situazioni.</a:t>
                      </a:r>
                    </a:p>
                    <a:p>
                      <a:r>
                        <a:rPr lang="it-CH" dirty="0"/>
                        <a:t>Direzione: iniziamo con tre situazioni e poi ne aggiungeremo delle altre.</a:t>
                      </a:r>
                    </a:p>
                  </a:txBody>
                  <a:tcPr anchor="ctr"/>
                </a:tc>
                <a:extLst>
                  <a:ext uri="{0D108BD9-81ED-4DB2-BD59-A6C34878D82A}">
                    <a16:rowId xmlns:a16="http://schemas.microsoft.com/office/drawing/2014/main" val="3929290366"/>
                  </a:ext>
                </a:extLst>
              </a:tr>
            </a:tbl>
          </a:graphicData>
        </a:graphic>
      </p:graphicFrame>
    </p:spTree>
    <p:extLst>
      <p:ext uri="{BB962C8B-B14F-4D97-AF65-F5344CB8AC3E}">
        <p14:creationId xmlns:p14="http://schemas.microsoft.com/office/powerpoint/2010/main" val="371461372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E91947-ECBC-49AF-B119-733CD0E300E6}"/>
              </a:ext>
            </a:extLst>
          </p:cNvPr>
          <p:cNvSpPr>
            <a:spLocks noGrp="1"/>
          </p:cNvSpPr>
          <p:nvPr>
            <p:ph type="title"/>
          </p:nvPr>
        </p:nvSpPr>
        <p:spPr>
          <a:xfrm>
            <a:off x="838200" y="319857"/>
            <a:ext cx="10515600" cy="1325563"/>
          </a:xfrm>
        </p:spPr>
        <p:txBody>
          <a:bodyPr>
            <a:normAutofit/>
          </a:bodyPr>
          <a:lstStyle/>
          <a:p>
            <a:r>
              <a:rPr lang="it-CH" dirty="0"/>
              <a:t>Commitment del management</a:t>
            </a:r>
            <a:br>
              <a:rPr lang="de-CH" sz="1800" dirty="0"/>
            </a:br>
            <a:r>
              <a:rPr lang="it-CH" sz="2000" dirty="0">
                <a:solidFill>
                  <a:schemeClr val="accent5"/>
                </a:solidFill>
              </a:rPr>
              <a:t>La movimentazione intelligente inizia dalla direzione</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AEE989E1-CF4B-4C18-923F-F27466C3BF37}"/>
              </a:ext>
            </a:extLst>
          </p:cNvPr>
          <p:cNvGraphicFramePr>
            <a:graphicFrameLocks noGrp="1"/>
          </p:cNvGraphicFramePr>
          <p:nvPr>
            <p:ph idx="1"/>
            <p:extLst>
              <p:ext uri="{D42A27DB-BD31-4B8C-83A1-F6EECF244321}">
                <p14:modId xmlns:p14="http://schemas.microsoft.com/office/powerpoint/2010/main" val="504631394"/>
              </p:ext>
            </p:extLst>
          </p:nvPr>
        </p:nvGraphicFramePr>
        <p:xfrm>
          <a:off x="838200" y="1825625"/>
          <a:ext cx="10515600" cy="3291840"/>
        </p:xfrm>
        <a:graphic>
          <a:graphicData uri="http://schemas.openxmlformats.org/drawingml/2006/table">
            <a:tbl>
              <a:tblPr firstRow="1" bandRow="1">
                <a:tableStyleId>{5C22544A-7EE6-4342-B048-85BDC9FD1C3A}</a:tableStyleId>
              </a:tblPr>
              <a:tblGrid>
                <a:gridCol w="3021982">
                  <a:extLst>
                    <a:ext uri="{9D8B030D-6E8A-4147-A177-3AD203B41FA5}">
                      <a16:colId xmlns:a16="http://schemas.microsoft.com/office/drawing/2014/main" val="3501448896"/>
                    </a:ext>
                  </a:extLst>
                </a:gridCol>
                <a:gridCol w="7493618">
                  <a:extLst>
                    <a:ext uri="{9D8B030D-6E8A-4147-A177-3AD203B41FA5}">
                      <a16:colId xmlns:a16="http://schemas.microsoft.com/office/drawing/2014/main" val="552181877"/>
                    </a:ext>
                  </a:extLst>
                </a:gridCol>
              </a:tblGrid>
              <a:tr h="370840">
                <a:tc>
                  <a:txBody>
                    <a:bodyPr/>
                    <a:lstStyle/>
                    <a:p>
                      <a:pPr algn="ctr"/>
                      <a:r>
                        <a:rPr lang="it-CH" dirty="0"/>
                        <a:t>Ostacoli</a:t>
                      </a:r>
                    </a:p>
                  </a:txBody>
                  <a:tcPr anchor="ctr"/>
                </a:tc>
                <a:tc>
                  <a:txBody>
                    <a:bodyPr/>
                    <a:lstStyle/>
                    <a:p>
                      <a:r>
                        <a:rPr lang="it-CH" dirty="0"/>
                        <a:t>Se la direzione aziendale non dimostra impegno e convinzione, la movimentazione intelligente passa in secondo piano. I quadri direttivi non si impegnano nel progetto, e quindi non lo fanno neppure i collaboratori. </a:t>
                      </a:r>
                    </a:p>
                  </a:txBody>
                  <a:tcPr anchor="ctr"/>
                </a:tc>
                <a:extLst>
                  <a:ext uri="{0D108BD9-81ED-4DB2-BD59-A6C34878D82A}">
                    <a16:rowId xmlns:a16="http://schemas.microsoft.com/office/drawing/2014/main" val="4181154019"/>
                  </a:ext>
                </a:extLst>
              </a:tr>
              <a:tr h="370840">
                <a:tc>
                  <a:txBody>
                    <a:bodyPr/>
                    <a:lstStyle/>
                    <a:p>
                      <a:pPr algn="ctr"/>
                      <a:r>
                        <a:rPr lang="it-CH"/>
                        <a:t>Soluzione proposta</a:t>
                      </a:r>
                    </a:p>
                  </a:txBody>
                  <a:tcPr anchor="ctr"/>
                </a:tc>
                <a:tc>
                  <a:txBody>
                    <a:bodyPr/>
                    <a:lstStyle/>
                    <a:p>
                      <a:r>
                        <a:rPr lang="it-CH" dirty="0"/>
                        <a:t>La direzione aziendale e il capo cure sottolineano l'importanza del progetto sia nei messaggi al personale che durante la formazione. Tramite misure di comunicazione adeguate si ribadisce che la movimentazione intelligente è un principio chiave e si stabiliscono obiettivi chiari. </a:t>
                      </a:r>
                    </a:p>
                  </a:txBody>
                  <a:tcPr anchor="ctr"/>
                </a:tc>
                <a:extLst>
                  <a:ext uri="{0D108BD9-81ED-4DB2-BD59-A6C34878D82A}">
                    <a16:rowId xmlns:a16="http://schemas.microsoft.com/office/drawing/2014/main" val="693587888"/>
                  </a:ext>
                </a:extLst>
              </a:tr>
              <a:tr h="370840">
                <a:tc>
                  <a:txBody>
                    <a:bodyPr/>
                    <a:lstStyle/>
                    <a:p>
                      <a:pPr algn="ctr"/>
                      <a:r>
                        <a:rPr lang="it-CH"/>
                        <a:t>Esempi</a:t>
                      </a:r>
                    </a:p>
                  </a:txBody>
                  <a:tcPr anchor="ctr"/>
                </a:tc>
                <a:tc>
                  <a:txBody>
                    <a:bodyPr/>
                    <a:lstStyle/>
                    <a:p>
                      <a:pPr marL="285750" indent="-285750">
                        <a:buFontTx/>
                        <a:buChar char="-"/>
                      </a:pPr>
                      <a:r>
                        <a:rPr lang="it-CH" dirty="0"/>
                        <a:t>Mailing della direzione ai collaboratori all'avvio del progetto</a:t>
                      </a:r>
                    </a:p>
                    <a:p>
                      <a:pPr marL="285750" indent="-285750">
                        <a:buFontTx/>
                        <a:buChar char="-"/>
                      </a:pPr>
                      <a:r>
                        <a:rPr lang="it-CH" dirty="0"/>
                        <a:t>Dichiarazione / presenza della direzione agli eventi formativi</a:t>
                      </a:r>
                    </a:p>
                    <a:p>
                      <a:pPr marL="285750" indent="-285750">
                        <a:buFontTx/>
                        <a:buChar char="-"/>
                      </a:pPr>
                      <a:r>
                        <a:rPr lang="it-CH" dirty="0"/>
                        <a:t>Indicazione degli obiettivi specifici del progetto negli obiettivi annuali personali</a:t>
                      </a:r>
                    </a:p>
                  </a:txBody>
                  <a:tcPr anchor="ctr"/>
                </a:tc>
                <a:extLst>
                  <a:ext uri="{0D108BD9-81ED-4DB2-BD59-A6C34878D82A}">
                    <a16:rowId xmlns:a16="http://schemas.microsoft.com/office/drawing/2014/main" val="3665868002"/>
                  </a:ext>
                </a:extLst>
              </a:tr>
            </a:tbl>
          </a:graphicData>
        </a:graphic>
      </p:graphicFrame>
    </p:spTree>
    <p:extLst>
      <p:ext uri="{BB962C8B-B14F-4D97-AF65-F5344CB8AC3E}">
        <p14:creationId xmlns:p14="http://schemas.microsoft.com/office/powerpoint/2010/main" val="241034691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A4EC45-022A-4EEF-B15C-D11BBF85A31D}"/>
              </a:ext>
            </a:extLst>
          </p:cNvPr>
          <p:cNvSpPr>
            <a:spLocks noGrp="1"/>
          </p:cNvSpPr>
          <p:nvPr>
            <p:ph type="title"/>
          </p:nvPr>
        </p:nvSpPr>
        <p:spPr>
          <a:xfrm>
            <a:off x="838200" y="266272"/>
            <a:ext cx="10515600" cy="1325563"/>
          </a:xfrm>
        </p:spPr>
        <p:txBody>
          <a:bodyPr>
            <a:normAutofit/>
          </a:bodyPr>
          <a:lstStyle/>
          <a:p>
            <a:r>
              <a:rPr lang="it-CH" dirty="0"/>
              <a:t>Consapevolezza e conoscenze</a:t>
            </a:r>
            <a:br>
              <a:rPr lang="de-CH" sz="1800" dirty="0"/>
            </a:br>
            <a:r>
              <a:rPr lang="it-CH" sz="1800" dirty="0">
                <a:solidFill>
                  <a:schemeClr val="accent5"/>
                </a:solidFill>
              </a:rPr>
              <a:t>Passo per passo, dalla teoria alla pratica</a:t>
            </a:r>
            <a:endParaRPr lang="de-CH" sz="2400" dirty="0">
              <a:solidFill>
                <a:schemeClr val="accent5"/>
              </a:solidFill>
              <a:latin typeface="+mn-lt"/>
              <a:ea typeface="+mn-ea"/>
              <a:cs typeface="+mn-cs"/>
            </a:endParaRPr>
          </a:p>
        </p:txBody>
      </p:sp>
      <p:graphicFrame>
        <p:nvGraphicFramePr>
          <p:cNvPr id="7" name="Tabelle 7">
            <a:extLst>
              <a:ext uri="{FF2B5EF4-FFF2-40B4-BE49-F238E27FC236}">
                <a16:creationId xmlns:a16="http://schemas.microsoft.com/office/drawing/2014/main" id="{640EE173-D191-491B-8C2E-34B9E6C43292}"/>
              </a:ext>
            </a:extLst>
          </p:cNvPr>
          <p:cNvGraphicFramePr>
            <a:graphicFrameLocks noGrp="1"/>
          </p:cNvGraphicFramePr>
          <p:nvPr>
            <p:ph idx="1"/>
            <p:extLst>
              <p:ext uri="{D42A27DB-BD31-4B8C-83A1-F6EECF244321}">
                <p14:modId xmlns:p14="http://schemas.microsoft.com/office/powerpoint/2010/main" val="3692401693"/>
              </p:ext>
            </p:extLst>
          </p:nvPr>
        </p:nvGraphicFramePr>
        <p:xfrm>
          <a:off x="838200" y="1825625"/>
          <a:ext cx="10455876" cy="4114800"/>
        </p:xfrm>
        <a:graphic>
          <a:graphicData uri="http://schemas.openxmlformats.org/drawingml/2006/table">
            <a:tbl>
              <a:tblPr firstRow="1" bandRow="1">
                <a:tableStyleId>{5C22544A-7EE6-4342-B048-85BDC9FD1C3A}</a:tableStyleId>
              </a:tblPr>
              <a:tblGrid>
                <a:gridCol w="3093147">
                  <a:extLst>
                    <a:ext uri="{9D8B030D-6E8A-4147-A177-3AD203B41FA5}">
                      <a16:colId xmlns:a16="http://schemas.microsoft.com/office/drawing/2014/main" val="1779274202"/>
                    </a:ext>
                  </a:extLst>
                </a:gridCol>
                <a:gridCol w="7362729">
                  <a:extLst>
                    <a:ext uri="{9D8B030D-6E8A-4147-A177-3AD203B41FA5}">
                      <a16:colId xmlns:a16="http://schemas.microsoft.com/office/drawing/2014/main" val="3629480810"/>
                    </a:ext>
                  </a:extLst>
                </a:gridCol>
              </a:tblGrid>
              <a:tr h="370840">
                <a:tc>
                  <a:txBody>
                    <a:bodyPr/>
                    <a:lstStyle/>
                    <a:p>
                      <a:pPr algn="ctr"/>
                      <a:r>
                        <a:rPr lang="it-CH" dirty="0"/>
                        <a:t>Ostacoli</a:t>
                      </a:r>
                    </a:p>
                  </a:txBody>
                  <a:tcPr anchor="ctr"/>
                </a:tc>
                <a:tc>
                  <a:txBody>
                    <a:bodyPr/>
                    <a:lstStyle/>
                    <a:p>
                      <a:r>
                        <a:rPr lang="it-CH" dirty="0"/>
                        <a:t>Il personale di cura e assistenza è consapevole dei rischi per la salute legati alla movimentazione, ma non ha le conoscenze necessarie per gestire correttamente le varie situazioni.</a:t>
                      </a:r>
                    </a:p>
                  </a:txBody>
                  <a:tcPr anchor="ctr"/>
                </a:tc>
                <a:extLst>
                  <a:ext uri="{0D108BD9-81ED-4DB2-BD59-A6C34878D82A}">
                    <a16:rowId xmlns:a16="http://schemas.microsoft.com/office/drawing/2014/main" val="8298627"/>
                  </a:ext>
                </a:extLst>
              </a:tr>
              <a:tr h="370840">
                <a:tc>
                  <a:txBody>
                    <a:bodyPr/>
                    <a:lstStyle/>
                    <a:p>
                      <a:pPr algn="ctr"/>
                      <a:r>
                        <a:rPr lang="it-CH"/>
                        <a:t>Soluzione proposta</a:t>
                      </a:r>
                    </a:p>
                  </a:txBody>
                  <a:tcPr anchor="ctr"/>
                </a:tc>
                <a:tc>
                  <a:txBody>
                    <a:bodyPr/>
                    <a:lstStyle/>
                    <a:p>
                      <a:r>
                        <a:rPr lang="it-CH" dirty="0"/>
                        <a:t>Con una formazione mirata sulle situazioni di movimentazione più rischiose, il team di progetto insegna al personale le nozioni necessarie e il principio della movimentazione intelligente. Le conoscenze acquisite verranno estese nel tempo a tutte le situazioni di movimentazione.</a:t>
                      </a:r>
                    </a:p>
                  </a:txBody>
                  <a:tcPr anchor="ctr"/>
                </a:tc>
                <a:extLst>
                  <a:ext uri="{0D108BD9-81ED-4DB2-BD59-A6C34878D82A}">
                    <a16:rowId xmlns:a16="http://schemas.microsoft.com/office/drawing/2014/main" val="2100110539"/>
                  </a:ext>
                </a:extLst>
              </a:tr>
              <a:tr h="370840">
                <a:tc>
                  <a:txBody>
                    <a:bodyPr/>
                    <a:lstStyle/>
                    <a:p>
                      <a:pPr algn="ctr"/>
                      <a:r>
                        <a:rPr lang="it-CH" dirty="0"/>
                        <a:t>Argomenti</a:t>
                      </a:r>
                    </a:p>
                  </a:txBody>
                  <a:tcPr anchor="ctr"/>
                </a:tc>
                <a:tc>
                  <a:txBody>
                    <a:bodyPr/>
                    <a:lstStyle/>
                    <a:p>
                      <a:r>
                        <a:rPr lang="it-CH" dirty="0"/>
                        <a:t>Collaboratore: non ho dolori e continuerò a lavorare come ho sempre fatto.</a:t>
                      </a:r>
                    </a:p>
                    <a:p>
                      <a:r>
                        <a:rPr lang="it-CH" dirty="0"/>
                        <a:t>Direzione: quando si avvertono i dolori, è già troppo tardi. I disturbi insorgono lentamente e in modo insidioso. Utilizzando gli ausili, puoi prevenire i dolori.</a:t>
                      </a:r>
                    </a:p>
                    <a:p>
                      <a:r>
                        <a:rPr lang="it-CH" dirty="0"/>
                        <a:t>Collaboratore: la movimentazione intelligente non riduce le sollecitazioni.</a:t>
                      </a:r>
                    </a:p>
                    <a:p>
                      <a:r>
                        <a:rPr lang="it-CH" dirty="0"/>
                        <a:t>Direzione: e neppure le aumenta. Prova anche tu a cambiare modalità di lavoro e a utilizzare gli ausili: ne va della tua salute.</a:t>
                      </a:r>
                    </a:p>
                  </a:txBody>
                  <a:tcPr anchor="ctr"/>
                </a:tc>
                <a:extLst>
                  <a:ext uri="{0D108BD9-81ED-4DB2-BD59-A6C34878D82A}">
                    <a16:rowId xmlns:a16="http://schemas.microsoft.com/office/drawing/2014/main" val="2054414110"/>
                  </a:ext>
                </a:extLst>
              </a:tr>
            </a:tbl>
          </a:graphicData>
        </a:graphic>
      </p:graphicFrame>
    </p:spTree>
    <p:extLst>
      <p:ext uri="{BB962C8B-B14F-4D97-AF65-F5344CB8AC3E}">
        <p14:creationId xmlns:p14="http://schemas.microsoft.com/office/powerpoint/2010/main" val="5665263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EE48E0CB41C7E4A8A0CA9109C1A6C13" ma:contentTypeVersion="13" ma:contentTypeDescription="Ein neues Dokument erstellen." ma:contentTypeScope="" ma:versionID="877a9ab8cb064c743de1e999042a7ef4">
  <xsd:schema xmlns:xsd="http://www.w3.org/2001/XMLSchema" xmlns:xs="http://www.w3.org/2001/XMLSchema" xmlns:p="http://schemas.microsoft.com/office/2006/metadata/properties" xmlns:ns2="fb12257e-2545-4492-bf00-85ffc4a643eb" xmlns:ns3="7b6fca0e-0371-4bb1-9f44-ec1d7e80c190" targetNamespace="http://schemas.microsoft.com/office/2006/metadata/properties" ma:root="true" ma:fieldsID="a480f04aa66d2f6d8f7deb4287764e1a" ns2:_="" ns3:_="">
    <xsd:import namespace="fb12257e-2545-4492-bf00-85ffc4a643eb"/>
    <xsd:import namespace="7b6fca0e-0371-4bb1-9f44-ec1d7e80c19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12257e-2545-4492-bf00-85ffc4a64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dmarkierungen" ma:readOnly="false" ma:fieldId="{5cf76f15-5ced-4ddc-b409-7134ff3c332f}" ma:taxonomyMulti="true" ma:sspId="5398598b-1692-41ba-b181-08e92b7f903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6fca0e-0371-4bb1-9f44-ec1d7e80c19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a414847-5bf0-44d6-8f82-f13dc4ccbe00}" ma:internalName="TaxCatchAll" ma:showField="CatchAllData" ma:web="7b6fca0e-0371-4bb1-9f44-ec1d7e80c19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12257e-2545-4492-bf00-85ffc4a643eb">
      <Terms xmlns="http://schemas.microsoft.com/office/infopath/2007/PartnerControls"/>
    </lcf76f155ced4ddcb4097134ff3c332f>
    <TaxCatchAll xmlns="7b6fca0e-0371-4bb1-9f44-ec1d7e80c19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EA1D06-B2BC-4D46-A4D7-9E9C24B98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12257e-2545-4492-bf00-85ffc4a643eb"/>
    <ds:schemaRef ds:uri="7b6fca0e-0371-4bb1-9f44-ec1d7e80c1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399793-45D3-4D14-A72B-6E159B381017}">
  <ds:schemaRefs>
    <ds:schemaRef ds:uri="http://schemas.microsoft.com/office/2006/metadata/properties"/>
    <ds:schemaRef ds:uri="http://schemas.microsoft.com/office/infopath/2007/PartnerControls"/>
    <ds:schemaRef ds:uri="fb12257e-2545-4492-bf00-85ffc4a643eb"/>
    <ds:schemaRef ds:uri="7b6fca0e-0371-4bb1-9f44-ec1d7e80c190"/>
  </ds:schemaRefs>
</ds:datastoreItem>
</file>

<file path=customXml/itemProps3.xml><?xml version="1.0" encoding="utf-8"?>
<ds:datastoreItem xmlns:ds="http://schemas.openxmlformats.org/officeDocument/2006/customXml" ds:itemID="{A4C0561C-0A5F-4C69-9E4E-021A2396F07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944</Words>
  <Application>Microsoft Office PowerPoint</Application>
  <PresentationFormat>Breitbild</PresentationFormat>
  <Paragraphs>66</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Calibri Light</vt:lpstr>
      <vt:lpstr>Office</vt:lpstr>
      <vt:lpstr>PowerPoint-Präsentation</vt:lpstr>
      <vt:lpstr>I principali ostacoli alla movimentazione intelligente... ... e come affrontarli</vt:lpstr>
      <vt:lpstr>Focus sugli ostacoli Problemi, soluzioni e argomentazioni</vt:lpstr>
      <vt:lpstr>Mancanza di tempo Esercitarsi per risparmiare tempo a lungo termine</vt:lpstr>
      <vt:lpstr>Carenza di risorse Sfruttando le risorse delle persone a mobilità ridotta, tutto diventa più facile </vt:lpstr>
      <vt:lpstr>Partecipazione Prendere decisioni insieme, accettare i cambiamenti</vt:lpstr>
      <vt:lpstr>Campo di applicazione Con tanti piccoli passi se ne fa uno grande, senza inciampare</vt:lpstr>
      <vt:lpstr>Commitment del management La movimentazione intelligente inizia dalla direzione</vt:lpstr>
      <vt:lpstr>Consapevolezza e conoscenze Passo per passo, dalla teoria alla pratica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Cleverer Transfer: Mit Stolpersteinen richtig umgehen!</dc:title>
  <dc:creator>Almer Mario (A4M)</dc:creator>
  <cp:lastModifiedBy>Besic Alma (AB8)</cp:lastModifiedBy>
  <cp:revision>27</cp:revision>
  <dcterms:created xsi:type="dcterms:W3CDTF">2023-04-19T08:24:11Z</dcterms:created>
  <dcterms:modified xsi:type="dcterms:W3CDTF">2023-05-15T11:28:02Z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0x010100FEE48E0CB41C7E4A8A0CA9109C1A6C13</vt:lpwstr>
  </property>
  <property fmtid="{D5CDD505-2E9C-101B-9397-08002B2CF9AE}" pid="3" name="MSIP_Label_40f20d95-30f1-4757-92d7-5495691a0c29_Enabled">
    <vt:lpwstr>true</vt:lpwstr>
  </property>
  <property fmtid="{D5CDD505-2E9C-101B-9397-08002B2CF9AE}" pid="4" name="MSIP_Label_40f20d95-30f1-4757-92d7-5495691a0c29_SetDate">
    <vt:lpwstr>2023-05-15T07:41:01Z</vt:lpwstr>
  </property>
  <property fmtid="{D5CDD505-2E9C-101B-9397-08002B2CF9AE}" pid="5" name="MSIP_Label_40f20d95-30f1-4757-92d7-5495691a0c29_Method">
    <vt:lpwstr>Privileged</vt:lpwstr>
  </property>
  <property fmtid="{D5CDD505-2E9C-101B-9397-08002B2CF9AE}" pid="6" name="MSIP_Label_40f20d95-30f1-4757-92d7-5495691a0c29_Name">
    <vt:lpwstr>Intern</vt:lpwstr>
  </property>
  <property fmtid="{D5CDD505-2E9C-101B-9397-08002B2CF9AE}" pid="7" name="MSIP_Label_40f20d95-30f1-4757-92d7-5495691a0c29_SiteId">
    <vt:lpwstr>98616167-5668-4e66-acbf-925e81df8b00</vt:lpwstr>
  </property>
  <property fmtid="{D5CDD505-2E9C-101B-9397-08002B2CF9AE}" pid="8" name="MSIP_Label_40f20d95-30f1-4757-92d7-5495691a0c29_ActionId">
    <vt:lpwstr>9cad7a27-3a78-473a-b19b-f6b37dcceaf2</vt:lpwstr>
  </property>
  <property fmtid="{D5CDD505-2E9C-101B-9397-08002B2CF9AE}" pid="9" name="MSIP_Label_40f20d95-30f1-4757-92d7-5495691a0c29_ContentBits">
    <vt:lpwstr>0</vt:lpwstr>
  </property>
  <property fmtid="{D5CDD505-2E9C-101B-9397-08002B2CF9AE}" pid="10" name="MediaServiceImageTags">
    <vt:lpwstr/>
  </property>
</Properties>
</file>