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44733-608B-BAF1-169D-CCA4460DE2E9}" name="Straub Yvonne (SYB)" initials="SY(" userId="Straub Yvonne (SYB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D7920-EC21-4A5D-B34B-65B1C9BDF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E8C0E-171F-4F30-B9D4-BC3769CE0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E92B59-304F-4499-97E0-26E764D6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0B60-3714-467F-AEDF-1DDF751A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9226BC-B201-4562-BD94-C46FDA20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064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CD150-7573-483E-8795-6C1EC8DB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A7712F-A603-4465-BC9C-C6BE4CEE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8F5F3-A384-4E09-B6CF-6152C42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0E387-3C06-496A-BFD3-1C77E915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41201-B7BB-4FB9-B97B-D9B094B5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08442D-6C94-45DE-A636-30EA3D701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8B19F4-DC66-4072-8549-B0D0EB4F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23807-C49A-455E-8852-7E7AF98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064F6F-8521-4D84-AE63-A915A9CB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F8D26-068B-46BB-9D23-ECA1C000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569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45756-9D8A-4501-AFF5-2690CE40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A89C-C298-41F7-BE90-FA1B90D9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CB0397-5252-4052-A75A-8333C53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B435B5-1493-404E-996A-18706E0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E1E935-C0BB-4260-86A2-292B11EB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395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68CB7-990C-45CD-9162-96469C80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B18B80-C69C-4E16-8DAB-1C38961F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8520F8-B1B0-4EA2-9ADF-450DAF5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5EC4B5-85B9-47E5-AEDB-BADD7441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3D0254-64D9-4A2E-A698-7FF4113D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75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8FAF-7133-45A6-9310-143E3ED6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F2D2A-9424-4516-9290-DA3F3E47E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D6F588-934C-4891-86A5-843E819D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BC82D8-3CB5-46BE-B087-BE051E0E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B1CEA0-834D-4D5D-AACD-3CD2302D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1C6F49-97BA-4B9A-9E89-F872F1BF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45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C2937-97C4-48B6-AA17-923E64FF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87C7B8-0FE9-4226-8E90-34901473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AF898-C90B-4592-A6A8-80F5D9F9C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8DADA2-41FC-40A7-8020-92BC1A75B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E81BB-E9EA-4F60-BD65-52522B888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991746-D4A5-477D-B2FD-1FA77DF6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7B1549-59C9-41AD-87DD-09B60BFA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45F752-ECBA-4896-8467-B5A925F6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90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4091D-F5CC-4C78-924A-A69AB8B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50557-F45B-449B-916B-08196A39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45CFC-1223-4CEA-803E-14489C37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FD56B-8C28-415D-AB05-488C3DB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396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830A00-F174-49D0-A5A5-EB8520A93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C41D7-571D-45FF-B060-4E108911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7155E8-EDDE-4158-97D8-9ED079AE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60543-9E3F-4B86-B707-BA297A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73BA0-A3FD-4719-830A-4C95EBE2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61C63D-91ED-484C-834A-FC77BBDF6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7602C2-6169-4588-94F0-586D34DB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99C1B-343E-40F6-8AEC-2D02102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C9364D-FEB9-4F31-97B4-4AABF4EA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2033D-37D2-4C50-BBFD-CAE52010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BC1562-FBBD-4F2A-BDC6-55DDD5B2A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B971F2-BABD-470D-A565-245B79E0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650CD-A73E-4EB3-A459-4C1D3488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E8C2DB-8512-45A5-AA0C-2599860A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AC5693-6A03-4E39-87AB-4F9E1334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613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165758-6890-416E-B05C-CEA808E2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0B93D4-A7AA-4E56-AB36-C122C2513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0B753-E691-46E6-9AC7-6BCEA6402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638CC-BC14-4186-A414-2D828761148F}" type="datetimeFigureOut">
              <a:rPr lang="de-CH" smtClean="0"/>
              <a:t>15.05.2023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4497D-45B3-4520-B530-18F665C53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8A3523-9446-4B31-82C8-3E8140688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C4E3-ECF6-4B86-9B0D-FC314BD160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05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1A00A3D-E7F4-4E5F-BF6B-B0274000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A20A2CF2-DB1E-49D4-8978-552DD56C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0987"/>
            <a:ext cx="9144000" cy="2387600"/>
          </a:xfrm>
        </p:spPr>
        <p:txBody>
          <a:bodyPr/>
          <a:lstStyle/>
          <a:p>
            <a:r>
              <a:rPr lang="fr-CH" dirty="0"/>
              <a:t>Transfert intelligent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39D620CF-351B-43CE-8163-3A36E6755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9013"/>
            <a:ext cx="9144000" cy="1655762"/>
          </a:xfrm>
        </p:spPr>
        <p:txBody>
          <a:bodyPr/>
          <a:lstStyle/>
          <a:p>
            <a:r>
              <a:rPr lang="fr-CH" sz="3200" dirty="0">
                <a:solidFill>
                  <a:schemeClr val="accent5"/>
                </a:solidFill>
              </a:rPr>
              <a:t>Proposition à la direction</a:t>
            </a:r>
            <a:endParaRPr lang="de-CH" sz="18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939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CCC8-9325-438E-BA6B-C211967F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Proposition à la direction 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Nous conseillons la validation du projet!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B54BB-A679-439D-BBC9-CCDC0EAB2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Sur la base de cette proposition, la direction approuve le projet et débloque les fonds nécessaires.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2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19050-64D6-4128-B25F-5E167E41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Management Summary</a:t>
            </a:r>
            <a:br>
              <a:rPr lang="de-CH" dirty="0"/>
            </a:br>
            <a:r>
              <a:rPr lang="de-CH" sz="2400" dirty="0"/>
              <a:t> 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563FDC-113F-443A-B999-C6E1418B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dirty="0">
                <a:solidFill>
                  <a:schemeClr val="accent5"/>
                </a:solidFill>
              </a:rPr>
              <a:t>Les troubles musculosquelettiques constituent un problème important pour l’entreprise.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r>
              <a:rPr lang="fr-CH" sz="2800" dirty="0">
                <a:solidFill>
                  <a:schemeClr val="accent5"/>
                </a:solidFill>
              </a:rPr>
              <a:t>Le transfert intelligent permet d’améliorer la qualité et de réduire les coûts de l’aide et des soins.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r>
              <a:rPr lang="fr-CH" sz="2800" dirty="0">
                <a:solidFill>
                  <a:schemeClr val="accent5"/>
                </a:solidFill>
              </a:rPr>
              <a:t>À compter de l’année ..., l’entreprise économisera … CHF.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386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F8D3-359A-4878-8589-247260AD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Faits et chiffres</a:t>
            </a:r>
            <a:br>
              <a:rPr lang="de-CH" dirty="0"/>
            </a:br>
            <a:r>
              <a:rPr lang="fr-CH" sz="2400" dirty="0">
                <a:solidFill>
                  <a:schemeClr val="accent5"/>
                </a:solidFill>
              </a:rPr>
              <a:t>Les troubles musculosquelettiques constituent un problème important pour nous aussi.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0B33F-077D-4A0A-A373-FEE9E794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71 % du personnel aidant et soignant souffre de maux de dos. 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30 % des absences dans le milieu des soins et de l’accompagnement sont liés à des troubles musculosquelettiques.</a:t>
            </a: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46088" indent="-446088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r>
              <a:rPr lang="fr-CH" sz="2800" dirty="0">
                <a:solidFill>
                  <a:schemeClr val="accent5"/>
                </a:solidFill>
              </a:rPr>
              <a:t>Un jour d’absence d’un collaborateur coûte en moyenne 1000 CHF à l’entreprise.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574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B3357-F860-480B-A9CD-06E09270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37099"/>
            <a:ext cx="11130481" cy="1325563"/>
          </a:xfrm>
        </p:spPr>
        <p:txBody>
          <a:bodyPr>
            <a:normAutofit fontScale="90000"/>
          </a:bodyPr>
          <a:lstStyle/>
          <a:p>
            <a:r>
              <a:rPr lang="fr-CH" dirty="0"/>
              <a:t>Troubles musculosquelettiques dans notre entreprise</a:t>
            </a:r>
            <a:br>
              <a:rPr lang="de-CH" sz="2700" dirty="0"/>
            </a:br>
            <a:r>
              <a:rPr lang="fr-CH" sz="2200" dirty="0">
                <a:solidFill>
                  <a:schemeClr val="accent5"/>
                </a:solidFill>
              </a:rPr>
              <a:t>Coûts élevés et nombreux jours d’absence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462217-86BA-47F7-ACB9-1495905E5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tabLst>
                <a:tab pos="271463" algn="l"/>
                <a:tab pos="1168400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L’année dernière, les troubles musculosquelettiques ont occasionné ... jours d’absence. </a:t>
            </a: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/>
            <a:endParaRPr lang="de-CH" sz="2800" dirty="0">
              <a:solidFill>
                <a:schemeClr val="accent5"/>
              </a:solidFill>
            </a:endParaRPr>
          </a:p>
          <a:p>
            <a:pPr marL="457200" indent="-457200">
              <a:tabLst>
                <a:tab pos="1439863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Il en a résulté des coûts de … CHF pour l’entreprise.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836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95884-63FE-4D69-A53E-D0E7CB14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Le principe du transfert intelligent</a:t>
            </a:r>
            <a:r>
              <a:rPr lang="fr-CH" dirty="0">
                <a:solidFill>
                  <a:srgbClr val="FF8200"/>
                </a:solidFill>
              </a:rPr>
              <a:t> </a:t>
            </a:r>
            <a:r>
              <a:rPr lang="fr-CH" dirty="0"/>
              <a:t>repose sur trois éléments</a:t>
            </a:r>
            <a:br>
              <a:rPr lang="de-CH" dirty="0"/>
            </a:br>
            <a:r>
              <a:rPr lang="fr-CH" sz="2200" dirty="0">
                <a:solidFill>
                  <a:schemeClr val="accent5"/>
                </a:solidFill>
              </a:rPr>
              <a:t>Le succès passe par une combinaison de ces éléments.</a:t>
            </a:r>
            <a:endParaRPr lang="de-CH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7E2730-BC32-4B2B-AC09-30FD4A46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17890" r="18045" b="17975"/>
          <a:stretch/>
        </p:blipFill>
        <p:spPr>
          <a:xfrm>
            <a:off x="4265183" y="2127564"/>
            <a:ext cx="4037739" cy="40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5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1D159-B6FE-4EAA-9DEC-8AB3285F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644"/>
            <a:ext cx="10515600" cy="1325563"/>
          </a:xfrm>
        </p:spPr>
        <p:txBody>
          <a:bodyPr>
            <a:normAutofit/>
          </a:bodyPr>
          <a:lstStyle/>
          <a:p>
            <a:r>
              <a:rPr lang="fr-CH" dirty="0"/>
              <a:t>Objectifs stratégiques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Le transfert intelligent contribue à la réalisation des objectifs!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2E11C-F8A6-4314-831D-9BC2510B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Améliorer la qualité de l’aide et des soins grâce: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au transfert sûr des personnes à mobilité réduite 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611313" algn="l"/>
              </a:tabLst>
            </a:pPr>
            <a:r>
              <a:rPr lang="fr-CH" sz="2800" dirty="0">
                <a:solidFill>
                  <a:schemeClr val="accent5"/>
                </a:solidFill>
              </a:rPr>
              <a:t>au respect des prescriptions légales de protection de la santé des collaborateurs </a:t>
            </a:r>
          </a:p>
          <a:p>
            <a:pPr marL="285750" indent="-285750">
              <a:buNone/>
            </a:pPr>
            <a:endParaRPr lang="de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Économiser de l’argent grâce: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à la réduction du nombre de jours d’absence liés aux troubles musculosquelettiques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800" dirty="0">
                <a:solidFill>
                  <a:schemeClr val="accent5"/>
                </a:solidFill>
              </a:rPr>
              <a:t>à une moindre fluctuation du personnel (préservation du savoir-faire)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180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A6751-B9D6-4894-AE06-0011B0AD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Objectifs opérationnels  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Objectifs à l’horizon 2025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21B002-55BD-46B8-8C88-3BA8DA43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Réduire de 20 % le nombre de jours d’absence liés aux troubles musculosquelettiques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Réduire de … CHF les coûts des troubles musculosquelettiques par rapport à 2020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686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F3821-4308-48F4-9774-66D5D3BE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Investissements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Plan d’investissement annuel pour atteindre l’objectif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E24FB3-6843-4189-9683-A1391E07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2021: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2022: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2023: … CHF dans les moyens auxiliaires et … h dans la formation</a:t>
            </a: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2024: … CHF dans les moyens auxiliaires et … h dans la formation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Total: … CHF dans les moyens auxiliaires et … h dans la formation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25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B1B4E-9E60-4944-933B-C9E950C4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Business case</a:t>
            </a:r>
            <a:br>
              <a:rPr lang="de-CH" dirty="0"/>
            </a:br>
            <a:r>
              <a:rPr lang="fr-CH" sz="2000" dirty="0">
                <a:solidFill>
                  <a:schemeClr val="accent5"/>
                </a:solidFill>
              </a:rPr>
              <a:t>Le transfert intelligent sera rentable en … </a:t>
            </a:r>
            <a:endParaRPr lang="de-CH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4AC0F-B1C2-4BDD-93AF-B232BD0B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D’ici à 2025, nous investirons ... CHF (ressources en personnel incluses).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Dès 2025, nous économiserons ... CHF par an.</a:t>
            </a: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fr-CH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800" dirty="0">
                <a:solidFill>
                  <a:schemeClr val="accent5"/>
                </a:solidFill>
              </a:rPr>
              <a:t>En ..., nous atteindrons le seuil de rentabilité. Rendement annuel: ... CHF.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931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E48E0CB41C7E4A8A0CA9109C1A6C13" ma:contentTypeVersion="13" ma:contentTypeDescription="Ein neues Dokument erstellen." ma:contentTypeScope="" ma:versionID="877a9ab8cb064c743de1e999042a7ef4">
  <xsd:schema xmlns:xsd="http://www.w3.org/2001/XMLSchema" xmlns:xs="http://www.w3.org/2001/XMLSchema" xmlns:p="http://schemas.microsoft.com/office/2006/metadata/properties" xmlns:ns2="fb12257e-2545-4492-bf00-85ffc4a643eb" xmlns:ns3="7b6fca0e-0371-4bb1-9f44-ec1d7e80c190" targetNamespace="http://schemas.microsoft.com/office/2006/metadata/properties" ma:root="true" ma:fieldsID="a480f04aa66d2f6d8f7deb4287764e1a" ns2:_="" ns3:_="">
    <xsd:import namespace="fb12257e-2545-4492-bf00-85ffc4a643eb"/>
    <xsd:import namespace="7b6fca0e-0371-4bb1-9f44-ec1d7e80c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2257e-2545-4492-bf00-85ffc4a64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5398598b-1692-41ba-b181-08e92b7f9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fca0e-0371-4bb1-9f44-ec1d7e80c19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a414847-5bf0-44d6-8f82-f13dc4ccbe00}" ma:internalName="TaxCatchAll" ma:showField="CatchAllData" ma:web="7b6fca0e-0371-4bb1-9f44-ec1d7e80c1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43DF1D-2958-4A9E-B739-B9B55D2228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2257e-2545-4492-bf00-85ffc4a643eb"/>
    <ds:schemaRef ds:uri="7b6fca0e-0371-4bb1-9f44-ec1d7e80c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17821B-100C-4096-8493-BB564D5645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Breitbild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Transfert intelligent</vt:lpstr>
      <vt:lpstr>Management Summary   </vt:lpstr>
      <vt:lpstr>Faits et chiffres Les troubles musculosquelettiques constituent un problème important pour nous aussi.</vt:lpstr>
      <vt:lpstr>Troubles musculosquelettiques dans notre entreprise Coûts élevés et nombreux jours d’absence </vt:lpstr>
      <vt:lpstr>Le principe du transfert intelligent repose sur trois éléments Le succès passe par une combinaison de ces éléments.</vt:lpstr>
      <vt:lpstr>Objectifs stratégiques Le transfert intelligent contribue à la réalisation des objectifs!</vt:lpstr>
      <vt:lpstr>Objectifs opérationnels   Objectifs à l’horizon 2025 </vt:lpstr>
      <vt:lpstr>Investissements Plan d’investissement annuel pour atteindre l’objectif</vt:lpstr>
      <vt:lpstr>Business case Le transfert intelligent sera rentable en … </vt:lpstr>
      <vt:lpstr>Proposition à la direction  Nous conseillons la validation du projet!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Cleverer Transfer</dc:title>
  <dc:creator>Almer Mario (A4M)</dc:creator>
  <cp:lastModifiedBy>Besic Alma (AB8)</cp:lastModifiedBy>
  <cp:revision>6</cp:revision>
  <dcterms:created xsi:type="dcterms:W3CDTF">2023-04-19T08:01:55Z</dcterms:created>
  <dcterms:modified xsi:type="dcterms:W3CDTF">2023-05-15T12:28:54Z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f20d95-30f1-4757-92d7-5495691a0c29_Enabled">
    <vt:lpwstr>true</vt:lpwstr>
  </property>
  <property fmtid="{D5CDD505-2E9C-101B-9397-08002B2CF9AE}" pid="3" name="MSIP_Label_40f20d95-30f1-4757-92d7-5495691a0c29_SetDate">
    <vt:lpwstr>2023-05-15T07:41:01Z</vt:lpwstr>
  </property>
  <property fmtid="{D5CDD505-2E9C-101B-9397-08002B2CF9AE}" pid="4" name="MSIP_Label_40f20d95-30f1-4757-92d7-5495691a0c29_Method">
    <vt:lpwstr>Privileged</vt:lpwstr>
  </property>
  <property fmtid="{D5CDD505-2E9C-101B-9397-08002B2CF9AE}" pid="5" name="MSIP_Label_40f20d95-30f1-4757-92d7-5495691a0c29_Name">
    <vt:lpwstr>Intern</vt:lpwstr>
  </property>
  <property fmtid="{D5CDD505-2E9C-101B-9397-08002B2CF9AE}" pid="6" name="MSIP_Label_40f20d95-30f1-4757-92d7-5495691a0c29_SiteId">
    <vt:lpwstr>98616167-5668-4e66-acbf-925e81df8b00</vt:lpwstr>
  </property>
  <property fmtid="{D5CDD505-2E9C-101B-9397-08002B2CF9AE}" pid="7" name="MSIP_Label_40f20d95-30f1-4757-92d7-5495691a0c29_ActionId">
    <vt:lpwstr>91cdb5c7-ca91-4d7b-87fd-8e8cfc48e19c</vt:lpwstr>
  </property>
  <property fmtid="{D5CDD505-2E9C-101B-9397-08002B2CF9AE}" pid="8" name="MSIP_Label_40f20d95-30f1-4757-92d7-5495691a0c29_ContentBits">
    <vt:lpwstr>0</vt:lpwstr>
  </property>
</Properties>
</file>