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71" r:id="rId5"/>
    <p:sldId id="260" r:id="rId6"/>
    <p:sldId id="261" r:id="rId7"/>
    <p:sldId id="330" r:id="rId8"/>
    <p:sldId id="331" r:id="rId9"/>
    <p:sldId id="272" r:id="rId10"/>
    <p:sldId id="273" r:id="rId11"/>
    <p:sldId id="274" r:id="rId12"/>
    <p:sldId id="269" r:id="rId13"/>
    <p:sldId id="281" r:id="rId14"/>
    <p:sldId id="278" r:id="rId15"/>
    <p:sldId id="329" r:id="rId16"/>
    <p:sldId id="270" r:id="rId17"/>
    <p:sldId id="325" r:id="rId18"/>
    <p:sldId id="327" r:id="rId19"/>
    <p:sldId id="279" r:id="rId20"/>
    <p:sldId id="280" r:id="rId21"/>
    <p:sldId id="302" r:id="rId22"/>
    <p:sldId id="282" r:id="rId23"/>
    <p:sldId id="323" r:id="rId24"/>
    <p:sldId id="283" r:id="rId25"/>
    <p:sldId id="284" r:id="rId26"/>
    <p:sldId id="326" r:id="rId27"/>
    <p:sldId id="268" r:id="rId28"/>
  </p:sldIdLst>
  <p:sldSz cx="12192000" cy="6858000"/>
  <p:notesSz cx="6858000" cy="9144000"/>
  <p:custDataLst>
    <p:tags r:id="rId31"/>
  </p:custDataLst>
  <p:defaultText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er Nadja (M1N)" initials="m1n" lastIdx="41" clrIdx="0">
    <p:extLst>
      <p:ext uri="{19B8F6BF-5375-455C-9EA6-DF929625EA0E}">
        <p15:presenceInfo xmlns:p15="http://schemas.microsoft.com/office/powerpoint/2012/main" userId="Murer Nadja (M1N)" providerId="None"/>
      </p:ext>
    </p:extLst>
  </p:cmAuthor>
  <p:cmAuthor id="2" name="Müller Christian (M2C)" initials="m2c" lastIdx="7" clrIdx="1">
    <p:extLst>
      <p:ext uri="{19B8F6BF-5375-455C-9EA6-DF929625EA0E}">
        <p15:presenceInfo xmlns:p15="http://schemas.microsoft.com/office/powerpoint/2012/main" userId="Müller Christian (M2C)" providerId="None"/>
      </p:ext>
    </p:extLst>
  </p:cmAuthor>
  <p:cmAuthor id="3" name="Stocker Andrea (SA8)" initials="sa8" lastIdx="14" clrIdx="2">
    <p:extLst>
      <p:ext uri="{19B8F6BF-5375-455C-9EA6-DF929625EA0E}">
        <p15:presenceInfo xmlns:p15="http://schemas.microsoft.com/office/powerpoint/2012/main" userId="Stocker Andrea (SA8)" providerId="None"/>
      </p:ext>
    </p:extLst>
  </p:cmAuthor>
  <p:cmAuthor id="4" name="Decurtins Corinne (D1C)" initials="d1c" lastIdx="30" clrIdx="3">
    <p:extLst>
      <p:ext uri="{19B8F6BF-5375-455C-9EA6-DF929625EA0E}">
        <p15:presenceInfo xmlns:p15="http://schemas.microsoft.com/office/powerpoint/2012/main" userId="Decurtins Corinne (D1C)" providerId="None"/>
      </p:ext>
    </p:extLst>
  </p:cmAuthor>
  <p:cmAuthor id="5" name="Dell'Era Fabia (DFD)" initials="dfd" lastIdx="2" clrIdx="4">
    <p:extLst>
      <p:ext uri="{19B8F6BF-5375-455C-9EA6-DF929625EA0E}">
        <p15:presenceInfo xmlns:p15="http://schemas.microsoft.com/office/powerpoint/2012/main" userId="Dell'Era Fabia (DF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84371" autoAdjust="0"/>
  </p:normalViewPr>
  <p:slideViewPr>
    <p:cSldViewPr showGuides="1">
      <p:cViewPr varScale="1">
        <p:scale>
          <a:sx n="91" d="100"/>
          <a:sy n="91" d="100"/>
        </p:scale>
        <p:origin x="796" y="56"/>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p:scale>
        <a:sx n="100" d="100"/>
        <a:sy n="100" d="100"/>
      </p:scale>
      <p:origin x="0" y="-7431"/>
    </p:cViewPr>
  </p:sorterViewPr>
  <p:notesViewPr>
    <p:cSldViewPr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5/5/2022</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layer.vimeo.com/external/488041866.sd.mp4?s=2c3f7091135b118746ff047ec05015a6f0c6debf&amp;profile_id=139&amp;oauth2_token_id=8866490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uva.ch/it-CH/materiale/Video/prima-ragiona-e-poi-solleva-fil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Presentazione del modulo di prevenzione «</a:t>
            </a:r>
            <a:r>
              <a:rPr lang="it-IT" b="1" dirty="0"/>
              <a:t>Sollevare in modo intelligente</a:t>
            </a:r>
            <a:r>
              <a:rPr lang="it-CH" b="1" dirty="0"/>
              <a:t>»</a:t>
            </a:r>
          </a:p>
          <a:p>
            <a:r>
              <a:rPr lang="it-CH" dirty="0"/>
              <a:t>Il modulo consiste in una formazione di mezza giornata e comprende tre lezioni. Il programma delle lezioni è suddiviso in tre parti:</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sensibilizzazione e analisi della situazione iniziale in azienda per quanto riguarda la movimentazione di carichi</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nozioni di base di anatomia e fisiologia, semplici esercizi di stretching e compensazione</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guida pratica per una breve lezione </a:t>
            </a:r>
            <a:r>
              <a:rPr lang="it-CH" sz="1200" dirty="0"/>
              <a:t>«Solleva in modo intelligente»</a:t>
            </a:r>
          </a:p>
          <a:p>
            <a:pPr marL="457200" lvl="1" indent="0">
              <a:buFont typeface="Arial" panose="020B0604020202020204" pitchFamily="34" charset="0"/>
              <a:buNone/>
            </a:pPr>
            <a:endParaRPr lang="it-CH" dirty="0"/>
          </a:p>
          <a:p>
            <a:pPr lvl="0"/>
            <a:r>
              <a:rPr lang="it-CH" b="1" dirty="0"/>
              <a:t>Contenuti e attuazione</a:t>
            </a:r>
            <a:endParaRPr lang="it-CH" dirty="0"/>
          </a:p>
          <a:p>
            <a:r>
              <a:rPr lang="it-CH" dirty="0"/>
              <a:t>Sulle diapositive è riportato un breve commento con le informazioni essenziali. Inoltre, la presentazione contiene indicazioni sugli incarichi di lavoro. </a:t>
            </a:r>
          </a:p>
          <a:p>
            <a:endParaRPr lang="it-CH" dirty="0"/>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8481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200" b="0" i="0" kern="1200" dirty="0">
                <a:solidFill>
                  <a:schemeClr val="tx1"/>
                </a:solidFill>
                <a:effectLst/>
                <a:latin typeface="+mn-lt"/>
                <a:ea typeface="+mn-ea"/>
                <a:cs typeface="+mn-cs"/>
              </a:rPr>
              <a:t>Il principio STOP descrive la sequenza delle misure finalizzate a proteggere i lavoratori. </a:t>
            </a:r>
          </a:p>
          <a:p>
            <a:endParaRPr lang="it-CH" b="1" baseline="0" dirty="0"/>
          </a:p>
          <a:p>
            <a:r>
              <a:rPr lang="it-CH" b="1" baseline="0" dirty="0"/>
              <a:t>Incarico: </a:t>
            </a:r>
            <a:r>
              <a:rPr lang="it-CH" b="0" baseline="0" dirty="0"/>
              <a:t>discutete in merito al principio STOP all'interno del team.</a:t>
            </a:r>
          </a:p>
          <a:p>
            <a:endParaRPr lang="it-CH" b="0" baseline="0" dirty="0"/>
          </a:p>
          <a:p>
            <a:pPr marL="0" indent="0">
              <a:buFont typeface="+mj-lt"/>
              <a:buNone/>
            </a:pPr>
            <a:r>
              <a:rPr lang="it-CH" b="1" dirty="0"/>
              <a:t>S </a:t>
            </a:r>
            <a:r>
              <a:rPr lang="it-CH" dirty="0"/>
              <a:t>(sostituzione)		Devo proprio trasportare il carico o posso utilizzare un ausilio tecnico (gru / bilanciatore ecc.) ? Posso sostituire qualcosa?</a:t>
            </a:r>
          </a:p>
          <a:p>
            <a:pPr marL="0" indent="0">
              <a:buFont typeface="+mj-lt"/>
              <a:buNone/>
            </a:pPr>
            <a:endParaRPr lang="it-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sz="1200" b="1" dirty="0"/>
              <a:t>T</a:t>
            </a:r>
            <a:r>
              <a:rPr lang="it-CH" sz="1200" dirty="0"/>
              <a:t> (misure Tecniche)		Quali mezzi ausiliari abbiamo a disposizione in azienda? </a:t>
            </a:r>
            <a:r>
              <a:rPr lang="it-CH" dirty="0"/>
              <a:t>Carrelli per sacchi, carrelli da trasporto, ventose, cinghie di trasporto ecc.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dirty="0">
                <a:sym typeface="Wingdings" panose="05000000000000000000" pitchFamily="2" charset="2"/>
              </a:rPr>
              <a:t>			 </a:t>
            </a:r>
            <a:r>
              <a:rPr lang="it-CH" sz="1200" dirty="0"/>
              <a:t>Vengono sottoposti a regolare manutenzione?</a:t>
            </a:r>
          </a:p>
          <a:p>
            <a:pPr defTabSz="908091">
              <a:defRPr/>
            </a:pPr>
            <a:r>
              <a:rPr lang="it-CH" sz="1200" dirty="0"/>
              <a:t>			</a:t>
            </a:r>
            <a:r>
              <a:rPr lang="it-CH" sz="1200" dirty="0">
                <a:sym typeface="Wingdings" panose="05000000000000000000" pitchFamily="2" charset="2"/>
              </a:rPr>
              <a:t> </a:t>
            </a:r>
            <a:r>
              <a:rPr lang="it-CH" sz="1200" dirty="0"/>
              <a:t>Vengono utilizzati in modo appropriato (istruzione)?</a:t>
            </a:r>
          </a:p>
          <a:p>
            <a:pPr defTabSz="908091">
              <a:defRPr/>
            </a:pPr>
            <a:r>
              <a:rPr lang="it-CH" sz="1200" dirty="0"/>
              <a:t>			</a:t>
            </a:r>
            <a:r>
              <a:rPr lang="it-CH" sz="1200" dirty="0">
                <a:sym typeface="Wingdings" panose="05000000000000000000" pitchFamily="2" charset="2"/>
              </a:rPr>
              <a:t> </a:t>
            </a:r>
            <a:r>
              <a:rPr lang="it-CH" sz="1200" dirty="0"/>
              <a:t>Quali sono i vantaggi e gli svantaggi dei mezzi ausiliari? </a:t>
            </a:r>
          </a:p>
          <a:p>
            <a:pPr defTabSz="908091">
              <a:defRPr/>
            </a:pPr>
            <a:r>
              <a:rPr lang="it-CH" sz="1200" dirty="0"/>
              <a:t>			</a:t>
            </a:r>
            <a:r>
              <a:rPr lang="it-CH" sz="1200" dirty="0">
                <a:sym typeface="Wingdings" panose="05000000000000000000" pitchFamily="2" charset="2"/>
              </a:rPr>
              <a:t> </a:t>
            </a:r>
            <a:r>
              <a:rPr lang="it-CH" sz="1200" dirty="0"/>
              <a:t>Perché non vengono utilizzati? </a:t>
            </a:r>
          </a:p>
          <a:p>
            <a:pPr defTabSz="908091">
              <a:defRPr/>
            </a:pPr>
            <a:r>
              <a:rPr lang="it-CH" sz="1200" dirty="0"/>
              <a:t>			</a:t>
            </a:r>
            <a:r>
              <a:rPr lang="it-CH" sz="1200" dirty="0">
                <a:sym typeface="Wingdings" panose="05000000000000000000" pitchFamily="2" charset="2"/>
              </a:rPr>
              <a:t> </a:t>
            </a:r>
            <a:r>
              <a:rPr lang="it-CH" sz="1200" dirty="0"/>
              <a:t>Quali mezzi ausiliari si possono usare in modo efficace ed efficiente? </a:t>
            </a:r>
          </a:p>
          <a:p>
            <a:pPr defTabSz="908091">
              <a:defRPr/>
            </a:pPr>
            <a:r>
              <a:rPr lang="it-CH" sz="1200" dirty="0"/>
              <a:t>			</a:t>
            </a:r>
            <a:r>
              <a:rPr lang="it-CH" sz="1200" dirty="0">
                <a:sym typeface="Wingdings" panose="05000000000000000000" pitchFamily="2" charset="2"/>
              </a:rPr>
              <a:t> </a:t>
            </a:r>
            <a:r>
              <a:rPr lang="it-CH" sz="1200" dirty="0"/>
              <a:t>Sono necessari nuovi ausili di trasporto?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it-CH" sz="1200"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sz="1200" b="1" dirty="0"/>
              <a:t>O </a:t>
            </a:r>
            <a:r>
              <a:rPr lang="it-CH" sz="1200" dirty="0"/>
              <a:t>(misure Organizzative)		Se non si possono utilizzare i mezzi ausiliari, è possibile trasportare il carico in due o tre persone? Quali</a:t>
            </a:r>
            <a:r>
              <a:rPr lang="it-CH" dirty="0"/>
              <a:t> processi di lavoro si possono migliorare, riducendo la frequenza con cui si trasportano i carichi e le distanze da percorrere?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it-CH" dirty="0"/>
          </a:p>
          <a:p>
            <a:pPr marL="0" indent="0">
              <a:buFont typeface="+mj-lt"/>
              <a:buNone/>
            </a:pPr>
            <a:r>
              <a:rPr lang="it-CH" b="1" dirty="0"/>
              <a:t>P</a:t>
            </a:r>
            <a:r>
              <a:rPr lang="it-CH" dirty="0"/>
              <a:t> (misure Personali)		Quali dispositivi di protezione individuale vengono utilizzati (ad es scarpe 	di protezione, guanti)? Com'è la cultura del feedback? Si discute riguardo ai comportamenti corretti o errati?</a:t>
            </a:r>
          </a:p>
          <a:p>
            <a:endParaRPr lang="it-CH" dirty="0"/>
          </a:p>
          <a:p>
            <a:pPr defTabSz="908091">
              <a:defRPr/>
            </a:pPr>
            <a:r>
              <a:rPr lang="it-CH" sz="1200" dirty="0"/>
              <a:t>Incarico: analizzate le misure da adottare secondo il principio STOP e applicatele in modo coerente.</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7954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aseline="0" dirty="0"/>
              <a:t>Il responsabile del corso fa di nuovo riferimento alla figura umana con i punti dove si concentrano i disturbi e mostra questo grafico con il confronto Svizzera-Europa.</a:t>
            </a:r>
          </a:p>
          <a:p>
            <a:endParaRPr lang="it-CH" baseline="0" dirty="0"/>
          </a:p>
          <a:p>
            <a:r>
              <a:rPr lang="it-CH" b="1" dirty="0"/>
              <a:t>Incarico: </a:t>
            </a:r>
            <a:r>
              <a:rPr lang="it-CH" dirty="0"/>
              <a:t>i partecipanti, a coppie, dovranno confrontarsi sulle seguenti domande. Non è prevista una discussione plenaria al termine dell'attività.</a:t>
            </a:r>
          </a:p>
          <a:p>
            <a:pPr marL="342900" indent="-342900" algn="l">
              <a:buFont typeface="Arial" panose="020B0604020202020204" pitchFamily="34" charset="0"/>
              <a:buChar char="•"/>
            </a:pPr>
            <a:r>
              <a:rPr lang="it-CH" sz="1200" dirty="0"/>
              <a:t>Questi dolori si manifestano solo durante il lavoro o mi creano problemi anche nella vita privata?</a:t>
            </a:r>
          </a:p>
          <a:p>
            <a:pPr marL="342900" indent="-342900">
              <a:buFont typeface="Arial" panose="020B0604020202020204" pitchFamily="34" charset="0"/>
              <a:buChar char="•"/>
            </a:pPr>
            <a:r>
              <a:rPr lang="it-CH" sz="1200" dirty="0"/>
              <a:t>Quali attività e hobby non riesco più a svolgere correttamente nel tempo libero quando accuso dolori? </a:t>
            </a:r>
          </a:p>
          <a:p>
            <a:pPr marL="342900" indent="-342900">
              <a:buFont typeface="Arial" panose="020B0604020202020204" pitchFamily="34" charset="0"/>
              <a:buChar char="•"/>
            </a:pPr>
            <a:r>
              <a:rPr lang="it-CH" sz="1200" dirty="0"/>
              <a:t>Come mi sento all'idea che il mio comportamento possa ridurre la mia aspettativa di vita?</a:t>
            </a:r>
          </a:p>
          <a:p>
            <a:endParaRPr lang="it-CH" baseline="0" dirty="0"/>
          </a:p>
          <a:p>
            <a:r>
              <a:rPr lang="it-CH" b="1" baseline="0" dirty="0"/>
              <a:t>Incarico (in plenaria): </a:t>
            </a:r>
            <a:r>
              <a:rPr lang="it-CH" b="0" baseline="0" dirty="0"/>
              <a:t>discutete sulle seguenti domande:</a:t>
            </a:r>
          </a:p>
          <a:p>
            <a:pPr marL="171450" indent="-171450">
              <a:buFont typeface="Arial" panose="020B0604020202020204" pitchFamily="34" charset="0"/>
              <a:buChar char="•"/>
            </a:pPr>
            <a:r>
              <a:rPr lang="it-CH" baseline="0" dirty="0"/>
              <a:t>Vi sono motivi evidenti (postura scorretta, pesi eccessivi ecc.) all'origine dei disturbi?</a:t>
            </a:r>
          </a:p>
          <a:p>
            <a:pPr marL="171450" indent="-171450">
              <a:buFont typeface="Arial" panose="020B0604020202020204" pitchFamily="34" charset="0"/>
              <a:buChar char="•"/>
            </a:pPr>
            <a:r>
              <a:rPr lang="it-CH" b="0" baseline="0" dirty="0"/>
              <a:t>Vi sono già possibili soluzioni per ridurre il sovraccarico biomeccanico?</a:t>
            </a:r>
            <a:endParaRPr lang="it-CH" b="0" dirty="0"/>
          </a:p>
          <a:p>
            <a:pPr marL="171450" indent="-171450">
              <a:buFont typeface="Arial" panose="020B0604020202020204" pitchFamily="34" charset="0"/>
              <a:buChar char="•"/>
            </a:pPr>
            <a:r>
              <a:rPr lang="it-CH" dirty="0"/>
              <a:t>Cosa fanno i partecipanti per mantenersi in forma e ricaricare le batterie nel tempo libero?</a:t>
            </a:r>
          </a:p>
        </p:txBody>
      </p:sp>
      <p:sp>
        <p:nvSpPr>
          <p:cNvPr id="4" name="Foliennummernplatzhalt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380185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Questi estratti di video forniscono le informazioni di base per comprendere i nessi tra sollecitazioni, sovraccarico e disturbi. </a:t>
            </a:r>
          </a:p>
          <a:p>
            <a:r>
              <a:rPr lang="it-CH" dirty="0"/>
              <a:t>In tal modo si spiega perché possono insorgere i dolori e quali sono i fattori scatenanti.</a:t>
            </a:r>
          </a:p>
          <a:p>
            <a:endParaRPr lang="it-CH" dirty="0"/>
          </a:p>
          <a:p>
            <a:r>
              <a:rPr lang="it-CH" b="1" dirty="0"/>
              <a:t>Incarico facoltativo: </a:t>
            </a:r>
            <a:r>
              <a:rPr lang="it-CH" dirty="0"/>
              <a:t>i partecipanti discutono con il proprio vicino sulla postura che assumono normalmente quando stanno in piedi o seduti. Come vi sentite a stare in piedi o seduti con la schiena dritta? E con la schiena curva?  Notate qualche differenza?</a:t>
            </a:r>
          </a:p>
          <a:p>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hlinkClick r:id="rId3"/>
              </a:rPr>
              <a:t>http://player.vimeo.com/external/488041866.sd.mp4?s=2c3f7091135b118746ff047ec05015a6f0c6debf&amp;profile_id=139&amp;oauth2_token_id=886649066</a:t>
            </a:r>
            <a:endParaRPr lang="de-CH" sz="1200" kern="1200" dirty="0">
              <a:solidFill>
                <a:schemeClr val="tx1"/>
              </a:solidFill>
              <a:effectLst/>
              <a:latin typeface="+mn-lt"/>
              <a:ea typeface="+mn-ea"/>
              <a:cs typeface="+mn-cs"/>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298107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200" kern="1200" dirty="0">
                <a:solidFill>
                  <a:schemeClr val="tx1"/>
                </a:solidFill>
                <a:effectLst/>
                <a:latin typeface="+mn-lt"/>
                <a:ea typeface="+mn-ea"/>
                <a:cs typeface="+mn-cs"/>
              </a:rPr>
              <a:t>Nel caso della gru, il rapporto tra peso e contrappeso è di 1:3. In pratica il contrappeso deve essere tre volte più pesante del carico sollevato. Nel corpo umano il rapporto è di 1:8. </a:t>
            </a:r>
            <a:endParaRPr lang="it-CH" sz="1200" i="1" kern="1200" dirty="0">
              <a:solidFill>
                <a:schemeClr val="tx1"/>
              </a:solidFill>
              <a:effectLst/>
              <a:latin typeface="+mn-lt"/>
              <a:ea typeface="+mn-ea"/>
              <a:cs typeface="+mn-cs"/>
            </a:endParaRPr>
          </a:p>
          <a:p>
            <a:r>
              <a:rPr lang="it-CH" dirty="0"/>
              <a:t>Con le braccia tese il rapporto è di 1:8, ovvero i muscoli dorsali devono esercitare una forza equivalente a otto volte il peso del carico. </a:t>
            </a:r>
          </a:p>
          <a:p>
            <a:r>
              <a:rPr lang="it-CH" dirty="0"/>
              <a:t>Ciò significa che la colonna vertebrale, nel complesso, deve sopportare un peso nove volte superiore a quello del carico effettivo.</a:t>
            </a:r>
          </a:p>
          <a:p>
            <a:endParaRPr lang="it-CH" dirty="0"/>
          </a:p>
          <a:p>
            <a:r>
              <a:rPr lang="it-CH" sz="1200" kern="1200" dirty="0">
                <a:solidFill>
                  <a:schemeClr val="tx1"/>
                </a:solidFill>
                <a:effectLst/>
                <a:latin typeface="+mn-lt"/>
                <a:ea typeface="+mn-ea"/>
                <a:cs typeface="+mn-cs"/>
              </a:rPr>
              <a:t>Esempio di calcolo: se si solleva un carico di 20 chili, i muscoli dorsali devono esercitare un contrappeso di 160 chili. Pertanto, sulla parte inferiore della colonna vertebrale grava un peso di 180 chili che si somma al peso del busto, per un totale di oltre 200 chili.</a:t>
            </a:r>
          </a:p>
          <a:p>
            <a:r>
              <a:rPr lang="it-CH" sz="1200" kern="1200" dirty="0">
                <a:solidFill>
                  <a:schemeClr val="tx1"/>
                </a:solidFill>
                <a:effectLst/>
                <a:latin typeface="+mn-lt"/>
                <a:ea typeface="+mn-ea"/>
                <a:cs typeface="+mn-cs"/>
              </a:rPr>
              <a:t> </a:t>
            </a:r>
          </a:p>
          <a:p>
            <a:r>
              <a:rPr lang="it-CH" sz="1200" kern="1200" dirty="0">
                <a:solidFill>
                  <a:schemeClr val="tx1"/>
                </a:solidFill>
                <a:effectLst/>
                <a:latin typeface="+mn-lt"/>
                <a:ea typeface="+mn-ea"/>
                <a:cs typeface="+mn-cs"/>
              </a:rPr>
              <a:t>Perché il rapporto di leva è così sfavorevole nel caso del corpo umano?</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kern="1200" dirty="0">
                <a:solidFill>
                  <a:schemeClr val="tx1"/>
                </a:solidFill>
                <a:latin typeface="+mn-lt"/>
                <a:ea typeface="+mn-ea"/>
                <a:cs typeface="+mn-cs"/>
              </a:rPr>
              <a:t>Nel corpo umano il contrappeso è dato dai muscoli, che si trovano a pochi centimetri di distanza dalla colonna vertebrale (base). Nel caso della gru, invece, il contrappeso non verrebbe fissato su un braccio, bensì direttamente sulla base. </a:t>
            </a:r>
            <a:r>
              <a:rPr lang="it-CH" sz="1200" i="0" kern="1200" dirty="0">
                <a:solidFill>
                  <a:schemeClr val="tx1"/>
                </a:solidFill>
                <a:latin typeface="+mn-lt"/>
                <a:ea typeface="+mn-ea"/>
                <a:cs typeface="+mn-cs"/>
              </a:rPr>
              <a:t>Di conseguenza di crea </a:t>
            </a:r>
            <a:r>
              <a:rPr lang="it-CH" sz="1200" kern="1200" dirty="0">
                <a:solidFill>
                  <a:schemeClr val="tx1"/>
                </a:solidFill>
                <a:latin typeface="+mn-lt"/>
                <a:ea typeface="+mn-ea"/>
                <a:cs typeface="+mn-cs"/>
              </a:rPr>
              <a:t>un rapporto di leva sfavorevole, soprattutto quando si tengono le braccia tese.</a:t>
            </a:r>
          </a:p>
          <a:p>
            <a:endParaRPr lang="it-CH" sz="1200" kern="1200" dirty="0">
              <a:solidFill>
                <a:schemeClr val="tx1"/>
              </a:solidFill>
              <a:effectLst/>
              <a:latin typeface="+mn-lt"/>
              <a:ea typeface="+mn-ea"/>
              <a:cs typeface="+mn-cs"/>
            </a:endParaRP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74905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 </a:t>
            </a:r>
            <a:r>
              <a:rPr lang="it-CH" dirty="0"/>
              <a:t>provate le diverse posizioni e osservate le differenze. Quali posizioni sollecitano maggiormente i muscoli e le articolazioni? Ordinate le posizioni da quella meno affaticante a quella più affaticante per il corpo.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t>Soluzione: 3 – 1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Conclusione: </a:t>
            </a:r>
            <a:r>
              <a:rPr lang="it-CH" b="0" dirty="0"/>
              <a:t>sollevare sempre i carichi piegando leggermente le ginocchia e tenendo l'oggetto vicino al corpo.</a:t>
            </a:r>
          </a:p>
        </p:txBody>
      </p:sp>
      <p:sp>
        <p:nvSpPr>
          <p:cNvPr id="4" name="Foliennummernplatzhalt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383223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Prima di procedere con la movimentazione manuale dei carichi, è importante riscaldare muscoli e articolazioni. Inoltre, durante il lavoro bisogna sempre sciogliere i muscoli per evitare contratture.</a:t>
            </a:r>
          </a:p>
          <a:p>
            <a:r>
              <a:rPr lang="it-CH" dirty="0"/>
              <a:t>Fate riferimento al programma di fitness della Suva su www.suva.ch/movimento. </a:t>
            </a:r>
          </a:p>
          <a:p>
            <a:pPr marL="171450" indent="-171450">
              <a:buFontTx/>
              <a:buChar char="-"/>
            </a:pPr>
            <a:r>
              <a:rPr lang="it-CH" dirty="0"/>
              <a:t>Manifesto 77742.i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CH" dirty="0"/>
              <a:t>Esercizi per persone sportive e sedentarie</a:t>
            </a:r>
          </a:p>
          <a:p>
            <a:pPr marL="171450" indent="-171450">
              <a:buFontTx/>
              <a:buChar char="-"/>
            </a:pPr>
            <a:endParaRPr lang="it-CH" dirty="0"/>
          </a:p>
          <a:p>
            <a:r>
              <a:rPr lang="it-CH" b="1" dirty="0"/>
              <a:t>Incarico:</a:t>
            </a:r>
            <a:r>
              <a:rPr lang="it-CH" dirty="0"/>
              <a:t> </a:t>
            </a:r>
            <a:r>
              <a:rPr lang="it-CH" i="0" dirty="0"/>
              <a:t>insieme ai partecipanti, svolgete due o tre esercizi tratti dal programma di fitness. Riflettete </a:t>
            </a:r>
            <a:r>
              <a:rPr lang="it-CH" dirty="0"/>
              <a:t>sui benefici di questi esercizi e sulle possibilità di integrarli nella vita quotidiana, ovvero come e dove inserirli tra i vari impegni della giornata.</a:t>
            </a: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8585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a:t>
            </a:r>
            <a:r>
              <a:rPr lang="it-CH" b="0" dirty="0"/>
              <a:t>p</a:t>
            </a:r>
            <a:r>
              <a:rPr lang="it-CH" dirty="0"/>
              <a:t>er far sì che tutti siano pronti per la parte pratica, svolgete il flow riscaldamento con i partecipanti.</a:t>
            </a: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4582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svolgete la breve lezione in base alla guida «Solleva in modo intelligente» (breve lezione).</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76946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CH" dirty="0"/>
              <a:t>Afferrare il carico significa</a:t>
            </a:r>
            <a:r>
              <a:rPr lang="it-CH" baseline="0" dirty="0"/>
              <a:t> mettere una mano sotto il carico e sollevarlo.</a:t>
            </a:r>
            <a:endParaRPr lang="it-CH" dirty="0"/>
          </a:p>
          <a:p>
            <a:endParaRPr lang="it-CH" dirty="0"/>
          </a:p>
        </p:txBody>
      </p:sp>
      <p:sp>
        <p:nvSpPr>
          <p:cNvPr id="4" name="Foliennummernplatzhalter 3"/>
          <p:cNvSpPr>
            <a:spLocks noGrp="1"/>
          </p:cNvSpPr>
          <p:nvPr>
            <p:ph type="sldNum" sz="quarter" idx="10"/>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421096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it-CH" dirty="0"/>
              <a:t>Ripercorrere brevemente gli obiettivi indicati sulla lavagna a fogli mobili (dispositiva 2) </a:t>
            </a:r>
            <a:r>
              <a:rPr lang="it-CH" dirty="0">
                <a:sym typeface="Wingdings" panose="05000000000000000000" pitchFamily="2" charset="2"/>
              </a:rPr>
              <a:t> </a:t>
            </a:r>
            <a:r>
              <a:rPr lang="it-CH" dirty="0"/>
              <a:t> consolidare le conoscenze</a:t>
            </a:r>
          </a:p>
          <a:p>
            <a:pPr lvl="0"/>
            <a:endParaRPr lang="it-CH" dirty="0"/>
          </a:p>
          <a:p>
            <a:pPr lvl="0"/>
            <a:r>
              <a:rPr lang="it-CH" dirty="0"/>
              <a:t>A questo punto i partecipanti hanno appreso diverse informazioni in tema di movimentazione manuale dei carichi. Ora bisogna «fare sul serio» e stabilire insieme alcune regole per sollevare e trasportare i carichi in modo corretto.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3147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Gli obiettivi di queste tre lezioni possono essere annotati anche sulla lavagna a fogli mobili, affinché i partecipanti possano ricordarli facilmente.</a:t>
            </a:r>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38494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a:t>
            </a:r>
            <a:r>
              <a:rPr lang="it-CH" dirty="0"/>
              <a:t>: fotografate un partecipante che riproduce le pose nelle immagini e realizzate un </a:t>
            </a:r>
            <a:r>
              <a:rPr lang="it-CH" i="0" dirty="0"/>
              <a:t>manifesto in formato A4 simile allo schema proposto. </a:t>
            </a:r>
          </a:p>
          <a:p>
            <a:r>
              <a:rPr lang="it-CH" dirty="0"/>
              <a:t>In gruppo, riflettete sulle regole da applicare durante la movimentazione </a:t>
            </a:r>
            <a:r>
              <a:rPr lang="it-CH" i="0" dirty="0"/>
              <a:t>di carichi</a:t>
            </a:r>
            <a:r>
              <a:rPr lang="it-CH" dirty="0"/>
              <a:t>:</a:t>
            </a:r>
          </a:p>
          <a:p>
            <a:r>
              <a:rPr lang="it-CH" dirty="0"/>
              <a:t>1. Come ci posizioniamo davanti al carico?</a:t>
            </a:r>
          </a:p>
          <a:p>
            <a:r>
              <a:rPr lang="it-CH" dirty="0"/>
              <a:t>2. Come lo afferriamo?</a:t>
            </a:r>
          </a:p>
          <a:p>
            <a:r>
              <a:rPr lang="it-CH" dirty="0"/>
              <a:t>3. Come lo trasportiamo?</a:t>
            </a:r>
          </a:p>
          <a:p>
            <a:endParaRPr lang="it-CH" dirty="0"/>
          </a:p>
          <a:p>
            <a:r>
              <a:rPr lang="it-CH" dirty="0"/>
              <a:t>Appendete il foglio come «promemoria» nella vostra azienda, in modo che sia ben visibile a tutti.</a:t>
            </a:r>
          </a:p>
          <a:p>
            <a:r>
              <a:rPr lang="it-CH" dirty="0"/>
              <a:t>Distribuite i compiti correlati a questa formazione</a:t>
            </a:r>
            <a:r>
              <a:rPr lang="it-CH" i="0" dirty="0"/>
              <a:t> (chi, cosa, entro quando? – </a:t>
            </a:r>
            <a:r>
              <a:rPr lang="it-CH" dirty="0"/>
              <a:t>vedi diapositiva 11).</a:t>
            </a:r>
          </a:p>
          <a:p>
            <a:r>
              <a:rPr lang="it-CH" dirty="0"/>
              <a:t>Informate i partecipanti sulle ulteriori misure formative in programma e su come vorreste ripetere periodicamente i contenuti di questo corso in futuro.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30685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a:t>
            </a:r>
            <a:r>
              <a:rPr lang="it-CH" b="0" dirty="0"/>
              <a:t>per migliorare continuamente la nostra offerta destinata ai clienti e misurare l'efficacia delle misure adottate, abbiamo bisogno dei vostri feedback. Vi invitiamo quindi a dedicare cinque minuti </a:t>
            </a:r>
            <a:r>
              <a:rPr lang="it-CH" b="0" i="0" dirty="0"/>
              <a:t>a questo sondaggio.</a:t>
            </a:r>
            <a:r>
              <a:rPr lang="it-CH" b="0" dirty="0"/>
              <a:t>.  </a:t>
            </a:r>
          </a:p>
          <a:p>
            <a:endParaRPr lang="it-CH" b="0" dirty="0"/>
          </a:p>
          <a:p>
            <a:r>
              <a:rPr lang="it-CH" sz="1200" b="0" i="0" kern="1200" dirty="0">
                <a:solidFill>
                  <a:schemeClr val="tx1"/>
                </a:solidFill>
                <a:effectLst/>
                <a:latin typeface="+mn-lt"/>
                <a:ea typeface="+mn-ea"/>
                <a:cs typeface="+mn-cs"/>
              </a:rPr>
              <a:t>Sondaggio</a:t>
            </a:r>
            <a:r>
              <a:rPr lang="it-CH" sz="1200" b="1" i="0" kern="1200" dirty="0">
                <a:solidFill>
                  <a:schemeClr val="tx1"/>
                </a:solidFill>
                <a:effectLst/>
                <a:latin typeface="+mn-lt"/>
                <a:ea typeface="+mn-ea"/>
                <a:cs typeface="+mn-cs"/>
              </a:rPr>
              <a:t> partecipanti</a:t>
            </a:r>
            <a:r>
              <a:rPr lang="it-CH" sz="1200" b="0" i="0" kern="1200" dirty="0">
                <a:solidFill>
                  <a:schemeClr val="tx1"/>
                </a:solidFill>
                <a:effectLst/>
                <a:latin typeface="+mn-lt"/>
                <a:ea typeface="+mn-ea"/>
                <a:cs typeface="+mn-cs"/>
              </a:rPr>
              <a:t>: </a:t>
            </a:r>
            <a:r>
              <a:rPr lang="it-CH" sz="1200" b="0" i="0" u="none" strike="noStrike" kern="1200" dirty="0">
                <a:solidFill>
                  <a:schemeClr val="tx1"/>
                </a:solidFill>
                <a:effectLst/>
                <a:latin typeface="+mn-lt"/>
                <a:ea typeface="+mn-ea"/>
                <a:cs typeface="+mn-cs"/>
                <a:hlinkClick r:id="rId3"/>
              </a:rPr>
              <a:t>www.suva.ch/ev1</a:t>
            </a:r>
            <a:endParaRPr lang="it-CH" sz="1200" b="0" i="0" kern="1200" dirty="0">
              <a:solidFill>
                <a:schemeClr val="tx1"/>
              </a:solidFill>
              <a:effectLst/>
              <a:latin typeface="+mn-lt"/>
              <a:ea typeface="+mn-ea"/>
              <a:cs typeface="+mn-cs"/>
            </a:endParaRPr>
          </a:p>
          <a:p>
            <a:r>
              <a:rPr lang="it-CH" sz="1200" b="0" i="0" kern="1200" dirty="0">
                <a:solidFill>
                  <a:schemeClr val="tx1"/>
                </a:solidFill>
                <a:effectLst/>
                <a:latin typeface="+mn-lt"/>
                <a:ea typeface="+mn-ea"/>
                <a:cs typeface="+mn-cs"/>
              </a:rPr>
              <a:t>Sondaggio </a:t>
            </a:r>
            <a:r>
              <a:rPr lang="it-CH" sz="1200" b="1" i="0" kern="1200" dirty="0">
                <a:solidFill>
                  <a:schemeClr val="tx1"/>
                </a:solidFill>
                <a:effectLst/>
                <a:latin typeface="+mn-lt"/>
                <a:ea typeface="+mn-ea"/>
                <a:cs typeface="+mn-cs"/>
              </a:rPr>
              <a:t>conduttori</a:t>
            </a:r>
            <a:r>
              <a:rPr lang="it-CH" sz="1200" b="0" i="0" kern="1200" dirty="0">
                <a:solidFill>
                  <a:schemeClr val="tx1"/>
                </a:solidFill>
                <a:effectLst/>
                <a:latin typeface="+mn-lt"/>
                <a:ea typeface="+mn-ea"/>
                <a:cs typeface="+mn-cs"/>
              </a:rPr>
              <a:t>: </a:t>
            </a:r>
            <a:r>
              <a:rPr lang="it-CH" sz="1200" b="0" i="0" u="none" strike="noStrike" kern="1200" dirty="0">
                <a:solidFill>
                  <a:schemeClr val="tx1"/>
                </a:solidFill>
                <a:effectLst/>
                <a:latin typeface="+mn-lt"/>
                <a:ea typeface="+mn-ea"/>
                <a:cs typeface="+mn-cs"/>
                <a:hlinkClick r:id="rId3"/>
              </a:rPr>
              <a:t>www.suva.ch/ev2</a:t>
            </a:r>
            <a:endParaRPr lang="it-CH" sz="1200" b="0" i="0" kern="1200" dirty="0">
              <a:solidFill>
                <a:schemeClr val="tx1"/>
              </a:solidFill>
              <a:effectLst/>
              <a:latin typeface="+mn-lt"/>
              <a:ea typeface="+mn-ea"/>
              <a:cs typeface="+mn-cs"/>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184845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facoltativo: </a:t>
            </a:r>
            <a:r>
              <a:rPr lang="it-CH" b="0" dirty="0"/>
              <a:t>per sintetizzare i contenuti e concludere il corso, mostrate il filmato «Prima ragiona e poi solleva!»: </a:t>
            </a:r>
            <a:r>
              <a:rPr lang="it-CH" dirty="0">
                <a:hlinkClick r:id="rId3"/>
              </a:rPr>
              <a:t>https://www.suva.ch/it-CH/materiale/Video/prima-ragiona-e-poi-solleva-film</a:t>
            </a:r>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6980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Preparazione</a:t>
            </a:r>
            <a:r>
              <a:rPr lang="it-CH" dirty="0"/>
              <a:t>: stampare un foglio A4 con la figura umana e appenderlo, oppure disegnare una figura stilizzata sulla lavagna a fogli mobili.</a:t>
            </a:r>
          </a:p>
          <a:p>
            <a:endParaRPr lang="it-CH" b="1" dirty="0"/>
          </a:p>
          <a:p>
            <a:r>
              <a:rPr lang="it-CH" b="1" dirty="0"/>
              <a:t>Incarico</a:t>
            </a:r>
            <a:r>
              <a:rPr lang="it-CH" dirty="0"/>
              <a:t>: i partecipanti devono indicare con un punto rosso, utilizzando un pennarello o un bollino adesivo, le zone in cui accusano più spesso disturbi.</a:t>
            </a:r>
          </a:p>
          <a:p>
            <a:r>
              <a:rPr lang="it-CH" dirty="0"/>
              <a:t>L'obiettivo è localizzare i punti del corpo più soggetti a problemi, secondo le esperienze dei partecipanti. Vi sono punti in comune? </a:t>
            </a:r>
          </a:p>
          <a:p>
            <a:r>
              <a:rPr lang="it-CH" dirty="0"/>
              <a:t>In questa fase non si discute ancora riguardo a motivi e correlazioni; questi aspetti verranno trattati nella seconda parte.</a:t>
            </a:r>
          </a:p>
          <a:p>
            <a:endParaRPr lang="it-CH" dirty="0"/>
          </a:p>
          <a:p>
            <a:r>
              <a:rPr lang="it-CH" b="1" dirty="0"/>
              <a:t>Consiglio: </a:t>
            </a:r>
            <a:r>
              <a:rPr lang="it-CH" dirty="0"/>
              <a:t>appendere l'immagine in modo che sia visibile a tutti per l'intera durata del corso. Così sarà sempre possibile farvi riferimento.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3797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5325"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Obiettivo:</a:t>
            </a:r>
            <a:r>
              <a:rPr lang="it-CH" dirty="0"/>
              <a:t> indicare il numero medio di giorni di assenza per collaboratore e per anno (malattie e statistiche degli infortuni relative all'azienda).</a:t>
            </a: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t>Se il responsabile del corso non conosce questi dati, può mostrare la diapositiva seguente.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modificate questa diapositiva inserendo i dati dell'azienda.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CH" b="1" i="1" dirty="0">
              <a:highlight>
                <a:srgbClr val="FFFF00"/>
              </a:highlight>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34352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7</a:t>
            </a:fld>
            <a:endParaRPr lang="en-US"/>
          </a:p>
        </p:txBody>
      </p:sp>
    </p:spTree>
    <p:extLst>
      <p:ext uri="{BB962C8B-B14F-4D97-AF65-F5344CB8AC3E}">
        <p14:creationId xmlns:p14="http://schemas.microsoft.com/office/powerpoint/2010/main" val="865546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i="0" dirty="0">
                <a:highlight>
                  <a:srgbClr val="FFFF00"/>
                </a:highlight>
              </a:rPr>
              <a:t>Affermazione: </a:t>
            </a:r>
            <a:r>
              <a:rPr lang="it-CH" b="0" i="0" dirty="0">
                <a:highlight>
                  <a:srgbClr val="FFFF00"/>
                </a:highlight>
              </a:rPr>
              <a:t>un'azienda in Svizzera paga mediamente da 600 a 1000 franchi per la perdita di un giorno di lavoro. </a:t>
            </a:r>
            <a:r>
              <a:rPr lang="it-CH" sz="1200" b="0" i="0" kern="1200" dirty="0">
                <a:solidFill>
                  <a:schemeClr val="tx1"/>
                </a:solidFill>
                <a:effectLst/>
                <a:highlight>
                  <a:srgbClr val="FFFF00"/>
                </a:highlight>
                <a:latin typeface="+mn-lt"/>
                <a:ea typeface="+mn-ea"/>
                <a:cs typeface="+mn-cs"/>
              </a:rPr>
              <a:t>I lavori fisicamente usuranti portano spesso a dover sostituire il personale assente per infortunio o malattia. In linea di massima, un neoassunto costa tanto quanto un anno di salario. Per questo vale sempre la pena puntare sulla pianificazione del lavoro e sull’utilizzo degli ausili giusti. È anche un modo per dimostrare quanto si ha a cuore la salute dei dipendenti che ogni giorno sono al servizio dell'azienda.</a:t>
            </a: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198984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modificate questa diapositiva inserendo i dati dell'azienda. </a:t>
            </a:r>
          </a:p>
          <a:p>
            <a:pPr>
              <a:defRPr/>
            </a:pPr>
            <a:r>
              <a:rPr lang="it-CH" b="1" dirty="0"/>
              <a:t>Obiettivo:</a:t>
            </a:r>
            <a:r>
              <a:rPr lang="it-CH" dirty="0"/>
              <a:t> indicare le malattie e gli infortuni registrati più spesso in azienda, correlati alla movimentazione manuale di carichi (ad es. schiacciamento delle mani, tagli, lesioni alle spalle o alle ginocchia).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345453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Situazione in azienda in tema di movimentazione manuale dei carichi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Preparazione: </a:t>
            </a:r>
            <a:r>
              <a:rPr lang="it-CH" sz="1200" kern="1200" dirty="0">
                <a:solidFill>
                  <a:schemeClr val="tx1"/>
                </a:solidFill>
                <a:effectLst/>
                <a:latin typeface="+mn-lt"/>
                <a:ea typeface="+mn-ea"/>
                <a:cs typeface="+mn-cs"/>
              </a:rPr>
              <a:t>i partecipanti hanno portato con sé i risultati o li hanno consegnati preliminarmente al responsabile del corso. </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Incarico: </a:t>
            </a:r>
            <a:r>
              <a:rPr lang="it-CH" sz="1200" kern="1200" dirty="0">
                <a:solidFill>
                  <a:schemeClr val="tx1"/>
                </a:solidFill>
                <a:effectLst/>
                <a:latin typeface="+mn-lt"/>
                <a:ea typeface="+mn-ea"/>
                <a:cs typeface="+mn-cs"/>
              </a:rPr>
              <a:t>mostrate i risultati della lista di controllo 67199 (</a:t>
            </a:r>
            <a:r>
              <a:rPr lang="it-CH" dirty="0"/>
              <a:t>www.suva.ch/67199.i)</a:t>
            </a:r>
            <a:r>
              <a:rPr lang="it-CH" sz="1200" kern="1200" dirty="0">
                <a:solidFill>
                  <a:schemeClr val="tx1"/>
                </a:solidFill>
                <a:effectLst/>
                <a:latin typeface="+mn-lt"/>
                <a:ea typeface="+mn-ea"/>
                <a:cs typeface="+mn-cs"/>
              </a:rPr>
              <a:t> e discutete in merito. Per ogni domanda, il responsabile del corso </a:t>
            </a:r>
            <a:r>
              <a:rPr lang="it-CH" dirty="0"/>
              <a:t>segna il numero di risposte indicate dai partecipanti (sulla lavagna a fogli mobili o sulla lavagna di affissione). </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kern="1200" dirty="0">
                <a:solidFill>
                  <a:schemeClr val="tx1"/>
                </a:solidFill>
                <a:effectLst/>
                <a:latin typeface="+mn-lt"/>
                <a:ea typeface="+mn-ea"/>
                <a:cs typeface="+mn-cs"/>
              </a:rPr>
              <a:t>I temi ai quali sono state date più spesso le </a:t>
            </a:r>
            <a:r>
              <a:rPr lang="it-CH" sz="1200" i="0" kern="1200" dirty="0">
                <a:solidFill>
                  <a:srgbClr val="FF0000"/>
                </a:solidFill>
                <a:effectLst/>
                <a:latin typeface="+mn-lt"/>
                <a:ea typeface="+mn-ea"/>
                <a:cs typeface="+mn-cs"/>
              </a:rPr>
              <a:t>risposte «no»/ «in parte» </a:t>
            </a:r>
            <a:r>
              <a:rPr lang="it-CH" sz="1200" i="0" kern="1200" dirty="0">
                <a:solidFill>
                  <a:schemeClr val="tx1"/>
                </a:solidFill>
                <a:effectLst/>
                <a:latin typeface="+mn-lt"/>
                <a:ea typeface="+mn-ea"/>
                <a:cs typeface="+mn-cs"/>
              </a:rPr>
              <a:t>saranno trattati durante la </a:t>
            </a:r>
            <a:r>
              <a:rPr lang="it-CH" sz="1200" kern="1200" dirty="0">
                <a:solidFill>
                  <a:schemeClr val="tx1"/>
                </a:solidFill>
                <a:effectLst/>
                <a:latin typeface="+mn-lt"/>
                <a:ea typeface="+mn-ea"/>
                <a:cs typeface="+mn-cs"/>
              </a:rPr>
              <a:t>discussione. </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7966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a:t>
            </a:r>
            <a:r>
              <a:rPr lang="it-CH" dirty="0"/>
              <a:t> discutete in gruppo riguardo a possibili soluzioni, obiettivi e misure per i singoli ambiti di intervento. </a:t>
            </a:r>
            <a:endParaRPr lang="it-CH" i="1" u="sng" dirty="0">
              <a:solidFill>
                <a:srgbClr val="FF0000"/>
              </a:solidFill>
              <a:highlight>
                <a:srgbClr val="FFFF00"/>
              </a:highlight>
            </a:endParaRPr>
          </a:p>
          <a:p>
            <a:r>
              <a:rPr lang="it-CH" dirty="0"/>
              <a:t>Il responsabile del corso annota i risultati sulla lavagna a fogli mobili o sulla lavagna di affissione.</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189599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1089CB4B-040F-42E4-883C-DA290046C98E}"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E784DEC7-9165-4709-A71E-A7911970AAC7}"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FABE5B9B-4B78-4B39-B801-0F1881CD294B}"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5F43996B-51EC-44CA-ADA9-635D4785306F}"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0DAF36E4-3911-4A0D-ABA5-3E7A9E9F0F32}" type="datetime1">
              <a:rPr lang="de-CH" smtClean="0"/>
              <a:t>05.05.2022</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323EBD08-2CF5-421C-9766-EE41DA089F1D}"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4A44FF68-3BB0-4F59-AE44-5D995A030C34}"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5D0C1FC1-5998-44D8-93BA-4D3503157B95}"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C52EA0B9-9261-4F89-ACD6-A0F4192CA796}"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74A152D-5BCC-4589-BDB7-552E4BCCB3B1}"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9CB122A-9430-4502-9EC0-332F61F3A0AE}" type="datetime1">
              <a:rPr lang="de-CH" smtClean="0"/>
              <a:t>05.05.2022</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Mastertitelformat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DFEBCE03-7404-4F3C-B816-EBAE708020A1}" type="datetime1">
              <a:rPr lang="de-CH" smtClean="0"/>
              <a:t>05.05.2022</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8AEF6E53-8FED-41E0-A558-2425040FF67D}"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C6C8370A-6FEB-4F24-AF84-ED05FC747684}"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D464BC20-C8AF-424E-A261-A5192FEA98DD}"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E1284C2E-25BA-46E7-A8EF-BF71E446186E}" type="datetime1">
              <a:rPr lang="de-CH" smtClean="0"/>
              <a:t>05.05.2022</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219CF389-69CC-4C05-B200-DC5121DC4E87}" type="datetime1">
              <a:rPr lang="de-CH" smtClean="0"/>
              <a:t>05.05.2022</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145A6B6-470E-4848-95DE-EE576F011584}"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09A6AB4-1347-404C-9542-247F6EC04AE9}"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B42A4D6-080A-4A51-B846-06102D07E82A}"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447C71A9-7742-41F9-B0FD-5C88732CCB75}"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33C80BE-3928-409B-BDD6-123DF4137436}" type="datetime1">
              <a:rPr lang="de-CH" smtClean="0"/>
              <a:t>05.05.2022</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8023B655-D17E-4540-B66F-78655946938B}" type="datetime1">
              <a:rPr lang="de-CH" smtClean="0"/>
              <a:t>05.05.2022</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player.vimeo.com/external/488041866.sd.mp4?s=2c3f7091135b118746ff047ec05015a6f0c6debf&amp;profile_id=139&amp;oauth2_token_id=886649066"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www.suva.ch/bewegun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va.ch/it-CH/materiale/Video/prima-ragiona-e-poi-solleva-fil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p:txBody>
          <a:bodyPr/>
          <a:lstStyle/>
          <a:p>
            <a:r>
              <a:rPr lang="it-IT" dirty="0"/>
              <a:t>Sollevare in modo intelligente</a:t>
            </a:r>
            <a:endParaRPr lang="it-CH" noProof="0" dirty="0"/>
          </a:p>
        </p:txBody>
      </p:sp>
      <p:sp>
        <p:nvSpPr>
          <p:cNvPr id="3" name="Subtitle 2">
            <a:extLst>
              <a:ext uri="{FF2B5EF4-FFF2-40B4-BE49-F238E27FC236}">
                <a16:creationId xmlns:a16="http://schemas.microsoft.com/office/drawing/2014/main" id="{D1898D4D-5C94-4D58-BA8C-3586A40A30C4}"/>
              </a:ext>
            </a:extLst>
          </p:cNvPr>
          <p:cNvSpPr>
            <a:spLocks noGrp="1"/>
          </p:cNvSpPr>
          <p:nvPr>
            <p:ph type="subTitle" idx="1"/>
          </p:nvPr>
        </p:nvSpPr>
        <p:spPr/>
        <p:txBody>
          <a:bodyPr/>
          <a:lstStyle/>
          <a:p>
            <a:r>
              <a:rPr lang="it-CH" noProof="0" dirty="0"/>
              <a:t>Sottotitolo (Arial Bold, 14 pt/interlinea 18 pt)</a:t>
            </a:r>
          </a:p>
          <a:p>
            <a:r>
              <a:rPr lang="it-CH" noProof="0" dirty="0"/>
              <a:t>Nome, luogo, data</a:t>
            </a:r>
          </a:p>
        </p:txBody>
      </p:sp>
      <p:pic>
        <p:nvPicPr>
          <p:cNvPr id="5" name="Bildplatzhalter 4">
            <a:extLst>
              <a:ext uri="{FF2B5EF4-FFF2-40B4-BE49-F238E27FC236}">
                <a16:creationId xmlns:a16="http://schemas.microsoft.com/office/drawing/2014/main" id="{5151FE40-8193-4BF0-B6AC-B6F5384D29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 b="9"/>
          <a:stretch>
            <a:fillRect/>
          </a:stretch>
        </p:blipFill>
        <p:spPr>
          <a:xfrm>
            <a:off x="0" y="539750"/>
            <a:ext cx="11641138" cy="3887788"/>
          </a:xfrm>
        </p:spPr>
      </p:pic>
    </p:spTree>
    <p:extLst>
      <p:ext uri="{BB962C8B-B14F-4D97-AF65-F5344CB8AC3E}">
        <p14:creationId xmlns:p14="http://schemas.microsoft.com/office/powerpoint/2010/main" val="404187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D898-1DD2-477C-A24C-59D1C331E8B1}"/>
              </a:ext>
            </a:extLst>
          </p:cNvPr>
          <p:cNvSpPr>
            <a:spLocks noGrp="1"/>
          </p:cNvSpPr>
          <p:nvPr>
            <p:ph type="title"/>
          </p:nvPr>
        </p:nvSpPr>
        <p:spPr/>
        <p:txBody>
          <a:bodyPr/>
          <a:lstStyle/>
          <a:p>
            <a:r>
              <a:rPr lang="it-CH" dirty="0"/>
              <a:t>Risultati della lista di controllo</a:t>
            </a:r>
          </a:p>
        </p:txBody>
      </p:sp>
      <p:sp>
        <p:nvSpPr>
          <p:cNvPr id="3" name="Inhaltsplatzhalter 2">
            <a:extLst>
              <a:ext uri="{FF2B5EF4-FFF2-40B4-BE49-F238E27FC236}">
                <a16:creationId xmlns:a16="http://schemas.microsoft.com/office/drawing/2014/main" id="{5883A1E0-B85E-4C7C-916A-CC6E1911242E}"/>
              </a:ext>
            </a:extLst>
          </p:cNvPr>
          <p:cNvSpPr>
            <a:spLocks noGrp="1"/>
          </p:cNvSpPr>
          <p:nvPr>
            <p:ph idx="1"/>
          </p:nvPr>
        </p:nvSpPr>
        <p:spPr/>
        <p:txBody>
          <a:bodyPr/>
          <a:lstStyle/>
          <a:p>
            <a:r>
              <a:rPr lang="it-CH" dirty="0"/>
              <a:t>Ausili di movimentazione</a:t>
            </a:r>
          </a:p>
          <a:p>
            <a:endParaRPr lang="it-CH" dirty="0"/>
          </a:p>
          <a:p>
            <a:r>
              <a:rPr lang="it-CH" dirty="0"/>
              <a:t>Carichi e contenitori</a:t>
            </a:r>
          </a:p>
          <a:p>
            <a:endParaRPr lang="it-CH" dirty="0"/>
          </a:p>
          <a:p>
            <a:r>
              <a:rPr lang="it-CH" dirty="0"/>
              <a:t>Organizzazione del posto di lavoro</a:t>
            </a:r>
          </a:p>
          <a:p>
            <a:endParaRPr lang="it-CH" dirty="0"/>
          </a:p>
          <a:p>
            <a:r>
              <a:rPr lang="it-CH" dirty="0"/>
              <a:t>Organizzazione del lavoro</a:t>
            </a:r>
          </a:p>
          <a:p>
            <a:endParaRPr lang="it-CH" dirty="0"/>
          </a:p>
          <a:p>
            <a:r>
              <a:rPr lang="it-CH" dirty="0"/>
              <a:t>Personale</a:t>
            </a:r>
          </a:p>
        </p:txBody>
      </p:sp>
      <p:sp>
        <p:nvSpPr>
          <p:cNvPr id="6" name="Foliennummernplatzhalter 5">
            <a:extLst>
              <a:ext uri="{FF2B5EF4-FFF2-40B4-BE49-F238E27FC236}">
                <a16:creationId xmlns:a16="http://schemas.microsoft.com/office/drawing/2014/main" id="{D862FE72-33FE-4195-8466-C7FD7A6155F1}"/>
              </a:ext>
            </a:extLst>
          </p:cNvPr>
          <p:cNvSpPr>
            <a:spLocks noGrp="1"/>
          </p:cNvSpPr>
          <p:nvPr>
            <p:ph type="sldNum" sz="quarter" idx="12"/>
          </p:nvPr>
        </p:nvSpPr>
        <p:spPr/>
        <p:txBody>
          <a:bodyPr/>
          <a:lstStyle/>
          <a:p>
            <a:fld id="{86FBE615-59AB-43FA-AD56-B2490B7B2CB2}" type="slidenum">
              <a:rPr lang="de-CH" smtClean="0"/>
              <a:pPr/>
              <a:t>10</a:t>
            </a:fld>
            <a:endParaRPr lang="it-CH" dirty="0"/>
          </a:p>
        </p:txBody>
      </p:sp>
      <p:pic>
        <p:nvPicPr>
          <p:cNvPr id="7" name="Grafik 6">
            <a:extLst>
              <a:ext uri="{FF2B5EF4-FFF2-40B4-BE49-F238E27FC236}">
                <a16:creationId xmlns:a16="http://schemas.microsoft.com/office/drawing/2014/main" id="{D4F5E8EF-AA77-4BFE-9876-17692ECF6455}"/>
              </a:ext>
            </a:extLst>
          </p:cNvPr>
          <p:cNvPicPr>
            <a:picLocks noChangeAspect="1"/>
          </p:cNvPicPr>
          <p:nvPr/>
        </p:nvPicPr>
        <p:blipFill>
          <a:blip r:embed="rId3"/>
          <a:stretch>
            <a:fillRect/>
          </a:stretch>
        </p:blipFill>
        <p:spPr>
          <a:xfrm>
            <a:off x="6109902" y="692695"/>
            <a:ext cx="3804608" cy="5373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2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0963-8C32-41CC-8BF1-7EC7FDC64D8D}"/>
              </a:ext>
            </a:extLst>
          </p:cNvPr>
          <p:cNvSpPr>
            <a:spLocks noGrp="1"/>
          </p:cNvSpPr>
          <p:nvPr>
            <p:ph type="title"/>
          </p:nvPr>
        </p:nvSpPr>
        <p:spPr/>
        <p:txBody>
          <a:bodyPr/>
          <a:lstStyle/>
          <a:p>
            <a:r>
              <a:rPr lang="it-CH" dirty="0"/>
              <a:t>Conclusioni e possibili ambiti di intervento</a:t>
            </a:r>
          </a:p>
        </p:txBody>
      </p:sp>
      <p:sp>
        <p:nvSpPr>
          <p:cNvPr id="6" name="Foliennummernplatzhalter 5">
            <a:extLst>
              <a:ext uri="{FF2B5EF4-FFF2-40B4-BE49-F238E27FC236}">
                <a16:creationId xmlns:a16="http://schemas.microsoft.com/office/drawing/2014/main" id="{C1783CEC-F496-43AA-88B2-4137F91266AF}"/>
              </a:ext>
            </a:extLst>
          </p:cNvPr>
          <p:cNvSpPr>
            <a:spLocks noGrp="1"/>
          </p:cNvSpPr>
          <p:nvPr>
            <p:ph type="sldNum" sz="quarter" idx="12"/>
          </p:nvPr>
        </p:nvSpPr>
        <p:spPr/>
        <p:txBody>
          <a:bodyPr/>
          <a:lstStyle/>
          <a:p>
            <a:fld id="{905133B1-196B-4806-87F8-E97E62673179}" type="slidenum">
              <a:rPr lang="de-CH" smtClean="0"/>
              <a:pPr/>
              <a:t>11</a:t>
            </a:fld>
            <a:endParaRPr lang="it-CH" dirty="0"/>
          </a:p>
        </p:txBody>
      </p:sp>
      <p:pic>
        <p:nvPicPr>
          <p:cNvPr id="3" name="Grafik 2">
            <a:extLst>
              <a:ext uri="{FF2B5EF4-FFF2-40B4-BE49-F238E27FC236}">
                <a16:creationId xmlns:a16="http://schemas.microsoft.com/office/drawing/2014/main" id="{5777A4E7-9E33-4B66-8258-D2626AB7AB5B}"/>
              </a:ext>
            </a:extLst>
          </p:cNvPr>
          <p:cNvPicPr>
            <a:picLocks noChangeAspect="1"/>
          </p:cNvPicPr>
          <p:nvPr/>
        </p:nvPicPr>
        <p:blipFill>
          <a:blip r:embed="rId3"/>
          <a:stretch>
            <a:fillRect/>
          </a:stretch>
        </p:blipFill>
        <p:spPr>
          <a:xfrm>
            <a:off x="551384" y="1124744"/>
            <a:ext cx="7200000" cy="5093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5734A-18E0-4674-B5D2-80E55129A11E}"/>
              </a:ext>
            </a:extLst>
          </p:cNvPr>
          <p:cNvSpPr>
            <a:spLocks noGrp="1"/>
          </p:cNvSpPr>
          <p:nvPr>
            <p:ph type="title"/>
          </p:nvPr>
        </p:nvSpPr>
        <p:spPr/>
        <p:txBody>
          <a:bodyPr/>
          <a:lstStyle/>
          <a:p>
            <a:r>
              <a:rPr lang="it-CH" dirty="0"/>
              <a:t>STOP: pensare prima di agire</a:t>
            </a:r>
          </a:p>
        </p:txBody>
      </p:sp>
      <p:sp>
        <p:nvSpPr>
          <p:cNvPr id="6" name="Foliennummernplatzhalter 5">
            <a:extLst>
              <a:ext uri="{FF2B5EF4-FFF2-40B4-BE49-F238E27FC236}">
                <a16:creationId xmlns:a16="http://schemas.microsoft.com/office/drawing/2014/main" id="{37B3C651-0B9D-415B-B926-0812E1A06C54}"/>
              </a:ext>
            </a:extLst>
          </p:cNvPr>
          <p:cNvSpPr>
            <a:spLocks noGrp="1"/>
          </p:cNvSpPr>
          <p:nvPr>
            <p:ph type="sldNum" sz="quarter" idx="12"/>
          </p:nvPr>
        </p:nvSpPr>
        <p:spPr/>
        <p:txBody>
          <a:bodyPr/>
          <a:lstStyle/>
          <a:p>
            <a:fld id="{905133B1-196B-4806-87F8-E97E62673179}" type="slidenum">
              <a:rPr lang="de-CH" smtClean="0"/>
              <a:pPr/>
              <a:t>12</a:t>
            </a:fld>
            <a:endParaRPr lang="it-CH" dirty="0"/>
          </a:p>
        </p:txBody>
      </p:sp>
      <p:sp>
        <p:nvSpPr>
          <p:cNvPr id="8" name="Content Placeholder 2">
            <a:extLst>
              <a:ext uri="{FF2B5EF4-FFF2-40B4-BE49-F238E27FC236}">
                <a16:creationId xmlns:a16="http://schemas.microsoft.com/office/drawing/2014/main" id="{7CAF0826-6C26-40A2-BADC-E6D41530F8F8}"/>
              </a:ext>
            </a:extLst>
          </p:cNvPr>
          <p:cNvSpPr txBox="1">
            <a:spLocks/>
          </p:cNvSpPr>
          <p:nvPr/>
        </p:nvSpPr>
        <p:spPr>
          <a:xfrm>
            <a:off x="2402995" y="1492841"/>
            <a:ext cx="5034411" cy="64483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a:t>Lo devo proprio trasportare?</a:t>
            </a:r>
            <a:endParaRPr lang="it-CH" dirty="0"/>
          </a:p>
        </p:txBody>
      </p:sp>
      <p:pic>
        <p:nvPicPr>
          <p:cNvPr id="9" name="Grafik 3">
            <a:extLst>
              <a:ext uri="{FF2B5EF4-FFF2-40B4-BE49-F238E27FC236}">
                <a16:creationId xmlns:a16="http://schemas.microsoft.com/office/drawing/2014/main" id="{AEFED178-65FB-406A-9CD8-0E67A951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738" y="1843336"/>
            <a:ext cx="2900503" cy="2900503"/>
          </a:xfrm>
          <a:prstGeom prst="rect">
            <a:avLst/>
          </a:prstGeom>
        </p:spPr>
      </p:pic>
      <p:pic>
        <p:nvPicPr>
          <p:cNvPr id="10" name="Grafik 5">
            <a:extLst>
              <a:ext uri="{FF2B5EF4-FFF2-40B4-BE49-F238E27FC236}">
                <a16:creationId xmlns:a16="http://schemas.microsoft.com/office/drawing/2014/main" id="{0099C821-ED1E-469F-98A1-75C6C517C34B}"/>
              </a:ext>
            </a:extLst>
          </p:cNvPr>
          <p:cNvPicPr>
            <a:picLocks noChangeAspect="1"/>
          </p:cNvPicPr>
          <p:nvPr/>
        </p:nvPicPr>
        <p:blipFill rotWithShape="1">
          <a:blip r:embed="rId4"/>
          <a:srcRect l="19072" t="1569" r="8544" b="1581"/>
          <a:stretch/>
        </p:blipFill>
        <p:spPr>
          <a:xfrm>
            <a:off x="567024" y="1260822"/>
            <a:ext cx="1126250" cy="1127313"/>
          </a:xfrm>
          <a:prstGeom prst="rect">
            <a:avLst/>
          </a:prstGeom>
        </p:spPr>
      </p:pic>
      <p:pic>
        <p:nvPicPr>
          <p:cNvPr id="11" name="Bild 1">
            <a:extLst>
              <a:ext uri="{FF2B5EF4-FFF2-40B4-BE49-F238E27FC236}">
                <a16:creationId xmlns:a16="http://schemas.microsoft.com/office/drawing/2014/main" id="{849025DC-BF3A-4B90-9A8C-E7BEE1872F91}"/>
              </a:ext>
            </a:extLst>
          </p:cNvPr>
          <p:cNvPicPr>
            <a:picLocks/>
          </p:cNvPicPr>
          <p:nvPr/>
        </p:nvPicPr>
        <p:blipFill rotWithShape="1">
          <a:blip r:embed="rId5" cstate="print">
            <a:extLst>
              <a:ext uri="{28A0092B-C50C-407E-A947-70E740481C1C}">
                <a14:useLocalDpi xmlns:a14="http://schemas.microsoft.com/office/drawing/2010/main" val="0"/>
              </a:ext>
            </a:extLst>
          </a:blip>
          <a:srcRect l="154" t="23431" r="65127" b="11815"/>
          <a:stretch/>
        </p:blipFill>
        <p:spPr>
          <a:xfrm>
            <a:off x="548315" y="3703739"/>
            <a:ext cx="1135822" cy="1144826"/>
          </a:xfrm>
          <a:prstGeom prst="rect">
            <a:avLst/>
          </a:prstGeom>
        </p:spPr>
      </p:pic>
      <p:pic>
        <p:nvPicPr>
          <p:cNvPr id="12" name="Grafik 8">
            <a:extLst>
              <a:ext uri="{FF2B5EF4-FFF2-40B4-BE49-F238E27FC236}">
                <a16:creationId xmlns:a16="http://schemas.microsoft.com/office/drawing/2014/main" id="{A86E4DB6-3BCE-4F94-9A3B-EDEFD74460B0}"/>
              </a:ext>
            </a:extLst>
          </p:cNvPr>
          <p:cNvPicPr>
            <a:picLocks noChangeAspect="1"/>
          </p:cNvPicPr>
          <p:nvPr/>
        </p:nvPicPr>
        <p:blipFill rotWithShape="1">
          <a:blip r:embed="rId6"/>
          <a:srcRect l="17337" t="1307" r="37964" b="23746"/>
          <a:stretch/>
        </p:blipFill>
        <p:spPr>
          <a:xfrm>
            <a:off x="557887" y="2468801"/>
            <a:ext cx="1141569" cy="1154272"/>
          </a:xfrm>
          <a:prstGeom prst="rect">
            <a:avLst/>
          </a:prstGeom>
        </p:spPr>
      </p:pic>
      <p:pic>
        <p:nvPicPr>
          <p:cNvPr id="13" name="Bildplatzhalter 4">
            <a:extLst>
              <a:ext uri="{FF2B5EF4-FFF2-40B4-BE49-F238E27FC236}">
                <a16:creationId xmlns:a16="http://schemas.microsoft.com/office/drawing/2014/main" id="{FF248E34-DBD5-45A4-B0A2-D0C772F7B9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60" t="3432" r="3891"/>
          <a:stretch/>
        </p:blipFill>
        <p:spPr>
          <a:xfrm>
            <a:off x="563605" y="4929231"/>
            <a:ext cx="1127730" cy="1310920"/>
          </a:xfrm>
          <a:prstGeom prst="rect">
            <a:avLst/>
          </a:prstGeom>
        </p:spPr>
      </p:pic>
      <p:sp>
        <p:nvSpPr>
          <p:cNvPr id="14" name="Rechteck 13">
            <a:extLst>
              <a:ext uri="{FF2B5EF4-FFF2-40B4-BE49-F238E27FC236}">
                <a16:creationId xmlns:a16="http://schemas.microsoft.com/office/drawing/2014/main" id="{A4790432-BD6C-42F3-ADA3-487A65844963}"/>
              </a:ext>
            </a:extLst>
          </p:cNvPr>
          <p:cNvSpPr/>
          <p:nvPr/>
        </p:nvSpPr>
        <p:spPr>
          <a:xfrm>
            <a:off x="1789524" y="1349324"/>
            <a:ext cx="441272" cy="553998"/>
          </a:xfrm>
          <a:prstGeom prst="rect">
            <a:avLst/>
          </a:prstGeom>
        </p:spPr>
        <p:txBody>
          <a:bodyPr wrap="none">
            <a:spAutoFit/>
          </a:bodyPr>
          <a:lstStyle/>
          <a:p>
            <a:pPr algn="ctr"/>
            <a:r>
              <a:rPr lang="it-CH" sz="3000" b="1" dirty="0"/>
              <a:t>S</a:t>
            </a:r>
          </a:p>
        </p:txBody>
      </p:sp>
      <p:sp>
        <p:nvSpPr>
          <p:cNvPr id="15" name="Rechteck 14">
            <a:extLst>
              <a:ext uri="{FF2B5EF4-FFF2-40B4-BE49-F238E27FC236}">
                <a16:creationId xmlns:a16="http://schemas.microsoft.com/office/drawing/2014/main" id="{864DF7DA-9977-47DB-A590-47444CB5EE94}"/>
              </a:ext>
            </a:extLst>
          </p:cNvPr>
          <p:cNvSpPr/>
          <p:nvPr/>
        </p:nvSpPr>
        <p:spPr>
          <a:xfrm>
            <a:off x="1800325" y="2574680"/>
            <a:ext cx="419669" cy="553998"/>
          </a:xfrm>
          <a:prstGeom prst="rect">
            <a:avLst/>
          </a:prstGeom>
        </p:spPr>
        <p:txBody>
          <a:bodyPr wrap="none">
            <a:spAutoFit/>
          </a:bodyPr>
          <a:lstStyle/>
          <a:p>
            <a:pPr algn="ctr"/>
            <a:r>
              <a:rPr lang="it-CH" sz="3000" b="1" dirty="0"/>
              <a:t>T</a:t>
            </a:r>
          </a:p>
        </p:txBody>
      </p:sp>
      <p:sp>
        <p:nvSpPr>
          <p:cNvPr id="16" name="Rechteck 15">
            <a:extLst>
              <a:ext uri="{FF2B5EF4-FFF2-40B4-BE49-F238E27FC236}">
                <a16:creationId xmlns:a16="http://schemas.microsoft.com/office/drawing/2014/main" id="{83B8BD8D-7629-4C78-87F9-C798862AEDF2}"/>
              </a:ext>
            </a:extLst>
          </p:cNvPr>
          <p:cNvSpPr/>
          <p:nvPr/>
        </p:nvSpPr>
        <p:spPr>
          <a:xfrm>
            <a:off x="1793000" y="5025393"/>
            <a:ext cx="434321" cy="553998"/>
          </a:xfrm>
          <a:prstGeom prst="rect">
            <a:avLst/>
          </a:prstGeom>
        </p:spPr>
        <p:txBody>
          <a:bodyPr wrap="none">
            <a:spAutoFit/>
          </a:bodyPr>
          <a:lstStyle/>
          <a:p>
            <a:pPr algn="ctr"/>
            <a:r>
              <a:rPr lang="it-CH" sz="3000" b="1" dirty="0"/>
              <a:t>P</a:t>
            </a:r>
          </a:p>
        </p:txBody>
      </p:sp>
      <p:sp>
        <p:nvSpPr>
          <p:cNvPr id="17" name="Rechteck 16">
            <a:extLst>
              <a:ext uri="{FF2B5EF4-FFF2-40B4-BE49-F238E27FC236}">
                <a16:creationId xmlns:a16="http://schemas.microsoft.com/office/drawing/2014/main" id="{FB8DFA93-DE56-4369-8736-C5F94A17FC78}"/>
              </a:ext>
            </a:extLst>
          </p:cNvPr>
          <p:cNvSpPr/>
          <p:nvPr/>
        </p:nvSpPr>
        <p:spPr>
          <a:xfrm>
            <a:off x="1768202" y="3800036"/>
            <a:ext cx="483914" cy="553998"/>
          </a:xfrm>
          <a:prstGeom prst="rect">
            <a:avLst/>
          </a:prstGeom>
        </p:spPr>
        <p:txBody>
          <a:bodyPr wrap="none">
            <a:spAutoFit/>
          </a:bodyPr>
          <a:lstStyle/>
          <a:p>
            <a:pPr algn="ctr"/>
            <a:r>
              <a:rPr lang="it-CH" sz="3000" b="1" dirty="0"/>
              <a:t>O</a:t>
            </a:r>
          </a:p>
        </p:txBody>
      </p:sp>
      <p:sp>
        <p:nvSpPr>
          <p:cNvPr id="18" name="Content Placeholder 2">
            <a:extLst>
              <a:ext uri="{FF2B5EF4-FFF2-40B4-BE49-F238E27FC236}">
                <a16:creationId xmlns:a16="http://schemas.microsoft.com/office/drawing/2014/main" id="{50495944-6EA1-4EA4-8636-2CCC0B2443AB}"/>
              </a:ext>
            </a:extLst>
          </p:cNvPr>
          <p:cNvSpPr txBox="1">
            <a:spLocks/>
          </p:cNvSpPr>
          <p:nvPr/>
        </p:nvSpPr>
        <p:spPr>
          <a:xfrm>
            <a:off x="2402995" y="270755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Ausili tecnici: carrelli per sacchi, carrelli da trasporto, ventose, cinghie ecc.</a:t>
            </a:r>
          </a:p>
        </p:txBody>
      </p:sp>
      <p:sp>
        <p:nvSpPr>
          <p:cNvPr id="19" name="Content Placeholder 2">
            <a:extLst>
              <a:ext uri="{FF2B5EF4-FFF2-40B4-BE49-F238E27FC236}">
                <a16:creationId xmlns:a16="http://schemas.microsoft.com/office/drawing/2014/main" id="{2FDFBB6C-695F-49ED-A2EC-51DF5541BD6B}"/>
              </a:ext>
            </a:extLst>
          </p:cNvPr>
          <p:cNvSpPr txBox="1">
            <a:spLocks/>
          </p:cNvSpPr>
          <p:nvPr/>
        </p:nvSpPr>
        <p:spPr>
          <a:xfrm>
            <a:off x="2402995" y="392411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A coppie, ottimizzare i processi di lavoro </a:t>
            </a:r>
            <a:br>
              <a:rPr lang="de-DE" dirty="0"/>
            </a:br>
            <a:r>
              <a:rPr lang="it-CH" dirty="0"/>
              <a:t>(sollevare con minore frequenza, trasportare meno lontano)</a:t>
            </a:r>
          </a:p>
        </p:txBody>
      </p:sp>
      <p:sp>
        <p:nvSpPr>
          <p:cNvPr id="20" name="Content Placeholder 2">
            <a:extLst>
              <a:ext uri="{FF2B5EF4-FFF2-40B4-BE49-F238E27FC236}">
                <a16:creationId xmlns:a16="http://schemas.microsoft.com/office/drawing/2014/main" id="{B0D2204D-7C20-4324-B4EE-245A5BB124D5}"/>
              </a:ext>
            </a:extLst>
          </p:cNvPr>
          <p:cNvSpPr txBox="1">
            <a:spLocks/>
          </p:cNvSpPr>
          <p:nvPr/>
        </p:nvSpPr>
        <p:spPr>
          <a:xfrm>
            <a:off x="2402995" y="5139760"/>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Tecnica di lavoro, feedback ai colleghi, dispositivi di protezione individuale </a:t>
            </a:r>
            <a:br>
              <a:rPr lang="de-DE" dirty="0"/>
            </a:br>
            <a:r>
              <a:rPr lang="it-CH" dirty="0"/>
              <a:t>(scarpe, guanti ecc.)</a:t>
            </a:r>
          </a:p>
        </p:txBody>
      </p:sp>
    </p:spTree>
    <p:extLst>
      <p:ext uri="{BB962C8B-B14F-4D97-AF65-F5344CB8AC3E}">
        <p14:creationId xmlns:p14="http://schemas.microsoft.com/office/powerpoint/2010/main" val="34528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it-CH" dirty="0"/>
              <a:t>Pausa</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13</a:t>
            </a:fld>
            <a:endParaRPr lang="it-CH" dirty="0"/>
          </a:p>
        </p:txBody>
      </p:sp>
    </p:spTree>
    <p:extLst>
      <p:ext uri="{BB962C8B-B14F-4D97-AF65-F5344CB8AC3E}">
        <p14:creationId xmlns:p14="http://schemas.microsoft.com/office/powerpoint/2010/main" val="299732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D23A-35FB-4336-B92F-DBD11F423A73}"/>
              </a:ext>
            </a:extLst>
          </p:cNvPr>
          <p:cNvSpPr>
            <a:spLocks noGrp="1"/>
          </p:cNvSpPr>
          <p:nvPr>
            <p:ph type="title"/>
          </p:nvPr>
        </p:nvSpPr>
        <p:spPr/>
        <p:txBody>
          <a:bodyPr/>
          <a:lstStyle/>
          <a:p>
            <a:r>
              <a:rPr lang="it-CH" dirty="0"/>
              <a:t>2. Nozioni di base di anatomia ed esercizi di stretching</a:t>
            </a:r>
            <a:br>
              <a:rPr lang="de-CH" dirty="0"/>
            </a:br>
            <a:endParaRPr lang="it-CH" dirty="0"/>
          </a:p>
        </p:txBody>
      </p:sp>
      <p:sp>
        <p:nvSpPr>
          <p:cNvPr id="5" name="Foliennummernplatzhalter 4">
            <a:extLst>
              <a:ext uri="{FF2B5EF4-FFF2-40B4-BE49-F238E27FC236}">
                <a16:creationId xmlns:a16="http://schemas.microsoft.com/office/drawing/2014/main" id="{8733D7A1-A035-4C6E-8208-C72ED4D32624}"/>
              </a:ext>
            </a:extLst>
          </p:cNvPr>
          <p:cNvSpPr>
            <a:spLocks noGrp="1"/>
          </p:cNvSpPr>
          <p:nvPr>
            <p:ph type="sldNum" sz="quarter" idx="12"/>
          </p:nvPr>
        </p:nvSpPr>
        <p:spPr/>
        <p:txBody>
          <a:bodyPr/>
          <a:lstStyle/>
          <a:p>
            <a:fld id="{139F98D0-71E7-43F5-BAC0-8CEC7D1F1CAC}" type="slidenum">
              <a:rPr lang="de-CH" smtClean="0"/>
              <a:pPr/>
              <a:t>14</a:t>
            </a:fld>
            <a:endParaRPr lang="it-CH" dirty="0"/>
          </a:p>
        </p:txBody>
      </p:sp>
    </p:spTree>
    <p:extLst>
      <p:ext uri="{BB962C8B-B14F-4D97-AF65-F5344CB8AC3E}">
        <p14:creationId xmlns:p14="http://schemas.microsoft.com/office/powerpoint/2010/main" val="196349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it-CH" dirty="0"/>
              <a:t>Indicare i punti del corpo dove si accusano più spesso disturbi</a:t>
            </a:r>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15</a:t>
            </a:fld>
            <a:endParaRPr lang="it-CH" dirty="0"/>
          </a:p>
        </p:txBody>
      </p:sp>
      <p:sp>
        <p:nvSpPr>
          <p:cNvPr id="3" name="Textfeld 2">
            <a:extLst>
              <a:ext uri="{FF2B5EF4-FFF2-40B4-BE49-F238E27FC236}">
                <a16:creationId xmlns:a16="http://schemas.microsoft.com/office/drawing/2014/main" id="{12CB5792-E201-4057-A4C6-E38E56107716}"/>
              </a:ext>
            </a:extLst>
          </p:cNvPr>
          <p:cNvSpPr txBox="1"/>
          <p:nvPr/>
        </p:nvSpPr>
        <p:spPr>
          <a:xfrm>
            <a:off x="7968208" y="1671127"/>
            <a:ext cx="65" cy="169277"/>
          </a:xfrm>
          <a:prstGeom prst="rect">
            <a:avLst/>
          </a:prstGeom>
          <a:solidFill>
            <a:schemeClr val="bg1"/>
          </a:solidFill>
        </p:spPr>
        <p:txBody>
          <a:bodyPr wrap="none" lIns="0" tIns="0" rIns="0" bIns="0" rtlCol="0">
            <a:spAutoFit/>
          </a:bodyPr>
          <a:lstStyle/>
          <a:p>
            <a:pPr algn="l"/>
            <a:endParaRPr lang="de-CH" sz="1100" dirty="0">
              <a:latin typeface="Arial Narrow" panose="020B0606020202030204" pitchFamily="34" charset="0"/>
            </a:endParaRPr>
          </a:p>
        </p:txBody>
      </p:sp>
      <p:sp>
        <p:nvSpPr>
          <p:cNvPr id="20" name="Rechteck 19">
            <a:extLst>
              <a:ext uri="{FF2B5EF4-FFF2-40B4-BE49-F238E27FC236}">
                <a16:creationId xmlns:a16="http://schemas.microsoft.com/office/drawing/2014/main" id="{82BB021F-23EF-4995-AED0-F10606CD479B}"/>
              </a:ext>
            </a:extLst>
          </p:cNvPr>
          <p:cNvSpPr/>
          <p:nvPr/>
        </p:nvSpPr>
        <p:spPr>
          <a:xfrm>
            <a:off x="8832304" y="5985156"/>
            <a:ext cx="43204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sp>
        <p:nvSpPr>
          <p:cNvPr id="21" name="Rechteck 20">
            <a:extLst>
              <a:ext uri="{FF2B5EF4-FFF2-40B4-BE49-F238E27FC236}">
                <a16:creationId xmlns:a16="http://schemas.microsoft.com/office/drawing/2014/main" id="{618C1D0B-B140-4AB7-A226-4E38EEA2B979}"/>
              </a:ext>
            </a:extLst>
          </p:cNvPr>
          <p:cNvSpPr/>
          <p:nvPr/>
        </p:nvSpPr>
        <p:spPr>
          <a:xfrm>
            <a:off x="9408368" y="6007906"/>
            <a:ext cx="43204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sp>
        <p:nvSpPr>
          <p:cNvPr id="24" name="Textfeld 23">
            <a:extLst>
              <a:ext uri="{FF2B5EF4-FFF2-40B4-BE49-F238E27FC236}">
                <a16:creationId xmlns:a16="http://schemas.microsoft.com/office/drawing/2014/main" id="{4E2AE2C5-F0DE-4F82-BC2B-B2D8FDD3CDB4}"/>
              </a:ext>
            </a:extLst>
          </p:cNvPr>
          <p:cNvSpPr txBox="1"/>
          <p:nvPr/>
        </p:nvSpPr>
        <p:spPr>
          <a:xfrm>
            <a:off x="6808714" y="1032904"/>
            <a:ext cx="4759894" cy="169277"/>
          </a:xfrm>
          <a:prstGeom prst="rect">
            <a:avLst/>
          </a:prstGeom>
          <a:solidFill>
            <a:schemeClr val="bg1"/>
          </a:solidFill>
        </p:spPr>
        <p:txBody>
          <a:bodyPr wrap="square" lIns="0" tIns="0" rIns="0" bIns="0" rtlCol="0">
            <a:spAutoFit/>
          </a:bodyPr>
          <a:lstStyle/>
          <a:p>
            <a:pPr algn="r"/>
            <a:endParaRPr lang="it-IT" sz="1100" dirty="0">
              <a:latin typeface="Arial Narrow" panose="020B0606020202030204" pitchFamily="34" charset="0"/>
            </a:endParaRPr>
          </a:p>
        </p:txBody>
      </p:sp>
      <p:pic>
        <p:nvPicPr>
          <p:cNvPr id="27" name="Grafik 26">
            <a:extLst>
              <a:ext uri="{FF2B5EF4-FFF2-40B4-BE49-F238E27FC236}">
                <a16:creationId xmlns:a16="http://schemas.microsoft.com/office/drawing/2014/main" id="{0531ED7F-A38F-49DE-B260-E861E4FE900A}"/>
              </a:ext>
            </a:extLst>
          </p:cNvPr>
          <p:cNvPicPr>
            <a:picLocks noChangeAspect="1"/>
          </p:cNvPicPr>
          <p:nvPr/>
        </p:nvPicPr>
        <p:blipFill>
          <a:blip r:embed="rId3"/>
          <a:stretch>
            <a:fillRect/>
          </a:stretch>
        </p:blipFill>
        <p:spPr>
          <a:xfrm>
            <a:off x="479375" y="1124744"/>
            <a:ext cx="5296300" cy="5256584"/>
          </a:xfrm>
          <a:prstGeom prst="rect">
            <a:avLst/>
          </a:prstGeom>
        </p:spPr>
      </p:pic>
      <p:pic>
        <p:nvPicPr>
          <p:cNvPr id="28" name="Grafik 27">
            <a:extLst>
              <a:ext uri="{FF2B5EF4-FFF2-40B4-BE49-F238E27FC236}">
                <a16:creationId xmlns:a16="http://schemas.microsoft.com/office/drawing/2014/main" id="{B4565313-1A94-409C-99BB-71B2822CFC45}"/>
              </a:ext>
            </a:extLst>
          </p:cNvPr>
          <p:cNvPicPr>
            <a:picLocks noChangeAspect="1"/>
          </p:cNvPicPr>
          <p:nvPr/>
        </p:nvPicPr>
        <p:blipFill>
          <a:blip r:embed="rId4"/>
          <a:stretch>
            <a:fillRect/>
          </a:stretch>
        </p:blipFill>
        <p:spPr>
          <a:xfrm>
            <a:off x="5735960" y="930894"/>
            <a:ext cx="4961070" cy="5644284"/>
          </a:xfrm>
          <a:prstGeom prst="rect">
            <a:avLst/>
          </a:prstGeom>
        </p:spPr>
      </p:pic>
    </p:spTree>
    <p:extLst>
      <p:ext uri="{BB962C8B-B14F-4D97-AF65-F5344CB8AC3E}">
        <p14:creationId xmlns:p14="http://schemas.microsoft.com/office/powerpoint/2010/main" val="405589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C8B00-CEC6-45A6-862B-8F54A34F3EE8}"/>
              </a:ext>
            </a:extLst>
          </p:cNvPr>
          <p:cNvSpPr>
            <a:spLocks noGrp="1"/>
          </p:cNvSpPr>
          <p:nvPr>
            <p:ph type="title"/>
          </p:nvPr>
        </p:nvSpPr>
        <p:spPr/>
        <p:txBody>
          <a:bodyPr/>
          <a:lstStyle/>
          <a:p>
            <a:r>
              <a:rPr lang="it-CH" dirty="0"/>
              <a:t>Nozioni di base sulla schiena</a:t>
            </a:r>
          </a:p>
        </p:txBody>
      </p:sp>
      <p:sp>
        <p:nvSpPr>
          <p:cNvPr id="6" name="Foliennummernplatzhalter 5">
            <a:extLst>
              <a:ext uri="{FF2B5EF4-FFF2-40B4-BE49-F238E27FC236}">
                <a16:creationId xmlns:a16="http://schemas.microsoft.com/office/drawing/2014/main" id="{0EDC9B08-2708-420A-90AA-2657DC2D57BC}"/>
              </a:ext>
            </a:extLst>
          </p:cNvPr>
          <p:cNvSpPr>
            <a:spLocks noGrp="1"/>
          </p:cNvSpPr>
          <p:nvPr>
            <p:ph type="sldNum" sz="quarter" idx="12"/>
          </p:nvPr>
        </p:nvSpPr>
        <p:spPr/>
        <p:txBody>
          <a:bodyPr/>
          <a:lstStyle/>
          <a:p>
            <a:fld id="{905133B1-196B-4806-87F8-E97E62673179}" type="slidenum">
              <a:rPr lang="de-CH" smtClean="0"/>
              <a:pPr/>
              <a:t>16</a:t>
            </a:fld>
            <a:endParaRPr lang="it-CH" dirty="0"/>
          </a:p>
        </p:txBody>
      </p:sp>
      <p:pic>
        <p:nvPicPr>
          <p:cNvPr id="7" name="Grafik 6">
            <a:hlinkClick r:id="rId3"/>
            <a:extLst>
              <a:ext uri="{FF2B5EF4-FFF2-40B4-BE49-F238E27FC236}">
                <a16:creationId xmlns:a16="http://schemas.microsoft.com/office/drawing/2014/main" id="{2FC46AC6-DB12-4949-B39E-B9BAFCFB51D2}"/>
              </a:ext>
            </a:extLst>
          </p:cNvPr>
          <p:cNvPicPr>
            <a:picLocks noChangeAspect="1"/>
          </p:cNvPicPr>
          <p:nvPr/>
        </p:nvPicPr>
        <p:blipFill rotWithShape="1">
          <a:blip r:embed="rId4"/>
          <a:srcRect l="28738" t="28543" r="38187" b="38199"/>
          <a:stretch/>
        </p:blipFill>
        <p:spPr>
          <a:xfrm>
            <a:off x="551384" y="1080041"/>
            <a:ext cx="8486555" cy="4697917"/>
          </a:xfrm>
          <a:prstGeom prst="rect">
            <a:avLst/>
          </a:prstGeom>
        </p:spPr>
      </p:pic>
    </p:spTree>
    <p:extLst>
      <p:ext uri="{BB962C8B-B14F-4D97-AF65-F5344CB8AC3E}">
        <p14:creationId xmlns:p14="http://schemas.microsoft.com/office/powerpoint/2010/main" val="55522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0D51A-7466-4667-B4FC-A875227A6647}"/>
              </a:ext>
            </a:extLst>
          </p:cNvPr>
          <p:cNvSpPr>
            <a:spLocks noGrp="1"/>
          </p:cNvSpPr>
          <p:nvPr>
            <p:ph type="title"/>
          </p:nvPr>
        </p:nvSpPr>
        <p:spPr/>
        <p:txBody>
          <a:bodyPr/>
          <a:lstStyle/>
          <a:p>
            <a:r>
              <a:rPr lang="it-CH" dirty="0"/>
              <a:t>Il nostro corpo è come una gru</a:t>
            </a:r>
          </a:p>
        </p:txBody>
      </p:sp>
      <p:sp>
        <p:nvSpPr>
          <p:cNvPr id="3" name="Inhaltsplatzhalter 2">
            <a:extLst>
              <a:ext uri="{FF2B5EF4-FFF2-40B4-BE49-F238E27FC236}">
                <a16:creationId xmlns:a16="http://schemas.microsoft.com/office/drawing/2014/main" id="{3FB4DB41-9922-44DF-AADC-BF0E86A66FD8}"/>
              </a:ext>
            </a:extLst>
          </p:cNvPr>
          <p:cNvSpPr>
            <a:spLocks noGrp="1"/>
          </p:cNvSpPr>
          <p:nvPr>
            <p:ph idx="1"/>
          </p:nvPr>
        </p:nvSpPr>
        <p:spPr>
          <a:xfrm>
            <a:off x="551384" y="1556792"/>
            <a:ext cx="5400600" cy="4608513"/>
          </a:xfrm>
        </p:spPr>
        <p:txBody>
          <a:bodyPr/>
          <a:lstStyle/>
          <a:p>
            <a:pPr marL="0" indent="0">
              <a:buNone/>
            </a:pPr>
            <a:r>
              <a:rPr lang="it-CH" b="0" dirty="0"/>
              <a:t>La gru necessita di un contrappeso per non ribaltarsi quando solleva un carico. </a:t>
            </a:r>
          </a:p>
          <a:p>
            <a:pPr marL="0" indent="0">
              <a:buNone/>
            </a:pPr>
            <a:r>
              <a:rPr lang="it-CH" b="0" dirty="0"/>
              <a:t>Nel nostro corpo la funzione di contrappeso è svolta dai muscoli dorsali, ma il rapporto di leva è molto più sfavorevole. </a:t>
            </a:r>
          </a:p>
          <a:p>
            <a:pPr marL="0" indent="0">
              <a:buNone/>
            </a:pPr>
            <a:r>
              <a:rPr lang="it-CH" b="0" dirty="0"/>
              <a:t>Sulla parte inferiore della colonna vertebrale grava infatti la somma di tutte le forze generata dal peso del carico e della parte superiore del corpo. </a:t>
            </a:r>
          </a:p>
          <a:p>
            <a:pPr marL="0" indent="0">
              <a:buNone/>
            </a:pPr>
            <a:r>
              <a:rPr lang="it-CH" b="0" dirty="0"/>
              <a:t>Analogamente, la base della gru deve sopportare il peso del carico più il contrappeso.</a:t>
            </a:r>
          </a:p>
          <a:p>
            <a:pPr marL="0" indent="0">
              <a:buNone/>
            </a:pPr>
            <a:endParaRPr lang="it-CH" dirty="0"/>
          </a:p>
          <a:p>
            <a:endParaRPr lang="it-CH" dirty="0"/>
          </a:p>
        </p:txBody>
      </p:sp>
      <p:sp>
        <p:nvSpPr>
          <p:cNvPr id="6" name="Foliennummernplatzhalter 5">
            <a:extLst>
              <a:ext uri="{FF2B5EF4-FFF2-40B4-BE49-F238E27FC236}">
                <a16:creationId xmlns:a16="http://schemas.microsoft.com/office/drawing/2014/main" id="{F0D38ADA-0984-47E4-98B3-B3BED2D028C7}"/>
              </a:ext>
            </a:extLst>
          </p:cNvPr>
          <p:cNvSpPr>
            <a:spLocks noGrp="1"/>
          </p:cNvSpPr>
          <p:nvPr>
            <p:ph type="sldNum" sz="quarter" idx="12"/>
          </p:nvPr>
        </p:nvSpPr>
        <p:spPr/>
        <p:txBody>
          <a:bodyPr/>
          <a:lstStyle/>
          <a:p>
            <a:fld id="{2FE21D3F-E201-4FDC-91C5-D658BB790A7C}" type="slidenum">
              <a:rPr lang="de-CH" smtClean="0"/>
              <a:pPr/>
              <a:t>17</a:t>
            </a:fld>
            <a:endParaRPr lang="it-CH" dirty="0"/>
          </a:p>
        </p:txBody>
      </p:sp>
      <p:pic>
        <p:nvPicPr>
          <p:cNvPr id="1028" name="Picture 4">
            <a:extLst>
              <a:ext uri="{FF2B5EF4-FFF2-40B4-BE49-F238E27FC236}">
                <a16:creationId xmlns:a16="http://schemas.microsoft.com/office/drawing/2014/main" id="{729242F0-0B30-4EEF-AE51-AC0D3495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5" y="1268760"/>
            <a:ext cx="5119236" cy="3941812"/>
          </a:xfrm>
          <a:prstGeom prst="rect">
            <a:avLst/>
          </a:prstGeom>
          <a:noFill/>
          <a:extLst>
            <a:ext uri="{909E8E84-426E-40DD-AFC4-6F175D3DCCD1}">
              <a14:hiddenFill xmlns:a14="http://schemas.microsoft.com/office/drawing/2010/main">
                <a:solidFill>
                  <a:srgbClr val="FFFFFF"/>
                </a:solidFill>
              </a14:hiddenFill>
            </a:ext>
          </a:extLst>
        </p:spPr>
      </p:pic>
      <p:sp>
        <p:nvSpPr>
          <p:cNvPr id="7" name="Kreis: nicht ausgefüllt 6">
            <a:extLst>
              <a:ext uri="{FF2B5EF4-FFF2-40B4-BE49-F238E27FC236}">
                <a16:creationId xmlns:a16="http://schemas.microsoft.com/office/drawing/2014/main" id="{F1D6975C-FA02-4AAA-8709-D055A09BC377}"/>
              </a:ext>
            </a:extLst>
          </p:cNvPr>
          <p:cNvSpPr/>
          <p:nvPr/>
        </p:nvSpPr>
        <p:spPr>
          <a:xfrm>
            <a:off x="10416480" y="1498600"/>
            <a:ext cx="1559496" cy="701328"/>
          </a:xfrm>
          <a:prstGeom prst="donut">
            <a:avLst>
              <a:gd name="adj"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CH" sz="1400" b="1" dirty="0" err="1">
              <a:solidFill>
                <a:schemeClr val="tx1"/>
              </a:solidFill>
            </a:endParaRPr>
          </a:p>
        </p:txBody>
      </p:sp>
    </p:spTree>
    <p:extLst>
      <p:ext uri="{BB962C8B-B14F-4D97-AF65-F5344CB8AC3E}">
        <p14:creationId xmlns:p14="http://schemas.microsoft.com/office/powerpoint/2010/main" val="137649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A89D6-080C-4CFE-9328-840D167F5839}"/>
              </a:ext>
            </a:extLst>
          </p:cNvPr>
          <p:cNvSpPr>
            <a:spLocks noGrp="1"/>
          </p:cNvSpPr>
          <p:nvPr>
            <p:ph type="title"/>
          </p:nvPr>
        </p:nvSpPr>
        <p:spPr/>
        <p:txBody>
          <a:bodyPr/>
          <a:lstStyle/>
          <a:p>
            <a:r>
              <a:rPr lang="it-CH" dirty="0"/>
              <a:t>Il lavoro di gambe permette di scaricare la schiena</a:t>
            </a:r>
            <a:br>
              <a:rPr lang="de-CH" dirty="0"/>
            </a:br>
            <a:endParaRPr lang="it-CH" dirty="0"/>
          </a:p>
        </p:txBody>
      </p:sp>
      <p:sp>
        <p:nvSpPr>
          <p:cNvPr id="3" name="Inhaltsplatzhalter 2">
            <a:extLst>
              <a:ext uri="{FF2B5EF4-FFF2-40B4-BE49-F238E27FC236}">
                <a16:creationId xmlns:a16="http://schemas.microsoft.com/office/drawing/2014/main" id="{C92C7AD5-2480-43F5-8F7E-2F00CCC0925F}"/>
              </a:ext>
            </a:extLst>
          </p:cNvPr>
          <p:cNvSpPr>
            <a:spLocks noGrp="1"/>
          </p:cNvSpPr>
          <p:nvPr>
            <p:ph idx="1"/>
          </p:nvPr>
        </p:nvSpPr>
        <p:spPr>
          <a:xfrm>
            <a:off x="551384" y="1556792"/>
            <a:ext cx="7227470" cy="4608513"/>
          </a:xfrm>
        </p:spPr>
        <p:txBody>
          <a:bodyPr/>
          <a:lstStyle/>
          <a:p>
            <a:pPr marL="0" indent="0">
              <a:buNone/>
            </a:pPr>
            <a:r>
              <a:rPr lang="it-CH" b="0" dirty="0"/>
              <a:t>Afferrate l'oggetto con entrambe le mani e osservate le differenze nelle seguenti posizioni:</a:t>
            </a:r>
          </a:p>
          <a:p>
            <a:r>
              <a:rPr lang="it-CH" b="0" dirty="0"/>
              <a:t>In piedi, schiena dritta e </a:t>
            </a:r>
            <a:r>
              <a:rPr lang="it-CH" b="0" u="sng" dirty="0"/>
              <a:t>gambe tese.</a:t>
            </a:r>
            <a:r>
              <a:rPr lang="it-CH" b="0" dirty="0"/>
              <a:t>                          L'oggetto è vicino al corpo.</a:t>
            </a:r>
          </a:p>
          <a:p>
            <a:r>
              <a:rPr lang="it-CH" b="0" dirty="0"/>
              <a:t>In piedi, schiena dritta e </a:t>
            </a:r>
            <a:r>
              <a:rPr lang="it-CH" b="0" u="sng" dirty="0"/>
              <a:t>gambe tese.</a:t>
            </a:r>
            <a:r>
              <a:rPr lang="it-CH" b="0" dirty="0"/>
              <a:t>                              L'oggetto è tenuto lontano dal corpo, con le braccia tese in avanti.</a:t>
            </a:r>
          </a:p>
          <a:p>
            <a:r>
              <a:rPr lang="it-CH" b="0" dirty="0"/>
              <a:t>In piedi, </a:t>
            </a:r>
            <a:r>
              <a:rPr lang="it-CH" b="0" u="sng" dirty="0"/>
              <a:t>ginocchia leggermente piegate </a:t>
            </a:r>
            <a:r>
              <a:rPr lang="it-CH" b="0" dirty="0"/>
              <a:t>e schiena leggermente protesa in avanti.                                    L'oggetto è vicino al corpo.</a:t>
            </a:r>
          </a:p>
          <a:p>
            <a:r>
              <a:rPr lang="it-CH" b="0" dirty="0"/>
              <a:t>In piedi, </a:t>
            </a:r>
            <a:r>
              <a:rPr lang="it-CH" b="0" u="sng" dirty="0"/>
              <a:t>ginocchia leggermente piegate.                      </a:t>
            </a:r>
            <a:r>
              <a:rPr lang="it-CH" b="0" dirty="0"/>
              <a:t>L'oggetto è tenuto lontano dal corpo, con le braccia tese in avanti.</a:t>
            </a:r>
          </a:p>
          <a:p>
            <a:pPr marL="0" indent="0">
              <a:buNone/>
            </a:pPr>
            <a:endParaRPr lang="it-CH" dirty="0"/>
          </a:p>
        </p:txBody>
      </p:sp>
      <p:sp>
        <p:nvSpPr>
          <p:cNvPr id="6" name="Foliennummernplatzhalter 5">
            <a:extLst>
              <a:ext uri="{FF2B5EF4-FFF2-40B4-BE49-F238E27FC236}">
                <a16:creationId xmlns:a16="http://schemas.microsoft.com/office/drawing/2014/main" id="{E05288E6-8BF3-40C1-9A8E-6061EFEA1EF4}"/>
              </a:ext>
            </a:extLst>
          </p:cNvPr>
          <p:cNvSpPr>
            <a:spLocks noGrp="1"/>
          </p:cNvSpPr>
          <p:nvPr>
            <p:ph type="sldNum" sz="quarter" idx="12"/>
          </p:nvPr>
        </p:nvSpPr>
        <p:spPr/>
        <p:txBody>
          <a:bodyPr/>
          <a:lstStyle/>
          <a:p>
            <a:fld id="{2FE21D3F-E201-4FDC-91C5-D658BB790A7C}" type="slidenum">
              <a:rPr lang="de-CH" smtClean="0"/>
              <a:pPr/>
              <a:t>18</a:t>
            </a:fld>
            <a:endParaRPr lang="it-CH" dirty="0"/>
          </a:p>
        </p:txBody>
      </p:sp>
      <p:pic>
        <p:nvPicPr>
          <p:cNvPr id="11" name="Picture 2">
            <a:extLst>
              <a:ext uri="{FF2B5EF4-FFF2-40B4-BE49-F238E27FC236}">
                <a16:creationId xmlns:a16="http://schemas.microsoft.com/office/drawing/2014/main" id="{80B9DCFB-FA33-4B66-B0E5-1585173221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2" r="23573" b="7380"/>
          <a:stretch/>
        </p:blipFill>
        <p:spPr bwMode="auto">
          <a:xfrm>
            <a:off x="7968208" y="415436"/>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84C925D-50AB-4278-BEC4-A9E1F2808F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7" t="10767" r="19256" b="9417"/>
          <a:stretch/>
        </p:blipFill>
        <p:spPr bwMode="auto">
          <a:xfrm>
            <a:off x="7968208" y="3429000"/>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7D753372-5D6E-4684-B127-C4056CD377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61" r="23400" b="7380"/>
          <a:stretch/>
        </p:blipFill>
        <p:spPr bwMode="auto">
          <a:xfrm>
            <a:off x="9957562" y="3435594"/>
            <a:ext cx="1800000" cy="2860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5AC7956A-D56B-44A4-BBCF-48C88BA400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2" r="23573" b="7380"/>
          <a:stretch/>
        </p:blipFill>
        <p:spPr bwMode="auto">
          <a:xfrm>
            <a:off x="9957562" y="415436"/>
            <a:ext cx="1800000" cy="287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1B75C-FA01-4CD0-976D-2CFCAA2D928B}"/>
              </a:ext>
            </a:extLst>
          </p:cNvPr>
          <p:cNvSpPr>
            <a:spLocks noGrp="1"/>
          </p:cNvSpPr>
          <p:nvPr>
            <p:ph type="title"/>
          </p:nvPr>
        </p:nvSpPr>
        <p:spPr/>
        <p:txBody>
          <a:bodyPr/>
          <a:lstStyle/>
          <a:p>
            <a:r>
              <a:rPr lang="it-CH" dirty="0"/>
              <a:t>Esercizi di stretching e di compensazione</a:t>
            </a:r>
          </a:p>
        </p:txBody>
      </p:sp>
      <p:sp>
        <p:nvSpPr>
          <p:cNvPr id="3" name="Inhaltsplatzhalter 2">
            <a:extLst>
              <a:ext uri="{FF2B5EF4-FFF2-40B4-BE49-F238E27FC236}">
                <a16:creationId xmlns:a16="http://schemas.microsoft.com/office/drawing/2014/main" id="{3B5B549F-DC52-456A-8FE5-232D680FA50B}"/>
              </a:ext>
            </a:extLst>
          </p:cNvPr>
          <p:cNvSpPr>
            <a:spLocks noGrp="1"/>
          </p:cNvSpPr>
          <p:nvPr>
            <p:ph idx="1"/>
          </p:nvPr>
        </p:nvSpPr>
        <p:spPr>
          <a:xfrm>
            <a:off x="551384" y="1556792"/>
            <a:ext cx="6408712" cy="4608513"/>
          </a:xfrm>
        </p:spPr>
        <p:txBody>
          <a:bodyPr/>
          <a:lstStyle/>
          <a:p>
            <a:pPr marL="0" indent="0">
              <a:buNone/>
            </a:pPr>
            <a:r>
              <a:rPr lang="it-CH" dirty="0"/>
              <a:t>Prima di compiere uno sforzo fisico, fate riscaldamento:</a:t>
            </a:r>
          </a:p>
          <a:p>
            <a:pPr marL="0" indent="0">
              <a:buNone/>
            </a:pPr>
            <a:r>
              <a:rPr lang="it-CH" dirty="0"/>
              <a:t>provate ad esempio il programma di fitness della Suva.</a:t>
            </a:r>
          </a:p>
          <a:p>
            <a:pPr marL="0" indent="0">
              <a:buNone/>
            </a:pPr>
            <a:endParaRPr lang="it-CH" dirty="0"/>
          </a:p>
          <a:p>
            <a:pPr marL="0" indent="0">
              <a:buNone/>
            </a:pPr>
            <a:endParaRPr lang="it-CH" dirty="0"/>
          </a:p>
        </p:txBody>
      </p:sp>
      <p:sp>
        <p:nvSpPr>
          <p:cNvPr id="6" name="Foliennummernplatzhalter 5">
            <a:extLst>
              <a:ext uri="{FF2B5EF4-FFF2-40B4-BE49-F238E27FC236}">
                <a16:creationId xmlns:a16="http://schemas.microsoft.com/office/drawing/2014/main" id="{01E3A1FF-4B0E-4944-9048-A924D9138DFA}"/>
              </a:ext>
            </a:extLst>
          </p:cNvPr>
          <p:cNvSpPr>
            <a:spLocks noGrp="1"/>
          </p:cNvSpPr>
          <p:nvPr>
            <p:ph type="sldNum" sz="quarter" idx="12"/>
          </p:nvPr>
        </p:nvSpPr>
        <p:spPr/>
        <p:txBody>
          <a:bodyPr/>
          <a:lstStyle/>
          <a:p>
            <a:fld id="{905133B1-196B-4806-87F8-E97E62673179}" type="slidenum">
              <a:rPr lang="de-CH" smtClean="0"/>
              <a:pPr/>
              <a:t>19</a:t>
            </a:fld>
            <a:endParaRPr lang="it-CH" dirty="0"/>
          </a:p>
        </p:txBody>
      </p:sp>
      <p:sp>
        <p:nvSpPr>
          <p:cNvPr id="7" name="Textplatzhalter 6">
            <a:extLst>
              <a:ext uri="{FF2B5EF4-FFF2-40B4-BE49-F238E27FC236}">
                <a16:creationId xmlns:a16="http://schemas.microsoft.com/office/drawing/2014/main" id="{50CD29AD-EDE8-41CD-9543-2389C7671D67}"/>
              </a:ext>
            </a:extLst>
          </p:cNvPr>
          <p:cNvSpPr>
            <a:spLocks noGrp="1"/>
          </p:cNvSpPr>
          <p:nvPr>
            <p:ph type="body" sz="quarter" idx="13"/>
          </p:nvPr>
        </p:nvSpPr>
        <p:spPr>
          <a:xfrm>
            <a:off x="7272318" y="6008945"/>
            <a:ext cx="2304777" cy="180000"/>
          </a:xfrm>
        </p:spPr>
        <p:txBody>
          <a:bodyPr/>
          <a:lstStyle/>
          <a:p>
            <a:r>
              <a:rPr lang="it-CH" dirty="0">
                <a:hlinkClick r:id="rId3"/>
              </a:rPr>
              <a:t>www.suva.ch/movimento</a:t>
            </a:r>
            <a:endParaRPr lang="it-CH" dirty="0"/>
          </a:p>
          <a:p>
            <a:endParaRPr lang="it-CH" dirty="0"/>
          </a:p>
        </p:txBody>
      </p:sp>
      <p:pic>
        <p:nvPicPr>
          <p:cNvPr id="8" name="Grafik 7">
            <a:extLst>
              <a:ext uri="{FF2B5EF4-FFF2-40B4-BE49-F238E27FC236}">
                <a16:creationId xmlns:a16="http://schemas.microsoft.com/office/drawing/2014/main" id="{9B119694-06CE-4915-B14A-04F09F93DD98}"/>
              </a:ext>
            </a:extLst>
          </p:cNvPr>
          <p:cNvPicPr>
            <a:picLocks noChangeAspect="1"/>
          </p:cNvPicPr>
          <p:nvPr/>
        </p:nvPicPr>
        <p:blipFill>
          <a:blip r:embed="rId4"/>
          <a:stretch>
            <a:fillRect/>
          </a:stretch>
        </p:blipFill>
        <p:spPr>
          <a:xfrm>
            <a:off x="7266191" y="499145"/>
            <a:ext cx="3816424" cy="5389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1C002-575D-4177-A3FC-B69177AEAB22}"/>
              </a:ext>
            </a:extLst>
          </p:cNvPr>
          <p:cNvSpPr>
            <a:spLocks noGrp="1"/>
          </p:cNvSpPr>
          <p:nvPr>
            <p:ph type="title"/>
          </p:nvPr>
        </p:nvSpPr>
        <p:spPr/>
        <p:txBody>
          <a:bodyPr/>
          <a:lstStyle/>
          <a:p>
            <a:r>
              <a:rPr lang="it-CH" dirty="0"/>
              <a:t>Obiettivi</a:t>
            </a:r>
          </a:p>
        </p:txBody>
      </p:sp>
      <p:sp>
        <p:nvSpPr>
          <p:cNvPr id="3" name="Inhaltsplatzhalter 2">
            <a:extLst>
              <a:ext uri="{FF2B5EF4-FFF2-40B4-BE49-F238E27FC236}">
                <a16:creationId xmlns:a16="http://schemas.microsoft.com/office/drawing/2014/main" id="{49BBC426-5486-4D07-83EB-EC84C411CBBC}"/>
              </a:ext>
            </a:extLst>
          </p:cNvPr>
          <p:cNvSpPr>
            <a:spLocks noGrp="1"/>
          </p:cNvSpPr>
          <p:nvPr>
            <p:ph idx="1"/>
          </p:nvPr>
        </p:nvSpPr>
        <p:spPr/>
        <p:txBody>
          <a:bodyPr/>
          <a:lstStyle/>
          <a:p>
            <a:r>
              <a:rPr lang="it-CH" sz="2400" dirty="0"/>
              <a:t>Individuare i </a:t>
            </a:r>
            <a:r>
              <a:rPr lang="it-CH" sz="2400" b="1" dirty="0"/>
              <a:t>rischi </a:t>
            </a:r>
            <a:r>
              <a:rPr lang="it-CH" sz="2400" dirty="0"/>
              <a:t>legati al trasporto di carichi</a:t>
            </a:r>
          </a:p>
          <a:p>
            <a:pPr marL="0" indent="0">
              <a:buNone/>
            </a:pPr>
            <a:endParaRPr lang="it-CH" sz="2400" dirty="0"/>
          </a:p>
          <a:p>
            <a:r>
              <a:rPr lang="it-CH" sz="2400" dirty="0"/>
              <a:t>Comprendere i </a:t>
            </a:r>
            <a:r>
              <a:rPr lang="it-CH" sz="2400" b="1" dirty="0"/>
              <a:t>nessi </a:t>
            </a:r>
            <a:r>
              <a:rPr lang="it-CH" sz="2400" dirty="0"/>
              <a:t>tra i disturbi e le attività svolte </a:t>
            </a:r>
          </a:p>
          <a:p>
            <a:pPr marL="0" indent="0">
              <a:buNone/>
            </a:pPr>
            <a:endParaRPr lang="it-CH" sz="2400" dirty="0"/>
          </a:p>
          <a:p>
            <a:r>
              <a:rPr lang="it-CH" sz="2400" dirty="0"/>
              <a:t>Riflettere sul proprio </a:t>
            </a:r>
            <a:r>
              <a:rPr lang="it-CH" sz="2400" b="1" dirty="0"/>
              <a:t>comportamento</a:t>
            </a:r>
            <a:r>
              <a:rPr lang="it-CH" sz="2400" dirty="0"/>
              <a:t> personale ed esercitarsi nelle </a:t>
            </a:r>
            <a:r>
              <a:rPr lang="it-CH" sz="2400" b="1" dirty="0"/>
              <a:t>tecniche di base</a:t>
            </a:r>
            <a:endParaRPr lang="it-CH" sz="2400" dirty="0"/>
          </a:p>
        </p:txBody>
      </p:sp>
      <p:sp>
        <p:nvSpPr>
          <p:cNvPr id="6" name="Foliennummernplatzhalter 5">
            <a:extLst>
              <a:ext uri="{FF2B5EF4-FFF2-40B4-BE49-F238E27FC236}">
                <a16:creationId xmlns:a16="http://schemas.microsoft.com/office/drawing/2014/main" id="{7BCF8428-4126-4E96-9AD0-4206D2A40F8F}"/>
              </a:ext>
            </a:extLst>
          </p:cNvPr>
          <p:cNvSpPr>
            <a:spLocks noGrp="1"/>
          </p:cNvSpPr>
          <p:nvPr>
            <p:ph type="sldNum" sz="quarter" idx="12"/>
          </p:nvPr>
        </p:nvSpPr>
        <p:spPr/>
        <p:txBody>
          <a:bodyPr/>
          <a:lstStyle/>
          <a:p>
            <a:fld id="{905133B1-196B-4806-87F8-E97E62673179}" type="slidenum">
              <a:rPr lang="de-CH" smtClean="0"/>
              <a:pPr/>
              <a:t>2</a:t>
            </a:fld>
            <a:endParaRPr lang="it-CH" dirty="0"/>
          </a:p>
        </p:txBody>
      </p:sp>
    </p:spTree>
    <p:extLst>
      <p:ext uri="{BB962C8B-B14F-4D97-AF65-F5344CB8AC3E}">
        <p14:creationId xmlns:p14="http://schemas.microsoft.com/office/powerpoint/2010/main" val="372662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it-CH" dirty="0"/>
              <a:t>Pausa</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20</a:t>
            </a:fld>
            <a:endParaRPr lang="it-CH" dirty="0"/>
          </a:p>
        </p:txBody>
      </p:sp>
    </p:spTree>
    <p:extLst>
      <p:ext uri="{BB962C8B-B14F-4D97-AF65-F5344CB8AC3E}">
        <p14:creationId xmlns:p14="http://schemas.microsoft.com/office/powerpoint/2010/main" val="310466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47CF0-BD37-485E-9E05-922D79394980}"/>
              </a:ext>
            </a:extLst>
          </p:cNvPr>
          <p:cNvSpPr>
            <a:spLocks noGrp="1"/>
          </p:cNvSpPr>
          <p:nvPr>
            <p:ph type="title"/>
          </p:nvPr>
        </p:nvSpPr>
        <p:spPr/>
        <p:txBody>
          <a:bodyPr/>
          <a:lstStyle/>
          <a:p>
            <a:r>
              <a:rPr lang="it-CH" dirty="0"/>
              <a:t>Flow riscaldamento</a:t>
            </a:r>
          </a:p>
        </p:txBody>
      </p:sp>
      <p:sp>
        <p:nvSpPr>
          <p:cNvPr id="6" name="Foliennummernplatzhalter 5">
            <a:extLst>
              <a:ext uri="{FF2B5EF4-FFF2-40B4-BE49-F238E27FC236}">
                <a16:creationId xmlns:a16="http://schemas.microsoft.com/office/drawing/2014/main" id="{A85A9A4F-0813-44F3-B9A5-F07BC48DB8A4}"/>
              </a:ext>
            </a:extLst>
          </p:cNvPr>
          <p:cNvSpPr>
            <a:spLocks noGrp="1"/>
          </p:cNvSpPr>
          <p:nvPr>
            <p:ph type="sldNum" sz="quarter" idx="12"/>
          </p:nvPr>
        </p:nvSpPr>
        <p:spPr/>
        <p:txBody>
          <a:bodyPr/>
          <a:lstStyle/>
          <a:p>
            <a:fld id="{905133B1-196B-4806-87F8-E97E62673179}" type="slidenum">
              <a:rPr lang="de-CH" smtClean="0"/>
              <a:pPr/>
              <a:t>21</a:t>
            </a:fld>
            <a:endParaRPr lang="it-CH" dirty="0"/>
          </a:p>
        </p:txBody>
      </p:sp>
      <p:sp>
        <p:nvSpPr>
          <p:cNvPr id="7" name="Inhaltsplatzhalter 6">
            <a:extLst>
              <a:ext uri="{FF2B5EF4-FFF2-40B4-BE49-F238E27FC236}">
                <a16:creationId xmlns:a16="http://schemas.microsoft.com/office/drawing/2014/main" id="{4EC56AD4-5EE0-4926-8DF4-26D93F331736}"/>
              </a:ext>
            </a:extLst>
          </p:cNvPr>
          <p:cNvSpPr>
            <a:spLocks noGrp="1"/>
          </p:cNvSpPr>
          <p:nvPr>
            <p:ph idx="1"/>
          </p:nvPr>
        </p:nvSpPr>
        <p:spPr/>
        <p:txBody>
          <a:bodyPr/>
          <a:lstStyle/>
          <a:p>
            <a:endParaRPr lang="it-CH" dirty="0"/>
          </a:p>
          <a:p>
            <a:endParaRPr lang="it-CH" dirty="0"/>
          </a:p>
        </p:txBody>
      </p:sp>
      <p:pic>
        <p:nvPicPr>
          <p:cNvPr id="8" name="Flow_Vielsitzer_IT_querformat_korrigiertam14.08._Original_it_37313.mp4">
            <a:hlinkClick r:id="" action="ppaction://media"/>
            <a:extLst>
              <a:ext uri="{FF2B5EF4-FFF2-40B4-BE49-F238E27FC236}">
                <a16:creationId xmlns:a16="http://schemas.microsoft.com/office/drawing/2014/main" id="{29358C15-A4D5-4C5B-B27D-42A1D7E4B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84" y="835729"/>
            <a:ext cx="10150108" cy="5709436"/>
          </a:xfrm>
          <a:prstGeom prst="rect">
            <a:avLst/>
          </a:prstGeom>
        </p:spPr>
      </p:pic>
    </p:spTree>
    <p:extLst>
      <p:ext uri="{BB962C8B-B14F-4D97-AF65-F5344CB8AC3E}">
        <p14:creationId xmlns:p14="http://schemas.microsoft.com/office/powerpoint/2010/main" val="35879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45433-67AE-4300-B0EE-E16CE9948529}"/>
              </a:ext>
            </a:extLst>
          </p:cNvPr>
          <p:cNvSpPr>
            <a:spLocks noGrp="1"/>
          </p:cNvSpPr>
          <p:nvPr>
            <p:ph type="title"/>
          </p:nvPr>
        </p:nvSpPr>
        <p:spPr/>
        <p:txBody>
          <a:bodyPr/>
          <a:lstStyle/>
          <a:p>
            <a:r>
              <a:rPr lang="it-CH" dirty="0"/>
              <a:t>3. Lezione breve «Solleva in modo intelligente»</a:t>
            </a:r>
            <a:br>
              <a:rPr lang="de-CH" dirty="0"/>
            </a:br>
            <a:endParaRPr lang="it-CH" dirty="0"/>
          </a:p>
        </p:txBody>
      </p:sp>
      <p:sp>
        <p:nvSpPr>
          <p:cNvPr id="5" name="Foliennummernplatzhalter 4">
            <a:extLst>
              <a:ext uri="{FF2B5EF4-FFF2-40B4-BE49-F238E27FC236}">
                <a16:creationId xmlns:a16="http://schemas.microsoft.com/office/drawing/2014/main" id="{4ACDB32D-35D7-4F2A-ADC6-0A365E79BEBB}"/>
              </a:ext>
            </a:extLst>
          </p:cNvPr>
          <p:cNvSpPr>
            <a:spLocks noGrp="1"/>
          </p:cNvSpPr>
          <p:nvPr>
            <p:ph type="sldNum" sz="quarter" idx="12"/>
          </p:nvPr>
        </p:nvSpPr>
        <p:spPr/>
        <p:txBody>
          <a:bodyPr/>
          <a:lstStyle/>
          <a:p>
            <a:fld id="{139F98D0-71E7-43F5-BAC0-8CEC7D1F1CAC}" type="slidenum">
              <a:rPr lang="de-CH" smtClean="0"/>
              <a:pPr/>
              <a:t>22</a:t>
            </a:fld>
            <a:endParaRPr lang="it-CH" dirty="0"/>
          </a:p>
        </p:txBody>
      </p:sp>
    </p:spTree>
    <p:extLst>
      <p:ext uri="{BB962C8B-B14F-4D97-AF65-F5344CB8AC3E}">
        <p14:creationId xmlns:p14="http://schemas.microsoft.com/office/powerpoint/2010/main" val="204829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58A-23F3-432F-9E55-A07CA21B9CFD}"/>
              </a:ext>
            </a:extLst>
          </p:cNvPr>
          <p:cNvSpPr>
            <a:spLocks noGrp="1"/>
          </p:cNvSpPr>
          <p:nvPr>
            <p:ph type="title"/>
          </p:nvPr>
        </p:nvSpPr>
        <p:spPr/>
        <p:txBody>
          <a:bodyPr/>
          <a:lstStyle/>
          <a:p>
            <a:r>
              <a:rPr lang="it-CH" dirty="0"/>
              <a:t>Altri punti da tenere in considerazione </a:t>
            </a:r>
          </a:p>
        </p:txBody>
      </p:sp>
      <p:sp>
        <p:nvSpPr>
          <p:cNvPr id="3" name="Content Placeholder 2">
            <a:extLst>
              <a:ext uri="{FF2B5EF4-FFF2-40B4-BE49-F238E27FC236}">
                <a16:creationId xmlns:a16="http://schemas.microsoft.com/office/drawing/2014/main" id="{43C237EA-5123-4267-882C-D30DE1020CE7}"/>
              </a:ext>
            </a:extLst>
          </p:cNvPr>
          <p:cNvSpPr>
            <a:spLocks noGrp="1"/>
          </p:cNvSpPr>
          <p:nvPr>
            <p:ph idx="1"/>
          </p:nvPr>
        </p:nvSpPr>
        <p:spPr>
          <a:xfrm>
            <a:off x="551384" y="1556792"/>
            <a:ext cx="6611639" cy="527217"/>
          </a:xfrm>
        </p:spPr>
        <p:txBody>
          <a:bodyPr/>
          <a:lstStyle/>
          <a:p>
            <a:pPr>
              <a:buClr>
                <a:schemeClr val="tx1"/>
              </a:buClr>
            </a:pPr>
            <a:r>
              <a:rPr lang="it-CH" dirty="0">
                <a:solidFill>
                  <a:schemeClr val="accent3"/>
                </a:solidFill>
              </a:rPr>
              <a:t>Fare un passo intermedio </a:t>
            </a:r>
            <a:r>
              <a:rPr lang="it-CH" dirty="0"/>
              <a:t>per evitare una torsione eccessiva del busto</a:t>
            </a:r>
          </a:p>
        </p:txBody>
      </p:sp>
      <p:sp>
        <p:nvSpPr>
          <p:cNvPr id="7" name="Slide Number Placeholder 6">
            <a:extLst>
              <a:ext uri="{FF2B5EF4-FFF2-40B4-BE49-F238E27FC236}">
                <a16:creationId xmlns:a16="http://schemas.microsoft.com/office/drawing/2014/main" id="{090A260A-8488-425A-84C1-94F180AB1913}"/>
              </a:ext>
            </a:extLst>
          </p:cNvPr>
          <p:cNvSpPr>
            <a:spLocks noGrp="1"/>
          </p:cNvSpPr>
          <p:nvPr>
            <p:ph type="sldNum" sz="quarter" idx="12"/>
          </p:nvPr>
        </p:nvSpPr>
        <p:spPr/>
        <p:txBody>
          <a:bodyPr/>
          <a:lstStyle/>
          <a:p>
            <a:fld id="{75DED71B-66F1-4A03-81C3-A4FE7848681F}" type="slidenum">
              <a:rPr lang="de-CH" smtClean="0"/>
              <a:t>23</a:t>
            </a:fld>
            <a:endParaRPr lang="it-CH" dirty="0"/>
          </a:p>
        </p:txBody>
      </p:sp>
      <p:sp>
        <p:nvSpPr>
          <p:cNvPr id="8" name="Content Placeholder 2">
            <a:extLst>
              <a:ext uri="{FF2B5EF4-FFF2-40B4-BE49-F238E27FC236}">
                <a16:creationId xmlns:a16="http://schemas.microsoft.com/office/drawing/2014/main" id="{43C237EA-5123-4267-882C-D30DE1020CE7}"/>
              </a:ext>
            </a:extLst>
          </p:cNvPr>
          <p:cNvSpPr txBox="1">
            <a:spLocks/>
          </p:cNvSpPr>
          <p:nvPr/>
        </p:nvSpPr>
        <p:spPr>
          <a:xfrm>
            <a:off x="551384" y="2332994"/>
            <a:ext cx="6480720"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Mettere un piede in avanti </a:t>
            </a:r>
            <a:r>
              <a:rPr lang="it-CH" dirty="0"/>
              <a:t>oppure </a:t>
            </a:r>
            <a:r>
              <a:rPr lang="it-CH" dirty="0">
                <a:solidFill>
                  <a:srgbClr val="00B8CF"/>
                </a:solidFill>
              </a:rPr>
              <a:t>afferrare correttamente il carico </a:t>
            </a:r>
            <a:r>
              <a:rPr lang="it-CH" dirty="0"/>
              <a:t>evitando di inarcare la schiena</a:t>
            </a:r>
          </a:p>
        </p:txBody>
      </p:sp>
      <p:sp>
        <p:nvSpPr>
          <p:cNvPr id="9" name="Content Placeholder 2">
            <a:extLst>
              <a:ext uri="{FF2B5EF4-FFF2-40B4-BE49-F238E27FC236}">
                <a16:creationId xmlns:a16="http://schemas.microsoft.com/office/drawing/2014/main" id="{43C237EA-5123-4267-882C-D30DE1020CE7}"/>
              </a:ext>
            </a:extLst>
          </p:cNvPr>
          <p:cNvSpPr txBox="1">
            <a:spLocks/>
          </p:cNvSpPr>
          <p:nvPr/>
        </p:nvSpPr>
        <p:spPr>
          <a:xfrm>
            <a:off x="551384" y="3090215"/>
            <a:ext cx="6264696"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Sollevare il carico in modo controllato</a:t>
            </a:r>
            <a:r>
              <a:rPr lang="it-CH" dirty="0"/>
              <a:t> e non bruscamente</a:t>
            </a:r>
          </a:p>
        </p:txBody>
      </p:sp>
      <p:sp>
        <p:nvSpPr>
          <p:cNvPr id="10" name="Content Placeholder 2">
            <a:extLst>
              <a:ext uri="{FF2B5EF4-FFF2-40B4-BE49-F238E27FC236}">
                <a16:creationId xmlns:a16="http://schemas.microsoft.com/office/drawing/2014/main" id="{43C237EA-5123-4267-882C-D30DE1020CE7}"/>
              </a:ext>
            </a:extLst>
          </p:cNvPr>
          <p:cNvSpPr txBox="1">
            <a:spLocks/>
          </p:cNvSpPr>
          <p:nvPr/>
        </p:nvSpPr>
        <p:spPr>
          <a:xfrm>
            <a:off x="551384" y="3847436"/>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Distribuire il carico</a:t>
            </a:r>
            <a:r>
              <a:rPr lang="it-CH" dirty="0"/>
              <a:t> su entrambi i lati</a:t>
            </a:r>
          </a:p>
        </p:txBody>
      </p:sp>
      <p:sp>
        <p:nvSpPr>
          <p:cNvPr id="11" name="Content Placeholder 2">
            <a:extLst>
              <a:ext uri="{FF2B5EF4-FFF2-40B4-BE49-F238E27FC236}">
                <a16:creationId xmlns:a16="http://schemas.microsoft.com/office/drawing/2014/main" id="{43C237EA-5123-4267-882C-D30DE1020CE7}"/>
              </a:ext>
            </a:extLst>
          </p:cNvPr>
          <p:cNvSpPr txBox="1">
            <a:spLocks/>
          </p:cNvSpPr>
          <p:nvPr/>
        </p:nvSpPr>
        <p:spPr>
          <a:xfrm>
            <a:off x="551384" y="4393284"/>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Garantire la visibilità </a:t>
            </a:r>
            <a:r>
              <a:rPr lang="it-CH" dirty="0"/>
              <a:t>per vedere dove si cammina</a:t>
            </a:r>
          </a:p>
          <a:p>
            <a:pPr>
              <a:buClr>
                <a:schemeClr val="tx1"/>
              </a:buClr>
            </a:pPr>
            <a:endParaRPr lang="it-CH" dirty="0"/>
          </a:p>
        </p:txBody>
      </p:sp>
      <p:pic>
        <p:nvPicPr>
          <p:cNvPr id="15" name="Picture 2">
            <a:extLst>
              <a:ext uri="{FF2B5EF4-FFF2-40B4-BE49-F238E27FC236}">
                <a16:creationId xmlns:a16="http://schemas.microsoft.com/office/drawing/2014/main" id="{BC834E68-9843-4D33-9475-E89E232DC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84"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7765507E-1971-4EAC-A4E7-10D7E8468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945A3C28-353E-4527-B012-7DD929A3E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E646EB9A-739B-476F-83DE-B1593EF47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91"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CEA85-2BB4-4262-9440-DCE0541EEE5C}"/>
              </a:ext>
            </a:extLst>
          </p:cNvPr>
          <p:cNvSpPr>
            <a:spLocks noGrp="1"/>
          </p:cNvSpPr>
          <p:nvPr>
            <p:ph type="title"/>
          </p:nvPr>
        </p:nvSpPr>
        <p:spPr/>
        <p:txBody>
          <a:bodyPr/>
          <a:lstStyle/>
          <a:p>
            <a:r>
              <a:rPr lang="it-CH" dirty="0"/>
              <a:t>Riepilogo e conclusione</a:t>
            </a:r>
          </a:p>
        </p:txBody>
      </p:sp>
      <p:sp>
        <p:nvSpPr>
          <p:cNvPr id="5" name="Foliennummernplatzhalter 4">
            <a:extLst>
              <a:ext uri="{FF2B5EF4-FFF2-40B4-BE49-F238E27FC236}">
                <a16:creationId xmlns:a16="http://schemas.microsoft.com/office/drawing/2014/main" id="{5794FB1A-A426-42FE-8217-19087240955C}"/>
              </a:ext>
            </a:extLst>
          </p:cNvPr>
          <p:cNvSpPr>
            <a:spLocks noGrp="1"/>
          </p:cNvSpPr>
          <p:nvPr>
            <p:ph type="sldNum" sz="quarter" idx="12"/>
          </p:nvPr>
        </p:nvSpPr>
        <p:spPr/>
        <p:txBody>
          <a:bodyPr/>
          <a:lstStyle/>
          <a:p>
            <a:fld id="{139F98D0-71E7-43F5-BAC0-8CEC7D1F1CAC}" type="slidenum">
              <a:rPr lang="de-CH" smtClean="0"/>
              <a:pPr/>
              <a:t>24</a:t>
            </a:fld>
            <a:endParaRPr lang="it-CH" dirty="0"/>
          </a:p>
        </p:txBody>
      </p:sp>
    </p:spTree>
    <p:extLst>
      <p:ext uri="{BB962C8B-B14F-4D97-AF65-F5344CB8AC3E}">
        <p14:creationId xmlns:p14="http://schemas.microsoft.com/office/powerpoint/2010/main" val="177950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403B4-CA90-41BB-9283-918F32916A0D}"/>
              </a:ext>
            </a:extLst>
          </p:cNvPr>
          <p:cNvSpPr>
            <a:spLocks noGrp="1"/>
          </p:cNvSpPr>
          <p:nvPr>
            <p:ph type="title"/>
          </p:nvPr>
        </p:nvSpPr>
        <p:spPr/>
        <p:txBody>
          <a:bodyPr/>
          <a:lstStyle/>
          <a:p>
            <a:r>
              <a:rPr lang="it-CH" dirty="0"/>
              <a:t>L'unione fa la forza</a:t>
            </a:r>
          </a:p>
        </p:txBody>
      </p:sp>
      <p:sp>
        <p:nvSpPr>
          <p:cNvPr id="6" name="Foliennummernplatzhalter 5">
            <a:extLst>
              <a:ext uri="{FF2B5EF4-FFF2-40B4-BE49-F238E27FC236}">
                <a16:creationId xmlns:a16="http://schemas.microsoft.com/office/drawing/2014/main" id="{8807A081-8BC7-47F5-BFC5-DAC35F7685FA}"/>
              </a:ext>
            </a:extLst>
          </p:cNvPr>
          <p:cNvSpPr>
            <a:spLocks noGrp="1"/>
          </p:cNvSpPr>
          <p:nvPr>
            <p:ph type="sldNum" sz="quarter" idx="12"/>
          </p:nvPr>
        </p:nvSpPr>
        <p:spPr/>
        <p:txBody>
          <a:bodyPr/>
          <a:lstStyle/>
          <a:p>
            <a:fld id="{86FBE615-59AB-43FA-AD56-B2490B7B2CB2}" type="slidenum">
              <a:rPr lang="de-CH" smtClean="0"/>
              <a:pPr/>
              <a:t>25</a:t>
            </a:fld>
            <a:endParaRPr lang="it-CH" dirty="0"/>
          </a:p>
        </p:txBody>
      </p:sp>
      <p:pic>
        <p:nvPicPr>
          <p:cNvPr id="8" name="Grafik 7">
            <a:extLst>
              <a:ext uri="{FF2B5EF4-FFF2-40B4-BE49-F238E27FC236}">
                <a16:creationId xmlns:a16="http://schemas.microsoft.com/office/drawing/2014/main" id="{3423EE08-9231-4D90-8FDA-CA79AE48A621}"/>
              </a:ext>
            </a:extLst>
          </p:cNvPr>
          <p:cNvPicPr>
            <a:picLocks noChangeAspect="1"/>
          </p:cNvPicPr>
          <p:nvPr/>
        </p:nvPicPr>
        <p:blipFill rotWithShape="1">
          <a:blip r:embed="rId3"/>
          <a:srcRect t="16060" b="21708"/>
          <a:stretch/>
        </p:blipFill>
        <p:spPr>
          <a:xfrm>
            <a:off x="463554" y="1381290"/>
            <a:ext cx="11264892" cy="3416695"/>
          </a:xfrm>
          <a:prstGeom prst="rect">
            <a:avLst/>
          </a:prstGeom>
        </p:spPr>
      </p:pic>
      <p:sp>
        <p:nvSpPr>
          <p:cNvPr id="9" name="Textfeld 8">
            <a:extLst>
              <a:ext uri="{FF2B5EF4-FFF2-40B4-BE49-F238E27FC236}">
                <a16:creationId xmlns:a16="http://schemas.microsoft.com/office/drawing/2014/main" id="{23A56E8A-18B6-4DB6-8EFA-8E22B85CC016}"/>
              </a:ext>
            </a:extLst>
          </p:cNvPr>
          <p:cNvSpPr txBox="1"/>
          <p:nvPr/>
        </p:nvSpPr>
        <p:spPr>
          <a:xfrm>
            <a:off x="4943872" y="4918676"/>
            <a:ext cx="3240360" cy="830997"/>
          </a:xfrm>
          <a:prstGeom prst="rect">
            <a:avLst/>
          </a:prstGeom>
          <a:noFill/>
        </p:spPr>
        <p:txBody>
          <a:bodyPr wrap="square" lIns="0" tIns="0" rIns="0" bIns="0" rtlCol="0">
            <a:spAutoFit/>
          </a:bodyPr>
          <a:lstStyle/>
          <a:p>
            <a:r>
              <a:rPr lang="it-CH" dirty="0"/>
              <a:t>Afferra il carico con una presa sicura e mantieni la schiena dritta.</a:t>
            </a:r>
          </a:p>
        </p:txBody>
      </p:sp>
      <p:sp>
        <p:nvSpPr>
          <p:cNvPr id="10" name="Textfeld 9">
            <a:extLst>
              <a:ext uri="{FF2B5EF4-FFF2-40B4-BE49-F238E27FC236}">
                <a16:creationId xmlns:a16="http://schemas.microsoft.com/office/drawing/2014/main" id="{338B0692-7D31-4402-9637-EB8F9BD7FAB7}"/>
              </a:ext>
            </a:extLst>
          </p:cNvPr>
          <p:cNvSpPr txBox="1"/>
          <p:nvPr/>
        </p:nvSpPr>
        <p:spPr>
          <a:xfrm>
            <a:off x="1055440" y="4917435"/>
            <a:ext cx="3384376" cy="553998"/>
          </a:xfrm>
          <a:prstGeom prst="rect">
            <a:avLst/>
          </a:prstGeom>
          <a:noFill/>
        </p:spPr>
        <p:txBody>
          <a:bodyPr wrap="square" lIns="0" tIns="0" rIns="0" bIns="0" rtlCol="0">
            <a:spAutoFit/>
          </a:bodyPr>
          <a:lstStyle/>
          <a:p>
            <a:r>
              <a:rPr lang="it-CH" dirty="0"/>
              <a:t>Posizionati davanti al carico con le gambe divaricate alla larghezza delle spalle.</a:t>
            </a:r>
          </a:p>
        </p:txBody>
      </p:sp>
      <p:sp>
        <p:nvSpPr>
          <p:cNvPr id="11" name="Textfeld 10">
            <a:extLst>
              <a:ext uri="{FF2B5EF4-FFF2-40B4-BE49-F238E27FC236}">
                <a16:creationId xmlns:a16="http://schemas.microsoft.com/office/drawing/2014/main" id="{269941DF-6E44-40DB-9ABC-C6B6626AE455}"/>
              </a:ext>
            </a:extLst>
          </p:cNvPr>
          <p:cNvSpPr txBox="1"/>
          <p:nvPr/>
        </p:nvSpPr>
        <p:spPr>
          <a:xfrm>
            <a:off x="8688288" y="4866091"/>
            <a:ext cx="3240360" cy="1107996"/>
          </a:xfrm>
          <a:prstGeom prst="rect">
            <a:avLst/>
          </a:prstGeom>
          <a:noFill/>
        </p:spPr>
        <p:txBody>
          <a:bodyPr wrap="square" lIns="0" tIns="0" rIns="0" bIns="0" rtlCol="0">
            <a:spAutoFit/>
          </a:bodyPr>
          <a:lstStyle/>
          <a:p>
            <a:r>
              <a:rPr lang="it-CH" dirty="0"/>
              <a:t>Trasporta il carico vicino al corpo in posizione eretta. Spalle e gomiti sono rilassati.</a:t>
            </a:r>
          </a:p>
        </p:txBody>
      </p:sp>
    </p:spTree>
    <p:extLst>
      <p:ext uri="{BB962C8B-B14F-4D97-AF65-F5344CB8AC3E}">
        <p14:creationId xmlns:p14="http://schemas.microsoft.com/office/powerpoint/2010/main" val="382085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7353E-BC3E-4126-AAB0-2913A3157641}"/>
              </a:ext>
            </a:extLst>
          </p:cNvPr>
          <p:cNvSpPr>
            <a:spLocks noGrp="1"/>
          </p:cNvSpPr>
          <p:nvPr>
            <p:ph type="title"/>
          </p:nvPr>
        </p:nvSpPr>
        <p:spPr/>
        <p:txBody>
          <a:bodyPr/>
          <a:lstStyle/>
          <a:p>
            <a:r>
              <a:rPr lang="it-CH" dirty="0"/>
              <a:t>Cosa avete imparato? </a:t>
            </a:r>
          </a:p>
        </p:txBody>
      </p:sp>
      <p:sp>
        <p:nvSpPr>
          <p:cNvPr id="3" name="Inhaltsplatzhalter 2">
            <a:extLst>
              <a:ext uri="{FF2B5EF4-FFF2-40B4-BE49-F238E27FC236}">
                <a16:creationId xmlns:a16="http://schemas.microsoft.com/office/drawing/2014/main" id="{1712E3B9-CCA8-4B92-98DC-68C29337BA1F}"/>
              </a:ext>
            </a:extLst>
          </p:cNvPr>
          <p:cNvSpPr>
            <a:spLocks noGrp="1"/>
          </p:cNvSpPr>
          <p:nvPr>
            <p:ph idx="1"/>
          </p:nvPr>
        </p:nvSpPr>
        <p:spPr/>
        <p:txBody>
          <a:bodyPr/>
          <a:lstStyle/>
          <a:p>
            <a:pPr marL="0" indent="0" algn="ctr">
              <a:buNone/>
            </a:pPr>
            <a:r>
              <a:rPr lang="it-CH" u="sng" dirty="0">
                <a:solidFill>
                  <a:schemeClr val="accent5"/>
                </a:solidFill>
                <a:hlinkClick r:id="rId3"/>
              </a:rPr>
              <a:t>http://www.suva.ch/ev1</a:t>
            </a:r>
            <a:endParaRPr lang="it-CH" u="sng" dirty="0">
              <a:solidFill>
                <a:schemeClr val="accent5"/>
              </a:solidFill>
            </a:endParaRPr>
          </a:p>
        </p:txBody>
      </p:sp>
      <p:sp>
        <p:nvSpPr>
          <p:cNvPr id="6" name="Foliennummernplatzhalter 5">
            <a:extLst>
              <a:ext uri="{FF2B5EF4-FFF2-40B4-BE49-F238E27FC236}">
                <a16:creationId xmlns:a16="http://schemas.microsoft.com/office/drawing/2014/main" id="{9AB5BBB2-94DF-4A85-8C17-BDD2612D2456}"/>
              </a:ext>
            </a:extLst>
          </p:cNvPr>
          <p:cNvSpPr>
            <a:spLocks noGrp="1"/>
          </p:cNvSpPr>
          <p:nvPr>
            <p:ph type="sldNum" sz="quarter" idx="12"/>
          </p:nvPr>
        </p:nvSpPr>
        <p:spPr/>
        <p:txBody>
          <a:bodyPr/>
          <a:lstStyle/>
          <a:p>
            <a:fld id="{86FBE615-59AB-43FA-AD56-B2490B7B2CB2}" type="slidenum">
              <a:rPr lang="de-CH" smtClean="0"/>
              <a:pPr/>
              <a:t>26</a:t>
            </a:fld>
            <a:endParaRPr lang="it-CH" dirty="0"/>
          </a:p>
        </p:txBody>
      </p:sp>
      <p:pic>
        <p:nvPicPr>
          <p:cNvPr id="2050" name="Picture 2">
            <a:extLst>
              <a:ext uri="{FF2B5EF4-FFF2-40B4-BE49-F238E27FC236}">
                <a16:creationId xmlns:a16="http://schemas.microsoft.com/office/drawing/2014/main" id="{5C751963-57A5-433A-9517-B66ED2B87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25" b="13079"/>
          <a:stretch/>
        </p:blipFill>
        <p:spPr bwMode="auto">
          <a:xfrm>
            <a:off x="2695376" y="2213339"/>
            <a:ext cx="6801247" cy="39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8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E2ADD-920C-4187-B1FB-EFC1030A24D7}"/>
              </a:ext>
            </a:extLst>
          </p:cNvPr>
          <p:cNvSpPr>
            <a:spLocks noGrp="1"/>
          </p:cNvSpPr>
          <p:nvPr>
            <p:ph type="title"/>
          </p:nvPr>
        </p:nvSpPr>
        <p:spPr/>
        <p:txBody>
          <a:bodyPr/>
          <a:lstStyle/>
          <a:p>
            <a:r>
              <a:rPr lang="it-CH" dirty="0"/>
              <a:t>Filmato «Prima ragiona e poi solleva!» </a:t>
            </a:r>
          </a:p>
        </p:txBody>
      </p:sp>
      <p:sp>
        <p:nvSpPr>
          <p:cNvPr id="6" name="Foliennummernplatzhalter 5">
            <a:extLst>
              <a:ext uri="{FF2B5EF4-FFF2-40B4-BE49-F238E27FC236}">
                <a16:creationId xmlns:a16="http://schemas.microsoft.com/office/drawing/2014/main" id="{DB321CCF-04C6-455F-A651-E782700C31B5}"/>
              </a:ext>
            </a:extLst>
          </p:cNvPr>
          <p:cNvSpPr>
            <a:spLocks noGrp="1"/>
          </p:cNvSpPr>
          <p:nvPr>
            <p:ph type="sldNum" sz="quarter" idx="12"/>
          </p:nvPr>
        </p:nvSpPr>
        <p:spPr/>
        <p:txBody>
          <a:bodyPr/>
          <a:lstStyle/>
          <a:p>
            <a:fld id="{905133B1-196B-4806-87F8-E97E62673179}" type="slidenum">
              <a:rPr lang="de-CH" smtClean="0"/>
              <a:pPr/>
              <a:t>27</a:t>
            </a:fld>
            <a:endParaRPr lang="it-CH" dirty="0"/>
          </a:p>
        </p:txBody>
      </p:sp>
      <p:sp>
        <p:nvSpPr>
          <p:cNvPr id="9" name="Inhaltsplatzhalter 8">
            <a:extLst>
              <a:ext uri="{FF2B5EF4-FFF2-40B4-BE49-F238E27FC236}">
                <a16:creationId xmlns:a16="http://schemas.microsoft.com/office/drawing/2014/main" id="{6C676F31-174B-4B38-8736-FE8C8F3A207D}"/>
              </a:ext>
            </a:extLst>
          </p:cNvPr>
          <p:cNvSpPr>
            <a:spLocks noGrp="1"/>
          </p:cNvSpPr>
          <p:nvPr>
            <p:ph idx="1"/>
          </p:nvPr>
        </p:nvSpPr>
        <p:spPr/>
        <p:txBody>
          <a:bodyPr/>
          <a:lstStyle/>
          <a:p>
            <a:endParaRPr lang="it-CH" dirty="0"/>
          </a:p>
          <a:p>
            <a:pPr marL="0" indent="0">
              <a:buNone/>
            </a:pPr>
            <a:endParaRPr lang="it-CH" dirty="0"/>
          </a:p>
        </p:txBody>
      </p:sp>
      <p:pic>
        <p:nvPicPr>
          <p:cNvPr id="8" name="Grafik 7">
            <a:hlinkClick r:id="rId3"/>
            <a:extLst>
              <a:ext uri="{FF2B5EF4-FFF2-40B4-BE49-F238E27FC236}">
                <a16:creationId xmlns:a16="http://schemas.microsoft.com/office/drawing/2014/main" id="{3AD2E0CC-F58F-40E6-9889-22F5A5ABE241}"/>
              </a:ext>
            </a:extLst>
          </p:cNvPr>
          <p:cNvPicPr>
            <a:picLocks noChangeAspect="1"/>
          </p:cNvPicPr>
          <p:nvPr/>
        </p:nvPicPr>
        <p:blipFill rotWithShape="1">
          <a:blip r:embed="rId4"/>
          <a:srcRect l="28738" t="28543" r="38778" b="38199"/>
          <a:stretch/>
        </p:blipFill>
        <p:spPr>
          <a:xfrm>
            <a:off x="551384" y="1042464"/>
            <a:ext cx="8468350" cy="4773072"/>
          </a:xfrm>
          <a:prstGeom prst="rect">
            <a:avLst/>
          </a:prstGeom>
        </p:spPr>
      </p:pic>
    </p:spTree>
    <p:extLst>
      <p:ext uri="{BB962C8B-B14F-4D97-AF65-F5344CB8AC3E}">
        <p14:creationId xmlns:p14="http://schemas.microsoft.com/office/powerpoint/2010/main" val="7738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DA3A5-A994-4D85-9968-6C85B6A3E617}"/>
              </a:ext>
            </a:extLst>
          </p:cNvPr>
          <p:cNvSpPr>
            <a:spLocks noGrp="1"/>
          </p:cNvSpPr>
          <p:nvPr>
            <p:ph type="title"/>
          </p:nvPr>
        </p:nvSpPr>
        <p:spPr/>
        <p:txBody>
          <a:bodyPr/>
          <a:lstStyle/>
          <a:p>
            <a:r>
              <a:rPr lang="it-CH" dirty="0"/>
              <a:t>Sommario</a:t>
            </a:r>
          </a:p>
        </p:txBody>
      </p:sp>
      <p:sp>
        <p:nvSpPr>
          <p:cNvPr id="3" name="Inhaltsplatzhalter 2">
            <a:extLst>
              <a:ext uri="{FF2B5EF4-FFF2-40B4-BE49-F238E27FC236}">
                <a16:creationId xmlns:a16="http://schemas.microsoft.com/office/drawing/2014/main" id="{89B74ACF-23BD-4384-B884-0936AFC6B467}"/>
              </a:ext>
            </a:extLst>
          </p:cNvPr>
          <p:cNvSpPr>
            <a:spLocks noGrp="1"/>
          </p:cNvSpPr>
          <p:nvPr>
            <p:ph idx="1"/>
          </p:nvPr>
        </p:nvSpPr>
        <p:spPr>
          <a:xfrm>
            <a:off x="2567608" y="1624155"/>
            <a:ext cx="8568952" cy="4608513"/>
          </a:xfrm>
        </p:spPr>
        <p:txBody>
          <a:bodyPr/>
          <a:lstStyle/>
          <a:p>
            <a:pPr marL="0" indent="0">
              <a:buNone/>
            </a:pPr>
            <a:r>
              <a:rPr lang="it-CH" sz="2400" dirty="0"/>
              <a:t>1. Situazione iniziale e necessità di intervento in azienda</a:t>
            </a:r>
          </a:p>
          <a:p>
            <a:pPr marL="457200" indent="-457200">
              <a:buFont typeface="+mj-lt"/>
              <a:buAutoNum type="arabicPeriod"/>
            </a:pPr>
            <a:endParaRPr lang="it-CH" sz="2400" dirty="0"/>
          </a:p>
          <a:p>
            <a:pPr marL="457200" indent="-457200">
              <a:buFont typeface="+mj-lt"/>
              <a:buAutoNum type="arabicPeriod"/>
            </a:pPr>
            <a:endParaRPr lang="it-CH" sz="2400" dirty="0"/>
          </a:p>
          <a:p>
            <a:pPr marL="457200" indent="-457200">
              <a:buFont typeface="+mj-lt"/>
              <a:buAutoNum type="arabicPeriod"/>
            </a:pPr>
            <a:endParaRPr lang="it-CH" sz="2400" dirty="0"/>
          </a:p>
          <a:p>
            <a:pPr marL="457200" indent="-457200">
              <a:buFont typeface="+mj-lt"/>
              <a:buAutoNum type="arabicPeriod"/>
            </a:pPr>
            <a:endParaRPr lang="it-CH" sz="2400" dirty="0"/>
          </a:p>
          <a:p>
            <a:pPr marL="0" indent="0">
              <a:buNone/>
            </a:pPr>
            <a:r>
              <a:rPr lang="it-CH" sz="2400" dirty="0"/>
              <a:t>2. Nozioni di base di anatomia ed esercizi di compensazione</a:t>
            </a:r>
          </a:p>
          <a:p>
            <a:pPr marL="0" indent="0">
              <a:buNone/>
            </a:pPr>
            <a:endParaRPr lang="it-CH" sz="2400" dirty="0"/>
          </a:p>
          <a:p>
            <a:pPr marL="0" indent="0">
              <a:buNone/>
            </a:pPr>
            <a:endParaRPr lang="it-CH" sz="2400" dirty="0"/>
          </a:p>
          <a:p>
            <a:pPr marL="0" indent="0">
              <a:buNone/>
            </a:pPr>
            <a:endParaRPr lang="it-CH" sz="2400" dirty="0"/>
          </a:p>
          <a:p>
            <a:pPr marL="0" indent="0">
              <a:buNone/>
            </a:pPr>
            <a:endParaRPr lang="it-CH" sz="2400" dirty="0"/>
          </a:p>
          <a:p>
            <a:pPr marL="0" indent="0">
              <a:buNone/>
            </a:pPr>
            <a:r>
              <a:rPr lang="it-CH" sz="2400" dirty="0"/>
              <a:t>3. Lezione breve «Solleva in modo intelligente»</a:t>
            </a:r>
            <a:endParaRPr lang="it-CH" dirty="0"/>
          </a:p>
        </p:txBody>
      </p:sp>
      <p:sp>
        <p:nvSpPr>
          <p:cNvPr id="6" name="Foliennummernplatzhalter 5">
            <a:extLst>
              <a:ext uri="{FF2B5EF4-FFF2-40B4-BE49-F238E27FC236}">
                <a16:creationId xmlns:a16="http://schemas.microsoft.com/office/drawing/2014/main" id="{3A0B8017-E6CF-424D-ABE1-6D728E07D3B5}"/>
              </a:ext>
            </a:extLst>
          </p:cNvPr>
          <p:cNvSpPr>
            <a:spLocks noGrp="1"/>
          </p:cNvSpPr>
          <p:nvPr>
            <p:ph type="sldNum" sz="quarter" idx="12"/>
          </p:nvPr>
        </p:nvSpPr>
        <p:spPr/>
        <p:txBody>
          <a:bodyPr/>
          <a:lstStyle/>
          <a:p>
            <a:fld id="{905133B1-196B-4806-87F8-E97E62673179}" type="slidenum">
              <a:rPr lang="de-CH" smtClean="0"/>
              <a:pPr/>
              <a:t>3</a:t>
            </a:fld>
            <a:endParaRPr lang="it-CH" dirty="0"/>
          </a:p>
        </p:txBody>
      </p:sp>
      <p:pic>
        <p:nvPicPr>
          <p:cNvPr id="1026" name="Picture 2">
            <a:extLst>
              <a:ext uri="{FF2B5EF4-FFF2-40B4-BE49-F238E27FC236}">
                <a16:creationId xmlns:a16="http://schemas.microsoft.com/office/drawing/2014/main" id="{F7E45BC5-8413-4A2D-BBFB-6E13CAC5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1" y="3082839"/>
            <a:ext cx="1308907" cy="155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5A8F42C-4962-4BD5-891A-45B91344AD72}"/>
              </a:ext>
            </a:extLst>
          </p:cNvPr>
          <p:cNvPicPr>
            <a:picLocks noChangeAspect="1"/>
          </p:cNvPicPr>
          <p:nvPr/>
        </p:nvPicPr>
        <p:blipFill>
          <a:blip r:embed="rId3"/>
          <a:stretch>
            <a:fillRect/>
          </a:stretch>
        </p:blipFill>
        <p:spPr>
          <a:xfrm>
            <a:off x="375542" y="4422918"/>
            <a:ext cx="1647825" cy="1809750"/>
          </a:xfrm>
          <a:prstGeom prst="rect">
            <a:avLst/>
          </a:prstGeom>
        </p:spPr>
      </p:pic>
      <p:pic>
        <p:nvPicPr>
          <p:cNvPr id="1028" name="Picture 4">
            <a:extLst>
              <a:ext uri="{FF2B5EF4-FFF2-40B4-BE49-F238E27FC236}">
                <a16:creationId xmlns:a16="http://schemas.microsoft.com/office/drawing/2014/main" id="{A833CEAB-263C-4771-931C-B69DC1820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8" t="8692" r="36754"/>
          <a:stretch/>
        </p:blipFill>
        <p:spPr bwMode="auto">
          <a:xfrm>
            <a:off x="551384" y="1182788"/>
            <a:ext cx="1408267"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E369-1D6A-44CE-B85E-0A1B0297AFA0}"/>
              </a:ext>
            </a:extLst>
          </p:cNvPr>
          <p:cNvSpPr>
            <a:spLocks noGrp="1"/>
          </p:cNvSpPr>
          <p:nvPr>
            <p:ph type="title"/>
          </p:nvPr>
        </p:nvSpPr>
        <p:spPr/>
        <p:txBody>
          <a:bodyPr/>
          <a:lstStyle/>
          <a:p>
            <a:r>
              <a:rPr lang="it-CH" dirty="0"/>
              <a:t>1. Situazione iniziale e necessità di intervento in azienda</a:t>
            </a:r>
          </a:p>
        </p:txBody>
      </p:sp>
      <p:sp>
        <p:nvSpPr>
          <p:cNvPr id="5" name="Foliennummernplatzhalter 4">
            <a:extLst>
              <a:ext uri="{FF2B5EF4-FFF2-40B4-BE49-F238E27FC236}">
                <a16:creationId xmlns:a16="http://schemas.microsoft.com/office/drawing/2014/main" id="{39B74B19-D297-49A8-860E-CFAA431E99F8}"/>
              </a:ext>
            </a:extLst>
          </p:cNvPr>
          <p:cNvSpPr>
            <a:spLocks noGrp="1"/>
          </p:cNvSpPr>
          <p:nvPr>
            <p:ph type="sldNum" sz="quarter" idx="12"/>
          </p:nvPr>
        </p:nvSpPr>
        <p:spPr/>
        <p:txBody>
          <a:bodyPr/>
          <a:lstStyle/>
          <a:p>
            <a:fld id="{139F98D0-71E7-43F5-BAC0-8CEC7D1F1CAC}" type="slidenum">
              <a:rPr lang="de-CH" smtClean="0"/>
              <a:pPr/>
              <a:t>4</a:t>
            </a:fld>
            <a:endParaRPr lang="it-CH" dirty="0"/>
          </a:p>
        </p:txBody>
      </p:sp>
    </p:spTree>
    <p:extLst>
      <p:ext uri="{BB962C8B-B14F-4D97-AF65-F5344CB8AC3E}">
        <p14:creationId xmlns:p14="http://schemas.microsoft.com/office/powerpoint/2010/main" val="66772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it-CH" dirty="0"/>
              <a:t>Indicare i punti del corpo dove si accusano più spesso disturbi</a:t>
            </a:r>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5</a:t>
            </a:fld>
            <a:endParaRPr lang="it-CH" dirty="0"/>
          </a:p>
        </p:txBody>
      </p:sp>
      <p:pic>
        <p:nvPicPr>
          <p:cNvPr id="10" name="Grafik 9">
            <a:extLst>
              <a:ext uri="{FF2B5EF4-FFF2-40B4-BE49-F238E27FC236}">
                <a16:creationId xmlns:a16="http://schemas.microsoft.com/office/drawing/2014/main" id="{8A2F7187-4CC9-4E85-9F0A-0DB39E53527E}"/>
              </a:ext>
            </a:extLst>
          </p:cNvPr>
          <p:cNvPicPr>
            <a:picLocks noChangeAspect="1"/>
          </p:cNvPicPr>
          <p:nvPr/>
        </p:nvPicPr>
        <p:blipFill>
          <a:blip r:embed="rId3"/>
          <a:stretch>
            <a:fillRect/>
          </a:stretch>
        </p:blipFill>
        <p:spPr>
          <a:xfrm>
            <a:off x="263352" y="1052736"/>
            <a:ext cx="5368851" cy="5328592"/>
          </a:xfrm>
          <a:prstGeom prst="rect">
            <a:avLst/>
          </a:prstGeom>
        </p:spPr>
      </p:pic>
    </p:spTree>
    <p:extLst>
      <p:ext uri="{BB962C8B-B14F-4D97-AF65-F5344CB8AC3E}">
        <p14:creationId xmlns:p14="http://schemas.microsoft.com/office/powerpoint/2010/main" val="34515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BA1EB-ADC2-4DAD-8C42-0EE901642CCF}"/>
              </a:ext>
            </a:extLst>
          </p:cNvPr>
          <p:cNvSpPr>
            <a:spLocks noGrp="1"/>
          </p:cNvSpPr>
          <p:nvPr>
            <p:ph type="title"/>
          </p:nvPr>
        </p:nvSpPr>
        <p:spPr/>
        <p:txBody>
          <a:bodyPr/>
          <a:lstStyle/>
          <a:p>
            <a:r>
              <a:rPr lang="it-CH" dirty="0"/>
              <a:t>Azienda xy: assenze</a:t>
            </a:r>
          </a:p>
        </p:txBody>
      </p:sp>
      <p:sp>
        <p:nvSpPr>
          <p:cNvPr id="3" name="Inhaltsplatzhalter 2">
            <a:extLst>
              <a:ext uri="{FF2B5EF4-FFF2-40B4-BE49-F238E27FC236}">
                <a16:creationId xmlns:a16="http://schemas.microsoft.com/office/drawing/2014/main" id="{9A865B90-2979-4F91-B763-BE26572D8E57}"/>
              </a:ext>
            </a:extLst>
          </p:cNvPr>
          <p:cNvSpPr>
            <a:spLocks noGrp="1"/>
          </p:cNvSpPr>
          <p:nvPr>
            <p:ph idx="1"/>
          </p:nvPr>
        </p:nvSpPr>
        <p:spPr/>
        <p:txBody>
          <a:bodyPr/>
          <a:lstStyle/>
          <a:p>
            <a:pPr>
              <a:buFontTx/>
              <a:buChar char="-"/>
            </a:pPr>
            <a:endParaRPr lang="it-CH" dirty="0"/>
          </a:p>
          <a:p>
            <a:endParaRPr lang="it-CH" dirty="0"/>
          </a:p>
        </p:txBody>
      </p:sp>
      <p:sp>
        <p:nvSpPr>
          <p:cNvPr id="6" name="Foliennummernplatzhalter 5">
            <a:extLst>
              <a:ext uri="{FF2B5EF4-FFF2-40B4-BE49-F238E27FC236}">
                <a16:creationId xmlns:a16="http://schemas.microsoft.com/office/drawing/2014/main" id="{9C431942-D6A9-4152-85F7-86CB1DB6F3E4}"/>
              </a:ext>
            </a:extLst>
          </p:cNvPr>
          <p:cNvSpPr>
            <a:spLocks noGrp="1"/>
          </p:cNvSpPr>
          <p:nvPr>
            <p:ph type="sldNum" sz="quarter" idx="12"/>
          </p:nvPr>
        </p:nvSpPr>
        <p:spPr/>
        <p:txBody>
          <a:bodyPr/>
          <a:lstStyle/>
          <a:p>
            <a:fld id="{905133B1-196B-4806-87F8-E97E62673179}" type="slidenum">
              <a:rPr lang="de-CH" smtClean="0"/>
              <a:pPr/>
              <a:t>6</a:t>
            </a:fld>
            <a:endParaRPr lang="it-CH" dirty="0"/>
          </a:p>
        </p:txBody>
      </p:sp>
      <p:sp>
        <p:nvSpPr>
          <p:cNvPr id="7" name="Textplatzhalter 6">
            <a:extLst>
              <a:ext uri="{FF2B5EF4-FFF2-40B4-BE49-F238E27FC236}">
                <a16:creationId xmlns:a16="http://schemas.microsoft.com/office/drawing/2014/main" id="{4FEC8C9D-95A9-46CB-A1AA-685DEA33FA69}"/>
              </a:ext>
            </a:extLst>
          </p:cNvPr>
          <p:cNvSpPr>
            <a:spLocks noGrp="1"/>
          </p:cNvSpPr>
          <p:nvPr>
            <p:ph type="body" sz="quarter" idx="13"/>
          </p:nvPr>
        </p:nvSpPr>
        <p:spPr/>
        <p:txBody>
          <a:bodyPr/>
          <a:lstStyle/>
          <a:p>
            <a:endParaRPr lang="it-CH" dirty="0"/>
          </a:p>
        </p:txBody>
      </p:sp>
    </p:spTree>
    <p:extLst>
      <p:ext uri="{BB962C8B-B14F-4D97-AF65-F5344CB8AC3E}">
        <p14:creationId xmlns:p14="http://schemas.microsoft.com/office/powerpoint/2010/main" val="35646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it-CH" dirty="0"/>
              <a:t>Assenza per malattia e infortunio</a:t>
            </a:r>
            <a:br>
              <a:rPr lang="de-CH" dirty="0"/>
            </a:br>
            <a:r>
              <a:rPr lang="it-CH" dirty="0"/>
              <a:t>Giorni di assenza per occupato a tempo </a:t>
            </a:r>
            <a:r>
              <a:rPr lang="it-CH"/>
              <a:t>pieno 2018 - 2020</a:t>
            </a:r>
            <a:br>
              <a:rPr lang="de-CH" dirty="0"/>
            </a:br>
            <a:endParaRPr lang="it-CH" dirty="0"/>
          </a:p>
        </p:txBody>
      </p:sp>
      <p:sp>
        <p:nvSpPr>
          <p:cNvPr id="7" name="Textplatzhalter 6"/>
          <p:cNvSpPr>
            <a:spLocks noGrp="1"/>
          </p:cNvSpPr>
          <p:nvPr>
            <p:ph type="body" sz="quarter" idx="13"/>
          </p:nvPr>
        </p:nvSpPr>
        <p:spPr/>
        <p:txBody>
          <a:bodyPr/>
          <a:lstStyle/>
          <a:p>
            <a:r>
              <a:rPr lang="it-CH" dirty="0"/>
              <a:t>Fonte: Ufficio federale di statistica 2021</a:t>
            </a:r>
          </a:p>
        </p:txBody>
      </p:sp>
      <p:sp>
        <p:nvSpPr>
          <p:cNvPr id="8" name="Inhaltsplatzhalter 2"/>
          <p:cNvSpPr txBox="1">
            <a:spLocks/>
          </p:cNvSpPr>
          <p:nvPr/>
        </p:nvSpPr>
        <p:spPr>
          <a:xfrm>
            <a:off x="395288" y="1340768"/>
            <a:ext cx="8431200" cy="4937632"/>
          </a:xfrm>
          <a:prstGeom prst="rect">
            <a:avLst/>
          </a:prstGeom>
        </p:spPr>
        <p:txBody>
          <a:bodyPr vert="horz" lIns="0" tIns="0" rIns="0" bIns="0" rtlCol="0" anchor="ctr">
            <a:noAutofit/>
          </a:bodyPr>
          <a:lstStyle>
            <a:defPPr>
              <a:defRPr lang="aa-ET"/>
            </a:defPPr>
            <a:lvl1pPr marL="0" algn="l" defTabSz="914400" rtl="0" eaLnBrk="1" latinLnBrk="0" hangingPunct="1">
              <a:defRPr sz="10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t-CH" dirty="0"/>
          </a:p>
          <a:p>
            <a:endParaRPr lang="it-CH" dirty="0"/>
          </a:p>
        </p:txBody>
      </p:sp>
      <p:graphicFrame>
        <p:nvGraphicFramePr>
          <p:cNvPr id="10" name="Group 108"/>
          <p:cNvGraphicFramePr>
            <a:graphicFrameLocks/>
          </p:cNvGraphicFramePr>
          <p:nvPr/>
        </p:nvGraphicFramePr>
        <p:xfrm>
          <a:off x="546071" y="1556791"/>
          <a:ext cx="11094544" cy="4258836"/>
        </p:xfrm>
        <a:graphic>
          <a:graphicData uri="http://schemas.openxmlformats.org/drawingml/2006/table">
            <a:tbl>
              <a:tblPr/>
              <a:tblGrid>
                <a:gridCol w="4934065">
                  <a:extLst>
                    <a:ext uri="{9D8B030D-6E8A-4147-A177-3AD203B41FA5}">
                      <a16:colId xmlns:a16="http://schemas.microsoft.com/office/drawing/2014/main" val="20000"/>
                    </a:ext>
                  </a:extLst>
                </a:gridCol>
                <a:gridCol w="2053493">
                  <a:extLst>
                    <a:ext uri="{9D8B030D-6E8A-4147-A177-3AD203B41FA5}">
                      <a16:colId xmlns:a16="http://schemas.microsoft.com/office/drawing/2014/main" val="20001"/>
                    </a:ext>
                  </a:extLst>
                </a:gridCol>
                <a:gridCol w="2053493">
                  <a:extLst>
                    <a:ext uri="{9D8B030D-6E8A-4147-A177-3AD203B41FA5}">
                      <a16:colId xmlns:a16="http://schemas.microsoft.com/office/drawing/2014/main" val="20002"/>
                    </a:ext>
                  </a:extLst>
                </a:gridCol>
                <a:gridCol w="2053493">
                  <a:extLst>
                    <a:ext uri="{9D8B030D-6E8A-4147-A177-3AD203B41FA5}">
                      <a16:colId xmlns:a16="http://schemas.microsoft.com/office/drawing/2014/main" val="20003"/>
                    </a:ext>
                  </a:extLst>
                </a:gridCol>
              </a:tblGrid>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1" i="0" u="none" strike="noStrike" cap="none" normalizeH="0" baseline="0" dirty="0">
                          <a:ln>
                            <a:noFill/>
                          </a:ln>
                          <a:solidFill>
                            <a:schemeClr val="tx1"/>
                          </a:solidFill>
                          <a:effectLst/>
                          <a:latin typeface="Arial" charset="0"/>
                          <a:ea typeface="Times New Roman" pitchFamily="18" charset="0"/>
                          <a:cs typeface="Arial" charset="0"/>
                        </a:rPr>
                        <a:t>Settore</a:t>
                      </a: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 (ramo economico)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2020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Edilizia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9.2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Attività finanziarie e assicurative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5.2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Settore alberghiero e della ristorazione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Sanità e assistenza sociale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10.2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Commercio e riparazione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1" i="0" u="none" strike="noStrike" cap="none" normalizeH="0" baseline="0" dirty="0">
                          <a:ln>
                            <a:noFill/>
                          </a:ln>
                          <a:solidFill>
                            <a:schemeClr val="tx1"/>
                          </a:solidFill>
                          <a:effectLst/>
                          <a:latin typeface="Arial" charset="0"/>
                          <a:ea typeface="Times New Roman" pitchFamily="18" charset="0"/>
                          <a:cs typeface="Arial" charset="0"/>
                        </a:rPr>
                        <a:t>Media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a:ln>
                            <a:noFill/>
                          </a:ln>
                          <a:solidFill>
                            <a:schemeClr val="tx1"/>
                          </a:solidFill>
                          <a:effectLst/>
                          <a:latin typeface="Arial" charset="0"/>
                          <a:ea typeface="Times New Roman" pitchFamily="18" charset="0"/>
                          <a:cs typeface="Arial" charset="0"/>
                        </a:rPr>
                        <a:t>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1" i="0" u="none" strike="noStrike" kern="1200" cap="none" normalizeH="0" baseline="0" dirty="0">
                          <a:ln>
                            <a:noFill/>
                          </a:ln>
                          <a:solidFill>
                            <a:schemeClr val="tx1"/>
                          </a:solidFill>
                          <a:effectLst/>
                          <a:latin typeface="Arial" charset="0"/>
                          <a:ea typeface="Times New Roman" pitchFamily="18" charset="0"/>
                          <a:cs typeface="Arial" charset="0"/>
                        </a:rPr>
                        <a:t>7.4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65000"/>
                      </a:schemeClr>
                    </a:solidFill>
                  </a:tcPr>
                </a:tc>
                <a:extLst>
                  <a:ext uri="{0D108BD9-81ED-4DB2-BD59-A6C34878D82A}">
                    <a16:rowId xmlns:a16="http://schemas.microsoft.com/office/drawing/2014/main" val="10006"/>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Immobili e altri servizi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Informazione e comunicazione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4.8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Amministrazione pubblica, difesa, assicurazione sociale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Attività manifatturiere e di approvvigionamento energetico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7.8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549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i="0" u="none" strike="noStrike" cap="none" normalizeH="0" baseline="0" dirty="0">
                          <a:ln>
                            <a:noFill/>
                          </a:ln>
                          <a:solidFill>
                            <a:schemeClr val="tx1"/>
                          </a:solidFill>
                          <a:effectLst/>
                          <a:latin typeface="Arial" charset="0"/>
                          <a:ea typeface="Times New Roman" pitchFamily="18" charset="0"/>
                          <a:cs typeface="Arial" charset="0"/>
                        </a:rPr>
                        <a:t>Trasporto e magazzinaggio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cap="none" normalizeH="0" baseline="0" dirty="0">
                          <a:ln>
                            <a:noFill/>
                          </a:ln>
                          <a:solidFill>
                            <a:schemeClr val="tx1"/>
                          </a:solidFill>
                          <a:effectLst/>
                          <a:latin typeface="Arial" charset="0"/>
                          <a:ea typeface="Times New Roman" pitchFamily="18" charset="0"/>
                          <a:cs typeface="Arial" charset="0"/>
                        </a:rPr>
                        <a:t>8.5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200" b="0" i="0" u="none" strike="noStrike" kern="1200" cap="none" normalizeH="0" baseline="0" dirty="0">
                          <a:ln>
                            <a:noFill/>
                          </a:ln>
                          <a:solidFill>
                            <a:schemeClr val="tx1"/>
                          </a:solidFill>
                          <a:effectLst/>
                          <a:latin typeface="Arial" charset="0"/>
                          <a:ea typeface="Times New Roman" pitchFamily="18" charset="0"/>
                          <a:cs typeface="Arial" charset="0"/>
                        </a:rPr>
                        <a:t>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bl>
          </a:graphicData>
        </a:graphic>
      </p:graphicFrame>
      <p:sp>
        <p:nvSpPr>
          <p:cNvPr id="4" name="Foliennummernplatzhalter 3">
            <a:extLst>
              <a:ext uri="{FF2B5EF4-FFF2-40B4-BE49-F238E27FC236}">
                <a16:creationId xmlns:a16="http://schemas.microsoft.com/office/drawing/2014/main" id="{A437959D-6487-4A15-937C-2EDFBAB734E4}"/>
              </a:ext>
            </a:extLst>
          </p:cNvPr>
          <p:cNvSpPr>
            <a:spLocks noGrp="1"/>
          </p:cNvSpPr>
          <p:nvPr>
            <p:ph type="sldNum" sz="quarter" idx="12"/>
          </p:nvPr>
        </p:nvSpPr>
        <p:spPr/>
        <p:txBody>
          <a:bodyPr/>
          <a:lstStyle/>
          <a:p>
            <a:fld id="{905133B1-196B-4806-87F8-E97E62673179}" type="slidenum">
              <a:rPr lang="de-CH" smtClean="0"/>
              <a:pPr/>
              <a:t>7</a:t>
            </a:fld>
            <a:endParaRPr lang="it-CH" dirty="0"/>
          </a:p>
        </p:txBody>
      </p:sp>
    </p:spTree>
    <p:extLst>
      <p:ext uri="{BB962C8B-B14F-4D97-AF65-F5344CB8AC3E}">
        <p14:creationId xmlns:p14="http://schemas.microsoft.com/office/powerpoint/2010/main" val="23367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2F97F-2AAA-4203-9862-C1BDBBA33D96}"/>
              </a:ext>
            </a:extLst>
          </p:cNvPr>
          <p:cNvSpPr>
            <a:spLocks noGrp="1"/>
          </p:cNvSpPr>
          <p:nvPr>
            <p:ph type="title"/>
          </p:nvPr>
        </p:nvSpPr>
        <p:spPr/>
        <p:txBody>
          <a:bodyPr/>
          <a:lstStyle/>
          <a:p>
            <a:r>
              <a:rPr lang="it-CH" dirty="0"/>
              <a:t>L'80 per cento dei giorni di assenza è dovuto a malattia.</a:t>
            </a:r>
          </a:p>
        </p:txBody>
      </p:sp>
      <p:sp>
        <p:nvSpPr>
          <p:cNvPr id="3" name="Inhaltsplatzhalter 2">
            <a:extLst>
              <a:ext uri="{FF2B5EF4-FFF2-40B4-BE49-F238E27FC236}">
                <a16:creationId xmlns:a16="http://schemas.microsoft.com/office/drawing/2014/main" id="{E27F874A-A18F-4197-B5D7-8D47B519E403}"/>
              </a:ext>
            </a:extLst>
          </p:cNvPr>
          <p:cNvSpPr>
            <a:spLocks noGrp="1"/>
          </p:cNvSpPr>
          <p:nvPr>
            <p:ph sz="half" idx="1"/>
          </p:nvPr>
        </p:nvSpPr>
        <p:spPr/>
        <p:txBody>
          <a:bodyPr/>
          <a:lstStyle/>
          <a:p>
            <a:endParaRPr lang="it-CH" dirty="0"/>
          </a:p>
        </p:txBody>
      </p:sp>
      <p:sp>
        <p:nvSpPr>
          <p:cNvPr id="4" name="Inhaltsplatzhalter 3">
            <a:extLst>
              <a:ext uri="{FF2B5EF4-FFF2-40B4-BE49-F238E27FC236}">
                <a16:creationId xmlns:a16="http://schemas.microsoft.com/office/drawing/2014/main" id="{CD6A4CDF-DA71-4798-A22C-B43A8F7C23E8}"/>
              </a:ext>
            </a:extLst>
          </p:cNvPr>
          <p:cNvSpPr>
            <a:spLocks noGrp="1"/>
          </p:cNvSpPr>
          <p:nvPr>
            <p:ph sz="half" idx="2"/>
          </p:nvPr>
        </p:nvSpPr>
        <p:spPr>
          <a:xfrm>
            <a:off x="5519936" y="1557339"/>
            <a:ext cx="6120680" cy="4608512"/>
          </a:xfrm>
        </p:spPr>
        <p:txBody>
          <a:bodyPr/>
          <a:lstStyle/>
          <a:p>
            <a:r>
              <a:rPr lang="it-CH" b="1" kern="0" dirty="0">
                <a:solidFill>
                  <a:srgbClr val="00B8CF"/>
                </a:solidFill>
              </a:rPr>
              <a:t>13 per cento dei giorni di assenza dovuto a IP</a:t>
            </a:r>
          </a:p>
          <a:p>
            <a:endParaRPr lang="it-CH" b="1" kern="0" dirty="0">
              <a:solidFill>
                <a:srgbClr val="00B8CF"/>
              </a:solidFill>
            </a:endParaRPr>
          </a:p>
          <a:p>
            <a:r>
              <a:rPr lang="it-CH" b="1" kern="0" dirty="0">
                <a:solidFill>
                  <a:srgbClr val="FFC180"/>
                </a:solidFill>
              </a:rPr>
              <a:t>20 per cento dei giorni di assenza dovuto a INP</a:t>
            </a:r>
          </a:p>
          <a:p>
            <a:endParaRPr lang="it-CH" b="1" kern="0" dirty="0">
              <a:solidFill>
                <a:srgbClr val="FFC180"/>
              </a:solidFill>
            </a:endParaRPr>
          </a:p>
          <a:p>
            <a:r>
              <a:rPr lang="it-CH" b="1" kern="0" dirty="0">
                <a:solidFill>
                  <a:schemeClr val="accent1"/>
                </a:solidFill>
              </a:rPr>
              <a:t>67 per cento dei giorni di assenza dovuto a malattia</a:t>
            </a:r>
          </a:p>
          <a:p>
            <a:endParaRPr lang="it-CH" dirty="0"/>
          </a:p>
          <a:p>
            <a:endParaRPr lang="it-CH" dirty="0"/>
          </a:p>
          <a:p>
            <a:r>
              <a:rPr lang="it-CH" dirty="0"/>
              <a:t>Per unità a tempo pieno i collaboratori mancano</a:t>
            </a:r>
            <a:br>
              <a:rPr lang="it-CH" dirty="0"/>
            </a:br>
            <a:r>
              <a:rPr lang="de-CH" dirty="0"/>
              <a:t>6 – 7 </a:t>
            </a:r>
            <a:r>
              <a:rPr lang="de-CH" dirty="0" err="1"/>
              <a:t>giorni</a:t>
            </a:r>
            <a:r>
              <a:rPr lang="de-CH" dirty="0"/>
              <a:t> </a:t>
            </a:r>
            <a:r>
              <a:rPr lang="de-CH" dirty="0" err="1"/>
              <a:t>all’anno</a:t>
            </a:r>
            <a:r>
              <a:rPr lang="de-CH" dirty="0"/>
              <a:t>.</a:t>
            </a:r>
            <a:endParaRPr lang="it-CH" dirty="0"/>
          </a:p>
          <a:p>
            <a:r>
              <a:rPr lang="it-CH" dirty="0"/>
              <a:t>Costi per giorno di assenza</a:t>
            </a:r>
            <a:br>
              <a:rPr lang="de-CH" dirty="0"/>
            </a:br>
            <a:r>
              <a:rPr lang="it-CH" dirty="0"/>
              <a:t>da CHF 600 fin oltre CHF 1000</a:t>
            </a:r>
          </a:p>
          <a:p>
            <a:endParaRPr lang="it-CH" dirty="0"/>
          </a:p>
          <a:p>
            <a:endParaRPr lang="it-CH" dirty="0"/>
          </a:p>
          <a:p>
            <a:endParaRPr lang="it-CH" dirty="0"/>
          </a:p>
        </p:txBody>
      </p:sp>
      <p:sp>
        <p:nvSpPr>
          <p:cNvPr id="6" name="Textplatzhalter 5">
            <a:extLst>
              <a:ext uri="{FF2B5EF4-FFF2-40B4-BE49-F238E27FC236}">
                <a16:creationId xmlns:a16="http://schemas.microsoft.com/office/drawing/2014/main" id="{8D1B8425-9A55-4D9E-88EE-22E240BEA939}"/>
              </a:ext>
            </a:extLst>
          </p:cNvPr>
          <p:cNvSpPr>
            <a:spLocks noGrp="1"/>
          </p:cNvSpPr>
          <p:nvPr>
            <p:ph type="body" sz="quarter" idx="13"/>
          </p:nvPr>
        </p:nvSpPr>
        <p:spPr/>
        <p:txBody>
          <a:bodyPr/>
          <a:lstStyle/>
          <a:p>
            <a:endParaRPr lang="it-CH" dirty="0"/>
          </a:p>
        </p:txBody>
      </p:sp>
      <p:sp>
        <p:nvSpPr>
          <p:cNvPr id="7" name="Textplatzhalter 6">
            <a:extLst>
              <a:ext uri="{FF2B5EF4-FFF2-40B4-BE49-F238E27FC236}">
                <a16:creationId xmlns:a16="http://schemas.microsoft.com/office/drawing/2014/main" id="{7F257DA9-02E0-49B3-8FE5-8648198FDAA2}"/>
              </a:ext>
            </a:extLst>
          </p:cNvPr>
          <p:cNvSpPr>
            <a:spLocks noGrp="1"/>
          </p:cNvSpPr>
          <p:nvPr>
            <p:ph type="body" sz="quarter" idx="14"/>
          </p:nvPr>
        </p:nvSpPr>
        <p:spPr/>
        <p:txBody>
          <a:bodyPr/>
          <a:lstStyle/>
          <a:p>
            <a:endParaRPr lang="it-CH"/>
          </a:p>
        </p:txBody>
      </p:sp>
      <p:pic>
        <p:nvPicPr>
          <p:cNvPr id="11" name="Grafik 10">
            <a:extLst>
              <a:ext uri="{FF2B5EF4-FFF2-40B4-BE49-F238E27FC236}">
                <a16:creationId xmlns:a16="http://schemas.microsoft.com/office/drawing/2014/main" id="{7CF68C34-3B9D-442D-98B6-74D6E672498D}"/>
              </a:ext>
            </a:extLst>
          </p:cNvPr>
          <p:cNvPicPr>
            <a:picLocks noChangeAspect="1"/>
          </p:cNvPicPr>
          <p:nvPr/>
        </p:nvPicPr>
        <p:blipFill rotWithShape="1">
          <a:blip r:embed="rId3"/>
          <a:srcRect l="2778" r="-1"/>
          <a:stretch/>
        </p:blipFill>
        <p:spPr>
          <a:xfrm>
            <a:off x="550861" y="1557338"/>
            <a:ext cx="3816946" cy="4607966"/>
          </a:xfrm>
          <a:prstGeom prst="rect">
            <a:avLst/>
          </a:prstGeom>
        </p:spPr>
      </p:pic>
      <p:sp>
        <p:nvSpPr>
          <p:cNvPr id="13" name="Textfeld 12">
            <a:extLst>
              <a:ext uri="{FF2B5EF4-FFF2-40B4-BE49-F238E27FC236}">
                <a16:creationId xmlns:a16="http://schemas.microsoft.com/office/drawing/2014/main" id="{8FE6AD76-5E0C-4E94-A914-C88B679C1B6F}"/>
              </a:ext>
            </a:extLst>
          </p:cNvPr>
          <p:cNvSpPr txBox="1"/>
          <p:nvPr/>
        </p:nvSpPr>
        <p:spPr>
          <a:xfrm>
            <a:off x="550861" y="1596458"/>
            <a:ext cx="3816947" cy="215444"/>
          </a:xfrm>
          <a:prstGeom prst="rect">
            <a:avLst/>
          </a:prstGeom>
          <a:noFill/>
        </p:spPr>
        <p:txBody>
          <a:bodyPr wrap="square" lIns="0" tIns="0" rIns="0" bIns="0" rtlCol="0" anchor="ctr">
            <a:spAutoFit/>
          </a:bodyPr>
          <a:lstStyle/>
          <a:p>
            <a:pPr algn="ctr"/>
            <a:r>
              <a:rPr lang="it-CH" sz="1400" b="1" dirty="0">
                <a:solidFill>
                  <a:schemeClr val="bg1"/>
                </a:solidFill>
              </a:rPr>
              <a:t>Infortunio professionale</a:t>
            </a:r>
            <a:endParaRPr lang="it-CH" sz="1200" b="1" dirty="0">
              <a:solidFill>
                <a:schemeClr val="bg1"/>
              </a:solidFill>
            </a:endParaRPr>
          </a:p>
        </p:txBody>
      </p:sp>
      <p:sp>
        <p:nvSpPr>
          <p:cNvPr id="15" name="Textfeld 14">
            <a:extLst>
              <a:ext uri="{FF2B5EF4-FFF2-40B4-BE49-F238E27FC236}">
                <a16:creationId xmlns:a16="http://schemas.microsoft.com/office/drawing/2014/main" id="{4D001DD3-BD0A-47FC-A17E-153568167BD0}"/>
              </a:ext>
            </a:extLst>
          </p:cNvPr>
          <p:cNvSpPr txBox="1"/>
          <p:nvPr/>
        </p:nvSpPr>
        <p:spPr>
          <a:xfrm>
            <a:off x="550860" y="2067592"/>
            <a:ext cx="3816947" cy="215444"/>
          </a:xfrm>
          <a:prstGeom prst="rect">
            <a:avLst/>
          </a:prstGeom>
          <a:noFill/>
        </p:spPr>
        <p:txBody>
          <a:bodyPr wrap="square" lIns="0" tIns="0" rIns="0" bIns="0" rtlCol="0" anchor="ctr">
            <a:spAutoFit/>
          </a:bodyPr>
          <a:lstStyle/>
          <a:p>
            <a:pPr algn="ctr"/>
            <a:r>
              <a:rPr lang="it-CH" sz="1400" b="1" dirty="0">
                <a:solidFill>
                  <a:schemeClr val="bg1"/>
                </a:solidFill>
              </a:rPr>
              <a:t>Infortunio non professionale</a:t>
            </a:r>
            <a:endParaRPr lang="it-CH" sz="1200" b="1" dirty="0">
              <a:solidFill>
                <a:schemeClr val="bg1"/>
              </a:solidFill>
            </a:endParaRPr>
          </a:p>
        </p:txBody>
      </p:sp>
      <p:sp>
        <p:nvSpPr>
          <p:cNvPr id="16" name="Textfeld 15">
            <a:extLst>
              <a:ext uri="{FF2B5EF4-FFF2-40B4-BE49-F238E27FC236}">
                <a16:creationId xmlns:a16="http://schemas.microsoft.com/office/drawing/2014/main" id="{89AB13B2-D630-43EF-8144-9CA0A660FE52}"/>
              </a:ext>
            </a:extLst>
          </p:cNvPr>
          <p:cNvSpPr txBox="1"/>
          <p:nvPr/>
        </p:nvSpPr>
        <p:spPr>
          <a:xfrm>
            <a:off x="550859" y="4116448"/>
            <a:ext cx="3816947" cy="215444"/>
          </a:xfrm>
          <a:prstGeom prst="rect">
            <a:avLst/>
          </a:prstGeom>
          <a:noFill/>
        </p:spPr>
        <p:txBody>
          <a:bodyPr wrap="square" lIns="0" tIns="0" rIns="0" bIns="0" rtlCol="0" anchor="ctr">
            <a:spAutoFit/>
          </a:bodyPr>
          <a:lstStyle/>
          <a:p>
            <a:pPr algn="ctr"/>
            <a:r>
              <a:rPr lang="it-CH" sz="1400" b="1" dirty="0">
                <a:solidFill>
                  <a:schemeClr val="bg1"/>
                </a:solidFill>
              </a:rPr>
              <a:t>Malattia</a:t>
            </a:r>
            <a:endParaRPr lang="it-CH" sz="1200" b="1" dirty="0">
              <a:solidFill>
                <a:schemeClr val="bg1"/>
              </a:solidFill>
            </a:endParaRPr>
          </a:p>
        </p:txBody>
      </p:sp>
      <p:sp>
        <p:nvSpPr>
          <p:cNvPr id="5" name="Foliennummernplatzhalter 4">
            <a:extLst>
              <a:ext uri="{FF2B5EF4-FFF2-40B4-BE49-F238E27FC236}">
                <a16:creationId xmlns:a16="http://schemas.microsoft.com/office/drawing/2014/main" id="{1D0B2580-67C6-4AE1-9CD1-D91A4F41B212}"/>
              </a:ext>
            </a:extLst>
          </p:cNvPr>
          <p:cNvSpPr>
            <a:spLocks noGrp="1"/>
          </p:cNvSpPr>
          <p:nvPr>
            <p:ph type="sldNum" sz="quarter" idx="12"/>
          </p:nvPr>
        </p:nvSpPr>
        <p:spPr/>
        <p:txBody>
          <a:bodyPr/>
          <a:lstStyle/>
          <a:p>
            <a:fld id="{95B65F90-CB8F-4C63-AE2B-73BBDDDDDEFF}" type="slidenum">
              <a:rPr lang="de-CH" smtClean="0"/>
              <a:pPr/>
              <a:t>8</a:t>
            </a:fld>
            <a:endParaRPr lang="it-CH" dirty="0"/>
          </a:p>
        </p:txBody>
      </p:sp>
    </p:spTree>
    <p:extLst>
      <p:ext uri="{BB962C8B-B14F-4D97-AF65-F5344CB8AC3E}">
        <p14:creationId xmlns:p14="http://schemas.microsoft.com/office/powerpoint/2010/main" val="557275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3F7A6-6511-4EBE-AF05-31423459869F}"/>
              </a:ext>
            </a:extLst>
          </p:cNvPr>
          <p:cNvSpPr>
            <a:spLocks noGrp="1"/>
          </p:cNvSpPr>
          <p:nvPr>
            <p:ph type="title"/>
          </p:nvPr>
        </p:nvSpPr>
        <p:spPr/>
        <p:txBody>
          <a:bodyPr/>
          <a:lstStyle/>
          <a:p>
            <a:r>
              <a:rPr lang="it-CH" dirty="0"/>
              <a:t>Azienda xy: la «top 3» delle malattie e degli infortuni correlati alla movimentazione manuale di carichi</a:t>
            </a:r>
          </a:p>
        </p:txBody>
      </p:sp>
      <p:sp>
        <p:nvSpPr>
          <p:cNvPr id="3" name="Inhaltsplatzhalter 2">
            <a:extLst>
              <a:ext uri="{FF2B5EF4-FFF2-40B4-BE49-F238E27FC236}">
                <a16:creationId xmlns:a16="http://schemas.microsoft.com/office/drawing/2014/main" id="{4D2FF9E7-8B91-4C38-9B74-E48FE6272B3A}"/>
              </a:ext>
            </a:extLst>
          </p:cNvPr>
          <p:cNvSpPr>
            <a:spLocks noGrp="1"/>
          </p:cNvSpPr>
          <p:nvPr>
            <p:ph idx="1"/>
          </p:nvPr>
        </p:nvSpPr>
        <p:spPr/>
        <p:txBody>
          <a:bodyPr/>
          <a:lstStyle/>
          <a:p>
            <a:endParaRPr lang="it-CH"/>
          </a:p>
        </p:txBody>
      </p:sp>
      <p:sp>
        <p:nvSpPr>
          <p:cNvPr id="6" name="Foliennummernplatzhalter 5">
            <a:extLst>
              <a:ext uri="{FF2B5EF4-FFF2-40B4-BE49-F238E27FC236}">
                <a16:creationId xmlns:a16="http://schemas.microsoft.com/office/drawing/2014/main" id="{E71CA82E-FEB0-4973-91AA-B3E269A44C9F}"/>
              </a:ext>
            </a:extLst>
          </p:cNvPr>
          <p:cNvSpPr>
            <a:spLocks noGrp="1"/>
          </p:cNvSpPr>
          <p:nvPr>
            <p:ph type="sldNum" sz="quarter" idx="12"/>
          </p:nvPr>
        </p:nvSpPr>
        <p:spPr/>
        <p:txBody>
          <a:bodyPr/>
          <a:lstStyle/>
          <a:p>
            <a:fld id="{905133B1-196B-4806-87F8-E97E62673179}" type="slidenum">
              <a:rPr lang="de-CH" smtClean="0"/>
              <a:pPr/>
              <a:t>9</a:t>
            </a:fld>
            <a:endParaRPr lang="it-CH" dirty="0"/>
          </a:p>
        </p:txBody>
      </p:sp>
      <p:sp>
        <p:nvSpPr>
          <p:cNvPr id="7" name="Textplatzhalter 6">
            <a:extLst>
              <a:ext uri="{FF2B5EF4-FFF2-40B4-BE49-F238E27FC236}">
                <a16:creationId xmlns:a16="http://schemas.microsoft.com/office/drawing/2014/main" id="{3C31841A-361A-496E-9B32-D2FCCAF50210}"/>
              </a:ext>
            </a:extLst>
          </p:cNvPr>
          <p:cNvSpPr>
            <a:spLocks noGrp="1"/>
          </p:cNvSpPr>
          <p:nvPr>
            <p:ph type="body" sz="quarter" idx="13"/>
          </p:nvPr>
        </p:nvSpPr>
        <p:spPr/>
        <p:txBody>
          <a:bodyPr/>
          <a:lstStyle/>
          <a:p>
            <a:endParaRPr lang="it-CH"/>
          </a:p>
        </p:txBody>
      </p:sp>
    </p:spTree>
    <p:extLst>
      <p:ext uri="{BB962C8B-B14F-4D97-AF65-F5344CB8AC3E}">
        <p14:creationId xmlns:p14="http://schemas.microsoft.com/office/powerpoint/2010/main" val="1212460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DE_Präsentation_neu.potx" id="{83311E9E-42F3-4EA1-B97A-098FFF34496E}" vid="{BFE90364-9262-4CAD-8CAD-DC62B702CB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2669</Words>
  <Application>Microsoft Office PowerPoint</Application>
  <PresentationFormat>Breitbild</PresentationFormat>
  <Paragraphs>301</Paragraphs>
  <Slides>27</Slides>
  <Notes>22</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Arial Narrow</vt:lpstr>
      <vt:lpstr>Calibri</vt:lpstr>
      <vt:lpstr>Office</vt:lpstr>
      <vt:lpstr>Sollevare in modo intelligente</vt:lpstr>
      <vt:lpstr>Obiettivi</vt:lpstr>
      <vt:lpstr>Sommario</vt:lpstr>
      <vt:lpstr>1. Situazione iniziale e necessità di intervento in azienda</vt:lpstr>
      <vt:lpstr>Indicare i punti del corpo dove si accusano più spesso disturbi</vt:lpstr>
      <vt:lpstr>Azienda xy: assenze</vt:lpstr>
      <vt:lpstr>Assenza per malattia e infortunio Giorni di assenza per occupato a tempo pieno 2018 - 2020 </vt:lpstr>
      <vt:lpstr>L'80 per cento dei giorni di assenza è dovuto a malattia.</vt:lpstr>
      <vt:lpstr>Azienda xy: la «top 3» delle malattie e degli infortuni correlati alla movimentazione manuale di carichi</vt:lpstr>
      <vt:lpstr>Risultati della lista di controllo</vt:lpstr>
      <vt:lpstr>Conclusioni e possibili ambiti di intervento</vt:lpstr>
      <vt:lpstr>STOP: pensare prima di agire</vt:lpstr>
      <vt:lpstr>Pausa</vt:lpstr>
      <vt:lpstr>2. Nozioni di base di anatomia ed esercizi di stretching </vt:lpstr>
      <vt:lpstr>Indicare i punti del corpo dove si accusano più spesso disturbi</vt:lpstr>
      <vt:lpstr>Nozioni di base sulla schiena</vt:lpstr>
      <vt:lpstr>Il nostro corpo è come una gru</vt:lpstr>
      <vt:lpstr>Il lavoro di gambe permette di scaricare la schiena </vt:lpstr>
      <vt:lpstr>Esercizi di stretching e di compensazione</vt:lpstr>
      <vt:lpstr>Pausa</vt:lpstr>
      <vt:lpstr>Flow riscaldamento</vt:lpstr>
      <vt:lpstr>3. Lezione breve «Solleva in modo intelligente» </vt:lpstr>
      <vt:lpstr>Altri punti da tenere in considerazione </vt:lpstr>
      <vt:lpstr>Riepilogo e conclusione</vt:lpstr>
      <vt:lpstr>L'unione fa la forza</vt:lpstr>
      <vt:lpstr>Cosa avete imparato? </vt:lpstr>
      <vt:lpstr>Filmato «Prima ragiona e poi solleva!»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Sollevare in modo intelligente</dc:title>
  <dc:subject>Materiale per il modulo di prevenzione «Sollevare in modo intelligente»</dc:subject>
  <dc:creator>Suva</dc:creator>
  <cp:lastModifiedBy>Arquint Manuel (ARQ)</cp:lastModifiedBy>
  <cp:revision>159</cp:revision>
  <dcterms:created xsi:type="dcterms:W3CDTF">2020-05-06T14:27:18Z</dcterms:created>
  <dcterms:modified xsi:type="dcterms:W3CDTF">2022-05-05T14:09:30Z</dcterms:modified>
</cp:coreProperties>
</file>