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69" r:id="rId3"/>
    <p:sldId id="301" r:id="rId4"/>
    <p:sldId id="262" r:id="rId5"/>
    <p:sldId id="312" r:id="rId6"/>
    <p:sldId id="303" r:id="rId7"/>
    <p:sldId id="304" r:id="rId8"/>
    <p:sldId id="311" r:id="rId9"/>
    <p:sldId id="310" r:id="rId10"/>
    <p:sldId id="309" r:id="rId11"/>
  </p:sldIdLst>
  <p:sldSz cx="12192000" cy="6858000"/>
  <p:notesSz cx="6858000" cy="9144000"/>
  <p:custDataLst>
    <p:tags r:id="rId14"/>
  </p:custData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840" userDrawn="1">
          <p15:clr>
            <a:srgbClr val="A4A3A4"/>
          </p15:clr>
        </p15:guide>
        <p15:guide id="3" orient="horz" pos="37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henfluh Fabia (RF5)" initials="rf5" lastIdx="7" clrIdx="0">
    <p:extLst>
      <p:ext uri="{19B8F6BF-5375-455C-9EA6-DF929625EA0E}">
        <p15:presenceInfo xmlns:p15="http://schemas.microsoft.com/office/powerpoint/2012/main" userId="Rothenfluh Fabia (RF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80DCE7"/>
    <a:srgbClr val="FFC180"/>
    <a:srgbClr val="F2F2F2"/>
    <a:srgbClr val="00B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84873" autoAdjust="0"/>
  </p:normalViewPr>
  <p:slideViewPr>
    <p:cSldViewPr snapToGrid="0" snapToObjects="1" showGuides="1">
      <p:cViewPr varScale="1">
        <p:scale>
          <a:sx n="110" d="100"/>
          <a:sy n="110" d="100"/>
        </p:scale>
        <p:origin x="594" y="108"/>
      </p:cViewPr>
      <p:guideLst>
        <p:guide orient="horz" pos="1207"/>
        <p:guide pos="3840"/>
        <p:guide orient="horz" pos="3702"/>
      </p:guideLst>
    </p:cSldViewPr>
  </p:slideViewPr>
  <p:outlineViewPr>
    <p:cViewPr>
      <p:scale>
        <a:sx n="33" d="100"/>
        <a:sy n="33" d="100"/>
      </p:scale>
      <p:origin x="0" y="-25491"/>
    </p:cViewPr>
  </p:outlineViewPr>
  <p:notesTextViewPr>
    <p:cViewPr>
      <p:scale>
        <a:sx n="1" d="1"/>
        <a:sy n="1" d="1"/>
      </p:scale>
      <p:origin x="0" y="0"/>
    </p:cViewPr>
  </p:notesTextViewPr>
  <p:sorterViewPr>
    <p:cViewPr>
      <p:scale>
        <a:sx n="100" d="100"/>
        <a:sy n="100" d="100"/>
      </p:scale>
      <p:origin x="0" y="-7431"/>
    </p:cViewPr>
  </p:sorterViewPr>
  <p:notesViewPr>
    <p:cSldViewPr showGuides="1">
      <p:cViewPr varScale="1">
        <p:scale>
          <a:sx n="88" d="100"/>
          <a:sy n="88" d="100"/>
        </p:scale>
        <p:origin x="375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E676F6-F7FF-45A3-A2C3-7594A19EC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835B9F-2446-4DD8-882A-74B42C517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7F81F-703A-486A-ABDB-8FD28DBE1C96}" type="datetimeFigureOut">
              <a:rPr lang="en-US" smtClean="0"/>
              <a:t>8/6/2020</a:t>
            </a:fld>
            <a:endParaRPr lang="en-US"/>
          </a:p>
        </p:txBody>
      </p:sp>
      <p:sp>
        <p:nvSpPr>
          <p:cNvPr id="4" name="Footer Placeholder 3">
            <a:extLst>
              <a:ext uri="{FF2B5EF4-FFF2-40B4-BE49-F238E27FC236}">
                <a16:creationId xmlns:a16="http://schemas.microsoft.com/office/drawing/2014/main" id="{433A8080-C5E6-4CAA-8935-D6036BF2D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D33C99-2A73-4EF0-A4C6-4C899BEF7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14E94-0214-4629-B180-35145CB53D16}" type="slidenum">
              <a:rPr lang="en-US" smtClean="0"/>
              <a:t>‹Nr.›</a:t>
            </a:fld>
            <a:endParaRPr lang="en-US"/>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C7CC5-2BF5-4715-A2D9-EB8D14F8111B}" type="datetimeFigureOut">
              <a:rPr lang="en-US" smtClean="0"/>
              <a:t>8/6/2020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8EF2-3FE4-4244-93B5-BDDBC036C6E0}" type="slidenum">
              <a:rPr lang="en-US" smtClean="0"/>
              <a:t>‹Nr.›</a:t>
            </a:fld>
            <a:endParaRPr lang="en-US"/>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a:t>L’</a:t>
            </a:r>
            <a:r>
              <a:rPr lang="fr-CH" baseline="0" dirty="0"/>
              <a:t>objectif chiffré (dernier point) doit être préalablement défini avec le client.</a:t>
            </a:r>
            <a:endParaRPr lang="fr-CH" dirty="0"/>
          </a:p>
          <a:p>
            <a:endParaRPr lang="fr-CH"/>
          </a:p>
        </p:txBody>
      </p:sp>
      <p:sp>
        <p:nvSpPr>
          <p:cNvPr id="4" name="Foliennummernplatzhalter 3"/>
          <p:cNvSpPr>
            <a:spLocks noGrp="1"/>
          </p:cNvSpPr>
          <p:nvPr>
            <p:ph type="sldNum" sz="quarter" idx="10"/>
          </p:nvPr>
        </p:nvSpPr>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35880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a:t>Demander aux participants de raconter leurs expériences.</a:t>
            </a:r>
          </a:p>
          <a:p>
            <a:endParaRPr lang="fr-CH"/>
          </a:p>
        </p:txBody>
      </p:sp>
      <p:sp>
        <p:nvSpPr>
          <p:cNvPr id="4" name="Foliennummernplatzhalter 3"/>
          <p:cNvSpPr>
            <a:spLocks noGrp="1"/>
          </p:cNvSpPr>
          <p:nvPr>
            <p:ph type="sldNum" sz="quarter" idx="10"/>
          </p:nvPr>
        </p:nvSpPr>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272839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5</a:t>
            </a:fld>
            <a:endParaRPr lang="en-US"/>
          </a:p>
        </p:txBody>
      </p:sp>
    </p:spTree>
    <p:extLst>
      <p:ext uri="{BB962C8B-B14F-4D97-AF65-F5344CB8AC3E}">
        <p14:creationId xmlns:p14="http://schemas.microsoft.com/office/powerpoint/2010/main" val="259291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387761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247031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227328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10</a:t>
            </a:fld>
            <a:endParaRPr lang="en-US"/>
          </a:p>
        </p:txBody>
      </p:sp>
    </p:spTree>
    <p:extLst>
      <p:ext uri="{BB962C8B-B14F-4D97-AF65-F5344CB8AC3E}">
        <p14:creationId xmlns:p14="http://schemas.microsoft.com/office/powerpoint/2010/main" val="736893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DE"/>
              <a:t>Bild auf Platzhalter ziehen oder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24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06.08.2020</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6FBE615-59AB-43FA-AD56-B2490B7B2CB2}"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24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06.08.2020</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7E028A22-EC16-43A5-B316-945CD9971D9A}"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trenner (wei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lvl1pPr>
          </a:lstStyle>
          <a:p>
            <a:r>
              <a:rPr lang="de-DE"/>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p>
            <a:fld id="{51895C78-CED8-4E2D-A77E-844F8CC4593D}" type="datetime1">
              <a:rPr lang="de-CH" smtClean="0"/>
              <a:t>06.08.2020</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p>
            <a:fld id="{09EDB04E-74A2-4A0D-967A-E14B7EA8D983}" type="slidenum">
              <a:rPr lang="de-CH" smtClean="0"/>
              <a:pPr/>
              <a:t>‹Nr.›</a:t>
            </a:fld>
            <a:endParaRPr lang="de-CH" dirty="0"/>
          </a:p>
        </p:txBody>
      </p:sp>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06.08.2020</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5F57451D-4E66-4E74-B1E0-6A7594FFE79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er (bla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06.08.2020</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139F98D0-71E7-43F5-BAC0-8CEC7D1F1CA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06.08.2020</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5B65F90-CB8F-4C63-AE2B-73BBDDDDDEFF}"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06.08.2020</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D6272DC-1DD4-4C31-841F-2D9D77224C99}"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06.08.2020</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519170F2-E97E-4942-9B60-9F2326C4FF62}"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de-CH"/>
              <a:t>Quellenangabe</a:t>
            </a:r>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6383338" y="1628774"/>
            <a:ext cx="5808662" cy="4320505"/>
          </a:xfrm>
          <a:solidFill>
            <a:schemeClr val="accent6">
              <a:lumMod val="20000"/>
              <a:lumOff val="80000"/>
            </a:schemeClr>
          </a:solidFill>
        </p:spPr>
        <p:txBody>
          <a:bodyPr/>
          <a:lstStyle>
            <a:lvl1pPr marL="0" indent="0" algn="ctr">
              <a:buNone/>
              <a:defRPr/>
            </a:lvl1pPr>
          </a:lstStyle>
          <a:p>
            <a:r>
              <a:rPr lang="de-DE"/>
              <a:t>Bild auf Platzhalter ziehen oder durch Klicken auf Symbol hinzufügen</a:t>
            </a:r>
            <a:endParaRPr lang="en-US"/>
          </a:p>
        </p:txBody>
      </p:sp>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DE"/>
              <a:t>Mastertitelformat bearbeiten</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06.08.2020</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D1E2AAAB-366F-4F48-8A88-EF975B78BC7E}"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550863" y="1628774"/>
            <a:ext cx="11641137" cy="4537076"/>
          </a:xfrm>
          <a:solidFill>
            <a:schemeClr val="accent6">
              <a:lumMod val="20000"/>
              <a:lumOff val="80000"/>
            </a:schemeClr>
          </a:solidFill>
        </p:spPr>
        <p:txBody>
          <a:bodyPr/>
          <a:lstStyle>
            <a:lvl1pPr marL="0" indent="0" algn="ctr">
              <a:buNone/>
              <a:defRPr/>
            </a:lvl1pPr>
          </a:lstStyle>
          <a:p>
            <a:r>
              <a:rPr lang="de-DE"/>
              <a:t>Bild auf Platzhalter ziehen oder durch Klicken auf Symbol hinzufügen</a:t>
            </a:r>
            <a:endParaRPr lang="en-US"/>
          </a:p>
        </p:txBody>
      </p:sp>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grossflächi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06.08.2020</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B6AE3244-0D8A-4D1A-AD55-BB0F44359387}"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1" y="0"/>
            <a:ext cx="12192000" cy="6165850"/>
          </a:xfrm>
          <a:solidFill>
            <a:schemeClr val="accent6">
              <a:lumMod val="20000"/>
              <a:lumOff val="80000"/>
            </a:schemeClr>
          </a:solidFill>
        </p:spPr>
        <p:txBody>
          <a:bodyPr/>
          <a:lstStyle>
            <a:lvl1pPr marL="0" indent="0" algn="ctr">
              <a:buNone/>
              <a:defRPr/>
            </a:lvl1pPr>
          </a:lstStyle>
          <a:p>
            <a:r>
              <a:rPr lang="de-DE"/>
              <a:t>Bild auf Platzhalter ziehen oder durch Klicken auf Symbol hinzufügen</a:t>
            </a:r>
            <a:endParaRPr lang="en-US"/>
          </a:p>
        </p:txBody>
      </p:sp>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DE"/>
              <a:t>Bild auf Platzhalter ziehen oder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Vide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06.08.2020</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F2DFA0A9-9546-47F1-8E53-927F52F202EF}" type="slidenum">
              <a:rPr lang="de-CH" smtClean="0"/>
              <a:pPr/>
              <a:t>‹Nr.›</a:t>
            </a:fld>
            <a:endParaRPr lang="de-CH" dirty="0"/>
          </a:p>
        </p:txBody>
      </p:sp>
      <p:sp>
        <p:nvSpPr>
          <p:cNvPr id="2" name="Title 1">
            <a:extLst>
              <a:ext uri="{FF2B5EF4-FFF2-40B4-BE49-F238E27FC236}">
                <a16:creationId xmlns:a16="http://schemas.microsoft.com/office/drawing/2014/main" id="{E4B1B9A2-1C30-457A-A137-52D4E0E7B968}"/>
              </a:ext>
            </a:extLst>
          </p:cNvPr>
          <p:cNvSpPr>
            <a:spLocks noGrp="1"/>
          </p:cNvSpPr>
          <p:nvPr>
            <p:ph type="title"/>
          </p:nvPr>
        </p:nvSpPr>
        <p:spPr/>
        <p:txBody>
          <a:bodyPr/>
          <a:lstStyle/>
          <a:p>
            <a:r>
              <a:rPr lang="de-DE"/>
              <a:t>Mastertitelformat bearbeiten</a:t>
            </a:r>
            <a:endParaRPr lang="de-CH" dirty="0"/>
          </a:p>
        </p:txBody>
      </p:sp>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grossflächi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ner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DE"/>
              <a:t>Mastertitelformat bearbeiten</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06.08.2020</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87D905E-D175-43FB-911E-14D3B49B171A}" type="slidenum">
              <a:rPr lang="de-CH" smtClean="0"/>
              <a:pPr/>
              <a:t>‹Nr.›</a:t>
            </a:fld>
            <a:endParaRPr lang="de-CH" dirty="0"/>
          </a:p>
        </p:txBody>
      </p:sp>
      <p:sp>
        <p:nvSpPr>
          <p:cNvPr id="7" name="Rectangle 6">
            <a:extLst>
              <a:ext uri="{FF2B5EF4-FFF2-40B4-BE49-F238E27FC236}">
                <a16:creationId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dirty="0"/>
          </a:p>
        </p:txBody>
      </p:sp>
      <p:pic>
        <p:nvPicPr>
          <p:cNvPr id="9" name="Picture 8">
            <a:extLst>
              <a:ext uri="{FF2B5EF4-FFF2-40B4-BE49-F238E27FC236}">
                <a16:creationId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itat (weis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06.08.2020</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FF699B72-7FBE-4F8D-8428-1230818AD9F9}"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DE"/>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Zitat (blau)">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06.08.2020</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CD1CA1D8-EB92-4908-AF20-BCAA06C7A08A}"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Zitat (Hintergrundbi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06.08.2020</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8BFC54A6-73CC-48F7-98D1-B842A8965978}"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DE"/>
              <a:t>Mastertitelformat bearbeiten</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06.08.2020</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08E0235-58F6-4F55-AB7C-7287270B1087}" type="slidenum">
              <a:rPr lang="de-CH" smtClean="0"/>
              <a:pPr/>
              <a:t>‹Nr.›</a:t>
            </a:fld>
            <a:endParaRPr lang="de-CH" dirty="0"/>
          </a:p>
        </p:txBody>
      </p:sp>
      <p:sp>
        <p:nvSpPr>
          <p:cNvPr id="6" name="Text Placeholder 8">
            <a:extLst>
              <a:ext uri="{FF2B5EF4-FFF2-40B4-BE49-F238E27FC236}">
                <a16:creationId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06.08.2020</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8D0DD059-129C-482D-8740-69B920497CC5}" type="slidenum">
              <a:rPr lang="de-CH" smtClean="0"/>
              <a:pPr/>
              <a:t>‹Nr.›</a:t>
            </a:fld>
            <a:endParaRPr lang="de-CH" dirty="0"/>
          </a:p>
        </p:txBody>
      </p:sp>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DE" dirty="0"/>
              <a:t>Mastertitelformat bearbeiten</a:t>
            </a:r>
            <a:endParaRPr lang="de-CH" dirty="0"/>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12" name="Text Placeholder 9">
            <a:extLst>
              <a:ext uri="{FF2B5EF4-FFF2-40B4-BE49-F238E27FC236}">
                <a16:creationId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DE"/>
              <a:t>Mastertextformat bearbeiten</a:t>
            </a:r>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hlussfolie (co-Brand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DE" dirty="0"/>
              <a:t>Mastertitelformat bearbeiten</a:t>
            </a:r>
            <a:endParaRPr lang="de-CH" dirty="0"/>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6" name="Picture Placeholder 8">
            <a:extLst>
              <a:ext uri="{FF2B5EF4-FFF2-40B4-BE49-F238E27FC236}">
                <a16:creationId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pic>
        <p:nvPicPr>
          <p:cNvPr id="8" name="Picture 7">
            <a:extLst>
              <a:ext uri="{FF2B5EF4-FFF2-40B4-BE49-F238E27FC236}">
                <a16:creationId xmlns:a16="http://schemas.microsoft.com/office/drawing/2014/main" id="{5E2F9851-372F-43BB-95A6-5B4E762857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hne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hne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DE"/>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240665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89500850-F1BF-4783-BAD3-3D381EA24A86}" type="datetime1">
              <a:rPr lang="de-CH" smtClean="0"/>
              <a:t>06.08.2020</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2FE21D3F-E201-4FDC-91C5-D658BB790A7C}" type="slidenum">
              <a:rPr lang="de-CH" smtClean="0"/>
              <a:pPr/>
              <a:t>‹Nr.›</a:t>
            </a:fld>
            <a:endParaRPr lang="de-CH" dirty="0"/>
          </a:p>
        </p:txBody>
      </p:sp>
    </p:spTree>
    <p:extLst>
      <p:ext uri="{BB962C8B-B14F-4D97-AF65-F5344CB8AC3E}">
        <p14:creationId xmlns:p14="http://schemas.microsoft.com/office/powerpoint/2010/main" val="5119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06.08.2020</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30610E4D-9146-49B5-86AC-7010CE3F736E}"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841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16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06.08.2020</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9FCCD98-490F-4A2A-934D-D27647B78CAC}"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06.08.2020</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905133B1-196B-4806-87F8-E97E62673179}"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20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DE"/>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06.08.2020</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472CB2D6-DB26-494C-B415-EEE27489C551}"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DE"/>
              <a:t>Mastertitelformat bearbeiten</a:t>
            </a:r>
            <a:endParaRPr lang="de-CH" dirty="0"/>
          </a:p>
        </p:txBody>
      </p:sp>
      <p:sp>
        <p:nvSpPr>
          <p:cNvPr id="3" name="Text Placeholder 2">
            <a:extLst>
              <a:ext uri="{FF2B5EF4-FFF2-40B4-BE49-F238E27FC236}">
                <a16:creationId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Date Placeholder 3">
            <a:extLst>
              <a:ext uri="{FF2B5EF4-FFF2-40B4-BE49-F238E27FC236}">
                <a16:creationId xmlns:a16="http://schemas.microsoft.com/office/drawing/2014/main" id="{4B776680-C298-4B77-A9AF-1F2197D1DB8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accent5"/>
                </a:solidFill>
              </a:defRPr>
            </a:lvl1pPr>
          </a:lstStyle>
          <a:p>
            <a:fld id="{5D591EB3-407D-493F-8A6B-E74825AE0D5D}" type="datetime1">
              <a:rPr lang="de-CH" smtClean="0"/>
              <a:pPr/>
              <a:t>06.08.2020</a:t>
            </a:fld>
            <a:endParaRPr lang="de-CH" dirty="0"/>
          </a:p>
        </p:txBody>
      </p:sp>
      <p:sp>
        <p:nvSpPr>
          <p:cNvPr id="5" name="Footer Placeholder 4">
            <a:extLst>
              <a:ext uri="{FF2B5EF4-FFF2-40B4-BE49-F238E27FC236}">
                <a16:creationId xmlns:a16="http://schemas.microsoft.com/office/drawing/2014/main" id="{CBBA90F4-BE6A-4B43-813B-8514C6A80B85}"/>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accent5"/>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6F55AC4C-41CB-4962-8F28-46204D1D8C76}"/>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accent5"/>
                </a:solidFill>
              </a:defRPr>
            </a:lvl1pPr>
          </a:lstStyle>
          <a:p>
            <a:fld id="{412089B8-B5CE-4061-B9F1-3C6A87901BAB}" type="slidenum">
              <a:rPr lang="de-CH" smtClean="0"/>
              <a:pPr/>
              <a:t>‹Nr.›</a:t>
            </a:fld>
            <a:endParaRPr lang="de-CH" dirty="0"/>
          </a:p>
        </p:txBody>
      </p:sp>
      <p:pic>
        <p:nvPicPr>
          <p:cNvPr id="9" name="Picture 8">
            <a:extLst>
              <a:ext uri="{FF2B5EF4-FFF2-40B4-BE49-F238E27FC236}">
                <a16:creationId xmlns:a16="http://schemas.microsoft.com/office/drawing/2014/main" id="{91687E1B-9237-476D-8BC1-EADDAC2A1CD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Lst>
  <p:hf hdr="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B047-F8F7-4066-A12B-5F2C8FC02237}"/>
              </a:ext>
            </a:extLst>
          </p:cNvPr>
          <p:cNvSpPr>
            <a:spLocks noGrp="1"/>
          </p:cNvSpPr>
          <p:nvPr>
            <p:ph type="ctrTitle"/>
          </p:nvPr>
        </p:nvSpPr>
        <p:spPr/>
        <p:txBody>
          <a:bodyPr/>
          <a:lstStyle/>
          <a:p>
            <a:r>
              <a:rPr lang="fr-CH" dirty="0"/>
              <a:t>Bienvenue à la formation </a:t>
            </a:r>
            <a:br>
              <a:rPr lang="de-DE" dirty="0"/>
            </a:br>
            <a:r>
              <a:rPr lang="fr-CH" dirty="0"/>
              <a:t>«Protégez vos mains comme les pros»</a:t>
            </a:r>
          </a:p>
        </p:txBody>
      </p:sp>
      <p:sp>
        <p:nvSpPr>
          <p:cNvPr id="5" name="Untertitel 4">
            <a:extLst>
              <a:ext uri="{FF2B5EF4-FFF2-40B4-BE49-F238E27FC236}">
                <a16:creationId xmlns:a16="http://schemas.microsoft.com/office/drawing/2014/main" id="{06D08BB7-4077-4FE2-B9FD-01D0C3C6DDA5}"/>
              </a:ext>
            </a:extLst>
          </p:cNvPr>
          <p:cNvSpPr>
            <a:spLocks noGrp="1"/>
          </p:cNvSpPr>
          <p:nvPr>
            <p:ph type="subTitle" idx="1"/>
          </p:nvPr>
        </p:nvSpPr>
        <p:spPr/>
        <p:txBody>
          <a:bodyPr/>
          <a:lstStyle/>
          <a:p>
            <a:endParaRPr lang="de-CH"/>
          </a:p>
        </p:txBody>
      </p:sp>
      <p:grpSp>
        <p:nvGrpSpPr>
          <p:cNvPr id="9" name="Gruppieren 8">
            <a:extLst>
              <a:ext uri="{FF2B5EF4-FFF2-40B4-BE49-F238E27FC236}">
                <a16:creationId xmlns:a16="http://schemas.microsoft.com/office/drawing/2014/main" id="{C8C841A4-AC1E-46DF-8DFA-C0340A386285}"/>
              </a:ext>
            </a:extLst>
          </p:cNvPr>
          <p:cNvGrpSpPr/>
          <p:nvPr/>
        </p:nvGrpSpPr>
        <p:grpSpPr>
          <a:xfrm>
            <a:off x="0" y="549275"/>
            <a:ext cx="11641138" cy="3887788"/>
            <a:chOff x="0" y="549275"/>
            <a:chExt cx="11641138" cy="3887788"/>
          </a:xfrm>
        </p:grpSpPr>
        <p:pic>
          <p:nvPicPr>
            <p:cNvPr id="10" name="Grafik 9">
              <a:extLst>
                <a:ext uri="{FF2B5EF4-FFF2-40B4-BE49-F238E27FC236}">
                  <a16:creationId xmlns:a16="http://schemas.microsoft.com/office/drawing/2014/main" id="{3C4731B3-995F-470F-A8FB-495F1B403058}"/>
                </a:ext>
              </a:extLst>
            </p:cNvPr>
            <p:cNvPicPr>
              <a:picLocks noChangeAspect="1"/>
            </p:cNvPicPr>
            <p:nvPr/>
          </p:nvPicPr>
          <p:blipFill rotWithShape="1">
            <a:blip r:embed="rId2">
              <a:extLst>
                <a:ext uri="{28A0092B-C50C-407E-A947-70E740481C1C}">
                  <a14:useLocalDpi xmlns:a14="http://schemas.microsoft.com/office/drawing/2010/main" val="0"/>
                </a:ext>
              </a:extLst>
            </a:blip>
            <a:srcRect b="6802"/>
            <a:stretch/>
          </p:blipFill>
          <p:spPr>
            <a:xfrm>
              <a:off x="0" y="549275"/>
              <a:ext cx="7897906" cy="3887788"/>
            </a:xfrm>
            <a:prstGeom prst="rect">
              <a:avLst/>
            </a:prstGeom>
          </p:spPr>
        </p:pic>
        <p:pic>
          <p:nvPicPr>
            <p:cNvPr id="11" name="Grafik 10">
              <a:extLst>
                <a:ext uri="{FF2B5EF4-FFF2-40B4-BE49-F238E27FC236}">
                  <a16:creationId xmlns:a16="http://schemas.microsoft.com/office/drawing/2014/main" id="{86AD67DD-8E2D-4037-B622-C9DCCA1DD622}"/>
                </a:ext>
              </a:extLst>
            </p:cNvPr>
            <p:cNvPicPr>
              <a:picLocks noChangeAspect="1"/>
            </p:cNvPicPr>
            <p:nvPr/>
          </p:nvPicPr>
          <p:blipFill rotWithShape="1">
            <a:blip r:embed="rId2">
              <a:extLst>
                <a:ext uri="{28A0092B-C50C-407E-A947-70E740481C1C}">
                  <a14:useLocalDpi xmlns:a14="http://schemas.microsoft.com/office/drawing/2010/main" val="0"/>
                </a:ext>
              </a:extLst>
            </a:blip>
            <a:srcRect l="77185" b="6802"/>
            <a:stretch/>
          </p:blipFill>
          <p:spPr>
            <a:xfrm>
              <a:off x="6096000" y="549275"/>
              <a:ext cx="5545138" cy="3887788"/>
            </a:xfrm>
            <a:prstGeom prst="rect">
              <a:avLst/>
            </a:prstGeom>
          </p:spPr>
        </p:pic>
      </p:grpSp>
    </p:spTree>
    <p:extLst>
      <p:ext uri="{BB962C8B-B14F-4D97-AF65-F5344CB8AC3E}">
        <p14:creationId xmlns:p14="http://schemas.microsoft.com/office/powerpoint/2010/main" val="404187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0C13-A945-4D0E-8F61-B5315521B9C6}"/>
              </a:ext>
            </a:extLst>
          </p:cNvPr>
          <p:cNvSpPr>
            <a:spLocks noGrp="1"/>
          </p:cNvSpPr>
          <p:nvPr>
            <p:ph type="title"/>
          </p:nvPr>
        </p:nvSpPr>
        <p:spPr/>
        <p:txBody>
          <a:bodyPr/>
          <a:lstStyle/>
          <a:p>
            <a:r>
              <a:rPr lang="en-US" dirty="0"/>
              <a:t>Nous </a:t>
            </a:r>
            <a:r>
              <a:rPr lang="en-US" dirty="0" err="1"/>
              <a:t>vous</a:t>
            </a:r>
            <a:r>
              <a:rPr lang="en-US" dirty="0"/>
              <a:t> </a:t>
            </a:r>
            <a:r>
              <a:rPr lang="en-US" dirty="0" err="1"/>
              <a:t>souhaitons</a:t>
            </a:r>
            <a:r>
              <a:rPr lang="en-US" dirty="0"/>
              <a:t> </a:t>
            </a:r>
            <a:r>
              <a:rPr lang="en-US" dirty="0" err="1"/>
              <a:t>plein</a:t>
            </a:r>
            <a:r>
              <a:rPr lang="en-US" dirty="0"/>
              <a:t> </a:t>
            </a:r>
            <a:r>
              <a:rPr lang="en-US" dirty="0" err="1"/>
              <a:t>succès</a:t>
            </a:r>
            <a:r>
              <a:rPr lang="en-US" dirty="0"/>
              <a:t> pour la formation «</a:t>
            </a:r>
            <a:r>
              <a:rPr lang="en-US" dirty="0" err="1"/>
              <a:t>Protégez</a:t>
            </a:r>
            <a:r>
              <a:rPr lang="en-US" dirty="0"/>
              <a:t> </a:t>
            </a:r>
            <a:r>
              <a:rPr lang="en-US" dirty="0" err="1"/>
              <a:t>vos</a:t>
            </a:r>
            <a:r>
              <a:rPr lang="en-US" dirty="0"/>
              <a:t> mains </a:t>
            </a:r>
            <a:r>
              <a:rPr lang="en-US" dirty="0" err="1"/>
              <a:t>comme</a:t>
            </a:r>
            <a:r>
              <a:rPr lang="en-US"/>
              <a:t> les </a:t>
            </a:r>
            <a:r>
              <a:rPr lang="en-US" dirty="0"/>
              <a:t>pros»!</a:t>
            </a:r>
          </a:p>
        </p:txBody>
      </p:sp>
      <p:sp>
        <p:nvSpPr>
          <p:cNvPr id="3" name="Date Placeholder 2">
            <a:extLst>
              <a:ext uri="{FF2B5EF4-FFF2-40B4-BE49-F238E27FC236}">
                <a16:creationId xmlns:a16="http://schemas.microsoft.com/office/drawing/2014/main" id="{26935253-15F9-4F0B-8D65-7E29F234B335}"/>
              </a:ext>
            </a:extLst>
          </p:cNvPr>
          <p:cNvSpPr>
            <a:spLocks noGrp="1"/>
          </p:cNvSpPr>
          <p:nvPr>
            <p:ph type="dt" sz="half" idx="10"/>
          </p:nvPr>
        </p:nvSpPr>
        <p:spPr/>
        <p:txBody>
          <a:bodyPr/>
          <a:lstStyle/>
          <a:p>
            <a:fld id="{BD44C1C6-F47A-4C0C-9C14-866C0EC578C3}" type="datetime1">
              <a:rPr lang="de-CH" smtClean="0"/>
              <a:t>06.08.2020</a:t>
            </a:fld>
            <a:endParaRPr lang="fr-CH" dirty="0"/>
          </a:p>
        </p:txBody>
      </p:sp>
      <p:sp>
        <p:nvSpPr>
          <p:cNvPr id="5" name="Slide Number Placeholder 4">
            <a:extLst>
              <a:ext uri="{FF2B5EF4-FFF2-40B4-BE49-F238E27FC236}">
                <a16:creationId xmlns:a16="http://schemas.microsoft.com/office/drawing/2014/main" id="{8B0E1312-12DB-4C1E-A642-D98475B4EAA6}"/>
              </a:ext>
            </a:extLst>
          </p:cNvPr>
          <p:cNvSpPr>
            <a:spLocks noGrp="1"/>
          </p:cNvSpPr>
          <p:nvPr>
            <p:ph type="sldNum" sz="quarter" idx="12"/>
          </p:nvPr>
        </p:nvSpPr>
        <p:spPr/>
        <p:txBody>
          <a:bodyPr/>
          <a:lstStyle/>
          <a:p>
            <a:fld id="{997C1188-46F9-40DB-8D3E-1DFAC3A47FC6}" type="slidenum">
              <a:rPr lang="de-CH" smtClean="0"/>
              <a:t>10</a:t>
            </a:fld>
            <a:endParaRPr lang="fr-CH" dirty="0"/>
          </a:p>
        </p:txBody>
      </p:sp>
      <p:pic>
        <p:nvPicPr>
          <p:cNvPr id="8" name="Bildplatzhalter 7" descr="Daumen hoch.jpg"/>
          <p:cNvPicPr>
            <a:picLocks noGrp="1" noChangeAspect="1"/>
          </p:cNvPicPr>
          <p:nvPr>
            <p:ph type="pic" sz="quarter" idx="14"/>
          </p:nvPr>
        </p:nvPicPr>
        <p:blipFill rotWithShape="1">
          <a:blip r:embed="rId3" cstate="print"/>
          <a:srcRect t="22808" b="22808"/>
          <a:stretch/>
        </p:blipFill>
        <p:spPr/>
      </p:pic>
    </p:spTree>
    <p:extLst>
      <p:ext uri="{BB962C8B-B14F-4D97-AF65-F5344CB8AC3E}">
        <p14:creationId xmlns:p14="http://schemas.microsoft.com/office/powerpoint/2010/main" val="181772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C0A-FE85-48E4-BA6C-7B46C4D0502B}"/>
              </a:ext>
            </a:extLst>
          </p:cNvPr>
          <p:cNvSpPr>
            <a:spLocks noGrp="1"/>
          </p:cNvSpPr>
          <p:nvPr>
            <p:ph type="title"/>
          </p:nvPr>
        </p:nvSpPr>
        <p:spPr/>
        <p:txBody>
          <a:bodyPr/>
          <a:lstStyle/>
          <a:p>
            <a:r>
              <a:rPr lang="fr-CH" dirty="0"/>
              <a:t>Déroulement de la formation</a:t>
            </a:r>
          </a:p>
        </p:txBody>
      </p:sp>
      <p:sp>
        <p:nvSpPr>
          <p:cNvPr id="3" name="Content Placeholder 2">
            <a:extLst>
              <a:ext uri="{FF2B5EF4-FFF2-40B4-BE49-F238E27FC236}">
                <a16:creationId xmlns:a16="http://schemas.microsoft.com/office/drawing/2014/main" id="{65DF5501-6275-4A7B-8B77-34DF579D6B79}"/>
              </a:ext>
            </a:extLst>
          </p:cNvPr>
          <p:cNvSpPr>
            <a:spLocks noGrp="1"/>
          </p:cNvSpPr>
          <p:nvPr>
            <p:ph sz="half" idx="1"/>
          </p:nvPr>
        </p:nvSpPr>
        <p:spPr/>
        <p:txBody>
          <a:bodyPr/>
          <a:lstStyle/>
          <a:p>
            <a:pPr marL="0" indent="0">
              <a:buNone/>
            </a:pPr>
            <a:r>
              <a:rPr lang="fr-CH" dirty="0"/>
              <a:t>Introduction au thème (10 min)</a:t>
            </a:r>
            <a:br>
              <a:rPr lang="de-DE" dirty="0"/>
            </a:br>
            <a:endParaRPr lang="fr-CH" dirty="0"/>
          </a:p>
          <a:p>
            <a:pPr marL="0" indent="0">
              <a:buNone/>
            </a:pPr>
            <a:r>
              <a:rPr lang="fr-CH" dirty="0"/>
              <a:t>Exercices des postes A à E (25 min)</a:t>
            </a:r>
          </a:p>
          <a:p>
            <a:pPr marL="0" indent="0">
              <a:buNone/>
            </a:pPr>
            <a:endParaRPr lang="fr-CH" dirty="0"/>
          </a:p>
          <a:p>
            <a:pPr marL="0" indent="0">
              <a:buNone/>
            </a:pPr>
            <a:r>
              <a:rPr lang="fr-CH" dirty="0"/>
              <a:t>Bilan (15 min)</a:t>
            </a:r>
          </a:p>
          <a:p>
            <a:pPr marL="0" indent="0">
              <a:buNone/>
            </a:pPr>
            <a:endParaRPr lang="fr-CH" dirty="0"/>
          </a:p>
        </p:txBody>
      </p:sp>
      <p:sp>
        <p:nvSpPr>
          <p:cNvPr id="4" name="Date Placeholder 3">
            <a:extLst>
              <a:ext uri="{FF2B5EF4-FFF2-40B4-BE49-F238E27FC236}">
                <a16:creationId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06.08.2020</a:t>
            </a:fld>
            <a:endParaRPr lang="fr-CH" dirty="0"/>
          </a:p>
        </p:txBody>
      </p:sp>
      <p:sp>
        <p:nvSpPr>
          <p:cNvPr id="6" name="Slide Number Placeholder 5">
            <a:extLst>
              <a:ext uri="{FF2B5EF4-FFF2-40B4-BE49-F238E27FC236}">
                <a16:creationId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2</a:t>
            </a:fld>
            <a:endParaRPr lang="fr-CH" dirty="0"/>
          </a:p>
        </p:txBody>
      </p:sp>
      <p:pic>
        <p:nvPicPr>
          <p:cNvPr id="13" name="Bildplatzhalter 4" descr="Agenda_Uhr.jpg"/>
          <p:cNvPicPr>
            <a:picLocks noChangeAspect="1"/>
          </p:cNvPicPr>
          <p:nvPr/>
        </p:nvPicPr>
        <p:blipFill rotWithShape="1">
          <a:blip r:embed="rId2" cstate="print"/>
          <a:srcRect l="13381" t="17077" r="19284" b="7989"/>
          <a:stretch/>
        </p:blipFill>
        <p:spPr>
          <a:xfrm>
            <a:off x="6382800" y="1628798"/>
            <a:ext cx="5819112" cy="4320000"/>
          </a:xfrm>
          <a:prstGeom prst="rect">
            <a:avLst/>
          </a:prstGeom>
        </p:spPr>
      </p:pic>
    </p:spTree>
    <p:extLst>
      <p:ext uri="{BB962C8B-B14F-4D97-AF65-F5344CB8AC3E}">
        <p14:creationId xmlns:p14="http://schemas.microsoft.com/office/powerpoint/2010/main" val="135784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C0A-FE85-48E4-BA6C-7B46C4D0502B}"/>
              </a:ext>
            </a:extLst>
          </p:cNvPr>
          <p:cNvSpPr>
            <a:spLocks noGrp="1"/>
          </p:cNvSpPr>
          <p:nvPr>
            <p:ph type="title"/>
          </p:nvPr>
        </p:nvSpPr>
        <p:spPr/>
        <p:txBody>
          <a:bodyPr/>
          <a:lstStyle/>
          <a:p>
            <a:r>
              <a:rPr lang="fr-CH" dirty="0"/>
              <a:t>Objectifs de cette formation</a:t>
            </a:r>
          </a:p>
        </p:txBody>
      </p:sp>
      <p:sp>
        <p:nvSpPr>
          <p:cNvPr id="3" name="Content Placeholder 2">
            <a:extLst>
              <a:ext uri="{FF2B5EF4-FFF2-40B4-BE49-F238E27FC236}">
                <a16:creationId xmlns:a16="http://schemas.microsoft.com/office/drawing/2014/main" id="{65DF5501-6275-4A7B-8B77-34DF579D6B79}"/>
              </a:ext>
            </a:extLst>
          </p:cNvPr>
          <p:cNvSpPr>
            <a:spLocks noGrp="1"/>
          </p:cNvSpPr>
          <p:nvPr>
            <p:ph sz="half" idx="1"/>
          </p:nvPr>
        </p:nvSpPr>
        <p:spPr/>
        <p:txBody>
          <a:bodyPr/>
          <a:lstStyle/>
          <a:p>
            <a:pPr marL="0" indent="0">
              <a:buNone/>
            </a:pPr>
            <a:r>
              <a:rPr lang="fr-CH" dirty="0"/>
              <a:t>Connaître les causes des blessures aux mains et aux doigts au travail et durant les loisirs.</a:t>
            </a:r>
          </a:p>
          <a:p>
            <a:pPr marL="0" indent="0">
              <a:buNone/>
            </a:pPr>
            <a:endParaRPr lang="fr-CH" dirty="0" err="1"/>
          </a:p>
          <a:p>
            <a:pPr marL="0" indent="0">
              <a:buNone/>
            </a:pPr>
            <a:r>
              <a:rPr lang="fr-CH" dirty="0"/>
              <a:t>Savoir empêcher les accidents et quand il est nécessaire de porter des gants.</a:t>
            </a:r>
          </a:p>
          <a:p>
            <a:pPr marL="0" indent="0">
              <a:buNone/>
            </a:pPr>
            <a:endParaRPr lang="fr-CH" dirty="0" err="1"/>
          </a:p>
          <a:p>
            <a:pPr marL="0" indent="0">
              <a:buNone/>
            </a:pPr>
            <a:r>
              <a:rPr lang="fr-CH" dirty="0"/>
              <a:t>En tant que collaborateur, vous contribuez de manière significative à la prévention des blessures aux mains et aux doigts.  </a:t>
            </a:r>
          </a:p>
          <a:p>
            <a:pPr marL="0" indent="0">
              <a:buNone/>
            </a:pPr>
            <a:endParaRPr lang="fr-CH" dirty="0" err="1"/>
          </a:p>
          <a:p>
            <a:pPr marL="0" indent="0">
              <a:buNone/>
            </a:pPr>
            <a:endParaRPr lang="fr-CH" dirty="0" err="1"/>
          </a:p>
          <a:p>
            <a:pPr marL="0" indent="0">
              <a:buNone/>
            </a:pPr>
            <a:endParaRPr lang="fr-CH" dirty="0" err="1"/>
          </a:p>
          <a:p>
            <a:pPr marL="0" indent="0">
              <a:buNone/>
            </a:pPr>
            <a:endParaRPr lang="fr-CH" dirty="0" err="1"/>
          </a:p>
          <a:p>
            <a:pPr marL="0" indent="0">
              <a:buNone/>
            </a:pPr>
            <a:endParaRPr lang="fr-CH" dirty="0" err="1"/>
          </a:p>
          <a:p>
            <a:pPr marL="0" indent="0">
              <a:buNone/>
            </a:pPr>
            <a:endParaRPr lang="fr-CH" dirty="0" err="1"/>
          </a:p>
        </p:txBody>
      </p:sp>
      <p:sp>
        <p:nvSpPr>
          <p:cNvPr id="4" name="Date Placeholder 3">
            <a:extLst>
              <a:ext uri="{FF2B5EF4-FFF2-40B4-BE49-F238E27FC236}">
                <a16:creationId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06.08.2020</a:t>
            </a:fld>
            <a:endParaRPr lang="fr-CH" dirty="0"/>
          </a:p>
        </p:txBody>
      </p:sp>
      <p:sp>
        <p:nvSpPr>
          <p:cNvPr id="6" name="Slide Number Placeholder 5">
            <a:extLst>
              <a:ext uri="{FF2B5EF4-FFF2-40B4-BE49-F238E27FC236}">
                <a16:creationId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3</a:t>
            </a:fld>
            <a:endParaRPr lang="fr-CH" dirty="0"/>
          </a:p>
        </p:txBody>
      </p:sp>
      <p:pic>
        <p:nvPicPr>
          <p:cNvPr id="11" name="Bildplatzhalter 5"/>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9673" r="9673"/>
          <a:stretch/>
        </p:blipFill>
        <p:spPr>
          <a:prstGeom prst="rect">
            <a:avLst/>
          </a:prstGeom>
          <a:ln>
            <a:solidFill>
              <a:schemeClr val="bg2"/>
            </a:solidFill>
          </a:ln>
        </p:spPr>
      </p:pic>
    </p:spTree>
    <p:extLst>
      <p:ext uri="{BB962C8B-B14F-4D97-AF65-F5344CB8AC3E}">
        <p14:creationId xmlns:p14="http://schemas.microsoft.com/office/powerpoint/2010/main" val="129442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99B-518D-4C9C-B513-960845C31A04}"/>
              </a:ext>
            </a:extLst>
          </p:cNvPr>
          <p:cNvSpPr>
            <a:spLocks noGrp="1"/>
          </p:cNvSpPr>
          <p:nvPr>
            <p:ph type="title"/>
          </p:nvPr>
        </p:nvSpPr>
        <p:spPr/>
        <p:txBody>
          <a:bodyPr/>
          <a:lstStyle/>
          <a:p>
            <a:r>
              <a:rPr lang="fr-CH" dirty="0"/>
              <a:t>Vos expériences de blessures aux mains et aux doigts</a:t>
            </a:r>
          </a:p>
        </p:txBody>
      </p:sp>
      <p:sp>
        <p:nvSpPr>
          <p:cNvPr id="3" name="Content Placeholder 2">
            <a:extLst>
              <a:ext uri="{FF2B5EF4-FFF2-40B4-BE49-F238E27FC236}">
                <a16:creationId xmlns:a16="http://schemas.microsoft.com/office/drawing/2014/main" id="{89DA75CA-601E-405E-8F48-0A95387C5A3B}"/>
              </a:ext>
            </a:extLst>
          </p:cNvPr>
          <p:cNvSpPr>
            <a:spLocks noGrp="1"/>
          </p:cNvSpPr>
          <p:nvPr>
            <p:ph idx="1"/>
          </p:nvPr>
        </p:nvSpPr>
        <p:spPr/>
        <p:txBody>
          <a:bodyPr/>
          <a:lstStyle/>
          <a:p>
            <a:pPr marL="0" indent="0">
              <a:buNone/>
            </a:pPr>
            <a:r>
              <a:rPr lang="fr-CH" dirty="0"/>
              <a:t>Qui s’est déjà blessé à la main ou aux doigts?</a:t>
            </a:r>
          </a:p>
          <a:p>
            <a:pPr marL="0" indent="0">
              <a:buNone/>
            </a:pPr>
            <a:endParaRPr lang="fr-CH" dirty="0"/>
          </a:p>
          <a:p>
            <a:pPr marL="0" indent="0">
              <a:buNone/>
            </a:pPr>
            <a:r>
              <a:rPr lang="fr-CH" dirty="0"/>
              <a:t>Qu’avez-vous entrepris jusqu’ici?</a:t>
            </a:r>
          </a:p>
          <a:p>
            <a:pPr marL="0" indent="0">
              <a:buNone/>
            </a:pPr>
            <a:endParaRPr lang="fr-CH" dirty="0"/>
          </a:p>
          <a:p>
            <a:pPr marL="0" indent="0">
              <a:buNone/>
            </a:pPr>
            <a:r>
              <a:rPr lang="fr-CH" dirty="0"/>
              <a:t>Quelles sont les blessures aux mains et aux doigts les plus courantes (travail et loisirs)?</a:t>
            </a:r>
          </a:p>
          <a:p>
            <a:pPr marL="0" indent="0">
              <a:buNone/>
            </a:pPr>
            <a:endParaRPr lang="fr-CH" dirty="0"/>
          </a:p>
          <a:p>
            <a:pPr marL="0" indent="0">
              <a:buNone/>
            </a:pPr>
            <a:r>
              <a:rPr lang="fr-CH" dirty="0"/>
              <a:t>Quels risques nous guettent en permanence?</a:t>
            </a:r>
          </a:p>
          <a:p>
            <a:pPr marL="0" indent="0">
              <a:buNone/>
            </a:pPr>
            <a:endParaRPr lang="fr-CH" dirty="0"/>
          </a:p>
          <a:p>
            <a:pPr marL="0" indent="0">
              <a:buNone/>
            </a:pPr>
            <a:r>
              <a:rPr lang="fr-CH" dirty="0"/>
              <a:t>Savez-vous vous protéger contre le risque de blessure à la main ou aux doigts?</a:t>
            </a:r>
          </a:p>
          <a:p>
            <a:pPr marL="0" indent="0">
              <a:buNone/>
            </a:pPr>
            <a:endParaRPr lang="fr-CH" dirty="0"/>
          </a:p>
          <a:p>
            <a:pPr marL="0" indent="0">
              <a:buNone/>
            </a:pPr>
            <a:r>
              <a:rPr lang="fr-CH" dirty="0"/>
              <a:t>De quelles informations avez-vous besoin?</a:t>
            </a:r>
          </a:p>
          <a:p>
            <a:pPr marL="0" indent="0">
              <a:buNone/>
            </a:pPr>
            <a:endParaRPr lang="fr-CH" dirty="0"/>
          </a:p>
        </p:txBody>
      </p:sp>
      <p:sp>
        <p:nvSpPr>
          <p:cNvPr id="4" name="Date Placeholder 3">
            <a:extLst>
              <a:ext uri="{FF2B5EF4-FFF2-40B4-BE49-F238E27FC236}">
                <a16:creationId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06.08.2020</a:t>
            </a:fld>
            <a:endParaRPr lang="fr-CH" dirty="0"/>
          </a:p>
        </p:txBody>
      </p:sp>
      <p:sp>
        <p:nvSpPr>
          <p:cNvPr id="6" name="Slide Number Placeholder 5">
            <a:extLst>
              <a:ext uri="{FF2B5EF4-FFF2-40B4-BE49-F238E27FC236}">
                <a16:creationId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4</a:t>
            </a:fld>
            <a:endParaRPr lang="fr-CH" dirty="0"/>
          </a:p>
        </p:txBody>
      </p:sp>
      <p:sp>
        <p:nvSpPr>
          <p:cNvPr id="5" name="Textplatzhalter 4">
            <a:extLst>
              <a:ext uri="{FF2B5EF4-FFF2-40B4-BE49-F238E27FC236}">
                <a16:creationId xmlns:a16="http://schemas.microsoft.com/office/drawing/2014/main" id="{F4AD0FA1-7879-4EA0-B68C-A4F61B0137C6}"/>
              </a:ext>
            </a:extLst>
          </p:cNvPr>
          <p:cNvSpPr>
            <a:spLocks noGrp="1"/>
          </p:cNvSpPr>
          <p:nvPr>
            <p:ph type="body" sz="quarter" idx="13"/>
          </p:nvPr>
        </p:nvSpPr>
        <p:spPr/>
        <p:txBody>
          <a:bodyPr/>
          <a:lstStyle/>
          <a:p>
            <a:endParaRPr lang="de-CH"/>
          </a:p>
        </p:txBody>
      </p:sp>
    </p:spTree>
    <p:extLst>
      <p:ext uri="{BB962C8B-B14F-4D97-AF65-F5344CB8AC3E}">
        <p14:creationId xmlns:p14="http://schemas.microsoft.com/office/powerpoint/2010/main" val="89534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42B66CF-62EA-415F-8C87-BAAE40998920}"/>
              </a:ext>
            </a:extLst>
          </p:cNvPr>
          <p:cNvPicPr>
            <a:picLocks noChangeAspect="1"/>
          </p:cNvPicPr>
          <p:nvPr/>
        </p:nvPicPr>
        <p:blipFill>
          <a:blip r:embed="rId3"/>
          <a:stretch>
            <a:fillRect/>
          </a:stretch>
        </p:blipFill>
        <p:spPr>
          <a:xfrm>
            <a:off x="6385139" y="1557339"/>
            <a:ext cx="5810400" cy="3600652"/>
          </a:xfrm>
          <a:prstGeom prst="rect">
            <a:avLst/>
          </a:prstGeom>
        </p:spPr>
      </p:pic>
      <p:sp>
        <p:nvSpPr>
          <p:cNvPr id="2" name="Title 1">
            <a:extLst>
              <a:ext uri="{FF2B5EF4-FFF2-40B4-BE49-F238E27FC236}">
                <a16:creationId xmlns:a16="http://schemas.microsoft.com/office/drawing/2014/main" id="{F3260C13-A945-4D0E-8F61-B5315521B9C6}"/>
              </a:ext>
            </a:extLst>
          </p:cNvPr>
          <p:cNvSpPr>
            <a:spLocks noGrp="1"/>
          </p:cNvSpPr>
          <p:nvPr>
            <p:ph type="title"/>
          </p:nvPr>
        </p:nvSpPr>
        <p:spPr/>
        <p:txBody>
          <a:bodyPr/>
          <a:lstStyle/>
          <a:p>
            <a:r>
              <a:rPr lang="fr-CH" dirty="0"/>
              <a:t>Infos complémentaires</a:t>
            </a:r>
            <a:endParaRPr lang="it-CH" dirty="0"/>
          </a:p>
        </p:txBody>
      </p:sp>
      <p:sp>
        <p:nvSpPr>
          <p:cNvPr id="10" name="Inhaltsplatzhalter 9">
            <a:extLst>
              <a:ext uri="{FF2B5EF4-FFF2-40B4-BE49-F238E27FC236}">
                <a16:creationId xmlns:a16="http://schemas.microsoft.com/office/drawing/2014/main" id="{C38BF163-0280-45D6-ACEF-098A5372E1DA}"/>
              </a:ext>
            </a:extLst>
          </p:cNvPr>
          <p:cNvSpPr>
            <a:spLocks noGrp="1"/>
          </p:cNvSpPr>
          <p:nvPr>
            <p:ph sz="half" idx="1"/>
          </p:nvPr>
        </p:nvSpPr>
        <p:spPr>
          <a:xfrm>
            <a:off x="550863" y="1557339"/>
            <a:ext cx="5256000" cy="4608512"/>
          </a:xfrm>
        </p:spPr>
        <p:txBody>
          <a:bodyPr/>
          <a:lstStyle/>
          <a:p>
            <a:pPr marL="0" indent="0">
              <a:buNone/>
            </a:pPr>
            <a:r>
              <a:rPr lang="fr-CH" dirty="0">
                <a:solidFill>
                  <a:srgbClr val="2F2912"/>
                </a:solidFill>
                <a:latin typeface="HelveticaNeueLTStd-Roman"/>
              </a:rPr>
              <a:t>Norme EN 388: Gants de protection contre les risques mécaniques.</a:t>
            </a:r>
          </a:p>
          <a:p>
            <a:pPr marL="0" indent="0">
              <a:buNone/>
            </a:pPr>
            <a:r>
              <a:rPr lang="fr-CH" dirty="0">
                <a:solidFill>
                  <a:srgbClr val="2F2912"/>
                </a:solidFill>
                <a:latin typeface="HelveticaNeueLTStd-Roman"/>
              </a:rPr>
              <a:t>Plus la valeur est élevée, meilleure est la protection.</a:t>
            </a:r>
          </a:p>
          <a:p>
            <a:pPr marL="0" indent="0">
              <a:buNone/>
            </a:pPr>
            <a:endParaRPr lang="it-CH" dirty="0"/>
          </a:p>
          <a:p>
            <a:pPr marL="0" indent="0">
              <a:buNone/>
            </a:pPr>
            <a:r>
              <a:rPr lang="fr-CH" b="1" dirty="0"/>
              <a:t>Attention: </a:t>
            </a:r>
          </a:p>
          <a:p>
            <a:pPr marL="0" indent="0">
              <a:buNone/>
            </a:pPr>
            <a:r>
              <a:rPr lang="fr-CH" dirty="0"/>
              <a:t>Lors de travaux exécutés sur des machines équipées de broches, de mandrins ou de cylindres en mouvement, tels que le perçage ou le tournage, les gants risquent d’être happés par ces éléments. </a:t>
            </a:r>
          </a:p>
          <a:p>
            <a:pPr marL="0" indent="0">
              <a:buNone/>
            </a:pPr>
            <a:r>
              <a:rPr lang="fr-CH" dirty="0"/>
              <a:t>Le port des gants est donc interdit lors de ces travaux.</a:t>
            </a:r>
          </a:p>
        </p:txBody>
      </p:sp>
      <p:sp>
        <p:nvSpPr>
          <p:cNvPr id="3" name="Date Placeholder 2">
            <a:extLst>
              <a:ext uri="{FF2B5EF4-FFF2-40B4-BE49-F238E27FC236}">
                <a16:creationId xmlns:a16="http://schemas.microsoft.com/office/drawing/2014/main" id="{26935253-15F9-4F0B-8D65-7E29F234B335}"/>
              </a:ext>
            </a:extLst>
          </p:cNvPr>
          <p:cNvSpPr>
            <a:spLocks noGrp="1"/>
          </p:cNvSpPr>
          <p:nvPr>
            <p:ph type="dt" sz="half" idx="10"/>
          </p:nvPr>
        </p:nvSpPr>
        <p:spPr/>
        <p:txBody>
          <a:bodyPr/>
          <a:lstStyle/>
          <a:p>
            <a:fld id="{BD44C1C6-F47A-4C0C-9C14-866C0EC578C3}" type="datetime1">
              <a:rPr lang="de-CH" smtClean="0"/>
              <a:t>06.08.2020</a:t>
            </a:fld>
            <a:endParaRPr lang="it-CH" dirty="0"/>
          </a:p>
        </p:txBody>
      </p:sp>
      <p:sp>
        <p:nvSpPr>
          <p:cNvPr id="5" name="Slide Number Placeholder 4">
            <a:extLst>
              <a:ext uri="{FF2B5EF4-FFF2-40B4-BE49-F238E27FC236}">
                <a16:creationId xmlns:a16="http://schemas.microsoft.com/office/drawing/2014/main" id="{8B0E1312-12DB-4C1E-A642-D98475B4EAA6}"/>
              </a:ext>
            </a:extLst>
          </p:cNvPr>
          <p:cNvSpPr>
            <a:spLocks noGrp="1"/>
          </p:cNvSpPr>
          <p:nvPr>
            <p:ph type="sldNum" sz="quarter" idx="12"/>
          </p:nvPr>
        </p:nvSpPr>
        <p:spPr/>
        <p:txBody>
          <a:bodyPr/>
          <a:lstStyle/>
          <a:p>
            <a:fld id="{997C1188-46F9-40DB-8D3E-1DFAC3A47FC6}" type="slidenum">
              <a:rPr lang="de-CH" smtClean="0"/>
              <a:t>5</a:t>
            </a:fld>
            <a:endParaRPr lang="it-CH" dirty="0"/>
          </a:p>
        </p:txBody>
      </p:sp>
    </p:spTree>
    <p:extLst>
      <p:ext uri="{BB962C8B-B14F-4D97-AF65-F5344CB8AC3E}">
        <p14:creationId xmlns:p14="http://schemas.microsoft.com/office/powerpoint/2010/main" val="252911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C0A-FE85-48E4-BA6C-7B46C4D0502B}"/>
              </a:ext>
            </a:extLst>
          </p:cNvPr>
          <p:cNvSpPr>
            <a:spLocks noGrp="1"/>
          </p:cNvSpPr>
          <p:nvPr>
            <p:ph type="title"/>
          </p:nvPr>
        </p:nvSpPr>
        <p:spPr/>
        <p:txBody>
          <a:bodyPr/>
          <a:lstStyle/>
          <a:p>
            <a:r>
              <a:rPr lang="fr-CH" dirty="0"/>
              <a:t>Blessures aux mains et aux doigts - Statistique des accidents en Suisse</a:t>
            </a:r>
          </a:p>
        </p:txBody>
      </p:sp>
      <p:sp>
        <p:nvSpPr>
          <p:cNvPr id="3" name="Content Placeholder 2">
            <a:extLst>
              <a:ext uri="{FF2B5EF4-FFF2-40B4-BE49-F238E27FC236}">
                <a16:creationId xmlns:a16="http://schemas.microsoft.com/office/drawing/2014/main" id="{65DF5501-6275-4A7B-8B77-34DF579D6B79}"/>
              </a:ext>
            </a:extLst>
          </p:cNvPr>
          <p:cNvSpPr>
            <a:spLocks noGrp="1"/>
          </p:cNvSpPr>
          <p:nvPr>
            <p:ph sz="half" idx="1"/>
          </p:nvPr>
        </p:nvSpPr>
        <p:spPr>
          <a:xfrm>
            <a:off x="550863" y="1473115"/>
            <a:ext cx="5256000" cy="4608512"/>
          </a:xfrm>
        </p:spPr>
        <p:txBody>
          <a:bodyPr/>
          <a:lstStyle/>
          <a:p>
            <a:pPr marL="0" indent="0">
              <a:buNone/>
            </a:pPr>
            <a:r>
              <a:rPr lang="fr-CH" dirty="0"/>
              <a:t>Chaque année, près de 160 000 accidents occasionnent des blessures aux mains, aux poignets ou aux doigts. </a:t>
            </a:r>
          </a:p>
          <a:p>
            <a:pPr marL="0" indent="0">
              <a:buNone/>
            </a:pPr>
            <a:endParaRPr lang="fr-CH" dirty="0"/>
          </a:p>
          <a:p>
            <a:pPr marL="0" indent="0">
              <a:buNone/>
            </a:pPr>
            <a:r>
              <a:rPr lang="fr-CH" dirty="0"/>
              <a:t>Pour les assureurs, la prise en charge de ces accidents génère des coûts s’élevant à 480 millions de francs par an etou en moyenne à 3000 francs par cas.</a:t>
            </a:r>
          </a:p>
          <a:p>
            <a:pPr marL="0" indent="0">
              <a:buNone/>
            </a:pPr>
            <a:endParaRPr lang="fr-CH" dirty="0"/>
          </a:p>
          <a:p>
            <a:pPr marL="0" indent="0">
              <a:buNone/>
            </a:pPr>
            <a:r>
              <a:rPr lang="fr-CH" dirty="0"/>
              <a:t>L’expérience montre que le coût effectif pour l’entreprise (heures de travail perdues, remplacement de la personne accidentée, etc.) est bien plus élevé.</a:t>
            </a:r>
          </a:p>
          <a:p>
            <a:pPr marL="0" indent="0">
              <a:buNone/>
            </a:pPr>
            <a:endParaRPr lang="fr-CH" dirty="0"/>
          </a:p>
          <a:p>
            <a:pPr marL="0" indent="0">
              <a:buNone/>
            </a:pPr>
            <a:r>
              <a:rPr lang="fr-CH" dirty="0"/>
              <a:t>La plupart de ces accidents pourraient pourtant être facilement évités.</a:t>
            </a:r>
          </a:p>
          <a:p>
            <a:pPr marL="0" indent="0">
              <a:buNone/>
            </a:pPr>
            <a:endParaRPr lang="fr-CH" dirty="0"/>
          </a:p>
        </p:txBody>
      </p:sp>
      <p:sp>
        <p:nvSpPr>
          <p:cNvPr id="4" name="Date Placeholder 3">
            <a:extLst>
              <a:ext uri="{FF2B5EF4-FFF2-40B4-BE49-F238E27FC236}">
                <a16:creationId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06.08.2020</a:t>
            </a:fld>
            <a:endParaRPr lang="fr-CH" dirty="0"/>
          </a:p>
        </p:txBody>
      </p:sp>
      <p:sp>
        <p:nvSpPr>
          <p:cNvPr id="6" name="Slide Number Placeholder 5">
            <a:extLst>
              <a:ext uri="{FF2B5EF4-FFF2-40B4-BE49-F238E27FC236}">
                <a16:creationId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6</a:t>
            </a:fld>
            <a:endParaRPr lang="fr-CH" dirty="0"/>
          </a:p>
        </p:txBody>
      </p:sp>
      <p:pic>
        <p:nvPicPr>
          <p:cNvPr id="10" name="Bildplatzhalter 9">
            <a:extLst>
              <a:ext uri="{FF2B5EF4-FFF2-40B4-BE49-F238E27FC236}">
                <a16:creationId xmlns:a16="http://schemas.microsoft.com/office/drawing/2014/main" id="{63881EF2-0495-4A9E-9E5F-9F828BB61DB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341" r="12341"/>
          <a:stretch>
            <a:fillRect/>
          </a:stretch>
        </p:blipFill>
        <p:spPr>
          <a:xfrm>
            <a:off x="6383338" y="1544550"/>
            <a:ext cx="5808662" cy="4320505"/>
          </a:xfrm>
        </p:spPr>
      </p:pic>
    </p:spTree>
    <p:extLst>
      <p:ext uri="{BB962C8B-B14F-4D97-AF65-F5344CB8AC3E}">
        <p14:creationId xmlns:p14="http://schemas.microsoft.com/office/powerpoint/2010/main" val="99438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99B-518D-4C9C-B513-960845C31A04}"/>
              </a:ext>
            </a:extLst>
          </p:cNvPr>
          <p:cNvSpPr>
            <a:spLocks noGrp="1"/>
          </p:cNvSpPr>
          <p:nvPr>
            <p:ph type="title"/>
          </p:nvPr>
        </p:nvSpPr>
        <p:spPr/>
        <p:txBody>
          <a:bodyPr/>
          <a:lstStyle/>
          <a:p>
            <a:r>
              <a:rPr lang="fr-CH" dirty="0"/>
              <a:t>Statistique des accidents de l’entreprise</a:t>
            </a:r>
          </a:p>
        </p:txBody>
      </p:sp>
      <p:sp>
        <p:nvSpPr>
          <p:cNvPr id="4" name="Date Placeholder 3">
            <a:extLst>
              <a:ext uri="{FF2B5EF4-FFF2-40B4-BE49-F238E27FC236}">
                <a16:creationId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06.08.2020</a:t>
            </a:fld>
            <a:endParaRPr lang="fr-CH" dirty="0"/>
          </a:p>
        </p:txBody>
      </p:sp>
      <p:sp>
        <p:nvSpPr>
          <p:cNvPr id="6" name="Slide Number Placeholder 5">
            <a:extLst>
              <a:ext uri="{FF2B5EF4-FFF2-40B4-BE49-F238E27FC236}">
                <a16:creationId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7</a:t>
            </a:fld>
            <a:endParaRPr lang="fr-CH" dirty="0"/>
          </a:p>
        </p:txBody>
      </p:sp>
    </p:spTree>
    <p:extLst>
      <p:ext uri="{BB962C8B-B14F-4D97-AF65-F5344CB8AC3E}">
        <p14:creationId xmlns:p14="http://schemas.microsoft.com/office/powerpoint/2010/main" val="45256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B62A768-719B-434D-B67B-D32F4639FB7A}"/>
              </a:ext>
            </a:extLst>
          </p:cNvPr>
          <p:cNvPicPr>
            <a:picLocks noChangeAspect="1"/>
          </p:cNvPicPr>
          <p:nvPr/>
        </p:nvPicPr>
        <p:blipFill>
          <a:blip r:embed="rId3"/>
          <a:stretch>
            <a:fillRect/>
          </a:stretch>
        </p:blipFill>
        <p:spPr>
          <a:xfrm>
            <a:off x="551384" y="1784910"/>
            <a:ext cx="2494022" cy="1800000"/>
          </a:xfrm>
          <a:prstGeom prst="rect">
            <a:avLst/>
          </a:prstGeom>
        </p:spPr>
      </p:pic>
      <p:sp>
        <p:nvSpPr>
          <p:cNvPr id="17" name="Rechteck 16">
            <a:extLst>
              <a:ext uri="{FF2B5EF4-FFF2-40B4-BE49-F238E27FC236}">
                <a16:creationId xmlns:a16="http://schemas.microsoft.com/office/drawing/2014/main" id="{63DE5ECD-C15C-42B4-BEE2-0EA818F036BC}"/>
              </a:ext>
            </a:extLst>
          </p:cNvPr>
          <p:cNvSpPr/>
          <p:nvPr/>
        </p:nvSpPr>
        <p:spPr>
          <a:xfrm>
            <a:off x="8639871" y="4523708"/>
            <a:ext cx="2516406" cy="180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CH" sz="1400" b="1" dirty="0" err="1"/>
          </a:p>
        </p:txBody>
      </p:sp>
      <p:sp>
        <p:nvSpPr>
          <p:cNvPr id="2" name="Title 1">
            <a:extLst>
              <a:ext uri="{FF2B5EF4-FFF2-40B4-BE49-F238E27FC236}">
                <a16:creationId xmlns:a16="http://schemas.microsoft.com/office/drawing/2014/main" id="{AB91099B-518D-4C9C-B513-960845C31A04}"/>
              </a:ext>
            </a:extLst>
          </p:cNvPr>
          <p:cNvSpPr>
            <a:spLocks noGrp="1"/>
          </p:cNvSpPr>
          <p:nvPr>
            <p:ph type="title"/>
          </p:nvPr>
        </p:nvSpPr>
        <p:spPr/>
        <p:txBody>
          <a:bodyPr/>
          <a:lstStyle/>
          <a:p>
            <a:r>
              <a:rPr lang="fr-CH" dirty="0"/>
              <a:t>Postes A à E</a:t>
            </a:r>
          </a:p>
        </p:txBody>
      </p:sp>
      <p:sp>
        <p:nvSpPr>
          <p:cNvPr id="4" name="Date Placeholder 3">
            <a:extLst>
              <a:ext uri="{FF2B5EF4-FFF2-40B4-BE49-F238E27FC236}">
                <a16:creationId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06.08.2020</a:t>
            </a:fld>
            <a:endParaRPr lang="fr-CH" dirty="0"/>
          </a:p>
        </p:txBody>
      </p:sp>
      <p:sp>
        <p:nvSpPr>
          <p:cNvPr id="6" name="Slide Number Placeholder 5">
            <a:extLst>
              <a:ext uri="{FF2B5EF4-FFF2-40B4-BE49-F238E27FC236}">
                <a16:creationId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8</a:t>
            </a:fld>
            <a:endParaRPr lang="fr-CH" dirty="0"/>
          </a:p>
        </p:txBody>
      </p:sp>
      <p:sp>
        <p:nvSpPr>
          <p:cNvPr id="12" name="Rechteck 11">
            <a:extLst>
              <a:ext uri="{FF2B5EF4-FFF2-40B4-BE49-F238E27FC236}">
                <a16:creationId xmlns:a16="http://schemas.microsoft.com/office/drawing/2014/main" id="{67818E3C-8D67-4F59-B028-50D6F6C29838}"/>
              </a:ext>
            </a:extLst>
          </p:cNvPr>
          <p:cNvSpPr/>
          <p:nvPr/>
        </p:nvSpPr>
        <p:spPr>
          <a:xfrm>
            <a:off x="457848" y="3811346"/>
            <a:ext cx="2670176" cy="646331"/>
          </a:xfrm>
          <a:prstGeom prst="rect">
            <a:avLst/>
          </a:prstGeom>
        </p:spPr>
        <p:txBody>
          <a:bodyPr wrap="square">
            <a:spAutoFit/>
          </a:bodyPr>
          <a:lstStyle/>
          <a:p>
            <a:r>
              <a:rPr lang="fr-CH" b="1" dirty="0"/>
              <a:t>Poste D: </a:t>
            </a:r>
            <a:r>
              <a:rPr lang="fr-CH" dirty="0"/>
              <a:t>«Les bons gants à la bonne place»</a:t>
            </a:r>
          </a:p>
        </p:txBody>
      </p:sp>
      <p:grpSp>
        <p:nvGrpSpPr>
          <p:cNvPr id="15" name="Gruppieren 14">
            <a:extLst>
              <a:ext uri="{FF2B5EF4-FFF2-40B4-BE49-F238E27FC236}">
                <a16:creationId xmlns:a16="http://schemas.microsoft.com/office/drawing/2014/main" id="{9DD7373F-3827-4A0C-A2BB-2A5848B0D50D}"/>
              </a:ext>
            </a:extLst>
          </p:cNvPr>
          <p:cNvGrpSpPr/>
          <p:nvPr/>
        </p:nvGrpSpPr>
        <p:grpSpPr>
          <a:xfrm>
            <a:off x="457848" y="795352"/>
            <a:ext cx="11020979" cy="923330"/>
            <a:chOff x="457848" y="892780"/>
            <a:chExt cx="11020979" cy="923330"/>
          </a:xfrm>
        </p:grpSpPr>
        <p:sp>
          <p:nvSpPr>
            <p:cNvPr id="5" name="Rechteck 4">
              <a:extLst>
                <a:ext uri="{FF2B5EF4-FFF2-40B4-BE49-F238E27FC236}">
                  <a16:creationId xmlns:a16="http://schemas.microsoft.com/office/drawing/2014/main" id="{774C4334-C57F-43E7-845A-843F17BBF525}"/>
                </a:ext>
              </a:extLst>
            </p:cNvPr>
            <p:cNvSpPr/>
            <p:nvPr/>
          </p:nvSpPr>
          <p:spPr>
            <a:xfrm>
              <a:off x="457848" y="1139435"/>
              <a:ext cx="2973986" cy="646331"/>
            </a:xfrm>
            <a:prstGeom prst="rect">
              <a:avLst/>
            </a:prstGeom>
          </p:spPr>
          <p:txBody>
            <a:bodyPr wrap="square">
              <a:spAutoFit/>
            </a:bodyPr>
            <a:lstStyle/>
            <a:p>
              <a:r>
                <a:rPr lang="fr-CH" b="1" dirty="0"/>
                <a:t>Poste A: </a:t>
              </a:r>
              <a:r>
                <a:rPr lang="fr-CH" dirty="0"/>
                <a:t>«Effets d’une blessure à la main»</a:t>
              </a:r>
            </a:p>
          </p:txBody>
        </p:sp>
        <p:sp>
          <p:nvSpPr>
            <p:cNvPr id="11" name="Rechteck 10">
              <a:extLst>
                <a:ext uri="{FF2B5EF4-FFF2-40B4-BE49-F238E27FC236}">
                  <a16:creationId xmlns:a16="http://schemas.microsoft.com/office/drawing/2014/main" id="{4C419D3A-842C-4608-BE8F-81DDAC93618F}"/>
                </a:ext>
              </a:extLst>
            </p:cNvPr>
            <p:cNvSpPr/>
            <p:nvPr/>
          </p:nvSpPr>
          <p:spPr>
            <a:xfrm>
              <a:off x="4402268" y="1113307"/>
              <a:ext cx="2792878" cy="646331"/>
            </a:xfrm>
            <a:prstGeom prst="rect">
              <a:avLst/>
            </a:prstGeom>
          </p:spPr>
          <p:txBody>
            <a:bodyPr wrap="square">
              <a:spAutoFit/>
            </a:bodyPr>
            <a:lstStyle/>
            <a:p>
              <a:r>
                <a:rPr lang="fr-CH" b="1" dirty="0"/>
                <a:t>Poste B: </a:t>
              </a:r>
              <a:r>
                <a:rPr lang="fr-CH" dirty="0"/>
                <a:t>«Comment le gant protège-t-il?»</a:t>
              </a:r>
            </a:p>
          </p:txBody>
        </p:sp>
        <p:sp>
          <p:nvSpPr>
            <p:cNvPr id="13" name="Rechteck 12">
              <a:extLst>
                <a:ext uri="{FF2B5EF4-FFF2-40B4-BE49-F238E27FC236}">
                  <a16:creationId xmlns:a16="http://schemas.microsoft.com/office/drawing/2014/main" id="{CA14DA2D-79EE-405D-9C8E-664EA44BC867}"/>
                </a:ext>
              </a:extLst>
            </p:cNvPr>
            <p:cNvSpPr/>
            <p:nvPr/>
          </p:nvSpPr>
          <p:spPr>
            <a:xfrm>
              <a:off x="8571548" y="892780"/>
              <a:ext cx="2907279" cy="923330"/>
            </a:xfrm>
            <a:prstGeom prst="rect">
              <a:avLst/>
            </a:prstGeom>
          </p:spPr>
          <p:txBody>
            <a:bodyPr wrap="square">
              <a:spAutoFit/>
            </a:bodyPr>
            <a:lstStyle/>
            <a:p>
              <a:r>
                <a:rPr lang="fr-CH" b="1" dirty="0"/>
                <a:t>Poste C: </a:t>
              </a:r>
              <a:r>
                <a:rPr lang="fr-CH" dirty="0"/>
                <a:t>«Porter ou ne pas porter des gants de protection»</a:t>
              </a:r>
            </a:p>
          </p:txBody>
        </p:sp>
      </p:grpSp>
      <p:sp>
        <p:nvSpPr>
          <p:cNvPr id="14" name="Rechteck 13">
            <a:extLst>
              <a:ext uri="{FF2B5EF4-FFF2-40B4-BE49-F238E27FC236}">
                <a16:creationId xmlns:a16="http://schemas.microsoft.com/office/drawing/2014/main" id="{E34BD10C-2DAE-45EF-B9B7-BD7FAE8E1962}"/>
              </a:ext>
            </a:extLst>
          </p:cNvPr>
          <p:cNvSpPr/>
          <p:nvPr/>
        </p:nvSpPr>
        <p:spPr>
          <a:xfrm>
            <a:off x="4442010" y="4014534"/>
            <a:ext cx="2753135" cy="369332"/>
          </a:xfrm>
          <a:prstGeom prst="rect">
            <a:avLst/>
          </a:prstGeom>
        </p:spPr>
        <p:txBody>
          <a:bodyPr wrap="square">
            <a:spAutoFit/>
          </a:bodyPr>
          <a:lstStyle/>
          <a:p>
            <a:r>
              <a:rPr lang="fr-CH" b="1" dirty="0"/>
              <a:t>Poste E: </a:t>
            </a:r>
            <a:r>
              <a:rPr lang="fr-CH" dirty="0"/>
              <a:t>«Doigté»</a:t>
            </a:r>
          </a:p>
        </p:txBody>
      </p:sp>
      <p:sp>
        <p:nvSpPr>
          <p:cNvPr id="16" name="Textfeld 15">
            <a:extLst>
              <a:ext uri="{FF2B5EF4-FFF2-40B4-BE49-F238E27FC236}">
                <a16:creationId xmlns:a16="http://schemas.microsoft.com/office/drawing/2014/main" id="{0F62A40B-0E9D-4E27-8F4B-50DB5EA2E7B5}"/>
              </a:ext>
            </a:extLst>
          </p:cNvPr>
          <p:cNvSpPr txBox="1"/>
          <p:nvPr/>
        </p:nvSpPr>
        <p:spPr>
          <a:xfrm>
            <a:off x="8897327" y="4661365"/>
            <a:ext cx="2516407" cy="1354217"/>
          </a:xfrm>
          <a:prstGeom prst="rect">
            <a:avLst/>
          </a:prstGeom>
          <a:noFill/>
        </p:spPr>
        <p:txBody>
          <a:bodyPr wrap="square" lIns="0" tIns="0" rIns="0" bIns="0" rtlCol="0">
            <a:spAutoFit/>
          </a:bodyPr>
          <a:lstStyle/>
          <a:p>
            <a:pPr algn="l"/>
            <a:r>
              <a:rPr lang="fr-CH" b="1" dirty="0"/>
              <a:t>Déroulement</a:t>
            </a:r>
          </a:p>
          <a:p>
            <a:pPr algn="l"/>
            <a:endParaRPr lang="fr-CH" sz="1600" b="1" dirty="0">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fr-CH" dirty="0"/>
              <a:t>5 min par poste</a:t>
            </a:r>
          </a:p>
          <a:p>
            <a:pPr marL="285750" indent="-285750" algn="l">
              <a:buFont typeface="Arial" panose="020B0604020202020204" pitchFamily="34" charset="0"/>
              <a:buChar char="•"/>
            </a:pPr>
            <a:r>
              <a:rPr lang="fr-CH" dirty="0"/>
              <a:t>Puis passer </a:t>
            </a:r>
            <a:br>
              <a:rPr lang="de-CH" dirty="0"/>
            </a:br>
            <a:r>
              <a:rPr lang="fr-CH" dirty="0"/>
              <a:t>au poste suivant</a:t>
            </a:r>
          </a:p>
        </p:txBody>
      </p:sp>
      <p:pic>
        <p:nvPicPr>
          <p:cNvPr id="19" name="Grafik 18">
            <a:extLst>
              <a:ext uri="{FF2B5EF4-FFF2-40B4-BE49-F238E27FC236}">
                <a16:creationId xmlns:a16="http://schemas.microsoft.com/office/drawing/2014/main" id="{1C460A9A-EFB9-448B-925D-AA533F530D45}"/>
              </a:ext>
            </a:extLst>
          </p:cNvPr>
          <p:cNvPicPr>
            <a:picLocks noChangeAspect="1"/>
          </p:cNvPicPr>
          <p:nvPr/>
        </p:nvPicPr>
        <p:blipFill rotWithShape="1">
          <a:blip r:embed="rId4"/>
          <a:srcRect r="3037"/>
          <a:stretch/>
        </p:blipFill>
        <p:spPr>
          <a:xfrm>
            <a:off x="4508388" y="1784910"/>
            <a:ext cx="2466272" cy="1800000"/>
          </a:xfrm>
          <a:prstGeom prst="rect">
            <a:avLst/>
          </a:prstGeom>
        </p:spPr>
      </p:pic>
      <p:pic>
        <p:nvPicPr>
          <p:cNvPr id="20" name="Grafik 19">
            <a:extLst>
              <a:ext uri="{FF2B5EF4-FFF2-40B4-BE49-F238E27FC236}">
                <a16:creationId xmlns:a16="http://schemas.microsoft.com/office/drawing/2014/main" id="{69105D82-98E4-4D57-9FD5-BB02D16AA151}"/>
              </a:ext>
            </a:extLst>
          </p:cNvPr>
          <p:cNvPicPr>
            <a:picLocks noChangeAspect="1"/>
          </p:cNvPicPr>
          <p:nvPr/>
        </p:nvPicPr>
        <p:blipFill>
          <a:blip r:embed="rId5"/>
          <a:stretch>
            <a:fillRect/>
          </a:stretch>
        </p:blipFill>
        <p:spPr>
          <a:xfrm>
            <a:off x="8639871" y="1759977"/>
            <a:ext cx="2472859" cy="1800000"/>
          </a:xfrm>
          <a:prstGeom prst="rect">
            <a:avLst/>
          </a:prstGeom>
        </p:spPr>
      </p:pic>
      <p:pic>
        <p:nvPicPr>
          <p:cNvPr id="21" name="Grafik 20">
            <a:extLst>
              <a:ext uri="{FF2B5EF4-FFF2-40B4-BE49-F238E27FC236}">
                <a16:creationId xmlns:a16="http://schemas.microsoft.com/office/drawing/2014/main" id="{E4FF9886-DBDE-4547-9C64-7D603D5B9071}"/>
              </a:ext>
            </a:extLst>
          </p:cNvPr>
          <p:cNvPicPr>
            <a:picLocks noChangeAspect="1"/>
          </p:cNvPicPr>
          <p:nvPr/>
        </p:nvPicPr>
        <p:blipFill rotWithShape="1">
          <a:blip r:embed="rId6"/>
          <a:srcRect r="3206"/>
          <a:stretch/>
        </p:blipFill>
        <p:spPr>
          <a:xfrm>
            <a:off x="551384" y="4505111"/>
            <a:ext cx="2494022" cy="1800000"/>
          </a:xfrm>
          <a:prstGeom prst="rect">
            <a:avLst/>
          </a:prstGeom>
        </p:spPr>
      </p:pic>
      <p:pic>
        <p:nvPicPr>
          <p:cNvPr id="22" name="Grafik 21">
            <a:extLst>
              <a:ext uri="{FF2B5EF4-FFF2-40B4-BE49-F238E27FC236}">
                <a16:creationId xmlns:a16="http://schemas.microsoft.com/office/drawing/2014/main" id="{3AE7EF5A-F598-4B46-99DB-B45EAC9F87B6}"/>
              </a:ext>
            </a:extLst>
          </p:cNvPr>
          <p:cNvPicPr>
            <a:picLocks noChangeAspect="1"/>
          </p:cNvPicPr>
          <p:nvPr/>
        </p:nvPicPr>
        <p:blipFill>
          <a:blip r:embed="rId7"/>
          <a:stretch>
            <a:fillRect/>
          </a:stretch>
        </p:blipFill>
        <p:spPr>
          <a:xfrm>
            <a:off x="4508388" y="4505111"/>
            <a:ext cx="2466272" cy="1800000"/>
          </a:xfrm>
          <a:prstGeom prst="rect">
            <a:avLst/>
          </a:prstGeom>
        </p:spPr>
      </p:pic>
    </p:spTree>
    <p:extLst>
      <p:ext uri="{BB962C8B-B14F-4D97-AF65-F5344CB8AC3E}">
        <p14:creationId xmlns:p14="http://schemas.microsoft.com/office/powerpoint/2010/main" val="237058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99B-518D-4C9C-B513-960845C31A04}"/>
              </a:ext>
            </a:extLst>
          </p:cNvPr>
          <p:cNvSpPr>
            <a:spLocks noGrp="1"/>
          </p:cNvSpPr>
          <p:nvPr>
            <p:ph type="title"/>
          </p:nvPr>
        </p:nvSpPr>
        <p:spPr/>
        <p:txBody>
          <a:bodyPr/>
          <a:lstStyle/>
          <a:p>
            <a:r>
              <a:rPr lang="fr-CH" dirty="0"/>
              <a:t>Constitution des groupes</a:t>
            </a:r>
          </a:p>
        </p:txBody>
      </p:sp>
      <p:sp>
        <p:nvSpPr>
          <p:cNvPr id="4" name="Date Placeholder 3">
            <a:extLst>
              <a:ext uri="{FF2B5EF4-FFF2-40B4-BE49-F238E27FC236}">
                <a16:creationId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06.08.2020</a:t>
            </a:fld>
            <a:endParaRPr lang="fr-CH" dirty="0"/>
          </a:p>
        </p:txBody>
      </p:sp>
      <p:sp>
        <p:nvSpPr>
          <p:cNvPr id="6" name="Slide Number Placeholder 5">
            <a:extLst>
              <a:ext uri="{FF2B5EF4-FFF2-40B4-BE49-F238E27FC236}">
                <a16:creationId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9</a:t>
            </a:fld>
            <a:endParaRPr lang="fr-CH" dirty="0"/>
          </a:p>
        </p:txBody>
      </p:sp>
      <p:sp>
        <p:nvSpPr>
          <p:cNvPr id="5" name="Content Placeholder 2">
            <a:extLst>
              <a:ext uri="{FF2B5EF4-FFF2-40B4-BE49-F238E27FC236}">
                <a16:creationId xmlns:a16="http://schemas.microsoft.com/office/drawing/2014/main" id="{72417865-17E8-4034-B0FF-15A93416FAA8}"/>
              </a:ext>
            </a:extLst>
          </p:cNvPr>
          <p:cNvSpPr txBox="1">
            <a:spLocks/>
          </p:cNvSpPr>
          <p:nvPr/>
        </p:nvSpPr>
        <p:spPr>
          <a:xfrm>
            <a:off x="550862" y="1557339"/>
            <a:ext cx="11089754" cy="460851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H" dirty="0"/>
              <a:t>Max. 4 personnes par groupe</a:t>
            </a:r>
          </a:p>
          <a:p>
            <a:pPr marL="0" indent="0">
              <a:buFont typeface="Arial" panose="020B0604020202020204" pitchFamily="34" charset="0"/>
              <a:buNone/>
            </a:pPr>
            <a:endParaRPr lang="fr-CH" dirty="0"/>
          </a:p>
          <a:p>
            <a:pPr marL="0" indent="0">
              <a:buFont typeface="Arial" panose="020B0604020202020204" pitchFamily="34" charset="0"/>
              <a:buNone/>
            </a:pPr>
            <a:r>
              <a:rPr lang="fr-CH" b="1" dirty="0"/>
              <a:t>1 membre du groupe = chef du groupe</a:t>
            </a:r>
          </a:p>
          <a:p>
            <a:pPr marL="0" indent="0">
              <a:buFont typeface="Arial" panose="020B0604020202020204" pitchFamily="34" charset="0"/>
              <a:buNone/>
            </a:pPr>
            <a:r>
              <a:rPr lang="fr-CH" dirty="0"/>
              <a:t>Lit les consignes des exercices de chaque poste et veille à ce qu’ils soient correctement réalisés.</a:t>
            </a:r>
          </a:p>
          <a:p>
            <a:pPr marL="0" indent="0">
              <a:buFont typeface="Arial" panose="020B0604020202020204" pitchFamily="34" charset="0"/>
              <a:buNone/>
            </a:pPr>
            <a:endParaRPr lang="fr-CH" dirty="0"/>
          </a:p>
          <a:p>
            <a:pPr marL="0" indent="0">
              <a:buFont typeface="Arial" panose="020B0604020202020204" pitchFamily="34" charset="0"/>
              <a:buNone/>
            </a:pPr>
            <a:r>
              <a:rPr lang="fr-CH" dirty="0">
                <a:sym typeface="Wingdings" panose="05000000000000000000" pitchFamily="2" charset="2"/>
              </a:rPr>
              <a:t> Avant de changer de poste, veuillez remettre le matériel dans sa position initiale.</a:t>
            </a:r>
            <a:endParaRPr lang="fr-CH" dirty="0"/>
          </a:p>
        </p:txBody>
      </p:sp>
    </p:spTree>
    <p:extLst>
      <p:ext uri="{BB962C8B-B14F-4D97-AF65-F5344CB8AC3E}">
        <p14:creationId xmlns:p14="http://schemas.microsoft.com/office/powerpoint/2010/main" val="4292471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 Praesentation neu 16x9_Muster">
  <a:themeElements>
    <a:clrScheme name="SUVA">
      <a:dk1>
        <a:sysClr val="windowText" lastClr="000000"/>
      </a:dk1>
      <a:lt1>
        <a:sysClr val="window" lastClr="FFFFFF"/>
      </a:lt1>
      <a:dk2>
        <a:srgbClr val="000000"/>
      </a:dk2>
      <a:lt2>
        <a:srgbClr val="FFFFFF"/>
      </a:lt2>
      <a:accent1>
        <a:srgbClr val="FF8200"/>
      </a:accent1>
      <a:accent2>
        <a:srgbClr val="FFC180"/>
      </a:accent2>
      <a:accent3>
        <a:srgbClr val="00B8CF"/>
      </a:accent3>
      <a:accent4>
        <a:srgbClr val="80DCE7"/>
      </a:accent4>
      <a:accent5>
        <a:srgbClr val="666666"/>
      </a:accent5>
      <a:accent6>
        <a:srgbClr val="B3B3B3"/>
      </a:accent6>
      <a:hlink>
        <a:srgbClr val="44546A"/>
      </a:hlink>
      <a:folHlink>
        <a:srgbClr val="AEABA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16_9_Dt_Ver 1.2.potx" id="{1CBE69C0-4001-4E6E-BD15-5ABBA50DE2E9}" vid="{4DA0041E-BCA0-4A8F-A165-214D558AC6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Praesentation neu 16x9_Muster.potx</Template>
  <TotalTime>0</TotalTime>
  <Words>497</Words>
  <Application>Microsoft Office PowerPoint</Application>
  <PresentationFormat>Breitbild</PresentationFormat>
  <Paragraphs>89</Paragraphs>
  <Slides>10</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HelveticaNeueLTStd-Roman</vt:lpstr>
      <vt:lpstr>Verdana</vt:lpstr>
      <vt:lpstr> Praesentation neu 16x9_Muster</vt:lpstr>
      <vt:lpstr>Bienvenue à la formation  «Protégez vos mains comme les pros»</vt:lpstr>
      <vt:lpstr>Déroulement de la formation</vt:lpstr>
      <vt:lpstr>Objectifs de cette formation</vt:lpstr>
      <vt:lpstr>Vos expériences de blessures aux mains et aux doigts</vt:lpstr>
      <vt:lpstr>Infos complémentaires</vt:lpstr>
      <vt:lpstr>Blessures aux mains et aux doigts - Statistique des accidents en Suisse</vt:lpstr>
      <vt:lpstr>Statistique des accidents de l’entreprise</vt:lpstr>
      <vt:lpstr>Postes A à E</vt:lpstr>
      <vt:lpstr>Constitution des groupes</vt:lpstr>
      <vt:lpstr>Nous vous souhaitons plein succès pour la formation «Protégez vos mains comme les pros»!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(Arial Bold, 26 pt/Zab 38 pt)</dc:title>
  <dc:creator>Huber-Brun Susan (HBU)</dc:creator>
  <cp:lastModifiedBy>Lötscher Corinne (LCC)</cp:lastModifiedBy>
  <cp:revision>70</cp:revision>
  <dcterms:created xsi:type="dcterms:W3CDTF">2018-01-15T09:56:44Z</dcterms:created>
  <dcterms:modified xsi:type="dcterms:W3CDTF">2020-08-06T05:40:39Z</dcterms:modified>
</cp:coreProperties>
</file>