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9" r:id="rId3"/>
    <p:sldId id="301" r:id="rId4"/>
    <p:sldId id="262" r:id="rId5"/>
    <p:sldId id="261" r:id="rId6"/>
    <p:sldId id="302" r:id="rId7"/>
    <p:sldId id="303" r:id="rId8"/>
    <p:sldId id="304" r:id="rId9"/>
    <p:sldId id="305" r:id="rId10"/>
    <p:sldId id="306" r:id="rId11"/>
    <p:sldId id="263" r:id="rId12"/>
    <p:sldId id="307" r:id="rId13"/>
    <p:sldId id="308" r:id="rId14"/>
    <p:sldId id="309" r:id="rId15"/>
    <p:sldId id="310" r:id="rId16"/>
  </p:sldIdLst>
  <p:sldSz cx="12192000" cy="6858000"/>
  <p:notesSz cx="6858000" cy="9144000"/>
  <p:custDataLst>
    <p:tags r:id="rId19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80DCE7"/>
    <a:srgbClr val="FFC180"/>
    <a:srgbClr val="F2F2F2"/>
    <a:srgbClr val="00B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251B765-F91A-4008-8DD1-53D880B8B698}">
  <a:tblStyle styleId="{8251B765-F91A-4008-8DD1-53D880B8B698}" styleName="SUVA">
    <a:tblBg>
      <a:effect>
        <a:effectLst/>
      </a:effect>
    </a:tblBg>
    <a:wholeTbl>
      <a:tcTxStyle b="off" i="of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1"/>
              </a:solidFill>
              <a:prstDash val="solid"/>
            </a:ln>
          </a:top>
          <a:bottom>
            <a:ln w="2117" cap="flat" cmpd="sng" algn="ctr">
              <a:solidFill>
                <a:schemeClr val="dk1"/>
              </a:solidFill>
              <a:prstDash val="solid"/>
            </a:ln>
          </a:bottom>
          <a:insideH>
            <a:ln w="2117" cap="flat" cmpd="sng" algn="ctr">
              <a:solidFill>
                <a:schemeClr val="dk1"/>
              </a:solidFill>
              <a:prstDash val="solid"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wholeTbl>
    <a:band1H>
      <a:tcTxStyle b="off" i="off">
        <a:fontRef idx="minor"/>
        <a:schemeClr val="tx1"/>
      </a:tcTxStyle>
      <a:tcStyle>
        <a:tcBdr/>
        <a:fill>
          <a:noFill/>
        </a:fill>
      </a:tcStyle>
    </a:band1H>
    <a:band2H>
      <a:tcTxStyle b="off" i="off">
        <a:fontRef idx="minor"/>
        <a:schemeClr val="tx1"/>
      </a:tcTxStyle>
      <a:tcStyle>
        <a:tcBdr/>
        <a:fill>
          <a:noFill/>
        </a:fill>
      </a:tcStyle>
    </a:band2H>
    <a:band1V>
      <a:tcTxStyle b="off" i="off">
        <a:fontRef idx="minor"/>
        <a:schemeClr val="tx1"/>
      </a:tcTxStyle>
      <a:tcStyle>
        <a:tcBdr/>
        <a:fill>
          <a:noFill/>
        </a:fill>
      </a:tcStyle>
    </a:band1V>
    <a:band2V>
      <a:tcTxStyle b="off" i="off">
        <a:fontRef idx="minor"/>
        <a:schemeClr val="tx1"/>
      </a:tcTxStyle>
      <a:tcStyle>
        <a:tcBdr/>
        <a:fill>
          <a:noFill/>
        </a:fill>
      </a:tcStyle>
    </a:band2V>
    <a:lastCol>
      <a:tcTxStyle b="on" i="off">
        <a:fontRef idx="minor"/>
        <a:schemeClr val="tx1"/>
      </a:tcTxStyle>
      <a:tcStyle>
        <a:tcBdr/>
      </a:tcStyle>
    </a:lastCol>
    <a:firstCol>
      <a:tcTxStyle b="on" i="off">
        <a:fontRef idx="minor"/>
        <a:schemeClr val="tx1"/>
      </a:tcTxStyle>
      <a:tcStyle>
        <a:tcBdr/>
      </a:tcStyle>
    </a:firstCol>
    <a:lastRow>
      <a:tcTxStyle b="on" i="off">
        <a:fontRef idx="minor"/>
        <a:schemeClr val="accen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117" cap="flat" cmpd="sng" algn="ctr">
              <a:solidFill>
                <a:schemeClr val="dk2"/>
              </a:solidFill>
              <a:prstDash val="solid"/>
            </a:ln>
          </a:top>
          <a:bottom>
            <a:ln w="12700" cap="flat" cmpd="sng" algn="ctr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lastRow>
    <a:firstRow>
      <a:tcTxStyle b="on" i="off">
        <a:fontRef idx="minor"/>
        <a:schemeClr val="dk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8466" cap="flat" cmpd="sng" algn="ctr">
              <a:solidFill>
                <a:schemeClr val="dk2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  <a:tl2br>
            <a:ln>
              <a:noFill/>
            </a:ln>
          </a:tl2br>
          <a:tr2bl>
            <a:ln>
              <a:noFill/>
            </a:ln>
          </a:tr2bl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32" autoAdjust="0"/>
  </p:normalViewPr>
  <p:slideViewPr>
    <p:cSldViewPr showGuides="1">
      <p:cViewPr varScale="1">
        <p:scale>
          <a:sx n="122" d="100"/>
          <a:sy n="122" d="100"/>
        </p:scale>
        <p:origin x="114" y="174"/>
      </p:cViewPr>
      <p:guideLst>
        <p:guide orient="horz" pos="1207"/>
        <p:guide pos="3840"/>
        <p:guide orient="horz" pos="3702"/>
      </p:guideLst>
    </p:cSldViewPr>
  </p:slideViewPr>
  <p:outlineViewPr>
    <p:cViewPr>
      <p:scale>
        <a:sx n="33" d="100"/>
        <a:sy n="33" d="100"/>
      </p:scale>
      <p:origin x="0" y="-2549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31"/>
    </p:cViewPr>
  </p:sorterViewPr>
  <p:notesViewPr>
    <p:cSldViewPr showGuides="1">
      <p:cViewPr varScale="1">
        <p:scale>
          <a:sx n="88" d="100"/>
          <a:sy n="88" d="100"/>
        </p:scale>
        <p:origin x="375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chwarz Carigiet" userId="8cd1508d44ba01dd" providerId="LiveId" clId="{EC64F046-76E9-44FB-903E-4F75E697DF01}"/>
    <pc:docChg chg="undo custSel modSld">
      <pc:chgData name="Daniel Schwarz Carigiet" userId="8cd1508d44ba01dd" providerId="LiveId" clId="{EC64F046-76E9-44FB-903E-4F75E697DF01}" dt="2018-01-28T16:30:39.419" v="291"/>
      <pc:docMkLst>
        <pc:docMk/>
      </pc:docMkLst>
      <pc:sldChg chg="addSp delSp modSp">
        <pc:chgData name="Daniel Schwarz Carigiet" userId="8cd1508d44ba01dd" providerId="LiveId" clId="{EC64F046-76E9-44FB-903E-4F75E697DF01}" dt="2018-01-28T16:30:39.419" v="291"/>
        <pc:sldMkLst>
          <pc:docMk/>
          <pc:sldMk cId="3318751566" sldId="299"/>
        </pc:sldMkLst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2" creationId="{09EB726A-8094-40FF-9042-B388D4DCCFF6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3" creationId="{96240AF0-ABE0-423A-9BF5-E0D7A910B07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" creationId="{E1EC33CD-F663-4256-9A50-B2E22E16C390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" creationId="{44E4FDB2-20F0-482D-9AF7-2DF402A0857C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8" creationId="{6A654CE1-8FD4-41CB-874A-2BEE5263189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49" creationId="{091CE235-B5CE-4200-9924-962D79EFDCF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0" creationId="{7AB36ED6-B27C-41BF-B79F-24C7DB5CF8D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1" creationId="{AD1A604F-07C8-4217-99CD-1DF518B3CF4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2" creationId="{9C8D0B40-474B-4D63-80C3-D91264C1BB88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3" creationId="{5DF4343E-9246-4D41-A478-1F44004917C4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4" creationId="{06FB80C8-D978-45AF-924C-3F734EF11C2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5" creationId="{FF8E8776-265A-441B-BA9C-FE020033C6CB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6" creationId="{97872B53-7562-496D-857E-9FCFFBBB14D0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7" creationId="{C2B9F210-3A31-46C6-BC8E-AFC046FEF9A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8" creationId="{06E12C9E-B252-485C-A3AC-DE20DCB105B1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59" creationId="{00973720-061F-48C2-83F9-D277834B7E04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0" creationId="{D4723B8E-1E69-47C9-8F5E-1FDC7A78A73D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1" creationId="{8416446A-02F8-4429-A0B5-52F4AF3F9E8E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2" creationId="{35F109BD-755E-44B1-A19F-1BB9A9C5D07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3" creationId="{6B40A7C4-FAB9-4E6A-8207-74CEF1EA701A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4" creationId="{DCA2E09B-0EC7-4D34-935D-14ABC01B53CC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5" creationId="{A5A0FE7E-E8B4-44AC-A1F2-D9F6BC2D2758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6" creationId="{E5C4E8E6-2D3E-44D7-BF5F-08CFA813ABDD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7" creationId="{AEB1DCE8-F4B3-4379-91B7-0DDA68C6C8EF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8" creationId="{281A8D3F-8B3A-424E-91CB-AD35BEDE0F33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69" creationId="{4BBB0F01-2EFE-4876-9D67-21CC6B1CBDC9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0" creationId="{BDF64F6D-7736-4658-AE4E-5E0201EA79F2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1" creationId="{2CD13428-EF44-4861-9DD5-9C3001F85619}"/>
          </ac:spMkLst>
        </pc:spChg>
        <pc:spChg chg="mod">
          <ac:chgData name="Daniel Schwarz Carigiet" userId="8cd1508d44ba01dd" providerId="LiveId" clId="{EC64F046-76E9-44FB-903E-4F75E697DF01}" dt="2018-01-28T16:30:39.419" v="291"/>
          <ac:spMkLst>
            <pc:docMk/>
            <pc:sldMk cId="3318751566" sldId="299"/>
            <ac:spMk id="72" creationId="{DE42C218-6DFF-4E0E-916D-E996C90EDD54}"/>
          </ac:spMkLst>
        </pc:spChg>
        <pc:grpChg chg="mod">
          <ac:chgData name="Daniel Schwarz Carigiet" userId="8cd1508d44ba01dd" providerId="LiveId" clId="{EC64F046-76E9-44FB-903E-4F75E697DF01}" dt="2018-01-28T16:30:39.419" v="291"/>
          <ac:grpSpMkLst>
            <pc:docMk/>
            <pc:sldMk cId="3318751566" sldId="299"/>
            <ac:grpSpMk id="1" creationId="{00000000-0000-0000-0000-000000000000}"/>
          </ac:grpSpMkLst>
        </pc:grp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7" creationId="{692FFA26-1B19-4982-8919-0EF9837B940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" creationId="{6C1899CE-7469-4946-A3A0-376D51C45E3E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1" creationId="{B1D53781-BE88-437A-BAC0-1E5D03DAB21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3" creationId="{6C100629-C604-4A7A-A3E0-3C2AB1CF704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5" creationId="{BE031C72-091A-4E61-BA18-F6329622DEF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7" creationId="{49BEADBD-7EF8-4842-A32E-01DA41CE35C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19" creationId="{CC4E6DDF-608D-4128-AECB-5C2D5B6E35B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1" creationId="{2BE9A37C-1C84-4E67-9BCB-0A88C2F4E385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3" creationId="{106633CB-B23E-4880-BC01-F276C91DC93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5" creationId="{7C92B47C-BB0E-4405-875D-EE83D98A0993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7" creationId="{487A5E68-7E6E-484F-98E2-EA5A16B127B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29" creationId="{497303DC-7D2D-4CE4-8113-42A895324A7A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1" creationId="{95D9F9A7-7A1B-426B-83AB-F5448B2E038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3" creationId="{2A4F30E9-A773-45A5-9DCE-83C952AD173B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5" creationId="{0BC82526-224C-4F43-92DE-1EB6B441A89B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7" creationId="{A3B994C3-2566-4EC0-9969-0E08E7AEF89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39" creationId="{4676E7D3-5DC5-49D4-A18F-9AF4CBDDF127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1" creationId="{7964C1DE-ED31-491B-8B84-777FAFBEF954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3" creationId="{9A6E9DE0-2B85-4972-B3E8-F7A3B20AB73E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5" creationId="{923E619B-787D-4FA5-8D23-F9ED1188B077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47" creationId="{A84A70F5-AC44-4FC4-9F00-66785E88B065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3" creationId="{516E32A5-3B4E-4BB6-963C-0EC2A2443564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4" creationId="{36E2D971-78D0-4499-921D-CF1F3CEC5EAE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5" creationId="{0F2CF038-206D-4BB6-8002-0F50FA9F2D6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76" creationId="{91E77C45-29D5-4E5E-AA45-8B7C96380D86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78" creationId="{7EB7F636-6AFC-41D7-BB11-4C6C09D15E8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80" creationId="{CA473092-D880-48D6-8B2A-ADA198205BC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1" creationId="{D8E60870-8B23-446D-83B9-3AE457106BF9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2" creationId="{95338048-B033-4364-AA66-8E3FE0782004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3" creationId="{BC750774-5140-4ED3-8F88-85A057A6C9E0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4" creationId="{DD2D9660-829B-4CF2-B47A-04A24E488D0F}"/>
          </ac:picMkLst>
        </pc:picChg>
        <pc:picChg chg="del mod">
          <ac:chgData name="Daniel Schwarz Carigiet" userId="8cd1508d44ba01dd" providerId="LiveId" clId="{EC64F046-76E9-44FB-903E-4F75E697DF01}" dt="2018-01-28T16:27:17.027" v="143" actId="478"/>
          <ac:picMkLst>
            <pc:docMk/>
            <pc:sldMk cId="3318751566" sldId="299"/>
            <ac:picMk id="85" creationId="{661E661F-6811-44E5-B605-2401C103E0DF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6" creationId="{36B3DB26-9B1B-4390-9F3D-D6ED8AC50A3D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8" creationId="{6EB227BD-1ED4-4A84-8520-C8485EAC4EC3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89" creationId="{B77F6680-6003-4BAC-BA80-EC612661FBD0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0" creationId="{BE7D9306-00EB-4E22-8560-3246A8487312}"/>
          </ac:picMkLst>
        </pc:picChg>
        <pc:picChg chg="add mod">
          <ac:chgData name="Daniel Schwarz Carigiet" userId="8cd1508d44ba01dd" providerId="LiveId" clId="{EC64F046-76E9-44FB-903E-4F75E697DF01}" dt="2018-01-28T16:30:39.419" v="291"/>
          <ac:picMkLst>
            <pc:docMk/>
            <pc:sldMk cId="3318751566" sldId="299"/>
            <ac:picMk id="92" creationId="{A545D1FA-1592-418A-9063-949AA6A5F346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19" creationId="{BDB7A6AD-A6C8-4DD0-BCBE-C004104E40E4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0" creationId="{21B441F3-D677-4F91-BFB6-61832B97AD5D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1" creationId="{F5C1E49A-6A83-41C4-A9BF-35D2311B34C0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2" creationId="{6B6EBAFD-EDE8-46AC-B304-D74436BC48BB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3" creationId="{F849A9E5-19DC-4E71-9065-2B23EE06683D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4" creationId="{B0825E6E-C146-4C25-9B1F-38A72D5029F5}"/>
          </ac:picMkLst>
        </pc:picChg>
        <pc:picChg chg="del mod">
          <ac:chgData name="Daniel Schwarz Carigiet" userId="8cd1508d44ba01dd" providerId="LiveId" clId="{EC64F046-76E9-44FB-903E-4F75E697DF01}" dt="2018-01-28T16:29:11.072" v="221" actId="478"/>
          <ac:picMkLst>
            <pc:docMk/>
            <pc:sldMk cId="3318751566" sldId="299"/>
            <ac:picMk id="125" creationId="{B4CFAA20-61DB-4DC8-B88C-08BD3169F6E8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6" creationId="{8678BF94-A8FF-4A12-8ACD-E7246BBBABB7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7" creationId="{DE88C2C3-EDA1-4F34-9B24-7A6BE02DB396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8" creationId="{030B1EC7-6F84-4715-9503-DD49ACDB9B13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29" creationId="{34CE4A8D-342C-4914-BB5A-3223C7CE82F7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30" creationId="{63A35825-EBBF-4990-BBD3-5B06B54F7979}"/>
          </ac:picMkLst>
        </pc:picChg>
        <pc:picChg chg="del mod">
          <ac:chgData name="Daniel Schwarz Carigiet" userId="8cd1508d44ba01dd" providerId="LiveId" clId="{EC64F046-76E9-44FB-903E-4F75E697DF01}" dt="2018-01-28T16:30:36.946" v="290" actId="478"/>
          <ac:picMkLst>
            <pc:docMk/>
            <pc:sldMk cId="3318751566" sldId="299"/>
            <ac:picMk id="131" creationId="{CF8252C8-3737-4E8C-9F92-02CD2E466C5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1CE676F6-F7FF-45A3-A2C3-7594A19EC6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835B9F-2446-4DD8-882A-74B42C5171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7F81F-703A-486A-ABDB-8FD28DBE1C96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3A8080-C5E6-4CAA-8935-D6036BF2D8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33C99-2A73-4EF0-A4C6-4C899BEF7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14E94-0214-4629-B180-35145CB53D1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00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C7CC5-2BF5-4715-A2D9-EB8D14F8111B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98EF2-3FE4-4244-93B5-BDDBC036C6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Vor</a:t>
            </a:r>
            <a:r>
              <a:rPr lang="de-CH" baseline="0" dirty="0" smtClean="0"/>
              <a:t> der Veranstaltung Ziel der Reduktion der Stolper- und Sturzunfälle Ihres Unternehmens definieren. 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31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Was nehme</a:t>
            </a:r>
            <a:r>
              <a:rPr lang="de-CH" baseline="0" dirty="0" smtClean="0"/>
              <a:t>n die Mitarbeitenden nach Hause? </a:t>
            </a:r>
          </a:p>
          <a:p>
            <a:r>
              <a:rPr lang="de-CH" baseline="0" dirty="0" smtClean="0"/>
              <a:t>Auf was wird in Zukunft besonders geachtet? </a:t>
            </a:r>
          </a:p>
          <a:p>
            <a:r>
              <a:rPr lang="de-CH" baseline="0" dirty="0" smtClean="0"/>
              <a:t>Wie können die Ziele gemeinsam erreicht werden?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68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aseline="0" dirty="0" smtClean="0"/>
              <a:t>Die Teilnehmenden erzählen von Ihren Erfahrungen mit Stürzen. </a:t>
            </a:r>
          </a:p>
          <a:p>
            <a:endParaRPr lang="de-CH" baseline="0" dirty="0" smtClean="0"/>
          </a:p>
          <a:p>
            <a:r>
              <a:rPr lang="de-CH" baseline="0" dirty="0" smtClean="0"/>
              <a:t>Haben sich die Teilnehmenden um die Behebung der Stolperfalle gekümmert? Wenn nicht, weshalb?</a:t>
            </a:r>
          </a:p>
          <a:p>
            <a:endParaRPr lang="de-CH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Ergänzen Sie die Folie mit</a:t>
            </a:r>
            <a:r>
              <a:rPr lang="de-CH" baseline="0" dirty="0" smtClean="0"/>
              <a:t> der Unfallstatistik  Ihres Betriebs. </a:t>
            </a:r>
          </a:p>
          <a:p>
            <a:endParaRPr lang="de-CH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Stolpern und Stürzen ist in der Schweiz die häufigste Unfallursache. Jährlich erleiden rund 165 000 UVG-Versicherte einen Stolper- oder Sturzunfall: Nahezu 60 000 bei der Arbeit und 105 000  in der Freizeit. </a:t>
            </a:r>
          </a:p>
          <a:p>
            <a:endParaRPr lang="de-CH" baseline="0" dirty="0" smtClean="0"/>
          </a:p>
          <a:p>
            <a:pPr>
              <a:spcAft>
                <a:spcPts val="600"/>
              </a:spcAft>
            </a:pPr>
            <a:r>
              <a:rPr lang="de-CH" dirty="0" smtClean="0"/>
              <a:t>Stolper- und Sturzunfälle sind im Durchschnitt teure Unfälle und verursachen beim Unternehmen zudem hohe indirekte Kosten (umdisponieren, Ersatzkräfte suchen, Überzeit, usw.). </a:t>
            </a:r>
          </a:p>
          <a:p>
            <a:r>
              <a:rPr lang="de-CH" dirty="0" smtClean="0"/>
              <a:t>Diese indirekten Kosten sind je nach Branche 1.5 bis 5-mal höher als die direkten Kosten (Versicherungsleistung: siehe oben)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4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Schaffen</a:t>
            </a:r>
            <a:r>
              <a:rPr lang="de-CH" baseline="0" dirty="0" smtClean="0"/>
              <a:t> Sie nach Möglichkeit eine Kinostimmung und verdunkeln Sie den Raum.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2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Den</a:t>
            </a:r>
            <a:r>
              <a:rPr lang="de-CH" baseline="0" dirty="0" smtClean="0"/>
              <a:t> Teilnehmenden schildern kurz ihre Eindrücke zum Film.</a:t>
            </a:r>
          </a:p>
          <a:p>
            <a:endParaRPr lang="de-CH" baseline="0" dirty="0" smtClean="0"/>
          </a:p>
          <a:p>
            <a:pPr>
              <a:buFont typeface="Symbol" pitchFamily="18" charset="2"/>
              <a:buChar char="-"/>
            </a:pPr>
            <a:r>
              <a:rPr lang="de-CH" baseline="0" dirty="0" smtClean="0"/>
              <a:t> Ist der Film realistisch? Wenn ja, weshalb?</a:t>
            </a:r>
          </a:p>
          <a:p>
            <a:pPr>
              <a:buFont typeface="Symbol" pitchFamily="18" charset="2"/>
              <a:buChar char="-"/>
            </a:pPr>
            <a:r>
              <a:rPr lang="de-CH" baseline="0" dirty="0" smtClean="0"/>
              <a:t> Welche Stolperfallen sind erkannt worden? </a:t>
            </a:r>
          </a:p>
          <a:p>
            <a:pPr>
              <a:buFont typeface="Symbol" pitchFamily="18" charset="2"/>
              <a:buChar char="-"/>
            </a:pPr>
            <a:r>
              <a:rPr lang="de-CH" baseline="0" dirty="0" smtClean="0"/>
              <a:t> Kennen Sie ähnliche Stolperfallen (zu Hause, auf dem Arbeitsweg)?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7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Jeweils 4 bis 5 Teilnehmende bilden eine Gruppe. Jede Gruppe erhält 1 Digitalkamera. Die Teilnehmenden sollen Gebäude und/oder auf dem Firmengelände nach Stolperfallen Ausschau halten und diese fotografieren.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67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Jede Gruppe stellt die</a:t>
            </a:r>
            <a:r>
              <a:rPr lang="de-CH" baseline="0" dirty="0" smtClean="0"/>
              <a:t> Stolperfallen kurz vor und beschreibt die Verbesserungsvorschläge.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1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baseline="0" dirty="0" smtClean="0"/>
              <a:t>Vor der Veranstaltung ist unbedingt zu klären, wer für die Behebung der Stolperfallen verantwortlich und wie das weitere Vorgehen definiert ist.</a:t>
            </a:r>
            <a:endParaRPr lang="de-CH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2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 smtClean="0"/>
              <a:t>Wie sieht es mit den Stolperfallen</a:t>
            </a:r>
            <a:r>
              <a:rPr lang="de-CH" baseline="0" dirty="0" smtClean="0"/>
              <a:t> zu Hause aus?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98EF2-3FE4-4244-93B5-BDDBC036C6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2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9145016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9145016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9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E615-59AB-43FA-AD56-B2490B7B2CB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466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4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400"/>
            </a:lvl3pPr>
            <a:lvl4pPr marL="987425" indent="-268288">
              <a:defRPr sz="2400"/>
            </a:lvl4pPr>
            <a:lvl5pPr>
              <a:defRPr sz="24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28A22-EC16-43A5-B316-945CD9971D9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25C8180-C85C-4984-A312-10E1D194C4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3994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C78-CED8-4E2D-A77E-844F8CC4593D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B04E-74A2-4A0D-967A-E14B7EA8D983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83558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orang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7451D-4E66-4E74-B1E0-6A7594FFE79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57188-6E47-43E3-AA0D-D2D5089A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56792"/>
            <a:ext cx="11090275" cy="4609057"/>
          </a:xfrm>
        </p:spPr>
        <p:txBody>
          <a:bodyPr anchor="t"/>
          <a:lstStyle>
            <a:lvl1pPr>
              <a:lnSpc>
                <a:spcPct val="90000"/>
              </a:lnSpc>
              <a:tabLst>
                <a:tab pos="719138" algn="l"/>
              </a:tabLst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1A96D8-0BD4-4C4C-AF61-3B33D8464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95C78-CED8-4E2D-A77E-844F8CC4593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90032-627B-419F-A984-806F4AE6F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CC7D19-2849-4174-911F-D6D1028FF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9F98D0-71E7-43F5-BAC0-8CEC7D1F1CAC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71CD4C-1409-4566-834B-7F413D4D3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5F90-CB8F-4C63-AE2B-73BBDDDDDEF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BE9C04B6-EBA7-4B56-9795-C52254F82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966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1F3E69D-6B59-4C5F-93DB-912F3C349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4616" y="1557339"/>
            <a:ext cx="5256000" cy="4608512"/>
          </a:xfrm>
        </p:spPr>
        <p:txBody>
          <a:bodyPr/>
          <a:lstStyle>
            <a:lvl1pPr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272DC-1DD4-4C31-841F-2D9D77224C9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4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0B81620F-AD20-4E8C-A925-B83E66494C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4615" y="5985917"/>
            <a:ext cx="52560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237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3387FA7-E97F-4398-A657-A2CFEB32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557339"/>
            <a:ext cx="5256000" cy="4608512"/>
          </a:xfrm>
        </p:spPr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170F2-E97E-4942-9B60-9F2326C4FF6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824D1642-8122-407A-9832-996A588D89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5985917"/>
            <a:ext cx="5257800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38" y="1628774"/>
            <a:ext cx="5808662" cy="432050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23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D17F60-50C9-498E-870C-52D42C0B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2AAAB-366F-4F48-8A88-EF975B78BC7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863" y="1628774"/>
            <a:ext cx="11641137" cy="45370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52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E3244-0D8A-4D1A-AD55-BB0F443593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457D9D73-1B2C-4AAF-9B7A-DD94330A64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2000" cy="61658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4581128"/>
            <a:ext cx="7776864" cy="1152128"/>
          </a:xfrm>
        </p:spPr>
        <p:txBody>
          <a:bodyPr anchor="b"/>
          <a:lstStyle>
            <a:lvl1pPr algn="l">
              <a:lnSpc>
                <a:spcPct val="90000"/>
              </a:lnSpc>
              <a:defRPr sz="36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922628"/>
            <a:ext cx="7776864" cy="659146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77BF588B-D687-40C3-9EF3-F45FB15D28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49275"/>
            <a:ext cx="11641138" cy="388778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DE87502-C174-4E97-8780-2A00C529A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10" name="Picture Placeholder 8">
            <a:extLst>
              <a:ext uri="{FF2B5EF4-FFF2-40B4-BE49-F238E27FC236}">
                <a16:creationId xmlns="" xmlns:a16="http://schemas.microsoft.com/office/drawing/2014/main" id="{E8237610-DD2B-43F8-878C-2B011C2CF7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2363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93FFB40-E772-4127-8929-94FBA3E7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1960EC-B9A7-4148-86F0-3673FA7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A1D717-1871-4717-92C5-C10B1B253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FA0A9-9546-47F1-8E53-927F52F202E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1B9A2-1C30-457A-A137-52D4E0E7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4" name="Media Placeholder 3">
            <a:extLst>
              <a:ext uri="{FF2B5EF4-FFF2-40B4-BE49-F238E27FC236}">
                <a16:creationId xmlns=""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98994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gross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="" xmlns:a16="http://schemas.microsoft.com/office/drawing/2014/main" id="{44213906-65CE-4A64-B02F-B21D2C6121C3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69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905E-D175-43FB-911E-14D3B49B171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DB8D6D7-947A-464D-BC7F-EF23BB984C3E}"/>
              </a:ext>
            </a:extLst>
          </p:cNvPr>
          <p:cNvSpPr/>
          <p:nvPr userDrawn="1"/>
        </p:nvSpPr>
        <p:spPr>
          <a:xfrm>
            <a:off x="551384" y="1557338"/>
            <a:ext cx="11089754" cy="4608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de-CH" sz="14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28FC0F7-045B-4A77-A5CF-A58CF8F1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38" y="3375596"/>
            <a:ext cx="4166459" cy="1045489"/>
          </a:xfrm>
          <a:prstGeom prst="rect">
            <a:avLst/>
          </a:prstGeom>
        </p:spPr>
      </p:pic>
      <p:sp>
        <p:nvSpPr>
          <p:cNvPr id="12" name="Picture Placeholder 8">
            <a:extLst>
              <a:ext uri="{FF2B5EF4-FFF2-40B4-BE49-F238E27FC236}">
                <a16:creationId xmlns="" xmlns:a16="http://schemas.microsoft.com/office/drawing/2014/main" id="{D4C1395A-7C97-400A-B51D-F7A7F8B2C9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24192" y="2848092"/>
            <a:ext cx="2088232" cy="2089184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4472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(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99B72-7FBE-4F8D-8428-1230818AD9F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39860"/>
          </a:xfrm>
        </p:spPr>
        <p:txBody>
          <a:bodyPr anchor="b"/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312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blau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CA1D8-EB92-4908-AF20-BCAA06C7A08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0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(Hintergrundbild)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132BB1-EC3C-4C63-9A7A-ABF96E50CAAA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FC54A6-73CC-48F7-98D1-B842A896597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493196"/>
            <a:ext cx="11089232" cy="244080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0377E3D-69A2-4EC0-9724-F0825E02D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4293096"/>
            <a:ext cx="11089754" cy="288032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A209181-9C63-49AD-B190-1EF3172CAB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5" y="6408290"/>
            <a:ext cx="720602" cy="18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37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4BA3A-06FB-4B5B-956D-4215D51B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0EA3B59-C53E-479D-9239-C207E482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4C38C-4EB2-413A-BF0F-B7F16C5CDE4E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765A02-CA46-4D90-94E1-850EBB9B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815658-ED1C-4D91-BA4E-2F25EA1C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0235-58F6-4F55-AB7C-7287270B1087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5F202EA8-BF78-45FC-B765-3FB9AED1CB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444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799EB2-FFDA-4301-9C8A-5AB7C30B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2BB1-EC3C-4C63-9A7A-ABF96E50CAAA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BAE397-E1E2-4191-B95B-3E696B9B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412B0ED-1EEF-448A-B788-EF6071ED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D059-129C-482D-8740-69B920497CC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16605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FB60F4C8-C38F-4032-B18C-C40E136841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48128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553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6DF842CC-EB4E-44AF-8A4A-E48863BFE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7338"/>
            <a:ext cx="11089232" cy="1655638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5F42B90-666C-4D55-9481-F921FC85B2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31A80F8E-896F-476F-9FDB-87611C4AE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9496" y="3429000"/>
            <a:ext cx="2736850" cy="2736850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="" xmlns:a16="http://schemas.microsoft.com/office/drawing/2014/main" id="{CB9BFD92-D848-42C2-9A37-32EEF01F8FD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E2F9851-372F-43BB-95A6-5B4E76285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23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0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hne Bild (co-Brandin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DA4C8A-1625-4420-BC20-C587ECC49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4" y="1122363"/>
            <a:ext cx="11089754" cy="2234629"/>
          </a:xfrm>
        </p:spPr>
        <p:txBody>
          <a:bodyPr anchor="b"/>
          <a:lstStyle>
            <a:lvl1pPr algn="l">
              <a:lnSpc>
                <a:spcPct val="90000"/>
              </a:lnSpc>
              <a:defRPr sz="4400"/>
            </a:lvl1pPr>
          </a:lstStyle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4364AC-34B8-4813-874E-7F08A9667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11089754" cy="161277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smtClean="0"/>
              <a:t>Master-Untertitelformat bearbeiten</a:t>
            </a:r>
            <a:endParaRPr lang="de-CH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2AEDEC-1C37-4F2A-B5CF-0455CCF52E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366" y="5959998"/>
            <a:ext cx="1440160" cy="361379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="" xmlns:a16="http://schemas.microsoft.com/office/drawing/2014/main" id="{C8C6438A-657A-434C-BF4C-CF90B9BD24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543925" y="5156795"/>
            <a:ext cx="1152000" cy="11525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CH"/>
              <a:t>Logo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0665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  <a:defRPr b="1"/>
            </a:lvl1pPr>
            <a:lvl2pPr marL="628650" indent="-261938">
              <a:defRPr/>
            </a:lvl2pPr>
            <a:lvl3pPr marL="1077913" indent="-269875">
              <a:defRPr/>
            </a:lvl3pPr>
            <a:lvl4pPr marL="1436688" indent="-228600">
              <a:defRPr/>
            </a:lvl4pPr>
            <a:lvl5pPr marL="1881188" indent="-228600">
              <a:defRPr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0850-F1BF-4783-BAD3-3D381EA24A86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21D3F-E201-4FDC-91C5-D658BB790A7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1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4D-9146-49B5-86AC-7010CE3F736E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41085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16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  <a:lvl2pPr>
              <a:defRPr sz="1600"/>
            </a:lvl2pPr>
            <a:lvl3pPr>
              <a:defRPr sz="1600"/>
            </a:lvl3pPr>
            <a:lvl4pPr marL="987425" indent="-268288">
              <a:defRPr sz="1600"/>
            </a:lvl4pPr>
            <a:lvl5pPr>
              <a:defRPr sz="1600"/>
            </a:lvl5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CCD98-490F-4A2A-934D-D27647B78CA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581A56C4-3CDC-4E77-87D9-8D60A69424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426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133B1-196B-4806-87F8-E97E62673179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845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20 pt) - sch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030912-C259-45CB-9810-1C7B1566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A1E5D5C-B89A-426D-A4A2-C0C3FB6E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56792"/>
            <a:ext cx="9145016" cy="460851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4pPr marL="987425" indent="-268288">
              <a:defRPr/>
            </a:lvl4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A298D5-D76F-4118-AC77-0FA5F222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CE6B79-C6A5-40DB-82BA-B6B2FD7C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B3E3E9-A6E6-4BB4-BAE7-2D028BD0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CB2D6-DB26-494C-B415-EEE27489C551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 Placeholder 8">
            <a:extLst>
              <a:ext uri="{FF2B5EF4-FFF2-40B4-BE49-F238E27FC236}">
                <a16:creationId xmlns="" xmlns:a16="http://schemas.microsoft.com/office/drawing/2014/main" id="{85BC9A5C-18BB-4B3D-A47E-6FABA1544A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5985917"/>
            <a:ext cx="11090275" cy="179387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e-CH"/>
              <a:t>Quellenangabe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38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83FC17E-321B-4008-A509-7E5184EC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089232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smtClean="0"/>
              <a:t>Mastertitelformat bearbeiten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1BE9E9-71C8-4301-87F2-0B38A8ED3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556792"/>
            <a:ext cx="11089232" cy="4608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/>
              <a:t>Edit Master text styles</a:t>
            </a:r>
          </a:p>
          <a:p>
            <a:pPr lvl="1"/>
            <a:r>
              <a:rPr lang="de-CH"/>
              <a:t>Second level</a:t>
            </a:r>
          </a:p>
          <a:p>
            <a:pPr lvl="2"/>
            <a:r>
              <a:rPr lang="de-CH"/>
              <a:t>Third level</a:t>
            </a:r>
          </a:p>
          <a:p>
            <a:pPr lvl="3"/>
            <a:r>
              <a:rPr lang="de-CH"/>
              <a:t>Fourth level</a:t>
            </a:r>
          </a:p>
          <a:p>
            <a:pPr lvl="4"/>
            <a:r>
              <a:rPr lang="de-CH"/>
              <a:t>Fifth level</a:t>
            </a:r>
          </a:p>
          <a:p>
            <a:pPr lvl="5"/>
            <a:r>
              <a:rPr lang="de-CH"/>
              <a:t>Sixth level</a:t>
            </a:r>
          </a:p>
          <a:p>
            <a:pPr lvl="6"/>
            <a:r>
              <a:rPr lang="de-CH"/>
              <a:t>Seventh level</a:t>
            </a:r>
          </a:p>
          <a:p>
            <a:pPr lvl="7"/>
            <a:r>
              <a:rPr lang="de-CH"/>
              <a:t>Eighth level</a:t>
            </a:r>
          </a:p>
          <a:p>
            <a:pPr lvl="8"/>
            <a:r>
              <a:rPr lang="de-CH"/>
              <a:t>Ninth level</a:t>
            </a:r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776680-C298-4B77-A9AF-1F2197D1D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9455" y="6448691"/>
            <a:ext cx="1080121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5D591EB3-407D-493F-8A6B-E74825AE0D5D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BA90F4-BE6A-4B43-813B-8514C6A80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3592" y="6448691"/>
            <a:ext cx="7848872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CH"/>
              <a:t>Präsentationstitel (Arial Regular, 10 pt/Zab 14 pt)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55AC4C-41CB-4962-8F28-46204D1D8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1384" y="6448691"/>
            <a:ext cx="504056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5"/>
                </a:solidFill>
              </a:defRPr>
            </a:lvl1pPr>
          </a:lstStyle>
          <a:p>
            <a:fld id="{412089B8-B5CE-4061-B9F1-3C6A87901BAB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687E1B-9237-476D-8BC1-EADDAC2A1CD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128" y="6407803"/>
            <a:ext cx="721398" cy="1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49" r:id="rId3"/>
    <p:sldLayoutId id="2147483678" r:id="rId4"/>
    <p:sldLayoutId id="2147483662" r:id="rId5"/>
    <p:sldLayoutId id="2147483664" r:id="rId6"/>
    <p:sldLayoutId id="2147483681" r:id="rId7"/>
    <p:sldLayoutId id="2147483650" r:id="rId8"/>
    <p:sldLayoutId id="2147483682" r:id="rId9"/>
    <p:sldLayoutId id="2147483663" r:id="rId10"/>
    <p:sldLayoutId id="2147483683" r:id="rId11"/>
    <p:sldLayoutId id="2147483651" r:id="rId12"/>
    <p:sldLayoutId id="2147483666" r:id="rId13"/>
    <p:sldLayoutId id="2147483667" r:id="rId14"/>
    <p:sldLayoutId id="2147483652" r:id="rId15"/>
    <p:sldLayoutId id="2147483665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80" r:id="rId22"/>
    <p:sldLayoutId id="2147483673" r:id="rId23"/>
    <p:sldLayoutId id="2147483674" r:id="rId24"/>
    <p:sldLayoutId id="2147483675" r:id="rId25"/>
    <p:sldLayoutId id="2147483654" r:id="rId26"/>
    <p:sldLayoutId id="2147483655" r:id="rId27"/>
    <p:sldLayoutId id="2147483676" r:id="rId28"/>
    <p:sldLayoutId id="2147483679" r:id="rId2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19138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22413" indent="-2651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92288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62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330450" indent="-2682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82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98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41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AB047-F8F7-4066-A12B-5F2C8FC02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898D4D-5C94-4D58-BA8C-3586A40A30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noProof="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/>
          <a:srcRect l="-127" t="18048" r="127" b="30688"/>
          <a:stretch/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8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 Safari gehen und Stolperfallen fotografieren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10</a:t>
            </a:fld>
            <a:endParaRPr lang="de-CH" dirty="0"/>
          </a:p>
        </p:txBody>
      </p:sp>
      <p:pic>
        <p:nvPicPr>
          <p:cNvPr id="8" name="Bildplatzhalter 5" descr="Hakenstell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t="20162" b="27842"/>
          <a:stretch/>
        </p:blipFill>
        <p:spPr/>
      </p:pic>
    </p:spTree>
    <p:extLst>
      <p:ext uri="{BB962C8B-B14F-4D97-AF65-F5344CB8AC3E}">
        <p14:creationId xmlns:p14="http://schemas.microsoft.com/office/powerpoint/2010/main" val="318653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4DFEF5-C9CD-4547-992F-F6F255840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Safarirouten und was zu tun 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C18BC2-B7B4-4E7F-9AA9-AD85102F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3789040"/>
            <a:ext cx="9145016" cy="237626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DE" dirty="0" smtClean="0"/>
              <a:t>Die </a:t>
            </a:r>
            <a:r>
              <a:rPr lang="de-DE" dirty="0"/>
              <a:t>einzelnen Gruppen sind während 10 Minuten auf der Safarirouten,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halten nach </a:t>
            </a:r>
            <a:r>
              <a:rPr lang="de-DE" dirty="0"/>
              <a:t>Ausschau nach Stolperfallen.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Jede </a:t>
            </a:r>
            <a:r>
              <a:rPr lang="de-DE" dirty="0"/>
              <a:t>Gruppe hält maximal vier bis fünf Stolperfallen mit einem Foto fest.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Es </a:t>
            </a:r>
            <a:r>
              <a:rPr lang="de-DE" dirty="0"/>
              <a:t>können auch gute Beispiele abgebildet werden.  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Im </a:t>
            </a:r>
            <a:r>
              <a:rPr lang="de-DE" dirty="0"/>
              <a:t>Anschluss die Fotos zum Downloaden bringen. </a:t>
            </a:r>
          </a:p>
          <a:p>
            <a:pPr>
              <a:spcBef>
                <a:spcPts val="1000"/>
              </a:spcBef>
            </a:pPr>
            <a:r>
              <a:rPr lang="de-DE" dirty="0" smtClean="0"/>
              <a:t>Gruppe </a:t>
            </a:r>
            <a:r>
              <a:rPr lang="de-DE" dirty="0"/>
              <a:t>stellt die Stolperfallen kurz vor und macht Verbesserungsvorschläge.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38B0B47-AD75-42FC-B41B-24446628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22E09A-61B8-4B43-A008-0E3B6A9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792A7D-DFE6-49D0-955C-18D441C6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E3115-4EBC-4170-87BA-86DA5D7CFB57}" type="slidenum">
              <a:rPr lang="de-CH" smtClean="0"/>
              <a:t>11</a:t>
            </a:fld>
            <a:endParaRPr lang="de-CH" dirty="0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xmlns="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905503"/>
              </p:ext>
            </p:extLst>
          </p:nvPr>
        </p:nvGraphicFramePr>
        <p:xfrm>
          <a:off x="550863" y="1557338"/>
          <a:ext cx="9145585" cy="1944454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440681">
                  <a:extLst>
                    <a:ext uri="{9D8B030D-6E8A-4147-A177-3AD203B41FA5}">
                      <a16:colId xmlns:a16="http://schemas.microsoft.com/office/drawing/2014/main" xmlns="" val="95690496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144546249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192132357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408385416"/>
                    </a:ext>
                  </a:extLst>
                </a:gridCol>
                <a:gridCol w="1944264">
                  <a:extLst>
                    <a:ext uri="{9D8B030D-6E8A-4147-A177-3AD203B41FA5}">
                      <a16:colId xmlns:a16="http://schemas.microsoft.com/office/drawing/2014/main" xmlns="" val="200829963"/>
                    </a:ext>
                  </a:extLst>
                </a:gridCol>
              </a:tblGrid>
              <a:tr h="359494">
                <a:tc>
                  <a:txBody>
                    <a:bodyPr/>
                    <a:lstStyle/>
                    <a:p>
                      <a:r>
                        <a:rPr lang="de-CH" sz="1400" smtClean="0"/>
                        <a:t>Gruppen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Gruppe 1</a:t>
                      </a:r>
                      <a:endParaRPr lang="de-CH" sz="1400" dirty="0"/>
                    </a:p>
                  </a:txBody>
                  <a:tcPr marL="75406" marR="75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Gruppe 2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Gruppe 3</a:t>
                      </a:r>
                      <a:endParaRPr lang="de-CH" sz="1400" dirty="0"/>
                    </a:p>
                  </a:txBody>
                  <a:tcPr marL="75406" marR="7540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CH" sz="1400" dirty="0" smtClean="0"/>
                        <a:t>Gruppe 4</a:t>
                      </a:r>
                      <a:endParaRPr lang="de-CH" sz="1400" dirty="0"/>
                    </a:p>
                  </a:txBody>
                  <a:tcPr marL="75406" marR="7540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 err="1" smtClean="0"/>
                        <a:t>Safarirouten</a:t>
                      </a:r>
                      <a:r>
                        <a:rPr lang="it-IT" sz="1400" b="1" dirty="0" smtClean="0"/>
                        <a:t> </a:t>
                      </a:r>
                      <a:r>
                        <a:rPr lang="it-IT" sz="1400" b="1" dirty="0" err="1" smtClean="0"/>
                        <a:t>sind</a:t>
                      </a:r>
                      <a:r>
                        <a:rPr lang="it-IT" sz="1400" b="1" dirty="0" smtClean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1" dirty="0" smtClean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Kurzbeschrieb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Route 1</a:t>
                      </a: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Kurzbeschrieb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Route 2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Kurzbeschrieb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Route 3</a:t>
                      </a: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Kurzbeschrieb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Route 4</a:t>
                      </a: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274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47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Bilder der Stolperfallensafari zeigen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12</a:t>
            </a:fld>
            <a:endParaRPr lang="de-CH" dirty="0"/>
          </a:p>
        </p:txBody>
      </p:sp>
      <p:pic>
        <p:nvPicPr>
          <p:cNvPr id="8" name="Bildplatzhalter 3" descr="DSC00921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38383" b="9651"/>
          <a:stretch/>
        </p:blipFill>
        <p:spPr/>
      </p:pic>
    </p:spTree>
    <p:extLst>
      <p:ext uri="{BB962C8B-B14F-4D97-AF65-F5344CB8AC3E}">
        <p14:creationId xmlns:p14="http://schemas.microsoft.com/office/powerpoint/2010/main" val="235287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Meldestelle für Stolperfallen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aufgedeckten Stolperfallen werden der verantwortlichen Person </a:t>
            </a:r>
            <a:r>
              <a:rPr lang="de-DE" dirty="0">
                <a:solidFill>
                  <a:srgbClr val="FF0000"/>
                </a:solidFill>
              </a:rPr>
              <a:t>(hier der Name </a:t>
            </a:r>
            <a:r>
              <a:rPr lang="de-DE" dirty="0" smtClean="0">
                <a:solidFill>
                  <a:srgbClr val="FF0000"/>
                </a:solidFill>
              </a:rPr>
              <a:t>der </a:t>
            </a:r>
            <a:r>
              <a:rPr lang="de-DE" dirty="0">
                <a:solidFill>
                  <a:srgbClr val="FF0000"/>
                </a:solidFill>
              </a:rPr>
              <a:t>Person einfügen) </a:t>
            </a:r>
            <a:r>
              <a:rPr lang="de-DE" dirty="0"/>
              <a:t>gemeldet und behoben.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Sollte dies nicht möglich sein, werden die Stellen mit einem Warnständer markiert oder für den </a:t>
            </a:r>
            <a:r>
              <a:rPr lang="de-DE" dirty="0" err="1"/>
              <a:t>Fussverkehr</a:t>
            </a:r>
            <a:r>
              <a:rPr lang="de-DE" dirty="0"/>
              <a:t> gesperrt.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Bauliche </a:t>
            </a:r>
            <a:r>
              <a:rPr lang="de-DE" dirty="0" err="1"/>
              <a:t>Massnahmen</a:t>
            </a:r>
            <a:r>
              <a:rPr lang="de-DE" dirty="0"/>
              <a:t> mit den Verantwortlichen besprechen und planen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13</a:t>
            </a:fld>
            <a:endParaRPr lang="de-CH" dirty="0"/>
          </a:p>
        </p:txBody>
      </p:sp>
      <p:pic>
        <p:nvPicPr>
          <p:cNvPr id="10" name="Bildplatzhalter 6" descr="Warnständer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l="2112" t="15955" r="1039" b="7561"/>
          <a:stretch/>
        </p:blipFill>
        <p:spPr/>
      </p:pic>
    </p:spTree>
    <p:extLst>
      <p:ext uri="{BB962C8B-B14F-4D97-AF65-F5344CB8AC3E}">
        <p14:creationId xmlns:p14="http://schemas.microsoft.com/office/powerpoint/2010/main" val="2845657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gehen Sie mit Stolperfallen zu Hause um?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14</a:t>
            </a:fld>
            <a:endParaRPr lang="de-CH" dirty="0"/>
          </a:p>
        </p:txBody>
      </p:sp>
      <p:pic>
        <p:nvPicPr>
          <p:cNvPr id="8" name="Grafik 4" descr="Kellertreppe 13.jpg"/>
          <p:cNvPicPr>
            <a:picLocks noChangeAspect="1"/>
          </p:cNvPicPr>
          <p:nvPr/>
        </p:nvPicPr>
        <p:blipFill rotWithShape="1">
          <a:blip r:embed="rId3" cstate="print"/>
          <a:srcRect l="16349" t="9577" r="1644" b="8736"/>
          <a:stretch/>
        </p:blipFill>
        <p:spPr>
          <a:xfrm>
            <a:off x="551384" y="1628800"/>
            <a:ext cx="5783236" cy="4320480"/>
          </a:xfrm>
          <a:prstGeom prst="rect">
            <a:avLst/>
          </a:prstGeom>
        </p:spPr>
      </p:pic>
      <p:pic>
        <p:nvPicPr>
          <p:cNvPr id="13" name="Picture 4" descr="Kellertreppe 03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4" cstate="print"/>
          <a:srcRect t="34918" b="9426"/>
          <a:stretch/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90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15</a:t>
            </a:fld>
            <a:endParaRPr lang="de-CH" dirty="0"/>
          </a:p>
        </p:txBody>
      </p:sp>
      <p:pic>
        <p:nvPicPr>
          <p:cNvPr id="8" name="Bildplatzhalter 7" descr="Daumen hoch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24209" b="21407"/>
          <a:stretch/>
        </p:blipFill>
        <p:spPr/>
      </p:pic>
    </p:spTree>
    <p:extLst>
      <p:ext uri="{BB962C8B-B14F-4D97-AF65-F5344CB8AC3E}">
        <p14:creationId xmlns:p14="http://schemas.microsoft.com/office/powerpoint/2010/main" val="373246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</a:t>
            </a:r>
            <a:r>
              <a:rPr lang="de-DE" dirty="0"/>
              <a:t>der nächsten 60 Minuten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Einführung mit dem Film «Unten» (20'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Stolperfallensafari </a:t>
            </a:r>
            <a:r>
              <a:rPr lang="de-DE" dirty="0"/>
              <a:t>(35')</a:t>
            </a:r>
          </a:p>
          <a:p>
            <a:r>
              <a:rPr lang="de-DE" dirty="0" smtClean="0"/>
              <a:t>Stolperfallen </a:t>
            </a:r>
            <a:r>
              <a:rPr lang="de-DE" dirty="0"/>
              <a:t>aufspüren und diese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mit </a:t>
            </a:r>
            <a:r>
              <a:rPr lang="de-DE" dirty="0"/>
              <a:t>einer Foto festhalten</a:t>
            </a:r>
          </a:p>
          <a:p>
            <a:r>
              <a:rPr lang="de-DE" dirty="0" smtClean="0"/>
              <a:t>Bilder </a:t>
            </a:r>
            <a:r>
              <a:rPr lang="de-DE" dirty="0"/>
              <a:t>gemeinsam besprechen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Abschluss </a:t>
            </a:r>
            <a:r>
              <a:rPr lang="de-DE" dirty="0"/>
              <a:t>(5')</a:t>
            </a:r>
          </a:p>
          <a:p>
            <a:pPr marL="0" indent="0">
              <a:buNone/>
            </a:pPr>
            <a:endParaRPr lang="de-DE" dirty="0" err="1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2</a:t>
            </a:fld>
            <a:endParaRPr lang="de-CH" dirty="0"/>
          </a:p>
        </p:txBody>
      </p:sp>
      <p:pic>
        <p:nvPicPr>
          <p:cNvPr id="9" name="Bildplatzhalter 4" descr="Agenda_Uhr.jpg"/>
          <p:cNvPicPr>
            <a:picLocks noChangeAspect="1"/>
          </p:cNvPicPr>
          <p:nvPr/>
        </p:nvPicPr>
        <p:blipFill rotWithShape="1">
          <a:blip r:embed="rId2" cstate="print"/>
          <a:srcRect l="13381" t="17077" r="19284" b="7989"/>
          <a:stretch/>
        </p:blipFill>
        <p:spPr>
          <a:xfrm>
            <a:off x="6382800" y="1628798"/>
            <a:ext cx="581911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 der heutigen Veranstaltung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Sie kennen die Ursachen, die während </a:t>
            </a:r>
            <a:r>
              <a:rPr lang="de-DE" dirty="0" smtClean="0"/>
              <a:t>der </a:t>
            </a:r>
            <a:r>
              <a:rPr lang="de-DE" dirty="0"/>
              <a:t>Arbeit und in der Freizeit zu Stolper- und Sturzunfällen führen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erkennen die Stolperfallen als </a:t>
            </a:r>
            <a:r>
              <a:rPr lang="de-DE" dirty="0" smtClean="0"/>
              <a:t>Gefahren-quelle </a:t>
            </a:r>
            <a:r>
              <a:rPr lang="de-DE" dirty="0"/>
              <a:t>für Unfälle und wissen, wie diese zu vermeiden sind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wissen, wo Sie in Zukunft Stolperfallen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</a:t>
            </a:r>
            <a:r>
              <a:rPr lang="de-DE" dirty="0"/>
              <a:t>Ihrem Betrieb melden können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Sie leisten als Mitarbeiter einen Beitrag,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damit </a:t>
            </a:r>
            <a:r>
              <a:rPr lang="de-DE" dirty="0"/>
              <a:t>die Unfälle bis 201? um </a:t>
            </a:r>
            <a:r>
              <a:rPr lang="de-DE" dirty="0" smtClean="0"/>
              <a:t>XX</a:t>
            </a:r>
            <a:r>
              <a:rPr lang="de-DE" spc="-300" dirty="0"/>
              <a:t> </a:t>
            </a:r>
            <a:r>
              <a:rPr lang="de-DE" dirty="0" smtClean="0"/>
              <a:t>% </a:t>
            </a:r>
            <a:r>
              <a:rPr lang="de-DE" dirty="0"/>
              <a:t>reduziert werden können.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3</a:t>
            </a:fld>
            <a:endParaRPr lang="de-CH" dirty="0"/>
          </a:p>
        </p:txBody>
      </p:sp>
      <p:pic>
        <p:nvPicPr>
          <p:cNvPr id="11" name="Bildplatzhalt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5873" r="13794" b="1339"/>
          <a:stretch/>
        </p:blipFill>
        <p:spPr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656332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Erfahrungen sind gefragt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DA75CA-601E-405E-8F48-0A95387C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Wer hatte schon einmal einen Stolper- oder Sturzunfall?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Wie </a:t>
            </a:r>
            <a:r>
              <a:rPr lang="de-DE" dirty="0"/>
              <a:t>ist dieser Unfall geschehen?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Kennen Sie Stolperfallen im Unternehmen oder zu Hause?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Falls </a:t>
            </a:r>
            <a:r>
              <a:rPr lang="de-DE" dirty="0"/>
              <a:t>ja, was mach(t)en Sie dagegen?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Gibt es eine Meldestelle für  Stolperfallen im Unternehmen?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FF471-C2C5-4EC6-88B8-EE0CC9877A9D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53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2"/>
          <p:cNvPicPr>
            <a:picLocks noChangeAspect="1" noChangeArrowheads="1"/>
          </p:cNvPicPr>
          <p:nvPr/>
        </p:nvPicPr>
        <p:blipFill rotWithShape="1">
          <a:blip r:embed="rId2" cstate="print"/>
          <a:srcRect l="12348" t="1729" r="2662" b="580"/>
          <a:stretch/>
        </p:blipFill>
        <p:spPr bwMode="auto">
          <a:xfrm>
            <a:off x="3863751" y="2060848"/>
            <a:ext cx="1870911" cy="26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l="5028" r="8701" b="884"/>
          <a:stretch/>
        </p:blipFill>
        <p:spPr bwMode="auto">
          <a:xfrm>
            <a:off x="551384" y="2060848"/>
            <a:ext cx="1871822" cy="26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Stolper- und Sturzunfälle verhindern: </a:t>
            </a:r>
            <a:r>
              <a:rPr lang="de-DE" dirty="0" smtClean="0"/>
              <a:t>Auf </a:t>
            </a:r>
            <a:r>
              <a:rPr lang="de-DE" dirty="0"/>
              <a:t>drei Ebenen möglich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31C-ED1B-4394-A833-820261744715}" type="slidenum">
              <a:rPr lang="de-CH" smtClean="0"/>
              <a:t>5</a:t>
            </a:fld>
            <a:endParaRPr lang="de-CH" dirty="0"/>
          </a:p>
        </p:txBody>
      </p:sp>
      <p:sp>
        <p:nvSpPr>
          <p:cNvPr id="9" name="Inhaltsplatzhalter 12"/>
          <p:cNvSpPr txBox="1">
            <a:spLocks/>
          </p:cNvSpPr>
          <p:nvPr/>
        </p:nvSpPr>
        <p:spPr>
          <a:xfrm>
            <a:off x="550864" y="1396580"/>
            <a:ext cx="2849312" cy="427924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Günstige</a:t>
            </a:r>
            <a:br>
              <a:rPr lang="de-DE" sz="1600" b="1" dirty="0"/>
            </a:br>
            <a:r>
              <a:rPr lang="de-DE" sz="1600" b="1" dirty="0"/>
              <a:t>Verhältnisse schaffen</a:t>
            </a:r>
          </a:p>
        </p:txBody>
      </p:sp>
      <p:sp>
        <p:nvSpPr>
          <p:cNvPr id="10" name="Inhaltsplatzhalter 12"/>
          <p:cNvSpPr txBox="1">
            <a:spLocks/>
          </p:cNvSpPr>
          <p:nvPr/>
        </p:nvSpPr>
        <p:spPr>
          <a:xfrm>
            <a:off x="550863" y="4816990"/>
            <a:ext cx="3082421" cy="9753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Optimale Beleuchtung</a:t>
            </a:r>
          </a:p>
          <a:p>
            <a:r>
              <a:rPr lang="de-DE" sz="1600" dirty="0"/>
              <a:t>Rutschfeste Böden</a:t>
            </a:r>
          </a:p>
          <a:p>
            <a:r>
              <a:rPr lang="de-DE" sz="1600" dirty="0"/>
              <a:t>Wirksamer Winterdienst</a:t>
            </a:r>
          </a:p>
        </p:txBody>
      </p:sp>
      <p:sp>
        <p:nvSpPr>
          <p:cNvPr id="11" name="Inhaltsplatzhalter 12"/>
          <p:cNvSpPr txBox="1">
            <a:spLocks/>
          </p:cNvSpPr>
          <p:nvPr/>
        </p:nvSpPr>
        <p:spPr>
          <a:xfrm>
            <a:off x="3869381" y="4816990"/>
            <a:ext cx="2658668" cy="1348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Ordnung schaffen</a:t>
            </a:r>
          </a:p>
          <a:p>
            <a:r>
              <a:rPr lang="de-DE" sz="1600" dirty="0"/>
              <a:t>Regeln definieren </a:t>
            </a:r>
            <a:r>
              <a:rPr lang="de-DE" sz="1600" dirty="0" smtClean="0"/>
              <a:t>und befolgen</a:t>
            </a:r>
            <a:endParaRPr lang="de-DE" sz="1600" dirty="0"/>
          </a:p>
          <a:p>
            <a:r>
              <a:rPr lang="de-DE" sz="1600" dirty="0"/>
              <a:t>Aufmerksamkeit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steigern</a:t>
            </a:r>
            <a:endParaRPr lang="de-DE" sz="1600" dirty="0"/>
          </a:p>
        </p:txBody>
      </p:sp>
      <p:sp>
        <p:nvSpPr>
          <p:cNvPr id="12" name="Inhaltsplatzhalter 12"/>
          <p:cNvSpPr txBox="1">
            <a:spLocks/>
          </p:cNvSpPr>
          <p:nvPr/>
        </p:nvSpPr>
        <p:spPr>
          <a:xfrm>
            <a:off x="7185810" y="4816990"/>
            <a:ext cx="2468116" cy="1191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dirty="0"/>
              <a:t>Gleichgewicht verbessern</a:t>
            </a:r>
          </a:p>
          <a:p>
            <a:r>
              <a:rPr lang="de-DE" sz="1600" dirty="0"/>
              <a:t>Kraft trainieren</a:t>
            </a:r>
          </a:p>
          <a:p>
            <a:r>
              <a:rPr lang="de-DE" sz="1600" dirty="0"/>
              <a:t>Koordination stärken</a:t>
            </a:r>
          </a:p>
        </p:txBody>
      </p:sp>
      <p:sp>
        <p:nvSpPr>
          <p:cNvPr id="14" name="Inhaltsplatzhalter 12"/>
          <p:cNvSpPr txBox="1">
            <a:spLocks/>
          </p:cNvSpPr>
          <p:nvPr/>
        </p:nvSpPr>
        <p:spPr>
          <a:xfrm>
            <a:off x="3869380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Günstiges </a:t>
            </a:r>
          </a:p>
          <a:p>
            <a:pPr marL="0" indent="0">
              <a:buNone/>
            </a:pPr>
            <a:r>
              <a:rPr lang="de-DE" sz="1600" b="1" dirty="0"/>
              <a:t>Verhalten schaffen</a:t>
            </a:r>
          </a:p>
        </p:txBody>
      </p:sp>
      <p:sp>
        <p:nvSpPr>
          <p:cNvPr id="15" name="Inhaltsplatzhalter 12"/>
          <p:cNvSpPr txBox="1">
            <a:spLocks/>
          </p:cNvSpPr>
          <p:nvPr/>
        </p:nvSpPr>
        <p:spPr>
          <a:xfrm>
            <a:off x="7185809" y="1396580"/>
            <a:ext cx="2849312" cy="4279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9388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138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698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2413" indent="-2651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92288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62163" indent="-2698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0450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b="1" dirty="0"/>
              <a:t>Optimale körperliche</a:t>
            </a:r>
          </a:p>
          <a:p>
            <a:pPr marL="0" indent="0">
              <a:buNone/>
            </a:pPr>
            <a:r>
              <a:rPr lang="de-DE" sz="1600" b="1" dirty="0"/>
              <a:t>Voraussetzungen schaffen</a:t>
            </a:r>
          </a:p>
        </p:txBody>
      </p:sp>
      <p:pic>
        <p:nvPicPr>
          <p:cNvPr id="19" name="Grafik 14" descr="p429m713104_fuer PP.jpg"/>
          <p:cNvPicPr>
            <a:picLocks noChangeAspect="1"/>
          </p:cNvPicPr>
          <p:nvPr/>
        </p:nvPicPr>
        <p:blipFill rotWithShape="1">
          <a:blip r:embed="rId4" cstate="print"/>
          <a:srcRect l="11629" t="-2" r="37681" b="884"/>
          <a:stretch/>
        </p:blipFill>
        <p:spPr>
          <a:xfrm>
            <a:off x="7175207" y="2039923"/>
            <a:ext cx="1923518" cy="26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1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D31C0A-FE85-48E4-BA6C-7B46C4D0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Stolpern und Stürzen ist die häufigste Unfallursache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DF5501-6275-4A7B-8B77-34DF579D6B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Jährlich verunfallen ca</a:t>
            </a:r>
            <a:r>
              <a:rPr lang="de-DE" dirty="0" smtClean="0"/>
              <a:t>.</a:t>
            </a:r>
            <a:r>
              <a:rPr lang="de-DE" spc="-300" dirty="0"/>
              <a:t> </a:t>
            </a:r>
            <a:r>
              <a:rPr lang="de-DE" dirty="0" smtClean="0"/>
              <a:t>190</a:t>
            </a:r>
            <a:r>
              <a:rPr lang="de-DE" spc="-300" dirty="0" smtClean="0"/>
              <a:t> </a:t>
            </a:r>
            <a:r>
              <a:rPr lang="de-DE" dirty="0"/>
              <a:t>000 </a:t>
            </a:r>
            <a:r>
              <a:rPr lang="de-DE" dirty="0" smtClean="0"/>
              <a:t>Arbeit-</a:t>
            </a:r>
            <a:br>
              <a:rPr lang="de-DE" dirty="0" smtClean="0"/>
            </a:br>
            <a:r>
              <a:rPr lang="de-DE" dirty="0" smtClean="0"/>
              <a:t>nehmende </a:t>
            </a:r>
            <a:r>
              <a:rPr lang="de-DE" dirty="0"/>
              <a:t>in der Schweiz.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75</a:t>
            </a:r>
            <a:r>
              <a:rPr lang="de-DE" spc="-300" dirty="0"/>
              <a:t> </a:t>
            </a:r>
            <a:r>
              <a:rPr lang="de-DE" dirty="0" smtClean="0"/>
              <a:t>% </a:t>
            </a:r>
            <a:r>
              <a:rPr lang="de-DE" dirty="0"/>
              <a:t>der Unfälle geschehen auf gleicher Ebene und </a:t>
            </a:r>
            <a:r>
              <a:rPr lang="de-DE" dirty="0" smtClean="0"/>
              <a:t>25</a:t>
            </a:r>
            <a:r>
              <a:rPr lang="de-DE" spc="-300" dirty="0"/>
              <a:t> </a:t>
            </a:r>
            <a:r>
              <a:rPr lang="de-DE" dirty="0" smtClean="0"/>
              <a:t>% </a:t>
            </a:r>
            <a:r>
              <a:rPr lang="de-DE" dirty="0"/>
              <a:t>auf Treppen.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 den Wintermonaten (Dezember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bis </a:t>
            </a:r>
            <a:r>
              <a:rPr lang="de-DE" dirty="0"/>
              <a:t>Februar) ist die Anzahl Sturzunfälle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besonders </a:t>
            </a:r>
            <a:r>
              <a:rPr lang="de-DE" dirty="0"/>
              <a:t>hoch.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Mit wenig Aufwand können viele dieser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Unfälle </a:t>
            </a:r>
            <a:r>
              <a:rPr lang="de-DE" dirty="0"/>
              <a:t>verhindert werden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96807-7DEC-4D8E-ADE2-63636CD3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9E40BB-CF82-437F-A747-D79463842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D9B8D9-413D-44AD-91AD-54A7C5E00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36A0-103F-4254-944D-7F09BB7E4B96}" type="slidenum">
              <a:rPr lang="de-CH" smtClean="0"/>
              <a:t>6</a:t>
            </a:fld>
            <a:endParaRPr lang="de-CH" dirty="0"/>
          </a:p>
        </p:txBody>
      </p:sp>
      <p:pic>
        <p:nvPicPr>
          <p:cNvPr id="11" name="Bildplatzhalter 6" descr="Bild2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/>
          <a:srcRect l="-100" t="36459" r="1063" b="15022"/>
          <a:stretch/>
        </p:blipFill>
        <p:spPr>
          <a:xfrm>
            <a:off x="6384032" y="1628774"/>
            <a:ext cx="5808662" cy="4320505"/>
          </a:xfrm>
        </p:spPr>
      </p:pic>
    </p:spTree>
    <p:extLst>
      <p:ext uri="{BB962C8B-B14F-4D97-AF65-F5344CB8AC3E}">
        <p14:creationId xmlns:p14="http://schemas.microsoft.com/office/powerpoint/2010/main" val="849393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Betriebseigene Unfallzahlen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31C-ED1B-4394-A833-820261744715}" type="slidenum">
              <a:rPr lang="de-CH" smtClean="0"/>
              <a:t>7</a:t>
            </a:fld>
            <a:endParaRPr lang="de-CH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xmlns="" id="{6C9FF48D-5AE9-42FA-9008-FFB43B7C2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063386"/>
              </p:ext>
            </p:extLst>
          </p:nvPr>
        </p:nvGraphicFramePr>
        <p:xfrm>
          <a:off x="550863" y="1557338"/>
          <a:ext cx="9145584" cy="3566160"/>
        </p:xfrm>
        <a:graphic>
          <a:graphicData uri="http://schemas.openxmlformats.org/drawingml/2006/table">
            <a:tbl>
              <a:tblPr firstRow="1">
                <a:tableStyleId>{8251B765-F91A-4008-8DD1-53D880B8B698}</a:tableStyleId>
              </a:tblPr>
              <a:tblGrid>
                <a:gridCol w="1224657">
                  <a:extLst>
                    <a:ext uri="{9D8B030D-6E8A-4147-A177-3AD203B41FA5}">
                      <a16:colId xmlns:a16="http://schemas.microsoft.com/office/drawing/2014/main" xmlns="" val="9569049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1445462497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19213235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40838541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829963"/>
                    </a:ext>
                  </a:extLst>
                </a:gridCol>
                <a:gridCol w="1584223"/>
              </a:tblGrid>
              <a:tr h="3594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NBU</a:t>
                      </a:r>
                      <a:r>
                        <a:rPr lang="en-US" sz="1400" spc="-200" dirty="0" smtClean="0"/>
                        <a:t> 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spc="-200" dirty="0" smtClean="0"/>
                        <a:t> </a:t>
                      </a:r>
                      <a:r>
                        <a:rPr lang="en-US" sz="1400" dirty="0" smtClean="0"/>
                        <a:t>BU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Alle Unfälle</a:t>
                      </a:r>
                      <a:endParaRPr lang="de-CH" sz="1400" dirty="0"/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Stolperunfälle</a:t>
                      </a:r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Anteil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Stolperunfälle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am Total</a:t>
                      </a:r>
                    </a:p>
                  </a:txBody>
                  <a:tcPr marL="75406" marR="75406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Kosten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alle Unfälle</a:t>
                      </a: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Kosten Stolperunfälle</a:t>
                      </a: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20115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dirty="0" smtClean="0"/>
                        <a:t>NBU und BU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400" dirty="0" smtClean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2746191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BU</a:t>
                      </a:r>
                    </a:p>
                    <a:p>
                      <a:endParaRPr lang="de-CH" sz="1400" dirty="0" smtClean="0"/>
                    </a:p>
                    <a:p>
                      <a:endParaRPr lang="de-CH" sz="1400" dirty="0" smtClean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9874436"/>
                  </a:ext>
                </a:extLst>
              </a:tr>
              <a:tr h="373083">
                <a:tc>
                  <a:txBody>
                    <a:bodyPr/>
                    <a:lstStyle/>
                    <a:p>
                      <a:r>
                        <a:rPr lang="de-CH" sz="1400" dirty="0" smtClean="0"/>
                        <a:t>NBU</a:t>
                      </a:r>
                    </a:p>
                    <a:p>
                      <a:endParaRPr lang="de-CH" sz="1400" dirty="0" smtClean="0"/>
                    </a:p>
                    <a:p>
                      <a:endParaRPr lang="de-CH" sz="1400" dirty="0" smtClean="0"/>
                    </a:p>
                    <a:p>
                      <a:endParaRPr lang="de-CH" sz="1400" dirty="0"/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marL="75406" marR="75406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66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F7F671-33A2-4DFB-ADEB-67D8E632E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DD4C-A2A5-45D7-8FC7-71E9089F31B7}" type="datetime1">
              <a:rPr lang="de-CH" smtClean="0"/>
              <a:pPr/>
              <a:t>28.03.2018</a:t>
            </a:fld>
            <a:endParaRPr lang="de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3EFD1E-21A0-4EFA-89E9-D5CF4C7A2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37D681-D3B0-47A4-AAD6-A84F1067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1E31C-ED1B-4394-A833-820261744715}" type="slidenum">
              <a:rPr lang="de-CH" smtClean="0"/>
              <a:t>8</a:t>
            </a:fld>
            <a:endParaRPr lang="de-CH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91099B-518D-4C9C-B513-960845C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Film «Unten» anschauen</a:t>
            </a:r>
          </a:p>
        </p:txBody>
      </p:sp>
      <p:pic>
        <p:nvPicPr>
          <p:cNvPr id="7" name="Bildplatzhalter 5" descr="Film unten Schuh binden.jpg"/>
          <p:cNvPicPr>
            <a:picLocks noGrp="1" noChangeAspect="1"/>
          </p:cNvPicPr>
          <p:nvPr>
            <p:ph type="media" sz="quarter" idx="13"/>
          </p:nvPr>
        </p:nvPicPr>
        <p:blipFill rotWithShape="1">
          <a:blip r:embed="rId3" cstate="print"/>
          <a:srcRect t="17676" b="17894"/>
          <a:stretch/>
        </p:blipFill>
        <p:spPr/>
      </p:pic>
    </p:spTree>
    <p:extLst>
      <p:ext uri="{BB962C8B-B14F-4D97-AF65-F5344CB8AC3E}">
        <p14:creationId xmlns:p14="http://schemas.microsoft.com/office/powerpoint/2010/main" val="239629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260C13-A945-4D0E-8F61-B5315521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Ihre </a:t>
            </a:r>
            <a:r>
              <a:rPr lang="de-DE" dirty="0" smtClean="0"/>
              <a:t>Eindrücke</a:t>
            </a:r>
            <a:endParaRPr lang="de-DE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935253-15F9-4F0B-8D65-7E29F234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4C1C6-F47A-4C0C-9C14-866C0EC578C3}" type="datetime1">
              <a:rPr lang="de-CH" smtClean="0"/>
              <a:t>28.03.2018</a:t>
            </a:fld>
            <a:endParaRPr lang="de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450F1A4-D9D8-43BE-8300-A3643561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Herzlich willkommen zur «Stolperfallensafari»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B0E1312-12DB-4C1E-A642-D98475B4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C1188-46F9-40DB-8D3E-1DFAC3A47FC6}" type="slidenum">
              <a:rPr lang="de-CH" smtClean="0"/>
              <a:t>9</a:t>
            </a:fld>
            <a:endParaRPr lang="de-CH" dirty="0"/>
          </a:p>
        </p:txBody>
      </p:sp>
      <p:pic>
        <p:nvPicPr>
          <p:cNvPr id="8" name="Bildplatzhalter 3" descr="Film unten Ende Film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/>
          <a:srcRect t="17617" b="13095"/>
          <a:stretch/>
        </p:blipFill>
        <p:spPr/>
      </p:pic>
    </p:spTree>
    <p:extLst>
      <p:ext uri="{BB962C8B-B14F-4D97-AF65-F5344CB8AC3E}">
        <p14:creationId xmlns:p14="http://schemas.microsoft.com/office/powerpoint/2010/main" val="27655345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UAGEID" val="2055"/>
</p:tagLst>
</file>

<file path=ppt/theme/theme1.xml><?xml version="1.0" encoding="utf-8"?>
<a:theme xmlns:a="http://schemas.openxmlformats.org/drawingml/2006/main" name=" Praesentation neu 16x9_Muster">
  <a:themeElements>
    <a:clrScheme name="SUV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FFC180"/>
      </a:accent2>
      <a:accent3>
        <a:srgbClr val="00B8CF"/>
      </a:accent3>
      <a:accent4>
        <a:srgbClr val="80DCE7"/>
      </a:accent4>
      <a:accent5>
        <a:srgbClr val="666666"/>
      </a:accent5>
      <a:accent6>
        <a:srgbClr val="B3B3B3"/>
      </a:accent6>
      <a:hlink>
        <a:srgbClr val="44546A"/>
      </a:hlink>
      <a:folHlink>
        <a:srgbClr val="AEABA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defRPr sz="14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/>
        </a:defPPr>
      </a:lstStyle>
    </a:txDef>
  </a:objectDefaults>
  <a:extraClrSchemeLst/>
  <a:custClrLst>
    <a:custClr name="Rot">
      <a:srgbClr val="F50000"/>
    </a:custClr>
    <a:custClr name="Gelb">
      <a:srgbClr val="FFD700"/>
    </a:custClr>
    <a:custClr name="Gruen">
      <a:srgbClr val="009B00"/>
    </a:custClr>
  </a:custClrLst>
  <a:extLst>
    <a:ext uri="{05A4C25C-085E-4340-85A3-A5531E510DB2}">
      <thm15:themeFamily xmlns:thm15="http://schemas.microsoft.com/office/thememl/2012/main" name="16_9_Dt_Ver 1.2.potx" id="{1CBE69C0-4001-4E6E-BD15-5ABBA50DE2E9}" vid="{4DA0041E-BCA0-4A8F-A165-214D558AC6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Praesentation neu 16x9_Muster.potx</Template>
  <TotalTime>0</TotalTime>
  <Words>682</Words>
  <Application>Microsoft Office PowerPoint</Application>
  <PresentationFormat>Breitbild</PresentationFormat>
  <Paragraphs>169</Paragraphs>
  <Slides>15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Symbol</vt:lpstr>
      <vt:lpstr> Praesentation neu 16x9_Muster</vt:lpstr>
      <vt:lpstr>Herzlich willkommen zur «Stolperfallensafari»</vt:lpstr>
      <vt:lpstr>Ablauf der nächsten 60 Minuten</vt:lpstr>
      <vt:lpstr>Ziele der heutigen Veranstaltung</vt:lpstr>
      <vt:lpstr>Ihre Erfahrungen sind gefragt </vt:lpstr>
      <vt:lpstr>Stolper- und Sturzunfälle verhindern: Auf drei Ebenen möglich</vt:lpstr>
      <vt:lpstr>Stolpern und Stürzen ist die häufigste Unfallursache</vt:lpstr>
      <vt:lpstr>Betriebseigene Unfallzahlen</vt:lpstr>
      <vt:lpstr>Film «Unten» anschauen</vt:lpstr>
      <vt:lpstr>Ihre Eindrücke</vt:lpstr>
      <vt:lpstr>Auf Safari gehen und Stolperfallen fotografieren</vt:lpstr>
      <vt:lpstr>Die Safarirouten und was zu tun ist</vt:lpstr>
      <vt:lpstr>Bilder der Stolperfallensafari zeigen</vt:lpstr>
      <vt:lpstr>Meldestelle für Stolperfallen </vt:lpstr>
      <vt:lpstr>Wie gehen Sie mit Stolperfallen zu Hause um?</vt:lpstr>
      <vt:lpstr>Take Home Message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(Arial Bold, 26 pt/Zab 38 pt)</dc:title>
  <cp:lastModifiedBy>Huber-Brun Susan (HBU)</cp:lastModifiedBy>
  <cp:revision>43</cp:revision>
  <dcterms:created xsi:type="dcterms:W3CDTF">2018-01-15T09:56:44Z</dcterms:created>
  <dcterms:modified xsi:type="dcterms:W3CDTF">2018-03-28T06:31:55Z</dcterms:modified>
</cp:coreProperties>
</file>