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9" r:id="rId3"/>
    <p:sldId id="301" r:id="rId4"/>
    <p:sldId id="262" r:id="rId5"/>
    <p:sldId id="312" r:id="rId6"/>
    <p:sldId id="303" r:id="rId7"/>
    <p:sldId id="304" r:id="rId8"/>
    <p:sldId id="311" r:id="rId9"/>
    <p:sldId id="310" r:id="rId10"/>
    <p:sldId id="309" r:id="rId11"/>
  </p:sldIdLst>
  <p:sldSz cx="12192000" cy="6858000"/>
  <p:notesSz cx="6858000" cy="9144000"/>
  <p:custDataLst>
    <p:tags r:id="rId14"/>
  </p:custData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7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thenfluh Fabia (RF5)" initials="rf5" lastIdx="7" clrIdx="0">
    <p:extLst>
      <p:ext uri="{19B8F6BF-5375-455C-9EA6-DF929625EA0E}">
        <p15:presenceInfo xmlns:p15="http://schemas.microsoft.com/office/powerpoint/2012/main" userId="Rothenfluh Fabia (RF5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3B3"/>
    <a:srgbClr val="80DCE7"/>
    <a:srgbClr val="FFC180"/>
    <a:srgbClr val="F2F2F2"/>
    <a:srgbClr val="00B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251B765-F91A-4008-8DD1-53D880B8B698}">
  <a:tblStyle styleId="{8251B765-F91A-4008-8DD1-53D880B8B698}" styleName="SUVA">
    <a:tblBg>
      <a:effect>
        <a:effectLst/>
      </a:effect>
    </a:tblBg>
    <a:wholeTbl>
      <a:tcTxStyle b="off" i="of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117" cap="flat" cmpd="sng" algn="ctr">
              <a:solidFill>
                <a:schemeClr val="dk1"/>
              </a:solidFill>
              <a:prstDash val="solid"/>
            </a:ln>
          </a:top>
          <a:bottom>
            <a:ln w="2117" cap="flat" cmpd="sng" algn="ctr">
              <a:solidFill>
                <a:schemeClr val="dk1"/>
              </a:solidFill>
              <a:prstDash val="solid"/>
            </a:ln>
          </a:bottom>
          <a:insideH>
            <a:ln w="2117" cap="flat" cmpd="sng" algn="ctr">
              <a:solidFill>
                <a:schemeClr val="dk1"/>
              </a:solidFill>
              <a:prstDash val="solid"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band1H>
      <a:tcTxStyle b="off" i="off">
        <a:fontRef idx="minor"/>
        <a:schemeClr val="tx1"/>
      </a:tcTxStyle>
      <a:tcStyle>
        <a:tcBdr/>
        <a:fill>
          <a:noFill/>
        </a:fill>
      </a:tcStyle>
    </a:band1H>
    <a:band2H>
      <a:tcTxStyle b="off" i="off">
        <a:fontRef idx="minor"/>
        <a:schemeClr val="tx1"/>
      </a:tcTxStyle>
      <a:tcStyle>
        <a:tcBdr/>
        <a:fill>
          <a:noFill/>
        </a:fill>
      </a:tcStyle>
    </a:band2H>
    <a:band1V>
      <a:tcTxStyle b="off" i="off">
        <a:fontRef idx="minor"/>
        <a:schemeClr val="tx1"/>
      </a:tcTxStyle>
      <a:tcStyle>
        <a:tcBdr/>
        <a:fill>
          <a:noFill/>
        </a:fill>
      </a:tcStyle>
    </a:band1V>
    <a:band2V>
      <a:tcTxStyle b="off" i="off">
        <a:fontRef idx="minor"/>
        <a:schemeClr val="tx1"/>
      </a:tcTxStyle>
      <a:tcStyle>
        <a:tcBdr/>
        <a:fill>
          <a:noFill/>
        </a:fill>
      </a:tcStyle>
    </a:band2V>
    <a:lastCol>
      <a:tcTxStyle b="on" i="off">
        <a:fontRef idx="minor"/>
        <a:schemeClr val="tx1"/>
      </a:tcTxStyle>
      <a:tcStyle>
        <a:tcBdr/>
      </a:tcStyle>
    </a:lastCol>
    <a:firstCol>
      <a:tcTxStyle b="on" i="off">
        <a:fontRef idx="minor"/>
        <a:schemeClr val="tx1"/>
      </a:tcTxStyle>
      <a:tcStyle>
        <a:tcBdr/>
      </a:tcStyle>
    </a:firstCol>
    <a:lastRow>
      <a:tcTxStyle b="on" i="off">
        <a:fontRef idx="minor"/>
        <a:schemeClr val="accen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117" cap="flat" cmpd="sng" algn="ctr">
              <a:solidFill>
                <a:schemeClr val="dk2"/>
              </a:solidFill>
              <a:prstDash val="solid"/>
            </a:ln>
          </a:top>
          <a:bottom>
            <a:ln w="12700" cap="flat" cmpd="sng" algn="ctr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lastRow>
    <a:firstRow>
      <a:tcTxStyle b="on" i="off">
        <a:fontRef idx="minor"/>
        <a:schemeClr val="dk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8466" cap="flat" cmpd="sng" algn="ctr">
              <a:solidFill>
                <a:schemeClr val="dk2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84873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594" y="108"/>
      </p:cViewPr>
      <p:guideLst>
        <p:guide orient="horz" pos="1207"/>
        <p:guide pos="3840"/>
        <p:guide orient="horz" pos="3702"/>
      </p:guideLst>
    </p:cSldViewPr>
  </p:slideViewPr>
  <p:outlineViewPr>
    <p:cViewPr>
      <p:scale>
        <a:sx n="33" d="100"/>
        <a:sy n="33" d="100"/>
      </p:scale>
      <p:origin x="0" y="-2549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31"/>
    </p:cViewPr>
  </p:sorterViewPr>
  <p:notesViewPr>
    <p:cSldViewPr showGuides="1">
      <p:cViewPr varScale="1">
        <p:scale>
          <a:sx n="88" d="100"/>
          <a:sy n="88" d="100"/>
        </p:scale>
        <p:origin x="3756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E676F6-F7FF-45A3-A2C3-7594A19EC6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35B9F-2446-4DD8-882A-74B42C5171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7F81F-703A-486A-ABDB-8FD28DBE1C96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3A8080-C5E6-4CAA-8935-D6036BF2D8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33C99-2A73-4EF0-A4C6-4C899BEF70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14E94-0214-4629-B180-35145CB53D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00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C7CC5-2BF5-4715-A2D9-EB8D14F8111B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98EF2-3FE4-4244-93B5-BDDBC036C6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Das</a:t>
            </a:r>
            <a:r>
              <a:rPr lang="de-CH" baseline="0" dirty="0"/>
              <a:t> Zahlenziel (letzter Punkt) ist mit dem Kunden im </a:t>
            </a:r>
            <a:r>
              <a:rPr lang="de-CH" baseline="0"/>
              <a:t>Vorfeld zu definieren.</a:t>
            </a:r>
            <a:endParaRPr lang="de-CH" dirty="0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8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Mitarbeitende nach persönlichen Erfahrungen fragen.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91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10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1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14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85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9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4581128"/>
            <a:ext cx="9145016" cy="1152128"/>
          </a:xfrm>
        </p:spPr>
        <p:txBody>
          <a:bodyPr anchor="b"/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5922628"/>
            <a:ext cx="9145016" cy="659146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7BF588B-D687-40C3-9EF3-F45FB15D28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49275"/>
            <a:ext cx="11641138" cy="38877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87502-C174-4E97-8780-2A00C529A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9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4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 marL="987425" indent="-268288">
              <a:defRPr sz="2400"/>
            </a:lvl4pPr>
            <a:lvl5pPr>
              <a:defRPr sz="2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25C8180-C85C-4984-A312-10E1D194C4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4466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4 pt) -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 marL="987425" indent="-268288">
              <a:defRPr sz="2400"/>
            </a:lvl4pPr>
            <a:lvl5pPr>
              <a:defRPr sz="2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8A22-EC16-43A5-B316-945CD9971D9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25C8180-C85C-4984-A312-10E1D194C4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3994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(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5C78-CED8-4E2D-A77E-844F8CC4593D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04E-74A2-4A0D-967A-E14B7EA8D983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83558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(oran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95C78-CED8-4E2D-A77E-844F8CC4593D}" type="datetime1">
              <a:rPr lang="de-CH" smtClean="0"/>
              <a:pPr/>
              <a:t>06.08.2020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57451D-4E66-4E74-B1E0-6A7594FFE79C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71CD4C-1409-4566-834B-7F413D4D36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2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(blau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95C78-CED8-4E2D-A77E-844F8CC4593D}" type="datetime1">
              <a:rPr lang="de-CH" smtClean="0"/>
              <a:pPr/>
              <a:t>06.08.2020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9F98D0-71E7-43F5-BAC0-8CEC7D1F1CAC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71CD4C-1409-4566-834B-7F413D4D36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7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20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3E69D-6B59-4C5F-93DB-912F3C349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616" y="1557339"/>
            <a:ext cx="5256000" cy="4608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5F90-CB8F-4C63-AE2B-73BBDDDDDEF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E9C04B6-EBA7-4B56-9795-C52254F829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4615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9664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16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3E69D-6B59-4C5F-93DB-912F3C349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616" y="1557339"/>
            <a:ext cx="5256000" cy="4608512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2DC-1DD4-4C31-841F-2D9D77224C9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B81620F-AD20-4E8C-A925-B83E66494C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4615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72376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70F2-E97E-4942-9B60-9F2326C4FF6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5985917"/>
            <a:ext cx="52578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38" y="1628774"/>
            <a:ext cx="5808662" cy="432050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23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AAAB-366F-4F48-8A88-EF975B78BC7E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863" y="1628774"/>
            <a:ext cx="11641137" cy="453707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52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ss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44-0D8A-4D1A-AD55-BB0F4435938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2000" cy="616585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Bild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4581128"/>
            <a:ext cx="7776864" cy="1152128"/>
          </a:xfrm>
        </p:spPr>
        <p:txBody>
          <a:bodyPr anchor="b"/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5922628"/>
            <a:ext cx="7776864" cy="659146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7BF588B-D687-40C3-9EF3-F45FB15D28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49275"/>
            <a:ext cx="11641138" cy="38877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87502-C174-4E97-8780-2A00C529A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8237610-DD2B-43F8-878C-2B011C2CF7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23631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0A9-9546-47F1-8E53-927F52F202E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1B9A2-1C30-457A-A137-52D4E0E7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4213906-65CE-4A64-B02F-B21D2C6121C3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CH"/>
              <a:t>Video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98994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gross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4213906-65CE-4A64-B02F-B21D2C6121C3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CH"/>
              <a:t>Video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569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BA3A-06FB-4B5B-956D-4215D51B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A3B59-C53E-479D-9239-C207E482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C38C-4EB2-413A-BF0F-B7F16C5CDE4E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65A02-CA46-4D90-94E1-850EBB9B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15658-ED1C-4D91-BA4E-2F25EA1C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905E-D175-43FB-911E-14D3B49B171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B8D6D7-947A-464D-BC7F-EF23BB984C3E}"/>
              </a:ext>
            </a:extLst>
          </p:cNvPr>
          <p:cNvSpPr/>
          <p:nvPr userDrawn="1"/>
        </p:nvSpPr>
        <p:spPr>
          <a:xfrm>
            <a:off x="551384" y="1557338"/>
            <a:ext cx="11089754" cy="46085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CH" sz="1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FC0F7-045B-4A77-A5CF-A58CF8F174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38" y="3375596"/>
            <a:ext cx="4166459" cy="1045489"/>
          </a:xfrm>
          <a:prstGeom prst="rect">
            <a:avLst/>
          </a:prstGeom>
        </p:spPr>
      </p:pic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D4C1395A-7C97-400A-B51D-F7A7F8B2C9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24192" y="2848092"/>
            <a:ext cx="2088232" cy="2089184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4472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(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2BB1-EC3C-4C63-9A7A-ABF96E50CAAA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9B72-7FBE-4F8D-8428-1230818AD9F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39860"/>
          </a:xfrm>
        </p:spPr>
        <p:txBody>
          <a:bodyPr anchor="b"/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312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(blau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132BB1-EC3C-4C63-9A7A-ABF96E50CAAA}" type="datetime1">
              <a:rPr lang="de-CH" smtClean="0"/>
              <a:pPr/>
              <a:t>06.08.2020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1CA1D8-EB92-4908-AF20-BCAA06C7A08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4080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09181-9C63-49AD-B190-1EF3172CAB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80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(Hintergrundbild)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132BB1-EC3C-4C63-9A7A-ABF96E50CAAA}" type="datetime1">
              <a:rPr lang="de-CH" smtClean="0"/>
              <a:pPr/>
              <a:t>06.08.2020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FC54A6-73CC-48F7-98D1-B842A896597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4080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09181-9C63-49AD-B190-1EF3172CAB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37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BA3A-06FB-4B5B-956D-4215D51B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A3B59-C53E-479D-9239-C207E482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C38C-4EB2-413A-BF0F-B7F16C5CDE4E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65A02-CA46-4D90-94E1-850EBB9B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15658-ED1C-4D91-BA4E-2F25EA1C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0235-58F6-4F55-AB7C-7287270B108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202EA8-BF78-45FC-B765-3FB9AED1CB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54442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2BB1-EC3C-4C63-9A7A-ABF96E50CAAA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D059-129C-482D-8740-69B920497CC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16605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7338"/>
            <a:ext cx="11089232" cy="1655638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F42B90-666C-4D55-9481-F921FC85B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1A80F8E-896F-476F-9FDB-87611C4AE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9496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B60F4C8-C38F-4032-B18C-C40E136841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48128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4553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7338"/>
            <a:ext cx="11089232" cy="1655638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F42B90-666C-4D55-9481-F921FC85B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1A80F8E-896F-476F-9FDB-87611C4AE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9496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CB9BFD92-D848-42C2-9A37-32EEF01F8F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2F9851-372F-43BB-95A6-5B4E762857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23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22363"/>
            <a:ext cx="11089754" cy="2234629"/>
          </a:xfrm>
        </p:spPr>
        <p:txBody>
          <a:bodyPr anchor="b"/>
          <a:lstStyle>
            <a:lvl1pPr algn="l">
              <a:lnSpc>
                <a:spcPct val="90000"/>
              </a:lnSpc>
              <a:defRPr sz="4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11089754" cy="161277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AEDEC-1C37-4F2A-B5CF-0455CCF52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0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hne Bild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22363"/>
            <a:ext cx="11089754" cy="2234629"/>
          </a:xfrm>
        </p:spPr>
        <p:txBody>
          <a:bodyPr anchor="b"/>
          <a:lstStyle>
            <a:lvl1pPr algn="l">
              <a:lnSpc>
                <a:spcPct val="90000"/>
              </a:lnSpc>
              <a:defRPr sz="4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11089754" cy="161277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AEDEC-1C37-4F2A-B5CF-0455CCF52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8C6438A-657A-434C-BF4C-CF90B9BD24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0665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lnSpc>
                <a:spcPct val="100000"/>
              </a:lnSpc>
              <a:spcBef>
                <a:spcPts val="1600"/>
              </a:spcBef>
              <a:buFont typeface="+mj-lt"/>
              <a:buAutoNum type="arabicPeriod"/>
              <a:defRPr b="1"/>
            </a:lvl1pPr>
            <a:lvl2pPr marL="628650" indent="-261938">
              <a:defRPr/>
            </a:lvl2pPr>
            <a:lvl3pPr marL="1077913" indent="-269875">
              <a:defRPr/>
            </a:lvl3pPr>
            <a:lvl4pPr marL="1436688" indent="-228600">
              <a:defRPr/>
            </a:lvl4pPr>
            <a:lvl5pPr marL="1881188" indent="-22860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0850-F1BF-4783-BAD3-3D381EA24A86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1D3F-E201-4FDC-91C5-D658BB790A7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1192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16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 marL="987425" indent="-268288"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4D-9146-49B5-86AC-7010CE3F736E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81A56C4-3CDC-4E77-87D9-8D60A6942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4108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16 pt) -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 marL="987425" indent="-268288"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CD98-490F-4A2A-934D-D27647B78CA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81A56C4-3CDC-4E77-87D9-8D60A6942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426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0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4pPr marL="987425" indent="-268288"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33B1-196B-4806-87F8-E97E6267317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5BC9A5C-18BB-4B3D-A47E-6FABA1544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845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0 pt) -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4pPr marL="987425" indent="-268288"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B2D6-DB26-494C-B415-EEE27489C55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5BC9A5C-18BB-4B3D-A47E-6FABA1544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382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3FC17E-321B-4008-A509-7E5184EC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2"/>
            <a:ext cx="11089232" cy="8640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BE9E9-71C8-4301-87F2-0B38A8ED3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556792"/>
            <a:ext cx="11089232" cy="4608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/>
              <a:t>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</a:p>
          <a:p>
            <a:pPr lvl="5"/>
            <a:r>
              <a:rPr lang="de-CH"/>
              <a:t>Sixth level</a:t>
            </a:r>
          </a:p>
          <a:p>
            <a:pPr lvl="6"/>
            <a:r>
              <a:rPr lang="de-CH"/>
              <a:t>Seventh level</a:t>
            </a:r>
          </a:p>
          <a:p>
            <a:pPr lvl="7"/>
            <a:r>
              <a:rPr lang="de-CH"/>
              <a:t>Eighth level</a:t>
            </a:r>
          </a:p>
          <a:p>
            <a:pPr lvl="8"/>
            <a:r>
              <a:rPr lang="de-CH"/>
              <a:t>Ninth level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76680-C298-4B77-A9AF-1F2197D1D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06.08.2020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A90F4-BE6A-4B43-813B-8514C6A80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5AC4C-41CB-4962-8F28-46204D1D8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687E1B-9237-476D-8BC1-EADDAC2A1CD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7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7" r:id="rId2"/>
    <p:sldLayoutId id="2147483649" r:id="rId3"/>
    <p:sldLayoutId id="2147483678" r:id="rId4"/>
    <p:sldLayoutId id="2147483662" r:id="rId5"/>
    <p:sldLayoutId id="2147483664" r:id="rId6"/>
    <p:sldLayoutId id="2147483681" r:id="rId7"/>
    <p:sldLayoutId id="2147483650" r:id="rId8"/>
    <p:sldLayoutId id="2147483682" r:id="rId9"/>
    <p:sldLayoutId id="2147483663" r:id="rId10"/>
    <p:sldLayoutId id="2147483683" r:id="rId11"/>
    <p:sldLayoutId id="2147483651" r:id="rId12"/>
    <p:sldLayoutId id="2147483666" r:id="rId13"/>
    <p:sldLayoutId id="2147483667" r:id="rId14"/>
    <p:sldLayoutId id="2147483652" r:id="rId15"/>
    <p:sldLayoutId id="2147483665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80" r:id="rId22"/>
    <p:sldLayoutId id="2147483673" r:id="rId23"/>
    <p:sldLayoutId id="2147483674" r:id="rId24"/>
    <p:sldLayoutId id="2147483675" r:id="rId25"/>
    <p:sldLayoutId id="2147483654" r:id="rId26"/>
    <p:sldLayoutId id="2147483655" r:id="rId27"/>
    <p:sldLayoutId id="2147483676" r:id="rId28"/>
    <p:sldLayoutId id="2147483679" r:id="rId2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22413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792288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62163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330450" indent="-2682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482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  <p15:guide id="6" orient="horz" pos="41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AB047-F8F7-4066-A12B-5F2C8FC02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4581128"/>
            <a:ext cx="11089754" cy="1152128"/>
          </a:xfrm>
        </p:spPr>
        <p:txBody>
          <a:bodyPr/>
          <a:lstStyle/>
          <a:p>
            <a:r>
              <a:rPr lang="de-DE" dirty="0"/>
              <a:t>Herzlich Willkommen zur Präventionsschulung</a:t>
            </a:r>
            <a:br>
              <a:rPr lang="de-DE" dirty="0"/>
            </a:br>
            <a:r>
              <a:rPr lang="de-DE" dirty="0"/>
              <a:t>«Hände schützen wie ein Profi»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357C3ED6-1951-4848-BB3A-3D481F199B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2750EAB9-D59C-4B75-8FA7-8A300A0636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3AD2255-CD57-424C-9842-A2F14D1C6C31}"/>
              </a:ext>
            </a:extLst>
          </p:cNvPr>
          <p:cNvGrpSpPr/>
          <p:nvPr/>
        </p:nvGrpSpPr>
        <p:grpSpPr>
          <a:xfrm>
            <a:off x="-1" y="549275"/>
            <a:ext cx="11641139" cy="3887788"/>
            <a:chOff x="-1" y="549275"/>
            <a:chExt cx="11641139" cy="3887788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B5FBC6E7-4DD3-4FDF-B0C6-F86460CACB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379"/>
            <a:stretch/>
          </p:blipFill>
          <p:spPr>
            <a:xfrm>
              <a:off x="-1" y="549275"/>
              <a:ext cx="8400637" cy="3887787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D55F7F8A-C29E-4D99-9B3C-E7CCEBA4C4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85" r="2866" b="12379"/>
            <a:stretch/>
          </p:blipFill>
          <p:spPr>
            <a:xfrm>
              <a:off x="6484032" y="549276"/>
              <a:ext cx="5157106" cy="3887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1876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60C13-A945-4D0E-8F61-B5315521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Viel</a:t>
            </a:r>
            <a:r>
              <a:rPr lang="en-US" dirty="0"/>
              <a:t> </a:t>
            </a:r>
            <a:r>
              <a:rPr lang="en-US" dirty="0" err="1"/>
              <a:t>Erfolg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den </a:t>
            </a:r>
            <a:r>
              <a:rPr lang="en-US" dirty="0" err="1"/>
              <a:t>Posten</a:t>
            </a:r>
            <a:r>
              <a:rPr lang="en-US" dirty="0"/>
              <a:t>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935253-15F9-4F0B-8D65-7E29F234B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E1312-12DB-4C1E-A642-D98475B4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1188-46F9-40DB-8D3E-1DFAC3A47FC6}" type="slidenum">
              <a:rPr lang="de-CH" smtClean="0"/>
              <a:t>10</a:t>
            </a:fld>
            <a:endParaRPr lang="de-CH" dirty="0"/>
          </a:p>
        </p:txBody>
      </p:sp>
      <p:pic>
        <p:nvPicPr>
          <p:cNvPr id="8" name="Bildplatzhalter 7" descr="Daumen hoch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/>
          <a:srcRect t="22808" b="22808"/>
          <a:stretch/>
        </p:blipFill>
        <p:spPr/>
      </p:pic>
    </p:spTree>
    <p:extLst>
      <p:ext uri="{BB962C8B-B14F-4D97-AF65-F5344CB8AC3E}">
        <p14:creationId xmlns:p14="http://schemas.microsoft.com/office/powerpoint/2010/main" val="181772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der nächsten 50 Minuten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Einführung ins Thema (10‘)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dirty="0"/>
              <a:t>Posten A - E absolvieren (25')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Abschluss (15')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2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9DAAB71-126A-46BD-98C2-9B5650BF7F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3" name="Bildplatzhalter 4" descr="Agenda_Uhr.jpg"/>
          <p:cNvPicPr>
            <a:picLocks noChangeAspect="1"/>
          </p:cNvPicPr>
          <p:nvPr/>
        </p:nvPicPr>
        <p:blipFill rotWithShape="1">
          <a:blip r:embed="rId2" cstate="print"/>
          <a:srcRect l="13381" t="17077" r="19284" b="7989"/>
          <a:stretch/>
        </p:blipFill>
        <p:spPr>
          <a:xfrm>
            <a:off x="6382800" y="1628798"/>
            <a:ext cx="581911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45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 der heutigen Veranstaltung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Sie kennen die Ursachen, welche während </a:t>
            </a:r>
            <a:br>
              <a:rPr lang="de-DE" dirty="0"/>
            </a:br>
            <a:r>
              <a:rPr lang="de-DE" dirty="0"/>
              <a:t>der Arbeit und in der Freizeit zu Hand- &amp; Fingerverletzungen führen.</a:t>
            </a:r>
          </a:p>
          <a:p>
            <a:pPr marL="0" indent="0">
              <a:buNone/>
            </a:pPr>
            <a:endParaRPr lang="de-DE" dirty="0" err="1"/>
          </a:p>
          <a:p>
            <a:pPr marL="0" indent="0">
              <a:buNone/>
            </a:pPr>
            <a:r>
              <a:rPr lang="de-DE" dirty="0"/>
              <a:t>Sie wissen, wie diese Unfälle zu verhindern sind und wo Sie Handschuhe tragen müssen.</a:t>
            </a:r>
          </a:p>
          <a:p>
            <a:pPr marL="0" indent="0">
              <a:buNone/>
            </a:pPr>
            <a:endParaRPr lang="de-DE" dirty="0" err="1"/>
          </a:p>
          <a:p>
            <a:pPr marL="0" indent="0">
              <a:buNone/>
            </a:pPr>
            <a:r>
              <a:rPr lang="de-DE" dirty="0"/>
              <a:t>Sie leisten als Mitarbeiter ihren Beitrag, </a:t>
            </a:r>
            <a:br>
              <a:rPr lang="de-DE" dirty="0"/>
            </a:br>
            <a:r>
              <a:rPr lang="de-DE" dirty="0"/>
              <a:t>damit die Hand- und Fingerunfälle reduziert werden können.  </a:t>
            </a:r>
          </a:p>
          <a:p>
            <a:pPr marL="0" indent="0">
              <a:buNone/>
            </a:pPr>
            <a:endParaRPr lang="de-DE" dirty="0" err="1"/>
          </a:p>
          <a:p>
            <a:pPr marL="0" indent="0">
              <a:buNone/>
            </a:pPr>
            <a:endParaRPr lang="de-DE" dirty="0" err="1"/>
          </a:p>
          <a:p>
            <a:pPr marL="0" indent="0">
              <a:buNone/>
            </a:pPr>
            <a:endParaRPr lang="de-DE" dirty="0" err="1"/>
          </a:p>
          <a:p>
            <a:pPr marL="0" indent="0">
              <a:buNone/>
            </a:pPr>
            <a:endParaRPr lang="de-DE" dirty="0" err="1"/>
          </a:p>
          <a:p>
            <a:pPr marL="0" indent="0">
              <a:buNone/>
            </a:pPr>
            <a:endParaRPr lang="de-DE" dirty="0" err="1"/>
          </a:p>
          <a:p>
            <a:pPr marL="0" indent="0">
              <a:buNone/>
            </a:pPr>
            <a:endParaRPr lang="de-DE" dirty="0" err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3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404980-EAD7-41A4-BA2D-35E9B1A38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1" name="Bildplatzhalter 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r="9673"/>
          <a:stretch/>
        </p:blipFill>
        <p:spPr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29442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Ihre Erfahrungen mit Hand- und Fingerverletzungen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75CA-601E-405E-8F48-0A95387C5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Wer hat sich schon einmal an der Hand oder an den Fingern verletzt?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Was haben Sie bisher unternommen?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Welche typischen Hand-, Fingerverletzungen gibt es im Alltag (Arbeit und Freizeit)?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Wo lauern überall die Risiken?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Wie gut kennen Sie sich mit Hand- und Fingerschutz aus?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Welche Informationen fehlen Ihnen?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06.08.2020</a:t>
            </a:fld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4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9A5D3AE-A502-4412-9310-4108899618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5349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60C13-A945-4D0E-8F61-B5315521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Zusatzwissen</a:t>
            </a:r>
            <a:endParaRPr lang="it-CH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C38BF163-0280-45D6-ACEF-098A5372E1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>
                <a:solidFill>
                  <a:srgbClr val="2F2912"/>
                </a:solidFill>
                <a:latin typeface="HelveticaNeueLTStd-Roman"/>
              </a:rPr>
              <a:t>EN 388: Schutzhandschuhe gegen mechanische Risiken.</a:t>
            </a:r>
          </a:p>
          <a:p>
            <a:pPr marL="0" indent="0">
              <a:buNone/>
            </a:pPr>
            <a:r>
              <a:rPr lang="de-CH" dirty="0">
                <a:solidFill>
                  <a:srgbClr val="2F2912"/>
                </a:solidFill>
                <a:latin typeface="HelveticaNeueLTStd-Roman"/>
              </a:rPr>
              <a:t>Je höher der Wert, desto besser der Schutz.</a:t>
            </a:r>
            <a:endParaRPr lang="de-CH" dirty="0"/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de-CH" b="1" dirty="0"/>
              <a:t>Vorsicht: </a:t>
            </a:r>
          </a:p>
          <a:p>
            <a:pPr marL="0" indent="0">
              <a:buNone/>
            </a:pPr>
            <a:r>
              <a:rPr lang="de-CH" dirty="0"/>
              <a:t>Bei der Arbeit an Maschinen mit drehenden Spindeln, Spannfuttern oder Walzen die bohren oder drehen besteht die Gefahr, an den Handschuhen erfasst oder eingezogen zu werden. </a:t>
            </a:r>
          </a:p>
          <a:p>
            <a:pPr marL="0" indent="0">
              <a:buNone/>
            </a:pPr>
            <a:r>
              <a:rPr lang="de-CH" dirty="0"/>
              <a:t>Das Tragen von Schutzhandschuhen ist bei diesen Arbeiten verboten.</a:t>
            </a:r>
            <a:endParaRPr lang="de-DE" dirty="0"/>
          </a:p>
          <a:p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935253-15F9-4F0B-8D65-7E29F234B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06.08.2020</a:t>
            </a:fld>
            <a:endParaRPr lang="it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E1312-12DB-4C1E-A642-D98475B4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1188-46F9-40DB-8D3E-1DFAC3A47FC6}" type="slidenum">
              <a:rPr lang="de-CH" smtClean="0"/>
              <a:t>5</a:t>
            </a:fld>
            <a:endParaRPr lang="it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F4B4A0B-BBDD-4E8D-BD4E-BCB89FCD1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338" y="1628773"/>
            <a:ext cx="5809524" cy="43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61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Hand- / Fingerverletzungen Unfallstatistik Schweiz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Jährlich werden rund 160 000 Unfälle mit Verletzungen der Hände, Handgelenke oder Finger anerkannt. 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Für Versicherer entstehen so Kosten von 480 Mio. Franken pro Jahr oder durchschnittlich 3000 Franken pro Fall.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Die effektive Kosten für den Betrieb (Ausfall, Ersatz usw.) sind erfahrungsgemäss sehr viel höher.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Mit wenig Aufwand können viele Unfälle verhindert werden.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06.08.2020</a:t>
            </a:fld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6</a:t>
            </a:fld>
            <a:endParaRPr lang="de-CH" dirty="0"/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63881EF2-0495-4A9E-9E5F-9F828BB61DB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1" r="123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4384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Betriebseigene Unfallzahlen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06.08.2020</a:t>
            </a:fld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52560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63DE5ECD-C15C-42B4-BEE2-0EA818F036BC}"/>
              </a:ext>
            </a:extLst>
          </p:cNvPr>
          <p:cNvSpPr/>
          <p:nvPr/>
        </p:nvSpPr>
        <p:spPr>
          <a:xfrm>
            <a:off x="8639871" y="4523708"/>
            <a:ext cx="2516406" cy="180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CH" sz="1400" b="1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2"/>
            <a:ext cx="11089232" cy="864096"/>
          </a:xfrm>
        </p:spPr>
        <p:txBody>
          <a:bodyPr/>
          <a:lstStyle/>
          <a:p>
            <a:r>
              <a:rPr lang="de-DE" dirty="0"/>
              <a:t>Posten A - 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06.08.2020</a:t>
            </a:fld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8</a:t>
            </a:fld>
            <a:endParaRPr lang="de-CH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7818E3C-8D67-4F59-B028-50D6F6C29838}"/>
              </a:ext>
            </a:extLst>
          </p:cNvPr>
          <p:cNvSpPr/>
          <p:nvPr/>
        </p:nvSpPr>
        <p:spPr>
          <a:xfrm>
            <a:off x="457848" y="3609474"/>
            <a:ext cx="2576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/>
              <a:t>Posten D: </a:t>
            </a:r>
          </a:p>
          <a:p>
            <a:r>
              <a:rPr lang="de-CH" dirty="0"/>
              <a:t>«Richtiger Handschuh am richtigen Ort»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9DD7373F-3827-4A0C-A2BB-2A5848B0D50D}"/>
              </a:ext>
            </a:extLst>
          </p:cNvPr>
          <p:cNvGrpSpPr/>
          <p:nvPr/>
        </p:nvGrpSpPr>
        <p:grpSpPr>
          <a:xfrm>
            <a:off x="457848" y="861207"/>
            <a:ext cx="11020979" cy="962593"/>
            <a:chOff x="457848" y="932173"/>
            <a:chExt cx="11020979" cy="962593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74C4334-C57F-43E7-845A-843F17BBF525}"/>
                </a:ext>
              </a:extLst>
            </p:cNvPr>
            <p:cNvSpPr/>
            <p:nvPr/>
          </p:nvSpPr>
          <p:spPr>
            <a:xfrm>
              <a:off x="457848" y="958764"/>
              <a:ext cx="297398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CH" b="1" dirty="0"/>
                <a:t>Posten A: </a:t>
              </a:r>
            </a:p>
            <a:p>
              <a:r>
                <a:rPr lang="de-CH" dirty="0"/>
                <a:t>«Auswirkungen einer Handverletzung»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4C419D3A-842C-4608-BE8F-81DDAC93618F}"/>
                </a:ext>
              </a:extLst>
            </p:cNvPr>
            <p:cNvSpPr/>
            <p:nvPr/>
          </p:nvSpPr>
          <p:spPr>
            <a:xfrm>
              <a:off x="4402268" y="932173"/>
              <a:ext cx="279287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CH" b="1" dirty="0"/>
                <a:t>Posten B: </a:t>
              </a:r>
            </a:p>
            <a:p>
              <a:r>
                <a:rPr lang="de-CH" dirty="0"/>
                <a:t>«So schützt ein Handschuh»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CA14DA2D-79EE-405D-9C8E-664EA44BC867}"/>
                </a:ext>
              </a:extLst>
            </p:cNvPr>
            <p:cNvSpPr/>
            <p:nvPr/>
          </p:nvSpPr>
          <p:spPr>
            <a:xfrm>
              <a:off x="8571548" y="971436"/>
              <a:ext cx="290727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CH" b="1" dirty="0"/>
                <a:t>Posten C: </a:t>
              </a:r>
              <a:r>
                <a:rPr lang="de-CH" dirty="0"/>
                <a:t>«Schutzhandschuhe tragen oder nicht»</a:t>
              </a:r>
            </a:p>
          </p:txBody>
        </p:sp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E34BD10C-2DAE-45EF-B9B7-BD7FAE8E1962}"/>
              </a:ext>
            </a:extLst>
          </p:cNvPr>
          <p:cNvSpPr/>
          <p:nvPr/>
        </p:nvSpPr>
        <p:spPr>
          <a:xfrm>
            <a:off x="4442010" y="3886473"/>
            <a:ext cx="2753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/>
              <a:t>Posten E: </a:t>
            </a:r>
            <a:r>
              <a:rPr lang="de-CH" dirty="0"/>
              <a:t>«Fingerspitzengefühl»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F62A40B-0E9D-4E27-8F4B-50DB5EA2E7B5}"/>
              </a:ext>
            </a:extLst>
          </p:cNvPr>
          <p:cNvSpPr txBox="1"/>
          <p:nvPr/>
        </p:nvSpPr>
        <p:spPr>
          <a:xfrm>
            <a:off x="8897327" y="4603646"/>
            <a:ext cx="2516407" cy="1631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CH" b="1" dirty="0"/>
              <a:t>Ablauf</a:t>
            </a:r>
          </a:p>
          <a:p>
            <a:pPr algn="l"/>
            <a:endParaRPr lang="de-CH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dirty="0"/>
              <a:t>5’ pro Posten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dirty="0"/>
              <a:t>Anschliessend </a:t>
            </a:r>
            <a:br>
              <a:rPr lang="de-CH" dirty="0"/>
            </a:br>
            <a:r>
              <a:rPr lang="de-CH" dirty="0"/>
              <a:t>zum nächsten </a:t>
            </a:r>
            <a:br>
              <a:rPr lang="de-CH" dirty="0"/>
            </a:br>
            <a:r>
              <a:rPr lang="de-CH" dirty="0"/>
              <a:t>Posten gehen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B0517592-F8BE-4AFC-B0F8-FC1C52565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824238"/>
            <a:ext cx="2494022" cy="180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3F78D6AE-55ED-4292-9940-B5832096C4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37"/>
          <a:stretch/>
        </p:blipFill>
        <p:spPr>
          <a:xfrm>
            <a:off x="4508388" y="1824238"/>
            <a:ext cx="2466272" cy="180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8C48554-14D0-4C20-B173-5D756C43BD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871" y="1799305"/>
            <a:ext cx="2472859" cy="1800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57C1172-B8D6-4421-AD70-F9110B88CB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206"/>
          <a:stretch/>
        </p:blipFill>
        <p:spPr>
          <a:xfrm>
            <a:off x="551384" y="4505111"/>
            <a:ext cx="2494022" cy="1800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12C18CE-0B52-43CA-8724-173D4F44A0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8388" y="4505111"/>
            <a:ext cx="2466272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83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Gruppeneinteilung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06.08.2020</a:t>
            </a:fld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9</a:t>
            </a:fld>
            <a:endParaRPr lang="de-CH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417865-17E8-4034-B0FF-15A93416FAA8}"/>
              </a:ext>
            </a:extLst>
          </p:cNvPr>
          <p:cNvSpPr txBox="1">
            <a:spLocks/>
          </p:cNvSpPr>
          <p:nvPr/>
        </p:nvSpPr>
        <p:spPr>
          <a:xfrm>
            <a:off x="550862" y="1557339"/>
            <a:ext cx="11089754" cy="4608512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Maximal 4 Personen pro Gruppe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Gruppenmitglied 1 = Gruppenführer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Liest den Posten vor und schaut für die korrekte Durchführung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>
                <a:sym typeface="Wingdings" panose="05000000000000000000" pitchFamily="2" charset="2"/>
              </a:rPr>
              <a:t> Bitte das Material immer wieder in die Ausgangslage zurücklegen.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24713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NGUAGEID" val="2055"/>
</p:tagLst>
</file>

<file path=ppt/theme/theme1.xml><?xml version="1.0" encoding="utf-8"?>
<a:theme xmlns:a="http://schemas.openxmlformats.org/drawingml/2006/main" name=" Praesentation neu 16x9_Muster">
  <a:themeElements>
    <a:clrScheme name="SUV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8200"/>
      </a:accent1>
      <a:accent2>
        <a:srgbClr val="FFC180"/>
      </a:accent2>
      <a:accent3>
        <a:srgbClr val="00B8CF"/>
      </a:accent3>
      <a:accent4>
        <a:srgbClr val="80DCE7"/>
      </a:accent4>
      <a:accent5>
        <a:srgbClr val="666666"/>
      </a:accent5>
      <a:accent6>
        <a:srgbClr val="B3B3B3"/>
      </a:accent6>
      <a:hlink>
        <a:srgbClr val="44546A"/>
      </a:hlink>
      <a:folHlink>
        <a:srgbClr val="AEABA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l">
          <a:defRPr sz="14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/>
        </a:defPPr>
      </a:lstStyle>
    </a:txDef>
  </a:objectDefaults>
  <a:extraClrSchemeLst/>
  <a:custClrLst>
    <a:custClr name="Rot">
      <a:srgbClr val="F50000"/>
    </a:custClr>
    <a:custClr name="Gelb">
      <a:srgbClr val="FFD700"/>
    </a:custClr>
    <a:custClr name="Gruen">
      <a:srgbClr val="009B00"/>
    </a:custClr>
  </a:custClrLst>
  <a:extLst>
    <a:ext uri="{05A4C25C-085E-4340-85A3-A5531E510DB2}">
      <thm15:themeFamily xmlns:thm15="http://schemas.microsoft.com/office/thememl/2012/main" name="16_9_Dt_Ver 1.2.potx" id="{1CBE69C0-4001-4E6E-BD15-5ABBA50DE2E9}" vid="{4DA0041E-BCA0-4A8F-A165-214D558AC6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Praesentation neu 16x9_Muster.potx</Template>
  <TotalTime>0</TotalTime>
  <Words>352</Words>
  <Application>Microsoft Office PowerPoint</Application>
  <PresentationFormat>Breitbild</PresentationFormat>
  <Paragraphs>92</Paragraphs>
  <Slides>10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HelveticaNeueLTStd-Roman</vt:lpstr>
      <vt:lpstr>Verdana</vt:lpstr>
      <vt:lpstr> Praesentation neu 16x9_Muster</vt:lpstr>
      <vt:lpstr>Herzlich Willkommen zur Präventionsschulung «Hände schützen wie ein Profi»</vt:lpstr>
      <vt:lpstr>Ablauf der nächsten 50 Minuten</vt:lpstr>
      <vt:lpstr>Ziel der heutigen Veranstaltung</vt:lpstr>
      <vt:lpstr>Ihre Erfahrungen mit Hand- und Fingerverletzungen</vt:lpstr>
      <vt:lpstr>Zusatzwissen</vt:lpstr>
      <vt:lpstr>Hand- / Fingerverletzungen Unfallstatistik Schweiz</vt:lpstr>
      <vt:lpstr>Betriebseigene Unfallzahlen</vt:lpstr>
      <vt:lpstr>Posten A - E</vt:lpstr>
      <vt:lpstr>Gruppeneinteilung</vt:lpstr>
      <vt:lpstr>Viel Erfolg bei den Posten!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 (Arial Bold, 26 pt/Zab 38 pt)</dc:title>
  <dc:creator>Huber-Brun Susan (HBU)</dc:creator>
  <cp:lastModifiedBy>Lötscher Corinne (LCC)</cp:lastModifiedBy>
  <cp:revision>59</cp:revision>
  <dcterms:created xsi:type="dcterms:W3CDTF">2018-01-15T09:56:44Z</dcterms:created>
  <dcterms:modified xsi:type="dcterms:W3CDTF">2020-08-06T05:42:11Z</dcterms:modified>
</cp:coreProperties>
</file>