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6" r:id="rId5"/>
  </p:sldMasterIdLst>
  <p:notesMasterIdLst>
    <p:notesMasterId r:id="rId29"/>
  </p:notesMasterIdLst>
  <p:handoutMasterIdLst>
    <p:handoutMasterId r:id="rId30"/>
  </p:handoutMasterIdLst>
  <p:sldIdLst>
    <p:sldId id="256" r:id="rId6"/>
    <p:sldId id="4682" r:id="rId7"/>
    <p:sldId id="301" r:id="rId8"/>
    <p:sldId id="4629" r:id="rId9"/>
    <p:sldId id="4683" r:id="rId10"/>
    <p:sldId id="4684" r:id="rId11"/>
    <p:sldId id="4696" r:id="rId12"/>
    <p:sldId id="4630" r:id="rId13"/>
    <p:sldId id="4687" r:id="rId14"/>
    <p:sldId id="4618" r:id="rId15"/>
    <p:sldId id="4631" r:id="rId16"/>
    <p:sldId id="4639" r:id="rId17"/>
    <p:sldId id="4598" r:id="rId18"/>
    <p:sldId id="4694" r:id="rId19"/>
    <p:sldId id="4640" r:id="rId20"/>
    <p:sldId id="4688" r:id="rId21"/>
    <p:sldId id="4632" r:id="rId22"/>
    <p:sldId id="4619" r:id="rId23"/>
    <p:sldId id="4636" r:id="rId24"/>
    <p:sldId id="4634" r:id="rId25"/>
    <p:sldId id="4635" r:id="rId26"/>
    <p:sldId id="4624" r:id="rId27"/>
    <p:sldId id="290" r:id="rId28"/>
  </p:sldIdLst>
  <p:sldSz cx="12192000" cy="6858000"/>
  <p:notesSz cx="6858000" cy="9144000"/>
  <p:custDataLst>
    <p:tags r:id="rId31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23C808-7603-D065-1C7A-D23D5A2D51CA}" name="Vercelloni Michel (VEM)" initials="VEM" userId="Vercelloni Michel (VEM)" providerId="None"/>
  <p188:author id="{03F3850A-328B-B701-6454-50AFBBB1A001}" name="Gadza Anton (GAH)" initials="GAH" userId="Gadza Anton (GAH)" providerId="None"/>
  <p188:author id="{1CE86E19-090C-C35B-1AE6-6D02ED2BA28C}" name="Landtwing Silke (LAS)" initials="LS(" userId="Landtwing Silke (LAS)" providerId="None"/>
  <p188:author id="{060ACA7B-FBD5-710D-59CE-18896A960A5D}" name="Böck Florian (BOF)" initials="B(" userId="S::florian.boeck@suva.ch::03c3ae76-cd36-4b24-b004-8af21530334a" providerId="AD"/>
  <p188:author id="{D5EA21A8-1212-D2B3-F9CF-763755F8CFB9}" name="Bilotta Daniela (B5D)" initials="B(" userId="S::daniela.bilotta@suva.ch::598e9618-0669-4256-9a53-8b6b12ad45fd" providerId="AD"/>
  <p188:author id="{37ABE1D6-8CDF-91AF-A089-75EE401670CE}" name="Kaufmann Michael (KAU)" initials="K(" userId="S::michael.kaufmann@suva.ch::484e1e34-2f50-47d4-b897-75dbfbe138c7" providerId="AD"/>
  <p188:author id="{8D3164FF-8D5C-5F1F-601F-F571E139BD20}" name="Hertling Cécile (HER)" initials="HC(" userId="Hertling Cécile (HER)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dmann Heinz (HWA)" initials="hwa" lastIdx="18" clrIdx="0">
    <p:extLst>
      <p:ext uri="{19B8F6BF-5375-455C-9EA6-DF929625EA0E}">
        <p15:presenceInfo xmlns:p15="http://schemas.microsoft.com/office/powerpoint/2012/main" userId="Waldmann Heinz (HWA)" providerId="None"/>
      </p:ext>
    </p:extLst>
  </p:cmAuthor>
  <p:cmAuthor id="2" name="Türler Caspar (TUC)" initials="TC(" lastIdx="4" clrIdx="1">
    <p:extLst>
      <p:ext uri="{19B8F6BF-5375-455C-9EA6-DF929625EA0E}">
        <p15:presenceInfo xmlns:p15="http://schemas.microsoft.com/office/powerpoint/2012/main" userId="Türler Caspar (TUC)" providerId="None"/>
      </p:ext>
    </p:extLst>
  </p:cmAuthor>
  <p:cmAuthor id="3" name="Böck Florian (BOF)" initials="BF" lastIdx="1" clrIdx="2">
    <p:extLst>
      <p:ext uri="{19B8F6BF-5375-455C-9EA6-DF929625EA0E}">
        <p15:presenceInfo xmlns:p15="http://schemas.microsoft.com/office/powerpoint/2012/main" userId="Böck Florian (BOF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FFC180"/>
    <a:srgbClr val="80DCE7"/>
    <a:srgbClr val="F0F0F0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53844-CD35-887B-3561-8CB26D889132}" v="7" dt="2025-03-17T10:22:55.096"/>
  </p1510:revLst>
</p1510:revInfo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5485" autoAdjust="0"/>
  </p:normalViewPr>
  <p:slideViewPr>
    <p:cSldViewPr snapToGrid="0">
      <p:cViewPr varScale="1">
        <p:scale>
          <a:sx n="73" d="100"/>
          <a:sy n="73" d="100"/>
        </p:scale>
        <p:origin x="3620" y="56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6A-4369-9766-9697BD960B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6A-4369-9766-9697BD960B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6A-4369-9766-9697BD960B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6A-4369-9766-9697BD960B7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86A-4369-9766-9697BD960B7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86A-4369-9766-9697BD960B7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86A-4369-9766-9697BD960B7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6A-4369-9766-9697BD960B7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86A-4369-9766-9697BD960B7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6A-4369-9766-9697BD960B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86A-4369-9766-9697BD960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5T12:36:54.3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 0,'605'0,"-574"3,1 1,-1 2,0 0,57 22,-16-6,-65-20,-1 1,1 0,0 0,-1 1,0 0,0 0,0 0,0 1,-1 0,0 0,0 0,0 1,0 0,-1 0,0 0,0 0,-1 0,0 1,0 0,0-1,-1 1,0 0,0 1,0 10,0-7,-1-1,0 1,-1 0,0-1,-1 1,0 0,-1-1,0 1,0-1,-1 0,-1 0,1 0,-2 0,1 0,-2-1,-9 15,7-17,-1 0,1-1,-1 1,-1-2,1 1,-1-2,1 1,-1-1,-1-1,1 1,-16 1,-40 17,56-18,1-1,-1 0,0 0,-1-1,1-1,0 1,-1-2,-13 0,-85-13,79 7,-57-2,-29 10,-133-4,245 2,0-1,1 0,-1 0,0-1,0 1,1-1,-1 0,1 0,-1 0,1 0,0-1,0 1,0-1,0 0,0 1,1-2,-1 1,1 0,0 0,0-1,-3-6,-3-8,1 0,1 0,-5-23,9 33,1 6,1-1,-1 1,1 0,-1-1,1 1,0 0,0-1,1 1,-1 0,0-1,1 1,-1 0,1 0,0-1,0 1,-1 0,2 0,-1 0,0 0,0 0,1 0,-1 0,1 1,-1-1,1 0,0 1,0-1,-1 1,1 0,0-1,3 0,8-4,1 1,-1 0,1 0,19-2,26-11,-39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4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de-CH" b="1" dirty="0">
                <a:latin typeface="Arial" pitchFamily="34" charset="0"/>
                <a:cs typeface="Arial" pitchFamily="34" charset="0"/>
              </a:rPr>
              <a:t>Notizen</a:t>
            </a:r>
          </a:p>
          <a:p>
            <a:pPr>
              <a:lnSpc>
                <a:spcPts val="1139"/>
              </a:lnSpc>
            </a:pP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1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de-CH" b="1">
                <a:latin typeface="Arial" pitchFamily="34" charset="0"/>
                <a:cs typeface="Arial" pitchFamily="34" charset="0"/>
              </a:rPr>
              <a:t>Notizen</a:t>
            </a:r>
          </a:p>
          <a:p>
            <a:endParaRPr lang="de-DE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982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de-CH" b="1">
                <a:latin typeface="Arial" pitchFamily="34" charset="0"/>
                <a:cs typeface="Arial" pitchFamily="34" charset="0"/>
              </a:rPr>
              <a:t>Notizen</a:t>
            </a:r>
          </a:p>
          <a:p>
            <a:endParaRPr lang="de-DE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056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de-CH" b="1">
                <a:latin typeface="Arial" pitchFamily="34" charset="0"/>
                <a:cs typeface="Arial" pitchFamily="34" charset="0"/>
              </a:rPr>
              <a:t>Notizen</a:t>
            </a:r>
          </a:p>
          <a:p>
            <a:endParaRPr lang="de-DE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88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59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de-CH" b="1">
                <a:latin typeface="Arial" pitchFamily="34" charset="0"/>
                <a:cs typeface="Arial" pitchFamily="34" charset="0"/>
              </a:rPr>
              <a:t>Notizen</a:t>
            </a:r>
          </a:p>
          <a:p>
            <a:pPr>
              <a:lnSpc>
                <a:spcPts val="1139"/>
              </a:lnSpc>
            </a:pPr>
            <a:endParaRPr lang="de-CH"/>
          </a:p>
          <a:p>
            <a:endParaRPr lang="de-DE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0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9959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8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8432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5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1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0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6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3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45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3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7849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8885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09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6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77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35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07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35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991242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45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41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8883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9509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95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37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277562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1886678"/>
            <a:ext cx="11101664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947189"/>
            <a:ext cx="4092507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en-US"/>
              <a:t>Datum</a:t>
            </a:r>
            <a:endParaRPr lang="de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90275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52278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B73394-0A27-47CD-899B-E241A7C6ED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50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90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8200417 w 12192000"/>
              <a:gd name="connsiteY65" fmla="*/ 6858000 h 6858000"/>
              <a:gd name="connsiteX66" fmla="*/ 8200417 w 12192000"/>
              <a:gd name="connsiteY66" fmla="*/ 5184843 h 6858000"/>
              <a:gd name="connsiteX67" fmla="*/ 1 w 12192000"/>
              <a:gd name="connsiteY67" fmla="*/ 5184843 h 6858000"/>
              <a:gd name="connsiteX68" fmla="*/ 1 w 12192000"/>
              <a:gd name="connsiteY68" fmla="*/ 6858000 h 6858000"/>
              <a:gd name="connsiteX69" fmla="*/ 0 w 12192000"/>
              <a:gd name="connsiteY6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50" y="3509535"/>
                  <a:pt x="5207850" y="3555255"/>
                </a:cubicBezTo>
                <a:cubicBezTo>
                  <a:pt x="5207850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30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90" y="3341472"/>
                  <a:pt x="5032590" y="3285169"/>
                </a:cubicBezTo>
                <a:cubicBezTo>
                  <a:pt x="5032590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8200417" y="6858000"/>
                </a:lnTo>
                <a:lnTo>
                  <a:pt x="8200417" y="5184843"/>
                </a:lnTo>
                <a:lnTo>
                  <a:pt x="1" y="5184843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Rechteck 1">
            <a:extLst>
              <a:ext uri="{FF2B5EF4-FFF2-40B4-BE49-F238E27FC236}">
                <a16:creationId xmlns:a16="http://schemas.microsoft.com/office/drawing/2014/main" id="{AFA3CB23-EDCE-4D31-AB51-C72D4DDA771E}"/>
              </a:ext>
            </a:extLst>
          </p:cNvPr>
          <p:cNvSpPr/>
          <p:nvPr userDrawn="1"/>
        </p:nvSpPr>
        <p:spPr>
          <a:xfrm>
            <a:off x="1" y="5184843"/>
            <a:ext cx="8200416" cy="1673157"/>
          </a:xfrm>
          <a:prstGeom prst="rect">
            <a:avLst/>
          </a:prstGeom>
          <a:solidFill>
            <a:srgbClr val="FF82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1C3C907-06B5-4B8F-9792-483F4C191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157395"/>
            <a:ext cx="11197974" cy="71479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14EA2A7-FFDB-4225-8931-FEC927947E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5978103"/>
            <a:ext cx="11197974" cy="714797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60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Untertitel</a:t>
            </a:r>
            <a:endParaRPr lang="en-US"/>
          </a:p>
          <a:p>
            <a:pPr lvl="0"/>
            <a:r>
              <a:rPr lang="de-DE"/>
              <a:t>Name, Ort, Datum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606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666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3" y="476672"/>
            <a:ext cx="1105925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49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908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716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83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710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3" y="910404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3" y="1389388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3" y="1759981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3" y="2238965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3" y="2614793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3" y="3093777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3" y="3464370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3" y="3943354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3" y="4312849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3" y="4791833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3" y="5163526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3" y="5619226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196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9107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3882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61665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794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007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1CE9025D-ED9B-40AB-9169-E97491A9B4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F79CBD76-D3B6-49BD-B2CD-AAAB71DC8F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C402B17-C51B-426A-BAD3-5B66E65E61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1991C82C-5226-412E-B05A-FF5378736D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F126347F-AEF0-43B6-ACFB-F2516E4053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BE565A10-1918-4297-8F36-E003DD625A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442692FC-615C-4913-B884-8E2D151659A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61A93469-A418-4B69-A996-CA5BF578EFB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089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9401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F1C790F-5500-4F38-9C81-CCE68AFD48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D9D2B79-4BFC-4D80-8C26-C195335325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219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3070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2651829"/>
            <a:ext cx="503001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463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097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1434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8A624B7-8019-4F7C-A6BB-F375EFB7E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3477984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144B8E-63E8-4E3E-8DB8-968197E37105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9E239B48-2796-4E0F-A5D5-B3D81D4BA8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0E0D05C-9CE2-4B44-A587-7B485873A6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BE41CCB6-CB7E-472D-BCA9-83E2F52D9F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00013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707" y="476672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13ADB44-8158-4B91-9D1B-5BF8B29236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A60FCC5E-345C-48A2-A7C1-8C1C9F2C10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63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40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85101"/>
      </p:ext>
    </p:extLst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450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905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7797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CFD0C74-2C61-4B82-9B15-572B9F359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B93FF44F-F39D-4143-BDB3-278D5BF5D1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0403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2907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67684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380D5B65-FA68-4DA4-BC83-2B7881A6A7E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7FA1568A-54BE-4729-9FBC-3AB8F54F9A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5333CBF-7020-492A-A9D1-10A3864F7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8411450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77572DC-12F5-493A-970D-5A9A19B7704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C9211E5-22DF-494D-845F-058CDE1810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CC1128C-AF74-4B02-8FC1-61CDD3940F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234629804"/>
      </p:ext>
    </p:extLst>
  </p:cSld>
  <p:clrMapOvr>
    <a:masterClrMapping/>
  </p:clrMapOvr>
  <p:transition spd="slow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0694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3CDF2B-CE32-4893-8D06-EF06294A5620}"/>
              </a:ext>
            </a:extLst>
          </p:cNvPr>
          <p:cNvSpPr/>
          <p:nvPr userDrawn="1"/>
        </p:nvSpPr>
        <p:spPr>
          <a:xfrm>
            <a:off x="0" y="0"/>
            <a:ext cx="539163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58B092D-1777-4796-8A1A-B5F5790E6C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633C5ABA-C203-4AD0-8675-6ED503BE710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64086" y="-7938"/>
            <a:ext cx="5327914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52AFDB-6B13-43C7-AC96-09BA3921276A}"/>
              </a:ext>
            </a:extLst>
          </p:cNvPr>
          <p:cNvSpPr/>
          <p:nvPr userDrawn="1"/>
        </p:nvSpPr>
        <p:spPr>
          <a:xfrm>
            <a:off x="5327915" y="0"/>
            <a:ext cx="1536171" cy="6865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11954821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21AC32E-C87C-4B14-AC6A-15B69733F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314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44A3233-3C21-4398-9DCB-D228999E9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616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467A685-C491-4D48-9DDC-9E99F78A2F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78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D49D851F-91A1-4CB9-8D2E-3BE631303D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749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445BA56-159D-4B3C-9980-6C2765D597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380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8F7EED-72CE-4582-BF4F-9957D04CD1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896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AD188D5-7968-486E-A44C-E892F4DB86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197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C4629-75B3-4F79-B22C-D01914463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010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746B065-30E3-44AD-B92B-878695D4EE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040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B8B07D5-C75F-4705-A820-106BFADF1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9823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FB5262-451C-470E-B8E4-02FAC0319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166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F26A26-9E05-4958-B36F-5970BE9D3A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49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89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0 w 12192000"/>
              <a:gd name="connsiteY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49" y="3509535"/>
                  <a:pt x="5207849" y="3555255"/>
                </a:cubicBezTo>
                <a:cubicBezTo>
                  <a:pt x="5207849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29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89" y="3341472"/>
                  <a:pt x="5032589" y="3285169"/>
                </a:cubicBezTo>
                <a:cubicBezTo>
                  <a:pt x="5032589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06763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993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316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744107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D7F0971-8F97-44E6-9B63-A12F5F2454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4253262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76986D2-10D4-423E-BEF3-C995683D4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937146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5639535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8822861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2482972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149765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</p:spTree>
    <p:extLst>
      <p:ext uri="{BB962C8B-B14F-4D97-AF65-F5344CB8AC3E}">
        <p14:creationId xmlns:p14="http://schemas.microsoft.com/office/powerpoint/2010/main" val="17748836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97131-8E15-4615-B0EC-7084E02128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216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928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184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711" r:id="rId61"/>
    <p:sldLayoutId id="2147483712" r:id="rId62"/>
    <p:sldLayoutId id="2147483713" r:id="rId63"/>
    <p:sldLayoutId id="2147483714" r:id="rId64"/>
    <p:sldLayoutId id="2147483715" r:id="rId65"/>
    <p:sldLayoutId id="2147483716" r:id="rId66"/>
    <p:sldLayoutId id="2147483717" r:id="rId67"/>
    <p:sldLayoutId id="2147483718" r:id="rId68"/>
    <p:sldLayoutId id="2147483719" r:id="rId69"/>
    <p:sldLayoutId id="2147483720" r:id="rId70"/>
    <p:sldLayoutId id="2147483721" r:id="rId71"/>
    <p:sldLayoutId id="2147483722" r:id="rId72"/>
    <p:sldLayoutId id="2147483723" r:id="rId73"/>
    <p:sldLayoutId id="2147483724" r:id="rId7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>
          <p15:clr>
            <a:srgbClr val="F26B43"/>
          </p15:clr>
        </p15:guide>
        <p15:guide id="2" orient="horz" pos="482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981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orient="horz" pos="41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va.ch/44026.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suva.ch/67028.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21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963C-F9D1-4EAB-B837-809E62A33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/>
          <a:lstStyle/>
          <a:p>
            <a:r>
              <a:rPr lang="de-CH"/>
              <a:t>Sicher arbeiten mit Leitern und Tritten</a:t>
            </a:r>
            <a:endParaRPr lang="fr-FR"/>
          </a:p>
        </p:txBody>
      </p:sp>
      <p:sp>
        <p:nvSpPr>
          <p:cNvPr id="12" name="Untertitel 11">
            <a:extLst>
              <a:ext uri="{FF2B5EF4-FFF2-40B4-BE49-F238E27FC236}">
                <a16:creationId xmlns:a16="http://schemas.microsoft.com/office/drawing/2014/main" id="{BFB50CD3-3867-E082-F7E1-AAD034CAF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/>
              <a:t>Instruktion der Mitarbeitenden in Betrieben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C216FB21-DD9F-3EB1-687F-59CBAA3769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696" t="1629" b="2325"/>
          <a:stretch/>
        </p:blipFill>
        <p:spPr>
          <a:xfrm>
            <a:off x="0" y="549275"/>
            <a:ext cx="11641138" cy="3887788"/>
          </a:xfrm>
        </p:spPr>
      </p:pic>
    </p:spTree>
    <p:extLst>
      <p:ext uri="{BB962C8B-B14F-4D97-AF65-F5344CB8AC3E}">
        <p14:creationId xmlns:p14="http://schemas.microsoft.com/office/powerpoint/2010/main" val="366190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13105.d – 02.25</a:t>
            </a:r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/>
              <a:t>Leitern und Tritte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2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sz="2400">
                <a:solidFill>
                  <a:schemeClr val="bg1"/>
                </a:solidFill>
              </a:rPr>
              <a:t>Verwenden dieser Präsentation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2"/>
            <a:ext cx="9864463" cy="4586099"/>
          </a:xfrm>
          <a:prstGeom prst="rect">
            <a:avLst/>
          </a:prstGeom>
        </p:spPr>
        <p:txBody>
          <a:bodyPr lIns="0" tIns="0" rIns="0" bIns="0" anchor="t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>
                <a:solidFill>
                  <a:srgbClr val="FFFFFF"/>
                </a:solidFill>
              </a:rPr>
              <a:t>Zielgruppen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>
                <a:solidFill>
                  <a:srgbClr val="FFFFFF"/>
                </a:solidFill>
              </a:rPr>
              <a:t>Sicherheitsbeauftragte (</a:t>
            </a:r>
            <a:r>
              <a:rPr lang="de-CH" b="0" err="1">
                <a:solidFill>
                  <a:srgbClr val="FFFFFF"/>
                </a:solidFill>
              </a:rPr>
              <a:t>SiBe</a:t>
            </a:r>
            <a:r>
              <a:rPr lang="de-CH" b="0">
                <a:solidFill>
                  <a:srgbClr val="FFFFFF"/>
                </a:solidFill>
              </a:rPr>
              <a:t>), Unternehmensinhaber/-innen und Führungskräfte</a:t>
            </a:r>
            <a:endParaRPr lang="de-CH" b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>
                <a:solidFill>
                  <a:srgbClr val="FFFFFF"/>
                </a:solidFill>
              </a:rPr>
              <a:t>Einsatz</a:t>
            </a:r>
            <a:endParaRPr lang="de-CH" b="1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>
                <a:solidFill>
                  <a:srgbClr val="FFFFFF"/>
                </a:solidFill>
              </a:rPr>
              <a:t>Erstinstruktion der Mitarbeitenden und zum regelmässigen Wiederholen</a:t>
            </a:r>
            <a:endParaRPr lang="de-CH" b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de-CH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>
                <a:solidFill>
                  <a:srgbClr val="FFFFFF"/>
                </a:solidFill>
              </a:rPr>
              <a:t>Inhalt</a:t>
            </a:r>
            <a:endParaRPr lang="de-CH" b="1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de-CH">
                <a:solidFill>
                  <a:srgbClr val="FFFFFF"/>
                </a:solidFill>
              </a:rPr>
              <a:t>Tritte und Leitern, Instruktionshilfe</a:t>
            </a:r>
            <a:endParaRPr lang="de-CH" b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>
                <a:solidFill>
                  <a:srgbClr val="FFFFFF"/>
                </a:solidFill>
              </a:rPr>
              <a:t>Anpassungen</a:t>
            </a:r>
            <a:endParaRPr lang="de-CH" b="1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de-CH">
                <a:solidFill>
                  <a:srgbClr val="FFFFFF"/>
                </a:solidFill>
              </a:rPr>
              <a:t>Der Inhalt dieser Präsentation ist mit dem Merkblatt www.suva.ch/44026.d und der Checkliste www.suva.ch/67028.d abgestimmt.</a:t>
            </a:r>
            <a:endParaRPr lang="de-CH" b="1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de-CH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0">
                <a:solidFill>
                  <a:srgbClr val="FFFFFF"/>
                </a:solidFill>
              </a:rPr>
              <a:t>Wenn Sie die Präsentation aufgrund Ihrer betrieblichen Voraussetzungen anpassen, sind Sie für den fachlichen Inhalt verantwortlich. </a:t>
            </a:r>
            <a:endParaRPr lang="de-CH" b="0">
              <a:solidFill>
                <a:srgbClr val="FFFFFF"/>
              </a:solidFill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r>
              <a:rPr lang="de-CH" noProof="0"/>
              <a:t>Inhaltsverzeichnis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11089232" cy="4608513"/>
          </a:xfrm>
        </p:spPr>
        <p:txBody>
          <a:bodyPr/>
          <a:lstStyle/>
          <a:p>
            <a:r>
              <a:rPr lang="de-CH"/>
              <a:t>Unfallgeschehen</a:t>
            </a:r>
          </a:p>
          <a:p>
            <a:r>
              <a:rPr lang="de-CH"/>
              <a:t>Rechtliche Aspekte und anerkannte Regeln</a:t>
            </a:r>
            <a:endParaRPr lang="de-DE"/>
          </a:p>
          <a:p>
            <a:r>
              <a:rPr lang="de-CH"/>
              <a:t>Einsatz von Leitern und Tritten</a:t>
            </a:r>
          </a:p>
          <a:p>
            <a:r>
              <a:rPr lang="de-CH"/>
              <a:t>Lebenswichtige Regeln und Antworten auf häufige Fragen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6D5B0-4002-4CB1-B662-03A499176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/>
              <a:t>13105.d – 02.25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08A5-B46B-4F41-807C-8C555ED80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/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</p:spPr>
        <p:txBody>
          <a:bodyPr/>
          <a:lstStyle/>
          <a:p>
            <a:fld id="{412089B8-B5CE-4061-B9F1-3C6A87901BAB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/>
              <a:t>Unfallgeschehen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/>
              <a:t>Unfälle mit Leitern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/>
              <a:t>Jedes Jahr ereignen sich in der Schweiz </a:t>
            </a:r>
            <a:r>
              <a:rPr lang="de-CH" b="1" noProof="0"/>
              <a:t>9000 Unfälle </a:t>
            </a:r>
            <a:r>
              <a:rPr lang="de-CH" noProof="0"/>
              <a:t>mit Leitern.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/>
              <a:t>6000</a:t>
            </a:r>
            <a:r>
              <a:rPr lang="de-CH" noProof="0"/>
              <a:t> davon sind </a:t>
            </a:r>
            <a:r>
              <a:rPr lang="de-CH" b="1" noProof="0"/>
              <a:t>Berufsunfälle</a:t>
            </a:r>
            <a:br>
              <a:rPr lang="de-CH" noProof="0"/>
            </a:br>
            <a:r>
              <a:rPr lang="de-CH" noProof="0"/>
              <a:t>und </a:t>
            </a:r>
            <a:r>
              <a:rPr lang="de-CH" b="1" noProof="0"/>
              <a:t>3000 Freizeitunfälle</a:t>
            </a:r>
            <a:r>
              <a:rPr lang="de-CH" noProof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/>
              <a:t>100 Mitarbeitende </a:t>
            </a:r>
            <a:r>
              <a:rPr lang="de-CH" noProof="0"/>
              <a:t>sind infolge des Berufsunfalls invalid.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/>
              <a:t>Durchschnittlich </a:t>
            </a:r>
            <a:r>
              <a:rPr lang="de-CH" b="1" noProof="0"/>
              <a:t>sterben 4 Mitarbeitende </a:t>
            </a:r>
            <a:r>
              <a:rPr lang="de-CH" noProof="0"/>
              <a:t>infolge des </a:t>
            </a:r>
            <a:r>
              <a:rPr lang="de-CH" b="1" noProof="0"/>
              <a:t>Berufsunfalls</a:t>
            </a:r>
            <a:r>
              <a:rPr lang="de-CH" noProof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5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327511D-8709-E855-9556-B1DAE631B6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de-CH" noProof="0"/>
              <a:t>Quelle: Sammelstelle für die Statistik der Unfallversicherung UVG (SSUV)</a:t>
            </a: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de-CH" b="1" noProof="0"/>
              <a:t>Ein Berufsunfall mit Leitern </a:t>
            </a:r>
            <a:r>
              <a:rPr lang="de-CH" noProof="0"/>
              <a:t>verursacht Kosten von rund </a:t>
            </a:r>
            <a:r>
              <a:rPr lang="de-CH" b="1" noProof="0"/>
              <a:t>CHF 22</a:t>
            </a:r>
            <a:r>
              <a:rPr lang="de-CH" sz="1000" b="1" noProof="0"/>
              <a:t> </a:t>
            </a:r>
            <a:r>
              <a:rPr lang="de-CH" b="1" noProof="0"/>
              <a:t>000</a:t>
            </a:r>
            <a:r>
              <a:rPr lang="de-CH" noProof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noProof="0"/>
              <a:t>Unfälle mit Leitern</a:t>
            </a:r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de-CH" noProof="0"/>
              <a:t>Zahlen gelten für Suva-versicherte Betriebe</a:t>
            </a:r>
          </a:p>
          <a:p>
            <a:pPr>
              <a:lnSpc>
                <a:spcPts val="1600"/>
              </a:lnSpc>
            </a:pPr>
            <a:r>
              <a:rPr lang="de-CH" noProof="0"/>
              <a:t>Quelle: Suva, VTS</a:t>
            </a:r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7A4B-FD24-2C3A-FE13-A82EA4FC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A7E3-2CDA-591A-8746-53039D95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/>
              <a:t>Unfallgeschehen mit Leitern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A4E4-4C91-BED5-9660-10539EF3C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0330"/>
            <a:ext cx="9332005" cy="1322099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de-CH" b="1" noProof="0" dirty="0"/>
              <a:t>Unfallhergang bei Arbeitsunfällen mit Leitern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de-CH" noProof="0" dirty="0"/>
              <a:t>In über 90</a:t>
            </a:r>
            <a:r>
              <a:rPr lang="de-CH" sz="1100" noProof="0" dirty="0"/>
              <a:t> </a:t>
            </a:r>
            <a:r>
              <a:rPr lang="de-CH" noProof="0" dirty="0"/>
              <a:t>% der Betriebe in der Schweiz werden regelmässig Leitern genutzt</a:t>
            </a:r>
            <a:r>
              <a:rPr lang="de-CH" dirty="0"/>
              <a:t>.</a:t>
            </a:r>
          </a:p>
          <a:p>
            <a:pPr marL="0" indent="0">
              <a:buNone/>
            </a:pPr>
            <a:endParaRPr lang="de-CH" sz="500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de-CH" dirty="0"/>
              <a:t>Aus der Erfassung der Unfallhergänge lassen sich folgende zwei Schwerpunkte im </a:t>
            </a:r>
            <a:br>
              <a:rPr lang="de-CH" dirty="0"/>
            </a:br>
            <a:r>
              <a:rPr lang="de-CH" dirty="0"/>
              <a:t>Unfallgeschehen ableiten: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A3FAF-413C-5B95-2F66-ADABECEE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13104.d – 11.24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5551A-B8DC-DF26-CEBA-691BA339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DFCA-0911-0B2A-607F-00161541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7</a:t>
            </a:fld>
            <a:endParaRPr lang="de-CH">
              <a:solidFill>
                <a:schemeClr val="tx1"/>
              </a:solidFill>
            </a:endParaRPr>
          </a:p>
        </p:txBody>
      </p:sp>
      <p:graphicFrame>
        <p:nvGraphicFramePr>
          <p:cNvPr id="10" name="Chart 11">
            <a:extLst>
              <a:ext uri="{FF2B5EF4-FFF2-40B4-BE49-F238E27FC236}">
                <a16:creationId xmlns:a16="http://schemas.microsoft.com/office/drawing/2014/main" id="{F79C7BC8-EFB2-11B1-EE07-0EC5C27B9A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7307362"/>
              </p:ext>
            </p:extLst>
          </p:nvPr>
        </p:nvGraphicFramePr>
        <p:xfrm>
          <a:off x="125187" y="2737143"/>
          <a:ext cx="3435524" cy="320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26105F58-8AC8-42C8-A0DB-E1C5358AB209}"/>
              </a:ext>
            </a:extLst>
          </p:cNvPr>
          <p:cNvSpPr txBox="1"/>
          <p:nvPr/>
        </p:nvSpPr>
        <p:spPr>
          <a:xfrm>
            <a:off x="3650436" y="5076561"/>
            <a:ext cx="5132125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Herunterfallen, Abstürzen von Personen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Ausgleiten, Abgleiten, Abrutschen von Personen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B1A327D-2516-5418-72EE-7E3454074A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ts val="1600"/>
              </a:lnSpc>
            </a:pPr>
            <a:r>
              <a:rPr lang="en-US" dirty="0" err="1"/>
              <a:t>Grundlage</a:t>
            </a:r>
            <a:r>
              <a:rPr lang="en-US" dirty="0"/>
              <a:t>: Suva</a:t>
            </a:r>
            <a:r>
              <a:rPr lang="en-US" noProof="0" dirty="0"/>
              <a:t>, VTS, DWH, Fact Sheets</a:t>
            </a:r>
          </a:p>
        </p:txBody>
      </p:sp>
    </p:spTree>
    <p:extLst>
      <p:ext uri="{BB962C8B-B14F-4D97-AF65-F5344CB8AC3E}">
        <p14:creationId xmlns:p14="http://schemas.microsoft.com/office/powerpoint/2010/main" val="197273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7029" r="30710" b="24573"/>
          <a:stretch/>
        </p:blipFill>
        <p:spPr>
          <a:xfrm>
            <a:off x="6136588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8" y="3934541"/>
            <a:ext cx="3861329" cy="2220726"/>
          </a:xfrm>
        </p:spPr>
        <p:txBody>
          <a:bodyPr lIns="91440" tIns="45720" rIns="91440" bIns="45720" anchor="b"/>
          <a:lstStyle/>
          <a:p>
            <a:r>
              <a:rPr lang="de-CH"/>
              <a:t>Rechtliche Aspekte und anerkannte Regeln</a:t>
            </a:r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err="1"/>
              <a:t>Bauarbeitenverordnung</a:t>
            </a:r>
            <a:r>
              <a:rPr lang="de-CH" noProof="0"/>
              <a:t>, </a:t>
            </a:r>
            <a:r>
              <a:rPr lang="de-CH" noProof="0" err="1"/>
              <a:t>BauAV</a:t>
            </a:r>
            <a:r>
              <a:rPr lang="de-CH" noProof="0"/>
              <a:t>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9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6549BE-5B26-0557-F5CF-5EAD48039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4" b="8914"/>
          <a:stretch/>
        </p:blipFill>
        <p:spPr>
          <a:xfrm>
            <a:off x="551384" y="1627200"/>
            <a:ext cx="5257278" cy="4320000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257278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/>
              <a:t>Bauarbeitenverordnung (BauAV), 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/>
              <a:t>1	Von tragbaren Leitern aus dürfen Arbeiten nur ausgeführt werden, wenn kein anderes Arbeitsmittel in Bezug auf die Sicherheit besser geeignet ist.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de-CH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/>
              <a:t>2	Ab einer Absturzhöhe von mehr als </a:t>
            </a:r>
            <a:br>
              <a:rPr lang="de-CH"/>
            </a:br>
            <a:r>
              <a:rPr lang="de-CH"/>
              <a:t>2</a:t>
            </a:r>
            <a:r>
              <a:rPr lang="de-CH" sz="1000"/>
              <a:t> </a:t>
            </a:r>
            <a:r>
              <a:rPr lang="de-CH"/>
              <a:t>m dürfen Arbeiten von tragbaren Leitern aus nur von kurzer Dauer sein und </a:t>
            </a:r>
            <a:br>
              <a:rPr lang="de-CH"/>
            </a:br>
            <a:r>
              <a:rPr lang="de-CH"/>
              <a:t>es sind Absturzsicherungsmassnahmen zu treffen.</a:t>
            </a:r>
          </a:p>
        </p:txBody>
      </p:sp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84A5452-187F-426E-B142-3E95D8DD0FBD}"/>
              </a:ext>
            </a:extLst>
          </p:cNvPr>
          <p:cNvSpPr txBox="1"/>
          <p:nvPr/>
        </p:nvSpPr>
        <p:spPr>
          <a:xfrm>
            <a:off x="785845" y="3159684"/>
            <a:ext cx="3029349" cy="31085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de-CH" sz="200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de-CH" sz="2000"/>
          </a:p>
          <a:p>
            <a:pPr marL="0" lvl="1">
              <a:tabLst>
                <a:tab pos="2863850" algn="l"/>
              </a:tabLst>
            </a:pPr>
            <a:endParaRPr lang="de-CH" sz="2000"/>
          </a:p>
          <a:p>
            <a:pPr marL="0" lvl="1">
              <a:tabLst>
                <a:tab pos="2863850" algn="l"/>
              </a:tabLst>
            </a:pPr>
            <a:r>
              <a:rPr lang="de-CH" sz="2000"/>
              <a:t>Merkblatt:</a:t>
            </a:r>
            <a:endParaRPr lang="de-CH" sz="2000"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de-CH" sz="200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www.suva.ch/44026.d</a:t>
            </a:r>
            <a:endParaRPr lang="de-CH" sz="2000">
              <a:solidFill>
                <a:schemeClr val="accent3"/>
              </a:solidFill>
            </a:endParaRPr>
          </a:p>
          <a:p>
            <a:pPr marL="0" lvl="1">
              <a:tabLst>
                <a:tab pos="2863850" algn="l"/>
              </a:tabLst>
            </a:pPr>
            <a:endParaRPr lang="de-CH" sz="200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r>
              <a:rPr lang="de-CH" sz="2000">
                <a:latin typeface="+mj-lt"/>
              </a:rPr>
              <a:t>Checkliste:</a:t>
            </a:r>
            <a:endParaRPr lang="de-CH" sz="2000"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de-CH" sz="2000">
                <a:solidFill>
                  <a:schemeClr val="accent3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www.suva.ch/67028.d</a:t>
            </a:r>
            <a:endParaRPr lang="de-CH" sz="2000">
              <a:solidFill>
                <a:schemeClr val="accent3"/>
              </a:solidFill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de-CH" sz="1600">
              <a:highlight>
                <a:srgbClr val="FFFF00"/>
              </a:highlight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endParaRPr lang="de-CH" sz="2000">
              <a:cs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DE1330F-3E2B-C9D9-97A2-2C4EF48E78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8" t="2003" r="1410" b="1204"/>
          <a:stretch/>
        </p:blipFill>
        <p:spPr>
          <a:xfrm>
            <a:off x="4232497" y="1217696"/>
            <a:ext cx="3497985" cy="494815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8C7A170-F481-1836-1375-82D7E3DD0C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" b="619"/>
          <a:stretch/>
        </p:blipFill>
        <p:spPr>
          <a:xfrm>
            <a:off x="8147785" y="1217696"/>
            <a:ext cx="3492831" cy="49481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DBA140-CED0-F373-06F4-E232D9D8D8CE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7DCDD9-8F70-DF94-16C7-5420FCA54370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4C5922-22F4-9FFF-818B-A1E1DEB1F72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10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D3DAE7E-5BB5-6C0B-FC92-A0EFA818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de-CH"/>
              <a:t>Merkblatt + Checkliste</a:t>
            </a:r>
            <a:br>
              <a:rPr lang="de-CH"/>
            </a:b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361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/>
              <a:t>Einsatz von Leitern und Tritten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chrift, Design enthält.&#10;&#10;Beschreibung automatisch generiert.">
            <a:extLst>
              <a:ext uri="{FF2B5EF4-FFF2-40B4-BE49-F238E27FC236}">
                <a16:creationId xmlns:a16="http://schemas.microsoft.com/office/drawing/2014/main" id="{524DC7F6-856C-2C8A-F27D-ACF78CE340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606" b="4362"/>
          <a:stretch/>
        </p:blipFill>
        <p:spPr>
          <a:xfrm>
            <a:off x="530411" y="1011959"/>
            <a:ext cx="4627587" cy="529509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9F81C99-E18A-322D-CC08-98D69BE47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2" t="971" r="1994" b="2015"/>
          <a:stretch/>
        </p:blipFill>
        <p:spPr>
          <a:xfrm>
            <a:off x="6577566" y="1088351"/>
            <a:ext cx="3581057" cy="433137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3843B6C-CB7C-B6F3-5F77-475FD329D3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9675" y="1088351"/>
            <a:ext cx="1372296" cy="2329094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42CFFD5-2597-8D9F-E4C3-2353A6B2B317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9A4C5A4-306E-BCE2-188A-0650F4E3DE79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D0588AD-46CA-A18E-2DDE-4EE0072C166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12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0ED8833-D101-59C9-879C-A10DBE184284}"/>
              </a:ext>
            </a:extLst>
          </p:cNvPr>
          <p:cNvSpPr txBox="1"/>
          <p:nvPr/>
        </p:nvSpPr>
        <p:spPr>
          <a:xfrm>
            <a:off x="6592064" y="543276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sz="1000"/>
              <a:t>Teleskopwerkzeuge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51DC9A8-2E98-935A-4D9D-03A6BCCA1F3A}"/>
              </a:ext>
            </a:extLst>
          </p:cNvPr>
          <p:cNvCxnSpPr>
            <a:cxnSpLocks/>
          </p:cNvCxnSpPr>
          <p:nvPr/>
        </p:nvCxnSpPr>
        <p:spPr>
          <a:xfrm flipH="1">
            <a:off x="2844204" y="3087158"/>
            <a:ext cx="6423621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el 15">
            <a:extLst>
              <a:ext uri="{FF2B5EF4-FFF2-40B4-BE49-F238E27FC236}">
                <a16:creationId xmlns:a16="http://schemas.microsoft.com/office/drawing/2014/main" id="{0252432A-2D30-7142-28A5-AE7DEF9E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39" y="476672"/>
            <a:ext cx="11089232" cy="864096"/>
          </a:xfrm>
        </p:spPr>
        <p:txBody>
          <a:bodyPr/>
          <a:lstStyle/>
          <a:p>
            <a:r>
              <a:rPr lang="de-CH"/>
              <a:t>Alternative Arbeitsmittel</a:t>
            </a:r>
            <a:br>
              <a:rPr lang="de-CH"/>
            </a:br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9BC22C-10EE-B781-DD8E-9E172F62BF6A}"/>
              </a:ext>
            </a:extLst>
          </p:cNvPr>
          <p:cNvSpPr txBox="1"/>
          <p:nvPr/>
        </p:nvSpPr>
        <p:spPr>
          <a:xfrm>
            <a:off x="10291554" y="3455789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sz="1000"/>
              <a:t>Bautreppe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E90A72-6A93-32EC-98FE-6A3FA64F92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8842" y="3783926"/>
            <a:ext cx="1372296" cy="159769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DC0EB87-5F83-5078-A8FD-C930D34CF77E}"/>
              </a:ext>
            </a:extLst>
          </p:cNvPr>
          <p:cNvSpPr txBox="1"/>
          <p:nvPr/>
        </p:nvSpPr>
        <p:spPr>
          <a:xfrm>
            <a:off x="10291554" y="541371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sz="1000"/>
              <a:t>Gerüsttreppenturm</a:t>
            </a:r>
          </a:p>
        </p:txBody>
      </p:sp>
    </p:spTree>
    <p:extLst>
      <p:ext uri="{BB962C8B-B14F-4D97-AF65-F5344CB8AC3E}">
        <p14:creationId xmlns:p14="http://schemas.microsoft.com/office/powerpoint/2010/main" val="267790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72DA354-D733-D4C2-7F6F-2DC27794F9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89"/>
          <a:stretch/>
        </p:blipFill>
        <p:spPr>
          <a:xfrm>
            <a:off x="4592749" y="1498600"/>
            <a:ext cx="7143117" cy="4108284"/>
          </a:xfrm>
          <a:prstGeom prst="rect">
            <a:avLst/>
          </a:prstGeom>
          <a:effectLst/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26EAE09-C294-1E3B-FCFB-1383114F533E}"/>
              </a:ext>
            </a:extLst>
          </p:cNvPr>
          <p:cNvSpPr txBox="1"/>
          <p:nvPr/>
        </p:nvSpPr>
        <p:spPr>
          <a:xfrm>
            <a:off x="550863" y="1547832"/>
            <a:ext cx="3809564" cy="44012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de-CH" sz="2000" b="1"/>
              <a:t>Sichere Arbeitsmittel </a:t>
            </a:r>
          </a:p>
          <a:p>
            <a:r>
              <a:rPr lang="de-CH" sz="2000" b="1"/>
              <a:t>in Abhängigkeit der Einsatzhöhe:</a:t>
            </a:r>
            <a:endParaRPr lang="de-CH" sz="2000" b="1">
              <a:cs typeface="Arial"/>
            </a:endParaRPr>
          </a:p>
          <a:p>
            <a:endParaRPr lang="de-CH" sz="2000" b="1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 b="1"/>
              <a:t>Tritt</a:t>
            </a:r>
            <a:r>
              <a:rPr lang="de-CH" sz="2000"/>
              <a:t> mit und ohne Haltevorrichtung</a:t>
            </a:r>
            <a:endParaRPr lang="de-CH" sz="200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de-CH" sz="200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 b="1"/>
              <a:t>leichte Plattformleiter</a:t>
            </a:r>
            <a:endParaRPr lang="de-CH" sz="2000" b="1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de-CH" sz="200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 b="1"/>
              <a:t>mobile </a:t>
            </a:r>
            <a:r>
              <a:rPr lang="de-CH" sz="2000" b="1" err="1"/>
              <a:t>Podestleiter</a:t>
            </a:r>
            <a:r>
              <a:rPr lang="de-CH" sz="2000" b="1"/>
              <a:t> </a:t>
            </a:r>
            <a:r>
              <a:rPr lang="de-CH" sz="2000"/>
              <a:t>mit starrer Durchgangssperre (keine Ketten o. ä.)</a:t>
            </a:r>
            <a:endParaRPr lang="de-CH" sz="20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2000"/>
          </a:p>
          <a:p>
            <a:endParaRPr lang="de-CH" sz="2000">
              <a:cs typeface="Arial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21892E5-11F6-2D35-E0BC-1D7EF9348342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5190F7-D28E-94E6-26A2-4CFC9F7C0B95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13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D6B01C5-4B7B-9E39-11B1-19EB449A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de-CH" sz="2400"/>
              <a:t>Sichere Arbeitsmittel</a:t>
            </a:r>
            <a:br>
              <a:rPr lang="de-CH" sz="2400"/>
            </a:b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33A7B-D99D-A15A-1518-43751AE9CFAF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</p:spTree>
    <p:extLst>
      <p:ext uri="{BB962C8B-B14F-4D97-AF65-F5344CB8AC3E}">
        <p14:creationId xmlns:p14="http://schemas.microsoft.com/office/powerpoint/2010/main" val="283392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5BE92382-AAEC-7983-FD82-DD862715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Tritte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BAC3B6-05C2-8A41-99F4-D3E12FF36C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/>
              <a:t>Tritte </a:t>
            </a:r>
            <a:r>
              <a:rPr lang="en-US" err="1"/>
              <a:t>müssen</a:t>
            </a:r>
            <a:r>
              <a:rPr lang="en-US"/>
              <a:t> die Norm EN 14183 </a:t>
            </a:r>
            <a:r>
              <a:rPr lang="en-US" err="1"/>
              <a:t>erfüllen</a:t>
            </a:r>
            <a:r>
              <a:rPr lang="en-US"/>
              <a:t>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endParaRPr lang="en-US"/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/>
              <a:t>Die </a:t>
            </a:r>
            <a:r>
              <a:rPr lang="en-US" err="1"/>
              <a:t>oberste</a:t>
            </a:r>
            <a:r>
              <a:rPr lang="en-US"/>
              <a:t> Steh- </a:t>
            </a:r>
            <a:r>
              <a:rPr lang="en-US" err="1"/>
              <a:t>oder</a:t>
            </a:r>
            <a:r>
              <a:rPr lang="en-US"/>
              <a:t> </a:t>
            </a:r>
            <a:r>
              <a:rPr lang="en-US" err="1"/>
              <a:t>Sitzfläche</a:t>
            </a:r>
            <a:r>
              <a:rPr lang="en-US"/>
              <a:t> </a:t>
            </a:r>
            <a:r>
              <a:rPr lang="en-US" err="1"/>
              <a:t>liegt</a:t>
            </a:r>
            <a:r>
              <a:rPr lang="en-US"/>
              <a:t> auf </a:t>
            </a:r>
            <a:r>
              <a:rPr lang="en-US" err="1"/>
              <a:t>einer</a:t>
            </a:r>
            <a:r>
              <a:rPr lang="en-US"/>
              <a:t> </a:t>
            </a:r>
            <a:r>
              <a:rPr lang="en-US" err="1"/>
              <a:t>maximalen</a:t>
            </a:r>
            <a:r>
              <a:rPr lang="en-US"/>
              <a:t> </a:t>
            </a:r>
            <a:r>
              <a:rPr lang="en-US" err="1"/>
              <a:t>Höhe</a:t>
            </a:r>
            <a:r>
              <a:rPr lang="en-US"/>
              <a:t> von 1 m.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err="1"/>
              <a:t>Ihre</a:t>
            </a:r>
            <a:r>
              <a:rPr lang="en-US"/>
              <a:t> </a:t>
            </a:r>
            <a:r>
              <a:rPr lang="en-US" err="1"/>
              <a:t>Fläche</a:t>
            </a:r>
            <a:r>
              <a:rPr lang="en-US"/>
              <a:t> </a:t>
            </a:r>
            <a:r>
              <a:rPr lang="en-US" err="1"/>
              <a:t>beträgt</a:t>
            </a:r>
            <a:r>
              <a:rPr lang="en-US"/>
              <a:t> </a:t>
            </a:r>
            <a:r>
              <a:rPr lang="en-US" err="1"/>
              <a:t>mindestens</a:t>
            </a:r>
            <a:r>
              <a:rPr lang="en-US"/>
              <a:t> 200 mm × 300 mm.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/>
              <a:t>Ab </a:t>
            </a:r>
            <a:r>
              <a:rPr lang="en-US" err="1"/>
              <a:t>einer</a:t>
            </a:r>
            <a:r>
              <a:rPr lang="en-US"/>
              <a:t> </a:t>
            </a:r>
            <a:r>
              <a:rPr lang="en-US" err="1"/>
              <a:t>Höhe</a:t>
            </a:r>
            <a:r>
              <a:rPr lang="en-US"/>
              <a:t> von 750 mm muss am Tritt </a:t>
            </a:r>
            <a:r>
              <a:rPr lang="en-US" err="1"/>
              <a:t>eine</a:t>
            </a:r>
            <a:r>
              <a:rPr lang="en-US"/>
              <a:t> </a:t>
            </a:r>
            <a:r>
              <a:rPr lang="en-US" err="1"/>
              <a:t>Haltevorrichtung</a:t>
            </a:r>
            <a:r>
              <a:rPr lang="en-US"/>
              <a:t> </a:t>
            </a:r>
            <a:r>
              <a:rPr lang="en-US" err="1"/>
              <a:t>angebracht</a:t>
            </a:r>
            <a:r>
              <a:rPr lang="en-US"/>
              <a:t> sein, </a:t>
            </a:r>
            <a:r>
              <a:rPr lang="en-US" err="1"/>
              <a:t>wenn</a:t>
            </a:r>
            <a:r>
              <a:rPr lang="en-US"/>
              <a:t> die Steh- </a:t>
            </a:r>
            <a:r>
              <a:rPr lang="en-US" err="1"/>
              <a:t>oder</a:t>
            </a:r>
            <a:r>
              <a:rPr lang="en-US"/>
              <a:t> </a:t>
            </a:r>
            <a:r>
              <a:rPr lang="en-US" err="1"/>
              <a:t>Sitzfläche</a:t>
            </a:r>
            <a:r>
              <a:rPr lang="en-US"/>
              <a:t> </a:t>
            </a:r>
            <a:r>
              <a:rPr lang="en-US" err="1"/>
              <a:t>kleiner</a:t>
            </a:r>
            <a:r>
              <a:rPr lang="en-US"/>
              <a:t> </a:t>
            </a:r>
            <a:r>
              <a:rPr lang="en-US" err="1"/>
              <a:t>als</a:t>
            </a:r>
            <a:r>
              <a:rPr lang="en-US"/>
              <a:t> 240 mm × 400 mm </a:t>
            </a:r>
            <a:r>
              <a:rPr lang="en-US" err="1"/>
              <a:t>ist</a:t>
            </a:r>
            <a:r>
              <a:rPr lang="en-US"/>
              <a:t>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/>
              <a:t>Die </a:t>
            </a:r>
            <a:r>
              <a:rPr lang="en-US" err="1"/>
              <a:t>Stufen</a:t>
            </a:r>
            <a:r>
              <a:rPr lang="en-US"/>
              <a:t> </a:t>
            </a:r>
            <a:r>
              <a:rPr lang="en-US" err="1"/>
              <a:t>haben</a:t>
            </a:r>
            <a:r>
              <a:rPr lang="en-US"/>
              <a:t> </a:t>
            </a:r>
            <a:r>
              <a:rPr lang="en-US" err="1"/>
              <a:t>eine</a:t>
            </a:r>
            <a:r>
              <a:rPr lang="en-US"/>
              <a:t> </a:t>
            </a:r>
            <a:r>
              <a:rPr lang="en-US" err="1"/>
              <a:t>Tiefe</a:t>
            </a:r>
            <a:r>
              <a:rPr lang="en-US"/>
              <a:t> von </a:t>
            </a:r>
            <a:r>
              <a:rPr lang="en-US" err="1"/>
              <a:t>mindestens</a:t>
            </a:r>
            <a:r>
              <a:rPr lang="en-US"/>
              <a:t> 80 mm.</a:t>
            </a: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407EC9FE-771E-EDBF-3A3C-C74CFFF16E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EF793867-2949-854D-44E1-1623599B5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12089B8-B5CE-4061-B9F1-3C6A87901BAB}" type="slidenum">
              <a:rPr lang="de-CH" smtClean="0"/>
              <a:pPr>
                <a:spcAft>
                  <a:spcPts val="600"/>
                </a:spcAft>
              </a:pPr>
              <a:t>14</a:t>
            </a:fld>
            <a:endParaRPr lang="de-CH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BCB5E60-4954-3AF9-7C9A-9FC9DB8EC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167"/>
          <a:stretch/>
        </p:blipFill>
        <p:spPr>
          <a:xfrm>
            <a:off x="6383338" y="1557338"/>
            <a:ext cx="5808662" cy="4325671"/>
          </a:xfrm>
          <a:prstGeom prst="rect">
            <a:avLst/>
          </a:prstGeom>
          <a:noFill/>
          <a:effectLst/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7AC0AD0-12C9-1CFD-0605-9481A386E692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</p:spTree>
    <p:extLst>
      <p:ext uri="{BB962C8B-B14F-4D97-AF65-F5344CB8AC3E}">
        <p14:creationId xmlns:p14="http://schemas.microsoft.com/office/powerpoint/2010/main" val="116950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3476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A9E591-7E61-EBB8-F9F0-19549BDA7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83" y="624141"/>
            <a:ext cx="5694902" cy="560732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268A5E1-E3AF-45B5-5D99-04ABEB77968C}"/>
              </a:ext>
            </a:extLst>
          </p:cNvPr>
          <p:cNvSpPr txBox="1"/>
          <p:nvPr/>
        </p:nvSpPr>
        <p:spPr>
          <a:xfrm>
            <a:off x="563276" y="1557338"/>
            <a:ext cx="34460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b="1">
                <a:cs typeface="Arial"/>
              </a:rPr>
              <a:t>Achtung: </a:t>
            </a:r>
            <a:r>
              <a:rPr lang="de-DE" sz="2000">
                <a:cs typeface="Arial"/>
              </a:rPr>
              <a:t>Kleine Leitern nach EN 131 sind keine Tritte nach EN 14183.</a:t>
            </a:r>
            <a:endParaRPr lang="de-DE" sz="200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6F3D8AB-C490-852E-EDD8-8B832808AC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3CADA0-1362-CBEE-753E-83D9173E83C8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F51AD30-B34F-A0DE-AF3B-348D5D5E502A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15</a:t>
            </a:fld>
            <a:endParaRPr lang="de-CH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14:cNvPr>
              <p14:cNvContentPartPr/>
              <p14:nvPr/>
            </p14:nvContentPartPr>
            <p14:xfrm>
              <a:off x="8809388" y="3790117"/>
              <a:ext cx="377280" cy="18180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5388" y="3682117"/>
                <a:ext cx="484920" cy="397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el 15">
            <a:extLst>
              <a:ext uri="{FF2B5EF4-FFF2-40B4-BE49-F238E27FC236}">
                <a16:creationId xmlns:a16="http://schemas.microsoft.com/office/drawing/2014/main" id="{B9586424-59D6-6456-1646-41AF133353A6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Tritte</a:t>
            </a:r>
          </a:p>
        </p:txBody>
      </p:sp>
    </p:spTree>
    <p:extLst>
      <p:ext uri="{BB962C8B-B14F-4D97-AF65-F5344CB8AC3E}">
        <p14:creationId xmlns:p14="http://schemas.microsoft.com/office/powerpoint/2010/main" val="8505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7187149" cy="4608513"/>
          </a:xfrm>
        </p:spPr>
        <p:txBody>
          <a:bodyPr lIns="0" tIns="0" rIns="0" bIns="0"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noProof="0"/>
              <a:t>SN EN 131-1, -2 erfüllt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b="1" noProof="0"/>
              <a:t>Plattform</a:t>
            </a:r>
            <a:r>
              <a:rPr lang="de-CH" sz="2000" noProof="0"/>
              <a:t> mind. 360 mm × 360 mm, </a:t>
            </a:r>
            <a:r>
              <a:rPr lang="de-CH" sz="2000" b="1" noProof="0"/>
              <a:t>Höhe ≤ 2,0 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noProof="0"/>
              <a:t>Stufentiefe 80</a:t>
            </a:r>
            <a:r>
              <a:rPr lang="de-CH" sz="2000" b="1" noProof="0"/>
              <a:t> </a:t>
            </a:r>
            <a:r>
              <a:rPr lang="de-CH" sz="2000" noProof="0"/>
              <a:t>mm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noProof="0"/>
              <a:t>Gewicht &lt; 15 kg (Empfehlung)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b="1" noProof="0"/>
              <a:t>dreiseitige Umwehrung </a:t>
            </a:r>
            <a:r>
              <a:rPr lang="de-CH" sz="2000" noProof="0"/>
              <a:t>aus Handläufen und Verbindungs-</a:t>
            </a:r>
            <a:br>
              <a:rPr lang="de-CH" sz="2000" noProof="0"/>
            </a:br>
            <a:r>
              <a:rPr lang="de-CH" sz="2000" noProof="0"/>
              <a:t>teilen, welche die Plattform um ca. 1 m überragt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b="1" noProof="0"/>
              <a:t>zwei starre/klappbare Handläufe</a:t>
            </a:r>
            <a:r>
              <a:rPr lang="de-CH" sz="2000" noProof="0"/>
              <a:t>, an beiden Holmen befestigt und spätestens ab der fünften Stufe beginnend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sz="2000" b="1" noProof="0"/>
              <a:t>zugfeste Spreizsicherung </a:t>
            </a:r>
            <a:r>
              <a:rPr lang="de-CH" sz="2000" noProof="0"/>
              <a:t>mit Arretierung der Plattform in Gebrauchsstellung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060267" y="1557338"/>
            <a:ext cx="4131733" cy="4611526"/>
          </a:xfrm>
          <a:prstGeom prst="rect">
            <a:avLst/>
          </a:prstGeom>
          <a:effectLst/>
        </p:spPr>
      </p:pic>
      <p:sp>
        <p:nvSpPr>
          <p:cNvPr id="20" name="Titel 15">
            <a:extLst>
              <a:ext uri="{FF2B5EF4-FFF2-40B4-BE49-F238E27FC236}">
                <a16:creationId xmlns:a16="http://schemas.microsoft.com/office/drawing/2014/main" id="{4075ED1E-A6E2-3052-C80F-44A6FB316FCE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Leichte Plattformleiter</a:t>
            </a: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7117D69F-C573-1E1E-1C5B-56B033D8218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CEF81A1E-DCE2-3BD9-F747-C126539CA2D3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2196EA8-11CC-8A21-C01E-8F1C4A113DE6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16</a:t>
            </a:fld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BD4B6D6-AE61-7A32-29DF-DCC6E350877A}"/>
              </a:ext>
            </a:extLst>
          </p:cNvPr>
          <p:cNvSpPr txBox="1"/>
          <p:nvPr/>
        </p:nvSpPr>
        <p:spPr>
          <a:xfrm>
            <a:off x="550863" y="1548343"/>
            <a:ext cx="5235573" cy="2154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/>
              <a:t>SN EN 131-7 erfüllt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de-CH" sz="200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>
                <a:cs typeface="Arial"/>
              </a:rPr>
              <a:t>im Zugangsbereich eine </a:t>
            </a:r>
            <a:r>
              <a:rPr lang="de-CH" sz="2000" b="1">
                <a:cs typeface="Arial"/>
              </a:rPr>
              <a:t>zweiteilige, starre Durchgangssperre</a:t>
            </a:r>
            <a:r>
              <a:rPr lang="de-CH" sz="2000">
                <a:cs typeface="Arial"/>
              </a:rPr>
              <a:t> (keine Kette)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de-CH" sz="200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de-CH" sz="2000" b="1">
                <a:cs typeface="Arial"/>
              </a:rPr>
              <a:t>umlaufendes Schutzgeländer </a:t>
            </a:r>
            <a:r>
              <a:rPr lang="de-CH" sz="2000">
                <a:cs typeface="Arial"/>
              </a:rPr>
              <a:t>beim Podest mindestens 1 m hoch</a:t>
            </a:r>
            <a:endParaRPr lang="de-DE">
              <a:cs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DBCBE1-25FC-00B2-D46E-524B7259B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88" y="1557338"/>
            <a:ext cx="4608512" cy="4608512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CAD862F-C665-CDA1-8206-4614700DB6A0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80FB12-5A9E-5E2E-53A4-690270DD0E37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4903E-6CA4-91FE-A295-DB232AC2FE7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17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CC4A836-4D0F-4657-C3F5-D47E866F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de-CH"/>
              <a:t>Mobile </a:t>
            </a:r>
            <a:r>
              <a:rPr lang="de-CH" err="1"/>
              <a:t>Podestleiter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984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8F82B5A-8A74-7489-C289-D122662935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7" t="24522" b="18574"/>
          <a:stretch/>
        </p:blipFill>
        <p:spPr>
          <a:xfrm>
            <a:off x="7120035" y="1557339"/>
            <a:ext cx="5071965" cy="4608511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C785CC-FB6F-B886-AEA3-B0059EAC07AF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19C0639-C58B-F965-F13F-662C14F75DE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0256C1-CA76-82CB-1548-D1FC3C56AEA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18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0" name="Titel 15">
            <a:extLst>
              <a:ext uri="{FF2B5EF4-FFF2-40B4-BE49-F238E27FC236}">
                <a16:creationId xmlns:a16="http://schemas.microsoft.com/office/drawing/2014/main" id="{24E69DD7-B926-7857-3AD0-F894240CBC9A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Stufen statt Sprossen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A8F094B-8038-4923-4374-F44B1945B8AF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de-CH" sz="2000"/>
              <a:t>Setzen Sie, gemäss aktuellem Stand der Technik, Leitern mit Stufen, statt mit Sprossen ein.</a:t>
            </a:r>
            <a:endParaRPr lang="de-CH" sz="200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de-CH" sz="200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de-CH" sz="2000"/>
              <a:t>Leitern mit Stufen sind deutlich sicherer.</a:t>
            </a:r>
            <a:endParaRPr lang="de-CH" sz="200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de-CH" sz="2000" b="1"/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de-CH" sz="2000"/>
              <a:t>Bevorzugen Sie beim Beschaffen neuer Leitern welche mit Stufen.</a:t>
            </a:r>
            <a:endParaRPr lang="de-CH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46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7F56B1C-4791-D6C1-B61C-95746F0E0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/>
              <a:t>LWR und FAQ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C93B2481-FBF3-9F90-FE01-2F8D15CB3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6" t="-69" r="23596" b="69"/>
          <a:stretch/>
        </p:blipFill>
        <p:spPr>
          <a:xfrm>
            <a:off x="8083550" y="-4763"/>
            <a:ext cx="4108450" cy="6858001"/>
          </a:xfrm>
        </p:spPr>
      </p:pic>
    </p:spTree>
    <p:extLst>
      <p:ext uri="{BB962C8B-B14F-4D97-AF65-F5344CB8AC3E}">
        <p14:creationId xmlns:p14="http://schemas.microsoft.com/office/powerpoint/2010/main" val="2956787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va-lebenswichtige_regeln-gewerbe_und_industrie-regel_02-de.mp4 (1080p)">
            <a:hlinkClick r:id="" action="ppaction://media"/>
            <a:extLst>
              <a:ext uri="{FF2B5EF4-FFF2-40B4-BE49-F238E27FC236}">
                <a16:creationId xmlns:a16="http://schemas.microsoft.com/office/drawing/2014/main" id="{47768D4E-9983-5A02-585F-72CDBF5F8F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9454" y="1035771"/>
            <a:ext cx="8843315" cy="4974364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2D5FDA-A10E-5291-4135-47E6B36D502C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D05420A-EC6C-1FF7-B642-56D069E07494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AEE2C0-EDF2-FACB-7017-86C52940BB7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20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36858BC8-D122-54B1-8A71-BA95F6858828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LWR Gewerbe und Industrie: Regel 2</a:t>
            </a:r>
          </a:p>
        </p:txBody>
      </p:sp>
    </p:spTree>
    <p:extLst>
      <p:ext uri="{BB962C8B-B14F-4D97-AF65-F5344CB8AC3E}">
        <p14:creationId xmlns:p14="http://schemas.microsoft.com/office/powerpoint/2010/main" val="315604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uva-lebenswichtige_regeln-gebaeudetechniker-regel_7-de_original_55125.mp4 (1080p)">
            <a:hlinkClick r:id="" action="ppaction://media"/>
            <a:extLst>
              <a:ext uri="{FF2B5EF4-FFF2-40B4-BE49-F238E27FC236}">
                <a16:creationId xmlns:a16="http://schemas.microsoft.com/office/drawing/2014/main" id="{3BD6B58B-8E7E-AE26-5C2C-5DC1D0F7AB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4267" y="996694"/>
            <a:ext cx="8995963" cy="5060229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CCFA5E-2F9E-004C-D736-B98BFEE7234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62B8D9-E66C-B63C-D638-E8D56EC72A5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878A9F-FF07-E1A6-D310-7B35397F533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21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4981DB45-487F-B89E-FFBB-BFAEF18DA30F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LWR Gebäudetechniker/-innen: Regel 7</a:t>
            </a:r>
          </a:p>
        </p:txBody>
      </p:sp>
    </p:spTree>
    <p:extLst>
      <p:ext uri="{BB962C8B-B14F-4D97-AF65-F5344CB8AC3E}">
        <p14:creationId xmlns:p14="http://schemas.microsoft.com/office/powerpoint/2010/main" val="389708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5">
            <a:extLst>
              <a:ext uri="{FF2B5EF4-FFF2-40B4-BE49-F238E27FC236}">
                <a16:creationId xmlns:a16="http://schemas.microsoft.com/office/drawing/2014/main" id="{1D45EFE1-1135-40A3-B992-75371014EA91}"/>
              </a:ext>
            </a:extLst>
          </p:cNvPr>
          <p:cNvSpPr txBox="1">
            <a:spLocks/>
          </p:cNvSpPr>
          <p:nvPr/>
        </p:nvSpPr>
        <p:spPr>
          <a:xfrm>
            <a:off x="803412" y="-1123528"/>
            <a:ext cx="11089232" cy="864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CH" sz="28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46086E-9F05-1B25-B1F4-F0C9618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6638"/>
          <a:stretch/>
        </p:blipFill>
        <p:spPr>
          <a:xfrm>
            <a:off x="6096000" y="1560652"/>
            <a:ext cx="6096001" cy="4605198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0495B2-10B9-7B69-BB9D-EC6F699359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13105.d – 02.25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88C68-91D1-E3DF-DA13-BF8E31E39FAE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>
                <a:solidFill>
                  <a:schemeClr val="tx1"/>
                </a:solidFill>
              </a:rPr>
              <a:t>Leitern und Tritte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0575-A81C-4B67-FD8A-0B4B70B854A4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22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Titel 15">
            <a:extLst>
              <a:ext uri="{FF2B5EF4-FFF2-40B4-BE49-F238E27FC236}">
                <a16:creationId xmlns:a16="http://schemas.microsoft.com/office/drawing/2014/main" id="{DB9E8CC2-2C12-B036-B434-94CDF4FC78FE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Antworten auf häufige Fragen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C0B4EB-9313-D041-B9B0-9511E89A1151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389519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de-CH" b="1"/>
              <a:t>Arbeiten auf Leitern bis 2 m Standhöhe </a:t>
            </a:r>
            <a:r>
              <a:rPr lang="de-CH"/>
              <a:t>sind erlaubt, wenn Alternativen nicht möglich sind.</a:t>
            </a:r>
            <a:endParaRPr lang="de-DE"/>
          </a:p>
          <a:p>
            <a:pPr marL="179705" indent="0"/>
            <a:endParaRPr lang="de-CH" sz="20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de-CH" b="1"/>
              <a:t>Arbeiten auf Leitern über 2 m Standhöhe</a:t>
            </a:r>
            <a:r>
              <a:rPr lang="de-CH"/>
              <a:t>, sind nur mit Absturzsicherungsmassnahmen erlaubt.</a:t>
            </a:r>
            <a:endParaRPr lang="de-CH">
              <a:cs typeface="Arial"/>
            </a:endParaRPr>
          </a:p>
          <a:p>
            <a:pPr marL="179705" indent="0"/>
            <a:endParaRPr lang="de-CH" sz="20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de-CH" b="1"/>
              <a:t>Anlegeleitern mit Stufen </a:t>
            </a:r>
            <a:r>
              <a:rPr lang="de-CH"/>
              <a:t>sind als Zugangsmittel gestattet.</a:t>
            </a:r>
            <a:endParaRPr lang="de-CH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99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68AC1-94D1-48AB-86E8-AA6589D2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13105.d – 02.25</a:t>
            </a:r>
            <a:endParaRPr lang="de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8E293-9B83-4F1F-AEC3-D1DD8D07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/>
              <a:t>Leitern und Tritte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de-CH" smtClean="0"/>
              <a:pPr/>
              <a:t>23</a:t>
            </a:fld>
            <a:endParaRPr lang="de-CH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de-CH"/>
              <a:t>Danke für Ihre Aufmerksamkeit </a:t>
            </a:r>
            <a:br>
              <a:rPr lang="de-CH"/>
            </a:br>
            <a:r>
              <a:rPr lang="de-CH"/>
              <a:t>und dass Sie sichere Leitern</a:t>
            </a:r>
            <a:br>
              <a:rPr lang="de-CH"/>
            </a:br>
            <a:r>
              <a:rPr lang="de-CH"/>
              <a:t>verwenden.</a:t>
            </a:r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Vorlage_16x9_DE_20211020" id="{221BA18F-DB41-4DBB-BC73-9471870DB19A}" vid="{244D8B8D-A57F-4363-BF48-32963099A58B}"/>
    </a:ext>
  </a:extLst>
</a:theme>
</file>

<file path=ppt/theme/theme2.xml><?xml version="1.0" encoding="utf-8"?>
<a:theme xmlns:a="http://schemas.openxmlformats.org/drawingml/2006/main" name="1_Office">
  <a:themeElements>
    <a:clrScheme name="SUV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8200"/>
      </a:accent1>
      <a:accent2>
        <a:srgbClr val="FFC180"/>
      </a:accent2>
      <a:accent3>
        <a:srgbClr val="00B8CF"/>
      </a:accent3>
      <a:accent4>
        <a:srgbClr val="80DCE7"/>
      </a:accent4>
      <a:accent5>
        <a:srgbClr val="666666"/>
      </a:accent5>
      <a:accent6>
        <a:srgbClr val="B3B3B3"/>
      </a:accent6>
      <a:hlink>
        <a:srgbClr val="44546A"/>
      </a:hlink>
      <a:folHlink>
        <a:srgbClr val="AEABAB"/>
      </a:folHlink>
    </a:clrScheme>
    <a:fontScheme name="SUV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16_9_Dt_Ver 1.2.potx" id="{FB3788C4-1614-4A84-8B9F-1251881F2C38}" vid="{316743F1-C23D-427A-B1A4-EF0EADB12BF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ec88b331-1fd0-485e-a90e-2905f4c89d0c">
      <Terms xmlns="http://schemas.microsoft.com/office/infopath/2007/PartnerControls"/>
    </lcf76f155ced4ddcb4097134ff3c332f>
    <TaxCatchAll xmlns="07f87285-b57b-43fb-8d15-ec53b412e168" xsi:nil="true"/>
    <SharedWithUsers xmlns="07f87285-b57b-43fb-8d15-ec53b412e168">
      <UserInfo>
        <DisplayName>Meier Peter (MPR)</DisplayName>
        <AccountId>559</AccountId>
        <AccountType/>
      </UserInfo>
      <UserInfo>
        <DisplayName>Thomas Andreas (THO)</DisplayName>
        <AccountId>17</AccountId>
        <AccountType/>
      </UserInfo>
      <UserInfo>
        <DisplayName>Richli Roland (RIR)</DisplayName>
        <AccountId>26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8108AD3F2F3C4692C8F155B64CF5A5" ma:contentTypeVersion="19" ma:contentTypeDescription="Ein neues Dokument erstellen." ma:contentTypeScope="" ma:versionID="69d371653550ef71f5a32d817cf77d1c">
  <xsd:schema xmlns:xsd="http://www.w3.org/2001/XMLSchema" xmlns:xs="http://www.w3.org/2001/XMLSchema" xmlns:p="http://schemas.microsoft.com/office/2006/metadata/properties" xmlns:ns1="http://schemas.microsoft.com/sharepoint/v3" xmlns:ns2="ec88b331-1fd0-485e-a90e-2905f4c89d0c" xmlns:ns3="07f87285-b57b-43fb-8d15-ec53b412e168" targetNamespace="http://schemas.microsoft.com/office/2006/metadata/properties" ma:root="true" ma:fieldsID="5f3b908027deacc51aa7a29925182610" ns1:_="" ns2:_="" ns3:_="">
    <xsd:import namespace="http://schemas.microsoft.com/sharepoint/v3"/>
    <xsd:import namespace="ec88b331-1fd0-485e-a90e-2905f4c89d0c"/>
    <xsd:import namespace="07f87285-b57b-43fb-8d15-ec53b412e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8b331-1fd0-485e-a90e-2905f4c89d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87285-b57b-43fb-8d15-ec53b412e16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be014ae-6277-46ad-b167-dacedec6b34c}" ma:internalName="TaxCatchAll" ma:showField="CatchAllData" ma:web="07f87285-b57b-43fb-8d15-ec53b412e1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0F1429-0DAF-4A94-BE35-0B9F163C0E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354AAB-119C-4603-A063-B284A7339318}">
  <ds:schemaRefs>
    <ds:schemaRef ds:uri="07f87285-b57b-43fb-8d15-ec53b412e168"/>
    <ds:schemaRef ds:uri="ec88b331-1fd0-485e-a90e-2905f4c89d0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85D1349-86E2-4501-A08E-10EF54C6FD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c88b331-1fd0-485e-a90e-2905f4c89d0c"/>
    <ds:schemaRef ds:uri="07f87285-b57b-43fb-8d15-ec53b412e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7a56758-cff2-477b-bb1d-5b1675037bee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DE_Präsentation_ganzneu</Template>
  <TotalTime>0</TotalTime>
  <Words>864</Words>
  <Application>Microsoft Office PowerPoint</Application>
  <PresentationFormat>Breitbild</PresentationFormat>
  <Paragraphs>182</Paragraphs>
  <Slides>23</Slides>
  <Notes>10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32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1_Office</vt:lpstr>
      <vt:lpstr>Sicher arbeiten mit Leitern und Tritten</vt:lpstr>
      <vt:lpstr>Verwenden dieser Präsentation</vt:lpstr>
      <vt:lpstr>Inhaltsverzeichnis</vt:lpstr>
      <vt:lpstr>PowerPoint-Präsentation</vt:lpstr>
      <vt:lpstr>Unfälle mit Leitern</vt:lpstr>
      <vt:lpstr>Unfälle mit Leitern</vt:lpstr>
      <vt:lpstr>Unfallgeschehen mit Leitern</vt:lpstr>
      <vt:lpstr>PowerPoint-Präsentation</vt:lpstr>
      <vt:lpstr>Bauarbeitenverordnung, BauAV 2022</vt:lpstr>
      <vt:lpstr>Merkblatt + Checkliste </vt:lpstr>
      <vt:lpstr>PowerPoint-Präsentation</vt:lpstr>
      <vt:lpstr>Alternative Arbeitsmittel </vt:lpstr>
      <vt:lpstr>Sichere Arbeitsmittel </vt:lpstr>
      <vt:lpstr>Tritte</vt:lpstr>
      <vt:lpstr>PowerPoint-Präsentation</vt:lpstr>
      <vt:lpstr>PowerPoint-Präsentation</vt:lpstr>
      <vt:lpstr>Mobile Podestleiter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Böck Florian (BOF)</dc:creator>
  <cp:lastModifiedBy>Hertling Cécile (HER)</cp:lastModifiedBy>
  <cp:revision>9</cp:revision>
  <dcterms:created xsi:type="dcterms:W3CDTF">2021-12-06T15:08:30Z</dcterms:created>
  <dcterms:modified xsi:type="dcterms:W3CDTF">2025-07-08T12:55:36Z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a56758-cff2-477b-bb1d-5b1675037bee_Enabled">
    <vt:lpwstr>true</vt:lpwstr>
  </property>
  <property fmtid="{D5CDD505-2E9C-101B-9397-08002B2CF9AE}" pid="3" name="MSIP_Label_a7a56758-cff2-477b-bb1d-5b1675037bee_SetDate">
    <vt:lpwstr>2022-04-14T12:12:25Z</vt:lpwstr>
  </property>
  <property fmtid="{D5CDD505-2E9C-101B-9397-08002B2CF9AE}" pid="4" name="MSIP_Label_a7a56758-cff2-477b-bb1d-5b1675037bee_Method">
    <vt:lpwstr>Privileged</vt:lpwstr>
  </property>
  <property fmtid="{D5CDD505-2E9C-101B-9397-08002B2CF9AE}" pid="5" name="MSIP_Label_a7a56758-cff2-477b-bb1d-5b1675037bee_Name">
    <vt:lpwstr>Öffentlich</vt:lpwstr>
  </property>
  <property fmtid="{D5CDD505-2E9C-101B-9397-08002B2CF9AE}" pid="6" name="MSIP_Label_a7a56758-cff2-477b-bb1d-5b1675037bee_SiteId">
    <vt:lpwstr>98616167-5668-4e66-acbf-925e81df8b00</vt:lpwstr>
  </property>
  <property fmtid="{D5CDD505-2E9C-101B-9397-08002B2CF9AE}" pid="7" name="MSIP_Label_a7a56758-cff2-477b-bb1d-5b1675037bee_ActionId">
    <vt:lpwstr>d4d31eda-6360-45cb-8110-09a96c2c78d4</vt:lpwstr>
  </property>
  <property fmtid="{D5CDD505-2E9C-101B-9397-08002B2CF9AE}" pid="8" name="MSIP_Label_a7a56758-cff2-477b-bb1d-5b1675037bee_ContentBits">
    <vt:lpwstr>0</vt:lpwstr>
  </property>
  <property fmtid="{D5CDD505-2E9C-101B-9397-08002B2CF9AE}" pid="9" name="ContentTypeId">
    <vt:lpwstr>0x010100748108AD3F2F3C4692C8F155B64CF5A5</vt:lpwstr>
  </property>
  <property fmtid="{D5CDD505-2E9C-101B-9397-08002B2CF9AE}" pid="10" name="MediaServiceImageTags">
    <vt:lpwstr/>
  </property>
</Properties>
</file>