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60" d="100"/>
          <a:sy n="160" d="100"/>
        </p:scale>
        <p:origin x="100" y="1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E2FEB1-18BB-47A2-91FB-DA07156FD0FC}"/>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id="{1BBEFA33-8C3C-4DB8-91AC-78A339B3C7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id="{164B7DFF-A0B1-4EB5-8E6D-C69909F95EB4}"/>
              </a:ext>
            </a:extLst>
          </p:cNvPr>
          <p:cNvSpPr>
            <a:spLocks noGrp="1"/>
          </p:cNvSpPr>
          <p:nvPr>
            <p:ph type="dt" sz="half" idx="10"/>
          </p:nvPr>
        </p:nvSpPr>
        <p:spPr/>
        <p:txBody>
          <a:bodyPr/>
          <a:lstStyle/>
          <a:p>
            <a:fld id="{22A44F23-FAEF-4975-A20E-BA47A7A9A558}" type="datetimeFigureOut">
              <a:rPr lang="de-CH" smtClean="0"/>
              <a:t>16.05.2023</a:t>
            </a:fld>
            <a:endParaRPr lang="de-CH"/>
          </a:p>
        </p:txBody>
      </p:sp>
      <p:sp>
        <p:nvSpPr>
          <p:cNvPr id="5" name="Fußzeilenplatzhalter 4">
            <a:extLst>
              <a:ext uri="{FF2B5EF4-FFF2-40B4-BE49-F238E27FC236}">
                <a16:creationId xmlns:a16="http://schemas.microsoft.com/office/drawing/2014/main" id="{E6765126-0C43-4F7B-BAFC-4466D02CBC74}"/>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590D1729-3695-48F7-9E94-4C2B7F0B2CD6}"/>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2686648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D7D38E-3DA5-4866-9F90-73F49B2782C9}"/>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id="{6A080035-1369-486F-8CED-45139424614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4355DF12-5859-4236-A868-190E14E4B9F9}"/>
              </a:ext>
            </a:extLst>
          </p:cNvPr>
          <p:cNvSpPr>
            <a:spLocks noGrp="1"/>
          </p:cNvSpPr>
          <p:nvPr>
            <p:ph type="dt" sz="half" idx="10"/>
          </p:nvPr>
        </p:nvSpPr>
        <p:spPr/>
        <p:txBody>
          <a:bodyPr/>
          <a:lstStyle/>
          <a:p>
            <a:fld id="{22A44F23-FAEF-4975-A20E-BA47A7A9A558}" type="datetimeFigureOut">
              <a:rPr lang="de-CH" smtClean="0"/>
              <a:t>16.05.2023</a:t>
            </a:fld>
            <a:endParaRPr lang="de-CH"/>
          </a:p>
        </p:txBody>
      </p:sp>
      <p:sp>
        <p:nvSpPr>
          <p:cNvPr id="5" name="Fußzeilenplatzhalter 4">
            <a:extLst>
              <a:ext uri="{FF2B5EF4-FFF2-40B4-BE49-F238E27FC236}">
                <a16:creationId xmlns:a16="http://schemas.microsoft.com/office/drawing/2014/main" id="{B5228E2A-EB68-48D5-A951-4FA5A38B54D5}"/>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DBAF5C59-9572-40A1-981E-996CF87977A6}"/>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1920685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2090FDD6-D888-4158-87A1-6CAB14B8137C}"/>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id="{3A930B69-41F3-4CA4-875A-0C16E52B822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EEA90BB1-E69D-471D-9055-668A2AF7BF03}"/>
              </a:ext>
            </a:extLst>
          </p:cNvPr>
          <p:cNvSpPr>
            <a:spLocks noGrp="1"/>
          </p:cNvSpPr>
          <p:nvPr>
            <p:ph type="dt" sz="half" idx="10"/>
          </p:nvPr>
        </p:nvSpPr>
        <p:spPr/>
        <p:txBody>
          <a:bodyPr/>
          <a:lstStyle/>
          <a:p>
            <a:fld id="{22A44F23-FAEF-4975-A20E-BA47A7A9A558}" type="datetimeFigureOut">
              <a:rPr lang="de-CH" smtClean="0"/>
              <a:t>16.05.2023</a:t>
            </a:fld>
            <a:endParaRPr lang="de-CH"/>
          </a:p>
        </p:txBody>
      </p:sp>
      <p:sp>
        <p:nvSpPr>
          <p:cNvPr id="5" name="Fußzeilenplatzhalter 4">
            <a:extLst>
              <a:ext uri="{FF2B5EF4-FFF2-40B4-BE49-F238E27FC236}">
                <a16:creationId xmlns:a16="http://schemas.microsoft.com/office/drawing/2014/main" id="{09B73EBF-AB94-4640-98A6-98B670EED473}"/>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8DF739CC-9544-4CFB-A1D8-61E72830D24C}"/>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2476845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603F63-2015-4B1D-931D-A71926AA453C}"/>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14F20755-7C71-46FF-AFE6-124DD9AC562C}"/>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0271A3D6-4250-40AB-ADF1-787EE5DD9465}"/>
              </a:ext>
            </a:extLst>
          </p:cNvPr>
          <p:cNvSpPr>
            <a:spLocks noGrp="1"/>
          </p:cNvSpPr>
          <p:nvPr>
            <p:ph type="dt" sz="half" idx="10"/>
          </p:nvPr>
        </p:nvSpPr>
        <p:spPr/>
        <p:txBody>
          <a:bodyPr/>
          <a:lstStyle/>
          <a:p>
            <a:fld id="{22A44F23-FAEF-4975-A20E-BA47A7A9A558}" type="datetimeFigureOut">
              <a:rPr lang="de-CH" smtClean="0"/>
              <a:t>16.05.2023</a:t>
            </a:fld>
            <a:endParaRPr lang="de-CH"/>
          </a:p>
        </p:txBody>
      </p:sp>
      <p:sp>
        <p:nvSpPr>
          <p:cNvPr id="5" name="Fußzeilenplatzhalter 4">
            <a:extLst>
              <a:ext uri="{FF2B5EF4-FFF2-40B4-BE49-F238E27FC236}">
                <a16:creationId xmlns:a16="http://schemas.microsoft.com/office/drawing/2014/main" id="{29D5ECFD-8599-40EE-8EEB-CC88DDE04439}"/>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E30F3947-1274-4501-9235-61D85E818B5A}"/>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3238427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B3F926-C8A4-4D85-9559-5B845C14817E}"/>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id="{DF76495D-1B31-48AB-AB44-FF4B5B5461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E419BCA-E0F3-4E24-88B0-A8F4D30B0BDD}"/>
              </a:ext>
            </a:extLst>
          </p:cNvPr>
          <p:cNvSpPr>
            <a:spLocks noGrp="1"/>
          </p:cNvSpPr>
          <p:nvPr>
            <p:ph type="dt" sz="half" idx="10"/>
          </p:nvPr>
        </p:nvSpPr>
        <p:spPr/>
        <p:txBody>
          <a:bodyPr/>
          <a:lstStyle/>
          <a:p>
            <a:fld id="{22A44F23-FAEF-4975-A20E-BA47A7A9A558}" type="datetimeFigureOut">
              <a:rPr lang="de-CH" smtClean="0"/>
              <a:t>16.05.2023</a:t>
            </a:fld>
            <a:endParaRPr lang="de-CH"/>
          </a:p>
        </p:txBody>
      </p:sp>
      <p:sp>
        <p:nvSpPr>
          <p:cNvPr id="5" name="Fußzeilenplatzhalter 4">
            <a:extLst>
              <a:ext uri="{FF2B5EF4-FFF2-40B4-BE49-F238E27FC236}">
                <a16:creationId xmlns:a16="http://schemas.microsoft.com/office/drawing/2014/main" id="{596921E9-8BF8-4146-8850-0492EAC57E32}"/>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9C7EBC06-76BA-4454-BD76-191A39CCB027}"/>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4106225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AEAF0D-C466-4DBA-BF4F-66C36AD46CAE}"/>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7AF692F2-FF00-49F8-AE56-48FD9BD0F736}"/>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id="{C702B3E6-E20D-416C-B818-B6010CD1AF6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id="{65BCAD19-5B12-472B-8862-28B54B5BCFC4}"/>
              </a:ext>
            </a:extLst>
          </p:cNvPr>
          <p:cNvSpPr>
            <a:spLocks noGrp="1"/>
          </p:cNvSpPr>
          <p:nvPr>
            <p:ph type="dt" sz="half" idx="10"/>
          </p:nvPr>
        </p:nvSpPr>
        <p:spPr/>
        <p:txBody>
          <a:bodyPr/>
          <a:lstStyle/>
          <a:p>
            <a:fld id="{22A44F23-FAEF-4975-A20E-BA47A7A9A558}" type="datetimeFigureOut">
              <a:rPr lang="de-CH" smtClean="0"/>
              <a:t>16.05.2023</a:t>
            </a:fld>
            <a:endParaRPr lang="de-CH"/>
          </a:p>
        </p:txBody>
      </p:sp>
      <p:sp>
        <p:nvSpPr>
          <p:cNvPr id="6" name="Fußzeilenplatzhalter 5">
            <a:extLst>
              <a:ext uri="{FF2B5EF4-FFF2-40B4-BE49-F238E27FC236}">
                <a16:creationId xmlns:a16="http://schemas.microsoft.com/office/drawing/2014/main" id="{734A03A0-1A9D-4AA6-B260-5EF5AAD0E6B5}"/>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022179B8-6638-467B-9375-EE637498A35F}"/>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362599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DDFAA7-84C9-4136-ADFF-E22EE70285D9}"/>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id="{EC5C984A-7E3D-42B9-BF05-33F75AFF858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9D910DD3-A6AD-44E1-92A8-924592C514AC}"/>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id="{E567D74C-DF95-4FD3-AE44-872C0EDCAE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EC567209-2A20-4D1D-8C57-386608970A30}"/>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id="{C7C52A66-5172-434C-98E0-63B93DFE550D}"/>
              </a:ext>
            </a:extLst>
          </p:cNvPr>
          <p:cNvSpPr>
            <a:spLocks noGrp="1"/>
          </p:cNvSpPr>
          <p:nvPr>
            <p:ph type="dt" sz="half" idx="10"/>
          </p:nvPr>
        </p:nvSpPr>
        <p:spPr/>
        <p:txBody>
          <a:bodyPr/>
          <a:lstStyle/>
          <a:p>
            <a:fld id="{22A44F23-FAEF-4975-A20E-BA47A7A9A558}" type="datetimeFigureOut">
              <a:rPr lang="de-CH" smtClean="0"/>
              <a:t>16.05.2023</a:t>
            </a:fld>
            <a:endParaRPr lang="de-CH"/>
          </a:p>
        </p:txBody>
      </p:sp>
      <p:sp>
        <p:nvSpPr>
          <p:cNvPr id="8" name="Fußzeilenplatzhalter 7">
            <a:extLst>
              <a:ext uri="{FF2B5EF4-FFF2-40B4-BE49-F238E27FC236}">
                <a16:creationId xmlns:a16="http://schemas.microsoft.com/office/drawing/2014/main" id="{573DFAF0-8D37-464D-9306-0A525375728C}"/>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a16="http://schemas.microsoft.com/office/drawing/2014/main" id="{CEBDD807-D02A-402B-967B-73A12C5B816F}"/>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728589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2F81CC-2272-4807-8709-1B2E9F775599}"/>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B72C9792-00D4-4751-AED0-E4BB69ACA6D7}"/>
              </a:ext>
            </a:extLst>
          </p:cNvPr>
          <p:cNvSpPr>
            <a:spLocks noGrp="1"/>
          </p:cNvSpPr>
          <p:nvPr>
            <p:ph type="dt" sz="half" idx="10"/>
          </p:nvPr>
        </p:nvSpPr>
        <p:spPr/>
        <p:txBody>
          <a:bodyPr/>
          <a:lstStyle/>
          <a:p>
            <a:fld id="{22A44F23-FAEF-4975-A20E-BA47A7A9A558}" type="datetimeFigureOut">
              <a:rPr lang="de-CH" smtClean="0"/>
              <a:t>16.05.2023</a:t>
            </a:fld>
            <a:endParaRPr lang="de-CH"/>
          </a:p>
        </p:txBody>
      </p:sp>
      <p:sp>
        <p:nvSpPr>
          <p:cNvPr id="4" name="Fußzeilenplatzhalter 3">
            <a:extLst>
              <a:ext uri="{FF2B5EF4-FFF2-40B4-BE49-F238E27FC236}">
                <a16:creationId xmlns:a16="http://schemas.microsoft.com/office/drawing/2014/main" id="{67B7C9BA-1944-43EB-BEE6-A06C216977C4}"/>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a16="http://schemas.microsoft.com/office/drawing/2014/main" id="{8C99F0BF-53ED-46A9-992B-47F65B4E73C8}"/>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1409497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567DBD58-6127-46E4-B3A3-FD86CF7C4B93}"/>
              </a:ext>
            </a:extLst>
          </p:cNvPr>
          <p:cNvSpPr>
            <a:spLocks noGrp="1"/>
          </p:cNvSpPr>
          <p:nvPr>
            <p:ph type="dt" sz="half" idx="10"/>
          </p:nvPr>
        </p:nvSpPr>
        <p:spPr/>
        <p:txBody>
          <a:bodyPr/>
          <a:lstStyle/>
          <a:p>
            <a:fld id="{22A44F23-FAEF-4975-A20E-BA47A7A9A558}" type="datetimeFigureOut">
              <a:rPr lang="de-CH" smtClean="0"/>
              <a:t>16.05.2023</a:t>
            </a:fld>
            <a:endParaRPr lang="de-CH"/>
          </a:p>
        </p:txBody>
      </p:sp>
      <p:sp>
        <p:nvSpPr>
          <p:cNvPr id="3" name="Fußzeilenplatzhalter 2">
            <a:extLst>
              <a:ext uri="{FF2B5EF4-FFF2-40B4-BE49-F238E27FC236}">
                <a16:creationId xmlns:a16="http://schemas.microsoft.com/office/drawing/2014/main" id="{4170B930-1AF2-42FF-AF37-428452B0C31D}"/>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a16="http://schemas.microsoft.com/office/drawing/2014/main" id="{36D8F935-15BF-4460-854F-83B7F40D1E9A}"/>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3622605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1A2D28-CC13-4EAC-90F4-AFC4F5227116}"/>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id="{3E7A5B8D-0CC3-4C4E-A644-6D58A6E6AA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id="{FC5379AA-97BA-4FCE-A188-BB3DCF2C07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8F0615B-4CEA-4EFE-9AD1-2859556E72E1}"/>
              </a:ext>
            </a:extLst>
          </p:cNvPr>
          <p:cNvSpPr>
            <a:spLocks noGrp="1"/>
          </p:cNvSpPr>
          <p:nvPr>
            <p:ph type="dt" sz="half" idx="10"/>
          </p:nvPr>
        </p:nvSpPr>
        <p:spPr/>
        <p:txBody>
          <a:bodyPr/>
          <a:lstStyle/>
          <a:p>
            <a:fld id="{22A44F23-FAEF-4975-A20E-BA47A7A9A558}" type="datetimeFigureOut">
              <a:rPr lang="de-CH" smtClean="0"/>
              <a:t>16.05.2023</a:t>
            </a:fld>
            <a:endParaRPr lang="de-CH"/>
          </a:p>
        </p:txBody>
      </p:sp>
      <p:sp>
        <p:nvSpPr>
          <p:cNvPr id="6" name="Fußzeilenplatzhalter 5">
            <a:extLst>
              <a:ext uri="{FF2B5EF4-FFF2-40B4-BE49-F238E27FC236}">
                <a16:creationId xmlns:a16="http://schemas.microsoft.com/office/drawing/2014/main" id="{10D0DEE0-1A1C-4A58-AEEB-11DF45689068}"/>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B8732525-2014-4C7B-ADCC-F7A9F2D92628}"/>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1553058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CBFF67-80FA-4EDA-8518-7B063397F0F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id="{8BE15667-FA5D-4813-89D4-1BC36C9005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a16="http://schemas.microsoft.com/office/drawing/2014/main" id="{9E7BB9E8-228B-4116-A561-6E102B428E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34918EF-E7E1-44A3-8142-F378CFAD56A8}"/>
              </a:ext>
            </a:extLst>
          </p:cNvPr>
          <p:cNvSpPr>
            <a:spLocks noGrp="1"/>
          </p:cNvSpPr>
          <p:nvPr>
            <p:ph type="dt" sz="half" idx="10"/>
          </p:nvPr>
        </p:nvSpPr>
        <p:spPr/>
        <p:txBody>
          <a:bodyPr/>
          <a:lstStyle/>
          <a:p>
            <a:fld id="{22A44F23-FAEF-4975-A20E-BA47A7A9A558}" type="datetimeFigureOut">
              <a:rPr lang="de-CH" smtClean="0"/>
              <a:t>16.05.2023</a:t>
            </a:fld>
            <a:endParaRPr lang="de-CH"/>
          </a:p>
        </p:txBody>
      </p:sp>
      <p:sp>
        <p:nvSpPr>
          <p:cNvPr id="6" name="Fußzeilenplatzhalter 5">
            <a:extLst>
              <a:ext uri="{FF2B5EF4-FFF2-40B4-BE49-F238E27FC236}">
                <a16:creationId xmlns:a16="http://schemas.microsoft.com/office/drawing/2014/main" id="{B80B9096-6DC8-48B5-B870-460EE982EA91}"/>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DEB57356-D931-474F-AB56-4C9B4A541418}"/>
              </a:ext>
            </a:extLst>
          </p:cNvPr>
          <p:cNvSpPr>
            <a:spLocks noGrp="1"/>
          </p:cNvSpPr>
          <p:nvPr>
            <p:ph type="sldNum" sz="quarter" idx="12"/>
          </p:nvPr>
        </p:nvSpPr>
        <p:spPr/>
        <p:txBody>
          <a:bodyPr/>
          <a:lstStyle/>
          <a:p>
            <a:fld id="{9CB3014B-96CE-4378-91AE-FAED6AC06FD0}" type="slidenum">
              <a:rPr lang="de-CH" smtClean="0"/>
              <a:t>‹Nr.›</a:t>
            </a:fld>
            <a:endParaRPr lang="de-CH"/>
          </a:p>
        </p:txBody>
      </p:sp>
    </p:spTree>
    <p:extLst>
      <p:ext uri="{BB962C8B-B14F-4D97-AF65-F5344CB8AC3E}">
        <p14:creationId xmlns:p14="http://schemas.microsoft.com/office/powerpoint/2010/main" val="2590752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0F2A5B0-18E7-4765-BF59-D31B9FD670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id="{F4A48769-5FB0-4F4D-A2B1-9A0DCD09CD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2CFDC27F-141F-4616-B59A-96A97B157B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A44F23-FAEF-4975-A20E-BA47A7A9A558}" type="datetimeFigureOut">
              <a:rPr lang="de-CH" smtClean="0"/>
              <a:t>16.05.2023</a:t>
            </a:fld>
            <a:endParaRPr lang="de-CH"/>
          </a:p>
        </p:txBody>
      </p:sp>
      <p:sp>
        <p:nvSpPr>
          <p:cNvPr id="5" name="Fußzeilenplatzhalter 4">
            <a:extLst>
              <a:ext uri="{FF2B5EF4-FFF2-40B4-BE49-F238E27FC236}">
                <a16:creationId xmlns:a16="http://schemas.microsoft.com/office/drawing/2014/main" id="{DECA84DA-3E39-4160-B377-A78AD4C1E3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a16="http://schemas.microsoft.com/office/drawing/2014/main" id="{91DE905C-AC84-4B0E-8E0B-C89A151289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B3014B-96CE-4378-91AE-FAED6AC06FD0}" type="slidenum">
              <a:rPr lang="de-CH" smtClean="0"/>
              <a:t>‹Nr.›</a:t>
            </a:fld>
            <a:endParaRPr lang="de-CH"/>
          </a:p>
        </p:txBody>
      </p:sp>
    </p:spTree>
    <p:extLst>
      <p:ext uri="{BB962C8B-B14F-4D97-AF65-F5344CB8AC3E}">
        <p14:creationId xmlns:p14="http://schemas.microsoft.com/office/powerpoint/2010/main" val="13941664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fik 8" descr="Ein Bild, das Im Haus, Trainingsgerät enthält.&#10;&#10;Beschreibung automatisch generiert.">
            <a:extLst>
              <a:ext uri="{FF2B5EF4-FFF2-40B4-BE49-F238E27FC236}">
                <a16:creationId xmlns:a16="http://schemas.microsoft.com/office/drawing/2014/main" id="{5264E329-6B61-A4B6-65E9-265D32FF34C2}"/>
              </a:ext>
            </a:extLst>
          </p:cNvPr>
          <p:cNvPicPr>
            <a:picLocks noChangeAspect="1"/>
          </p:cNvPicPr>
          <p:nvPr/>
        </p:nvPicPr>
        <p:blipFill>
          <a:blip r:embed="rId2"/>
          <a:stretch>
            <a:fillRect/>
          </a:stretch>
        </p:blipFill>
        <p:spPr>
          <a:xfrm>
            <a:off x="-2517" y="-33898"/>
            <a:ext cx="12207051" cy="6895863"/>
          </a:xfrm>
          <a:prstGeom prst="rect">
            <a:avLst/>
          </a:prstGeom>
        </p:spPr>
      </p:pic>
      <p:sp>
        <p:nvSpPr>
          <p:cNvPr id="11" name="Titel 1">
            <a:extLst>
              <a:ext uri="{FF2B5EF4-FFF2-40B4-BE49-F238E27FC236}">
                <a16:creationId xmlns:a16="http://schemas.microsoft.com/office/drawing/2014/main" id="{A5EAAABC-AC63-0729-5500-FB560847E2EC}"/>
              </a:ext>
            </a:extLst>
          </p:cNvPr>
          <p:cNvSpPr>
            <a:spLocks noGrp="1"/>
          </p:cNvSpPr>
          <p:nvPr/>
        </p:nvSpPr>
        <p:spPr>
          <a:xfrm>
            <a:off x="1526231" y="4301656"/>
            <a:ext cx="9144000" cy="1351720"/>
          </a:xfrm>
          <a:prstGeom prst="rect">
            <a:avLst/>
          </a:prstGeom>
        </p:spPr>
        <p:txBody>
          <a:bodyPr vert="horz" lIns="91440" tIns="45720" rIns="91440" bIns="45720" rtlCol="0" anchor="ctr">
            <a:normAutofit fontScale="97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de-CH" sz="4800" dirty="0"/>
              <a:t>Cleverer Transfer: Mit Stolpersteinen richtig umgehen!</a:t>
            </a:r>
          </a:p>
        </p:txBody>
      </p:sp>
      <p:sp>
        <p:nvSpPr>
          <p:cNvPr id="14" name="Untertitel 2">
            <a:extLst>
              <a:ext uri="{FF2B5EF4-FFF2-40B4-BE49-F238E27FC236}">
                <a16:creationId xmlns:a16="http://schemas.microsoft.com/office/drawing/2014/main" id="{D7CBE934-8464-269A-C99B-97354BEC3A3E}"/>
              </a:ext>
            </a:extLst>
          </p:cNvPr>
          <p:cNvSpPr>
            <a:spLocks noGrp="1"/>
          </p:cNvSpPr>
          <p:nvPr/>
        </p:nvSpPr>
        <p:spPr>
          <a:xfrm>
            <a:off x="1419247" y="6090699"/>
            <a:ext cx="9144000" cy="51285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de-CH" sz="2200" dirty="0">
                <a:solidFill>
                  <a:schemeClr val="accent5"/>
                </a:solidFill>
              </a:rPr>
              <a:t>Argumente für Transfer-Coaches</a:t>
            </a:r>
          </a:p>
          <a:p>
            <a:endParaRPr lang="de-CH" dirty="0"/>
          </a:p>
        </p:txBody>
      </p:sp>
    </p:spTree>
    <p:extLst>
      <p:ext uri="{BB962C8B-B14F-4D97-AF65-F5344CB8AC3E}">
        <p14:creationId xmlns:p14="http://schemas.microsoft.com/office/powerpoint/2010/main" val="1337395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D9CEF4-494A-48E3-BA96-DC7EBDFA87F1}"/>
              </a:ext>
            </a:extLst>
          </p:cNvPr>
          <p:cNvSpPr>
            <a:spLocks noGrp="1"/>
          </p:cNvSpPr>
          <p:nvPr>
            <p:ph type="title"/>
          </p:nvPr>
        </p:nvSpPr>
        <p:spPr>
          <a:xfrm>
            <a:off x="958013" y="346953"/>
            <a:ext cx="10515600" cy="1325563"/>
          </a:xfrm>
        </p:spPr>
        <p:txBody>
          <a:bodyPr/>
          <a:lstStyle/>
          <a:p>
            <a:r>
              <a:rPr lang="de-CH" dirty="0"/>
              <a:t>Cleverer</a:t>
            </a:r>
            <a:r>
              <a:rPr lang="de-CH" sz="1800" b="1" i="0" u="none" strike="noStrike" baseline="0" dirty="0">
                <a:solidFill>
                  <a:srgbClr val="000000"/>
                </a:solidFill>
                <a:latin typeface="Arial" panose="020B0604020202020204" pitchFamily="34" charset="0"/>
              </a:rPr>
              <a:t> </a:t>
            </a:r>
            <a:r>
              <a:rPr lang="de-CH" dirty="0"/>
              <a:t>Transfer: Die grössten Stolpersteine…</a:t>
            </a:r>
            <a:br>
              <a:rPr lang="de-CH" dirty="0"/>
            </a:br>
            <a:r>
              <a:rPr lang="de-CH" sz="2200" dirty="0">
                <a:solidFill>
                  <a:schemeClr val="accent5"/>
                </a:solidFill>
                <a:latin typeface="+mn-lt"/>
                <a:ea typeface="+mn-ea"/>
                <a:cs typeface="+mn-cs"/>
              </a:rPr>
              <a:t>…und wie man mit ihnen umgeht</a:t>
            </a:r>
          </a:p>
        </p:txBody>
      </p:sp>
      <p:sp>
        <p:nvSpPr>
          <p:cNvPr id="3" name="Inhaltsplatzhalter 2">
            <a:extLst>
              <a:ext uri="{FF2B5EF4-FFF2-40B4-BE49-F238E27FC236}">
                <a16:creationId xmlns:a16="http://schemas.microsoft.com/office/drawing/2014/main" id="{3B6F47E3-96A5-46F8-9C07-ACB39F055654}"/>
              </a:ext>
            </a:extLst>
          </p:cNvPr>
          <p:cNvSpPr>
            <a:spLocks noGrp="1"/>
          </p:cNvSpPr>
          <p:nvPr>
            <p:ph idx="1"/>
          </p:nvPr>
        </p:nvSpPr>
        <p:spPr/>
        <p:txBody>
          <a:bodyPr/>
          <a:lstStyle/>
          <a:p>
            <a:r>
              <a:rPr lang="de-CH" dirty="0"/>
              <a:t>Aus internationalen Studien lassen sich kritische Faktoren für den Erfolg von Projekten zur Prävention von muskuloskelettalen Erkrankungen ableiten. Diese Stolpersteine gilt es beim Projekt «Cleverer Transfer» besonders zu beachten.</a:t>
            </a:r>
          </a:p>
          <a:p>
            <a:r>
              <a:rPr lang="de-CH" dirty="0"/>
              <a:t>Zu den grössten Stolpersteinen zählen der Zeitdruck, Ressourcenmangel, ungenügendes Führungsverhalten, geringe Partizipation sowie Abneigung gegen Veränderung.</a:t>
            </a:r>
          </a:p>
          <a:p>
            <a:r>
              <a:rPr lang="de-CH" dirty="0"/>
              <a:t>Diese Präsentation liefert die Argumente für den richtigen Umgang mit den Stolpersteinen.</a:t>
            </a:r>
          </a:p>
        </p:txBody>
      </p:sp>
    </p:spTree>
    <p:extLst>
      <p:ext uri="{BB962C8B-B14F-4D97-AF65-F5344CB8AC3E}">
        <p14:creationId xmlns:p14="http://schemas.microsoft.com/office/powerpoint/2010/main" val="3596540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453B1A-5840-430B-9665-BE77C6BF30D1}"/>
              </a:ext>
            </a:extLst>
          </p:cNvPr>
          <p:cNvSpPr>
            <a:spLocks noGrp="1"/>
          </p:cNvSpPr>
          <p:nvPr>
            <p:ph type="title"/>
          </p:nvPr>
        </p:nvSpPr>
        <p:spPr/>
        <p:txBody>
          <a:bodyPr>
            <a:normAutofit/>
          </a:bodyPr>
          <a:lstStyle/>
          <a:p>
            <a:r>
              <a:rPr lang="de-CH" dirty="0"/>
              <a:t>Stolpersteine im Fokus</a:t>
            </a:r>
            <a:br>
              <a:rPr lang="de-CH" dirty="0"/>
            </a:br>
            <a:r>
              <a:rPr lang="de-CH" sz="2200" dirty="0">
                <a:solidFill>
                  <a:schemeClr val="accent5"/>
                </a:solidFill>
                <a:latin typeface="+mn-lt"/>
                <a:ea typeface="+mn-ea"/>
                <a:cs typeface="+mn-cs"/>
              </a:rPr>
              <a:t>Problemstellung, Lösungsansätze und Argumentarien</a:t>
            </a:r>
          </a:p>
        </p:txBody>
      </p:sp>
      <p:pic>
        <p:nvPicPr>
          <p:cNvPr id="5" name="Inhaltsplatzhalter 4">
            <a:extLst>
              <a:ext uri="{FF2B5EF4-FFF2-40B4-BE49-F238E27FC236}">
                <a16:creationId xmlns:a16="http://schemas.microsoft.com/office/drawing/2014/main" id="{5A995B12-F09E-4498-8E25-98D7E2182720}"/>
              </a:ext>
            </a:extLst>
          </p:cNvPr>
          <p:cNvPicPr>
            <a:picLocks noGrp="1" noChangeAspect="1"/>
          </p:cNvPicPr>
          <p:nvPr>
            <p:ph idx="1"/>
          </p:nvPr>
        </p:nvPicPr>
        <p:blipFill>
          <a:blip r:embed="rId2"/>
          <a:stretch>
            <a:fillRect/>
          </a:stretch>
        </p:blipFill>
        <p:spPr>
          <a:xfrm>
            <a:off x="3447714" y="1776198"/>
            <a:ext cx="5296572" cy="4351338"/>
          </a:xfrm>
        </p:spPr>
      </p:pic>
    </p:spTree>
    <p:extLst>
      <p:ext uri="{BB962C8B-B14F-4D97-AF65-F5344CB8AC3E}">
        <p14:creationId xmlns:p14="http://schemas.microsoft.com/office/powerpoint/2010/main" val="166130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4F7D51-C8D0-453A-90F2-76F323902C80}"/>
              </a:ext>
            </a:extLst>
          </p:cNvPr>
          <p:cNvSpPr>
            <a:spLocks noGrp="1"/>
          </p:cNvSpPr>
          <p:nvPr>
            <p:ph type="title"/>
          </p:nvPr>
        </p:nvSpPr>
        <p:spPr/>
        <p:txBody>
          <a:bodyPr>
            <a:normAutofit/>
          </a:bodyPr>
          <a:lstStyle/>
          <a:p>
            <a:r>
              <a:rPr lang="de-CH" dirty="0"/>
              <a:t>Zeitdruck</a:t>
            </a:r>
            <a:br>
              <a:rPr lang="de-CH" dirty="0"/>
            </a:br>
            <a:r>
              <a:rPr lang="de-CH" sz="2200" dirty="0">
                <a:solidFill>
                  <a:schemeClr val="accent5"/>
                </a:solidFill>
                <a:latin typeface="+mn-lt"/>
                <a:ea typeface="+mn-ea"/>
                <a:cs typeface="+mn-cs"/>
              </a:rPr>
              <a:t>Mit der nötigen Übung spart man Zeit – auf Dauer!</a:t>
            </a:r>
          </a:p>
        </p:txBody>
      </p:sp>
      <p:graphicFrame>
        <p:nvGraphicFramePr>
          <p:cNvPr id="4" name="Tabelle 4">
            <a:extLst>
              <a:ext uri="{FF2B5EF4-FFF2-40B4-BE49-F238E27FC236}">
                <a16:creationId xmlns:a16="http://schemas.microsoft.com/office/drawing/2014/main" id="{F27C9B91-B400-485A-94D9-F0EC267C280E}"/>
              </a:ext>
            </a:extLst>
          </p:cNvPr>
          <p:cNvGraphicFramePr>
            <a:graphicFrameLocks noGrp="1"/>
          </p:cNvGraphicFramePr>
          <p:nvPr>
            <p:ph idx="1"/>
            <p:extLst>
              <p:ext uri="{D42A27DB-BD31-4B8C-83A1-F6EECF244321}">
                <p14:modId xmlns:p14="http://schemas.microsoft.com/office/powerpoint/2010/main" val="503686869"/>
              </p:ext>
            </p:extLst>
          </p:nvPr>
        </p:nvGraphicFramePr>
        <p:xfrm>
          <a:off x="838200" y="1825625"/>
          <a:ext cx="10515600" cy="3840480"/>
        </p:xfrm>
        <a:graphic>
          <a:graphicData uri="http://schemas.openxmlformats.org/drawingml/2006/table">
            <a:tbl>
              <a:tblPr firstRow="1" bandRow="1">
                <a:tableStyleId>{5C22544A-7EE6-4342-B048-85BDC9FD1C3A}</a:tableStyleId>
              </a:tblPr>
              <a:tblGrid>
                <a:gridCol w="2489886">
                  <a:extLst>
                    <a:ext uri="{9D8B030D-6E8A-4147-A177-3AD203B41FA5}">
                      <a16:colId xmlns:a16="http://schemas.microsoft.com/office/drawing/2014/main" val="1693754263"/>
                    </a:ext>
                  </a:extLst>
                </a:gridCol>
                <a:gridCol w="8025714">
                  <a:extLst>
                    <a:ext uri="{9D8B030D-6E8A-4147-A177-3AD203B41FA5}">
                      <a16:colId xmlns:a16="http://schemas.microsoft.com/office/drawing/2014/main" val="420400055"/>
                    </a:ext>
                  </a:extLst>
                </a:gridCol>
              </a:tblGrid>
              <a:tr h="370840">
                <a:tc>
                  <a:txBody>
                    <a:bodyPr/>
                    <a:lstStyle/>
                    <a:p>
                      <a:r>
                        <a:rPr lang="de-CH" sz="2400" dirty="0"/>
                        <a:t>Stolperstein</a:t>
                      </a:r>
                      <a:endParaRPr lang="de-CH" sz="2200" kern="1200" dirty="0">
                        <a:solidFill>
                          <a:schemeClr val="accent5"/>
                        </a:solidFill>
                        <a:latin typeface="+mn-lt"/>
                        <a:ea typeface="+mn-ea"/>
                        <a:cs typeface="+mn-cs"/>
                      </a:endParaRPr>
                    </a:p>
                  </a:txBody>
                  <a:tcPr/>
                </a:tc>
                <a:tc>
                  <a:txBody>
                    <a:bodyPr/>
                    <a:lstStyle/>
                    <a:p>
                      <a:r>
                        <a:rPr lang="de-CH" dirty="0"/>
                        <a:t>Mitarbeitende in Pflege und Betreuung stehen unter grossem Zeitdruck. Hilfsmittel werden beim Transfer nicht eingesetzt, präventions- und ressourcenorientierte Arbeitsweisen auch nicht. Für den Cleveren Transfer haben die Mitarbeitenden keine Zeit.</a:t>
                      </a:r>
                    </a:p>
                  </a:txBody>
                  <a:tcPr/>
                </a:tc>
                <a:extLst>
                  <a:ext uri="{0D108BD9-81ED-4DB2-BD59-A6C34878D82A}">
                    <a16:rowId xmlns:a16="http://schemas.microsoft.com/office/drawing/2014/main" val="1967023362"/>
                  </a:ext>
                </a:extLst>
              </a:tr>
              <a:tr h="370840">
                <a:tc>
                  <a:txBody>
                    <a:bodyPr/>
                    <a:lstStyle/>
                    <a:p>
                      <a:r>
                        <a:rPr lang="de-CH" sz="2400" dirty="0"/>
                        <a:t>Lösungsansatz</a:t>
                      </a:r>
                      <a:endParaRPr lang="de-CH" sz="2200" kern="1200" dirty="0">
                        <a:solidFill>
                          <a:schemeClr val="accent5"/>
                        </a:solidFill>
                        <a:latin typeface="+mn-lt"/>
                        <a:ea typeface="+mn-ea"/>
                        <a:cs typeface="+mn-cs"/>
                      </a:endParaRPr>
                    </a:p>
                  </a:txBody>
                  <a:tcPr/>
                </a:tc>
                <a:tc>
                  <a:txBody>
                    <a:bodyPr/>
                    <a:lstStyle/>
                    <a:p>
                      <a:r>
                        <a:rPr lang="de-CH" dirty="0"/>
                        <a:t>Der Clevere Transfer braucht nicht mehr Zeit, sondern Übung. Gezieltes Üben führt dazu, dass der Clevere Transfer nicht nur die Gesundheit schützt, sondern den Mitarbeitenden und dem Betrieb auf lange Frist auch viel Zeit spart. Die Lösungen sind somit «Üben» und «langfristiges Denken». </a:t>
                      </a:r>
                    </a:p>
                  </a:txBody>
                  <a:tcPr/>
                </a:tc>
                <a:extLst>
                  <a:ext uri="{0D108BD9-81ED-4DB2-BD59-A6C34878D82A}">
                    <a16:rowId xmlns:a16="http://schemas.microsoft.com/office/drawing/2014/main" val="2512545143"/>
                  </a:ext>
                </a:extLst>
              </a:tr>
              <a:tr h="370840">
                <a:tc>
                  <a:txBody>
                    <a:bodyPr/>
                    <a:lstStyle/>
                    <a:p>
                      <a:r>
                        <a:rPr lang="de-CH" sz="2400" dirty="0"/>
                        <a:t>Argumentarium</a:t>
                      </a:r>
                      <a:endParaRPr lang="de-CH" sz="2200" kern="1200" dirty="0">
                        <a:solidFill>
                          <a:schemeClr val="accent5"/>
                        </a:solidFill>
                        <a:latin typeface="+mn-lt"/>
                        <a:ea typeface="+mn-ea"/>
                        <a:cs typeface="+mn-cs"/>
                      </a:endParaRPr>
                    </a:p>
                  </a:txBody>
                  <a:tcPr/>
                </a:tc>
                <a:tc>
                  <a:txBody>
                    <a:bodyPr/>
                    <a:lstStyle/>
                    <a:p>
                      <a:r>
                        <a:rPr lang="de-CH" b="1" dirty="0"/>
                        <a:t>Mitarbeitende</a:t>
                      </a:r>
                      <a:r>
                        <a:rPr lang="de-CH" dirty="0"/>
                        <a:t>: Ich habe für diese Arbeitsweise keine Zeit im Alltag.</a:t>
                      </a:r>
                    </a:p>
                    <a:p>
                      <a:r>
                        <a:rPr lang="de-CH" b="1" dirty="0"/>
                        <a:t>Führung</a:t>
                      </a:r>
                      <a:r>
                        <a:rPr lang="de-CH" dirty="0"/>
                        <a:t>: Mit der nötigen Übung sparst du Zeit. Wir geben dir die Zeit.</a:t>
                      </a:r>
                    </a:p>
                    <a:p>
                      <a:endParaRPr lang="de-CH" dirty="0"/>
                    </a:p>
                    <a:p>
                      <a:r>
                        <a:rPr lang="de-CH" b="1" dirty="0"/>
                        <a:t>Mitarbeitende</a:t>
                      </a:r>
                      <a:r>
                        <a:rPr lang="de-CH" dirty="0"/>
                        <a:t>: Für die Schulung / das Üben haben wir keine Zeit.</a:t>
                      </a:r>
                    </a:p>
                    <a:p>
                      <a:r>
                        <a:rPr lang="de-CH" b="1" dirty="0"/>
                        <a:t>Führung</a:t>
                      </a:r>
                      <a:r>
                        <a:rPr lang="de-CH" dirty="0"/>
                        <a:t>: Wir fangen klein an und üben wenige Situationen. So klappts.</a:t>
                      </a:r>
                    </a:p>
                  </a:txBody>
                  <a:tcPr/>
                </a:tc>
                <a:extLst>
                  <a:ext uri="{0D108BD9-81ED-4DB2-BD59-A6C34878D82A}">
                    <a16:rowId xmlns:a16="http://schemas.microsoft.com/office/drawing/2014/main" val="590437341"/>
                  </a:ext>
                </a:extLst>
              </a:tr>
            </a:tbl>
          </a:graphicData>
        </a:graphic>
      </p:graphicFrame>
    </p:spTree>
    <p:extLst>
      <p:ext uri="{BB962C8B-B14F-4D97-AF65-F5344CB8AC3E}">
        <p14:creationId xmlns:p14="http://schemas.microsoft.com/office/powerpoint/2010/main" val="3167149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766F78-6802-4F1B-A9D3-ED9EEECBAD4D}"/>
              </a:ext>
            </a:extLst>
          </p:cNvPr>
          <p:cNvSpPr>
            <a:spLocks noGrp="1"/>
          </p:cNvSpPr>
          <p:nvPr>
            <p:ph type="title"/>
          </p:nvPr>
        </p:nvSpPr>
        <p:spPr/>
        <p:txBody>
          <a:bodyPr>
            <a:normAutofit fontScale="90000"/>
          </a:bodyPr>
          <a:lstStyle/>
          <a:p>
            <a:r>
              <a:rPr lang="de-CH" dirty="0"/>
              <a:t>Ressourcenmangel</a:t>
            </a:r>
            <a:br>
              <a:rPr lang="de-CH" dirty="0"/>
            </a:br>
            <a:r>
              <a:rPr lang="de-CH" sz="2400" dirty="0">
                <a:solidFill>
                  <a:schemeClr val="accent5"/>
                </a:solidFill>
                <a:latin typeface="+mn-lt"/>
                <a:ea typeface="+mn-ea"/>
                <a:cs typeface="+mn-cs"/>
              </a:rPr>
              <a:t>Transfers in Zusammenarbeit mit den Menschen mit Unterstützungsbedarf – und es klappt</a:t>
            </a:r>
          </a:p>
        </p:txBody>
      </p:sp>
      <p:graphicFrame>
        <p:nvGraphicFramePr>
          <p:cNvPr id="4" name="Tabelle 4">
            <a:extLst>
              <a:ext uri="{FF2B5EF4-FFF2-40B4-BE49-F238E27FC236}">
                <a16:creationId xmlns:a16="http://schemas.microsoft.com/office/drawing/2014/main" id="{1A43F5BC-FA93-4722-A729-1BF7418DD15D}"/>
              </a:ext>
            </a:extLst>
          </p:cNvPr>
          <p:cNvGraphicFramePr>
            <a:graphicFrameLocks noGrp="1"/>
          </p:cNvGraphicFramePr>
          <p:nvPr>
            <p:ph idx="1"/>
            <p:extLst>
              <p:ext uri="{D42A27DB-BD31-4B8C-83A1-F6EECF244321}">
                <p14:modId xmlns:p14="http://schemas.microsoft.com/office/powerpoint/2010/main" val="230202443"/>
              </p:ext>
            </p:extLst>
          </p:nvPr>
        </p:nvGraphicFramePr>
        <p:xfrm>
          <a:off x="838200" y="1825625"/>
          <a:ext cx="10515600" cy="3291840"/>
        </p:xfrm>
        <a:graphic>
          <a:graphicData uri="http://schemas.openxmlformats.org/drawingml/2006/table">
            <a:tbl>
              <a:tblPr firstRow="1" bandRow="1">
                <a:tableStyleId>{5C22544A-7EE6-4342-B048-85BDC9FD1C3A}</a:tableStyleId>
              </a:tblPr>
              <a:tblGrid>
                <a:gridCol w="2209800">
                  <a:extLst>
                    <a:ext uri="{9D8B030D-6E8A-4147-A177-3AD203B41FA5}">
                      <a16:colId xmlns:a16="http://schemas.microsoft.com/office/drawing/2014/main" val="2034874967"/>
                    </a:ext>
                  </a:extLst>
                </a:gridCol>
                <a:gridCol w="8305800">
                  <a:extLst>
                    <a:ext uri="{9D8B030D-6E8A-4147-A177-3AD203B41FA5}">
                      <a16:colId xmlns:a16="http://schemas.microsoft.com/office/drawing/2014/main" val="264244194"/>
                    </a:ext>
                  </a:extLst>
                </a:gridCol>
              </a:tblGrid>
              <a:tr h="370840">
                <a:tc>
                  <a:txBody>
                    <a:bodyPr/>
                    <a:lstStyle/>
                    <a:p>
                      <a:r>
                        <a:rPr lang="de-CH" sz="2400" dirty="0"/>
                        <a:t>Stolperstein</a:t>
                      </a:r>
                      <a:endParaRPr lang="de-CH" sz="2200" kern="1200" dirty="0">
                        <a:solidFill>
                          <a:schemeClr val="accent5"/>
                        </a:solidFill>
                        <a:latin typeface="+mn-lt"/>
                        <a:ea typeface="+mn-ea"/>
                        <a:cs typeface="+mn-cs"/>
                      </a:endParaRPr>
                    </a:p>
                  </a:txBody>
                  <a:tcPr/>
                </a:tc>
                <a:tc>
                  <a:txBody>
                    <a:bodyPr/>
                    <a:lstStyle/>
                    <a:p>
                      <a:r>
                        <a:rPr lang="de-CH" dirty="0"/>
                        <a:t>Oft müssen Mitarbeitende aus Pflege und Betreuung viel Arbeit mit wenig Personal erledigen. Kurzfristige Veränderungen der Arbeitspläne, Ausfälle und Kündigungen erschweren die Situation zusätzlich. </a:t>
                      </a:r>
                    </a:p>
                  </a:txBody>
                  <a:tcPr/>
                </a:tc>
                <a:extLst>
                  <a:ext uri="{0D108BD9-81ED-4DB2-BD59-A6C34878D82A}">
                    <a16:rowId xmlns:a16="http://schemas.microsoft.com/office/drawing/2014/main" val="1165074309"/>
                  </a:ext>
                </a:extLst>
              </a:tr>
              <a:tr h="370840">
                <a:tc>
                  <a:txBody>
                    <a:bodyPr/>
                    <a:lstStyle/>
                    <a:p>
                      <a:r>
                        <a:rPr lang="de-CH" sz="2400" dirty="0"/>
                        <a:t>Lösungsansatz</a:t>
                      </a:r>
                      <a:endParaRPr lang="de-CH" dirty="0"/>
                    </a:p>
                  </a:txBody>
                  <a:tcPr/>
                </a:tc>
                <a:tc>
                  <a:txBody>
                    <a:bodyPr/>
                    <a:lstStyle/>
                    <a:p>
                      <a:r>
                        <a:rPr lang="de-CH" dirty="0"/>
                        <a:t>Mit dem Cleveren Transfer können Transfersituationen von den Mitarbeitenden vermehrt allein unter Aktivierung der Ressourcen der Menschen mit Unterstützungsbedarf bewältigt werden. </a:t>
                      </a:r>
                    </a:p>
                  </a:txBody>
                  <a:tcPr/>
                </a:tc>
                <a:extLst>
                  <a:ext uri="{0D108BD9-81ED-4DB2-BD59-A6C34878D82A}">
                    <a16:rowId xmlns:a16="http://schemas.microsoft.com/office/drawing/2014/main" val="3459186744"/>
                  </a:ext>
                </a:extLst>
              </a:tr>
              <a:tr h="370840">
                <a:tc>
                  <a:txBody>
                    <a:bodyPr/>
                    <a:lstStyle/>
                    <a:p>
                      <a:r>
                        <a:rPr lang="de-CH" sz="2400" dirty="0"/>
                        <a:t>Argumentarium</a:t>
                      </a:r>
                    </a:p>
                  </a:txBody>
                  <a:tcPr/>
                </a:tc>
                <a:tc>
                  <a:txBody>
                    <a:bodyPr/>
                    <a:lstStyle/>
                    <a:p>
                      <a:r>
                        <a:rPr lang="de-CH" b="1" dirty="0"/>
                        <a:t>Mitarbeitende</a:t>
                      </a:r>
                      <a:r>
                        <a:rPr lang="de-CH" dirty="0"/>
                        <a:t>: Wir sind zu wenig Leute für diese Arbeitsweise.</a:t>
                      </a:r>
                    </a:p>
                    <a:p>
                      <a:r>
                        <a:rPr lang="de-CH" b="1" dirty="0"/>
                        <a:t>Führung</a:t>
                      </a:r>
                      <a:r>
                        <a:rPr lang="de-CH" dirty="0"/>
                        <a:t>: Mit dieser Arbeitsweise können viele Transfers alleine gemacht werden.</a:t>
                      </a:r>
                    </a:p>
                    <a:p>
                      <a:endParaRPr lang="de-CH" dirty="0"/>
                    </a:p>
                    <a:p>
                      <a:r>
                        <a:rPr lang="de-CH" b="1" dirty="0"/>
                        <a:t>Mitarbeitende</a:t>
                      </a:r>
                      <a:r>
                        <a:rPr lang="de-CH" dirty="0"/>
                        <a:t>: Wir haben zu wenig Personal.</a:t>
                      </a:r>
                    </a:p>
                    <a:p>
                      <a:r>
                        <a:rPr lang="de-CH" b="1" dirty="0"/>
                        <a:t>Führung</a:t>
                      </a:r>
                      <a:r>
                        <a:rPr lang="de-CH" dirty="0"/>
                        <a:t>: Nutzt die Ressourcen der Menschen mit Unterstützungsbedarf. </a:t>
                      </a:r>
                    </a:p>
                  </a:txBody>
                  <a:tcPr/>
                </a:tc>
                <a:extLst>
                  <a:ext uri="{0D108BD9-81ED-4DB2-BD59-A6C34878D82A}">
                    <a16:rowId xmlns:a16="http://schemas.microsoft.com/office/drawing/2014/main" val="1927786482"/>
                  </a:ext>
                </a:extLst>
              </a:tr>
            </a:tbl>
          </a:graphicData>
        </a:graphic>
      </p:graphicFrame>
    </p:spTree>
    <p:extLst>
      <p:ext uri="{BB962C8B-B14F-4D97-AF65-F5344CB8AC3E}">
        <p14:creationId xmlns:p14="http://schemas.microsoft.com/office/powerpoint/2010/main" val="2884794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664C95-AEE4-496A-8061-D2882CEEF951}"/>
              </a:ext>
            </a:extLst>
          </p:cNvPr>
          <p:cNvSpPr>
            <a:spLocks noGrp="1"/>
          </p:cNvSpPr>
          <p:nvPr>
            <p:ph type="title"/>
          </p:nvPr>
        </p:nvSpPr>
        <p:spPr/>
        <p:txBody>
          <a:bodyPr>
            <a:normAutofit/>
          </a:bodyPr>
          <a:lstStyle/>
          <a:p>
            <a:r>
              <a:rPr lang="de-CH" dirty="0"/>
              <a:t>Partizipation</a:t>
            </a:r>
            <a:br>
              <a:rPr lang="de-CH" dirty="0"/>
            </a:br>
            <a:r>
              <a:rPr lang="de-CH" sz="2400" dirty="0">
                <a:solidFill>
                  <a:schemeClr val="accent5"/>
                </a:solidFill>
                <a:latin typeface="+mn-lt"/>
                <a:ea typeface="+mn-ea"/>
                <a:cs typeface="+mn-cs"/>
              </a:rPr>
              <a:t>Entscheidungen gemeinsam fällen – Veränderung annehmen</a:t>
            </a:r>
          </a:p>
        </p:txBody>
      </p:sp>
      <p:graphicFrame>
        <p:nvGraphicFramePr>
          <p:cNvPr id="4" name="Tabelle 4">
            <a:extLst>
              <a:ext uri="{FF2B5EF4-FFF2-40B4-BE49-F238E27FC236}">
                <a16:creationId xmlns:a16="http://schemas.microsoft.com/office/drawing/2014/main" id="{18F73F71-3368-42A3-A28B-8A1D2CB17C4A}"/>
              </a:ext>
            </a:extLst>
          </p:cNvPr>
          <p:cNvGraphicFramePr>
            <a:graphicFrameLocks noGrp="1"/>
          </p:cNvGraphicFramePr>
          <p:nvPr>
            <p:ph idx="1"/>
            <p:extLst>
              <p:ext uri="{D42A27DB-BD31-4B8C-83A1-F6EECF244321}">
                <p14:modId xmlns:p14="http://schemas.microsoft.com/office/powerpoint/2010/main" val="2081547249"/>
              </p:ext>
            </p:extLst>
          </p:nvPr>
        </p:nvGraphicFramePr>
        <p:xfrm>
          <a:off x="838200" y="1825625"/>
          <a:ext cx="10515600" cy="4114800"/>
        </p:xfrm>
        <a:graphic>
          <a:graphicData uri="http://schemas.openxmlformats.org/drawingml/2006/table">
            <a:tbl>
              <a:tblPr firstRow="1" bandRow="1">
                <a:tableStyleId>{5C22544A-7EE6-4342-B048-85BDC9FD1C3A}</a:tableStyleId>
              </a:tblPr>
              <a:tblGrid>
                <a:gridCol w="2036805">
                  <a:extLst>
                    <a:ext uri="{9D8B030D-6E8A-4147-A177-3AD203B41FA5}">
                      <a16:colId xmlns:a16="http://schemas.microsoft.com/office/drawing/2014/main" val="947319839"/>
                    </a:ext>
                  </a:extLst>
                </a:gridCol>
                <a:gridCol w="8478795">
                  <a:extLst>
                    <a:ext uri="{9D8B030D-6E8A-4147-A177-3AD203B41FA5}">
                      <a16:colId xmlns:a16="http://schemas.microsoft.com/office/drawing/2014/main" val="2241437170"/>
                    </a:ext>
                  </a:extLst>
                </a:gridCol>
              </a:tblGrid>
              <a:tr h="370840">
                <a:tc>
                  <a:txBody>
                    <a:bodyPr/>
                    <a:lstStyle/>
                    <a:p>
                      <a:r>
                        <a:rPr lang="de-CH" sz="2400" dirty="0"/>
                        <a:t>Stolperstein</a:t>
                      </a:r>
                      <a:endParaRPr lang="de-CH" sz="2200" kern="1200" dirty="0">
                        <a:solidFill>
                          <a:schemeClr val="accent5"/>
                        </a:solidFill>
                        <a:latin typeface="+mn-lt"/>
                        <a:ea typeface="+mn-ea"/>
                        <a:cs typeface="+mn-cs"/>
                      </a:endParaRPr>
                    </a:p>
                  </a:txBody>
                  <a:tcPr/>
                </a:tc>
                <a:tc>
                  <a:txBody>
                    <a:bodyPr/>
                    <a:lstStyle/>
                    <a:p>
                      <a:r>
                        <a:rPr lang="de-CH" dirty="0"/>
                        <a:t>Der Clevere Transfer verändert die Arbeitsweise der Mitarbeitenden nachhaltig und tiefgreifend. Veränderungen stossen häufig auf Widerstände, weil das Bewusstsein für die positiven Auswirkungen der Änderung noch nicht vorhanden ist. Am Bekannten wird festgehalten und Neues abgelehnt. </a:t>
                      </a:r>
                    </a:p>
                  </a:txBody>
                  <a:tcPr/>
                </a:tc>
                <a:extLst>
                  <a:ext uri="{0D108BD9-81ED-4DB2-BD59-A6C34878D82A}">
                    <a16:rowId xmlns:a16="http://schemas.microsoft.com/office/drawing/2014/main" val="560422359"/>
                  </a:ext>
                </a:extLst>
              </a:tr>
              <a:tr h="370840">
                <a:tc>
                  <a:txBody>
                    <a:bodyPr/>
                    <a:lstStyle/>
                    <a:p>
                      <a:r>
                        <a:rPr lang="de-CH" sz="2400" dirty="0"/>
                        <a:t>Lösungsansatz</a:t>
                      </a:r>
                      <a:endParaRPr lang="de-CH" sz="2200" kern="1200" dirty="0">
                        <a:solidFill>
                          <a:schemeClr val="accent5"/>
                        </a:solidFill>
                        <a:latin typeface="+mn-lt"/>
                        <a:ea typeface="+mn-ea"/>
                        <a:cs typeface="+mn-cs"/>
                      </a:endParaRPr>
                    </a:p>
                  </a:txBody>
                  <a:tcPr/>
                </a:tc>
                <a:tc>
                  <a:txBody>
                    <a:bodyPr/>
                    <a:lstStyle/>
                    <a:p>
                      <a:r>
                        <a:rPr lang="de-CH" dirty="0"/>
                        <a:t>Damit die Veränderungen von den Mitarbeitenden angenommen werden, ist deren Einbezug in die Entscheidungs- und Veränderungsprozesse ganz wichtig. Von der Auswahl der Hilfsmittel bis zur Termineinladung für die Schulungen gibt es viele Möglichkeiten, wie Mitarbeitende partizipieren und die Veränderung mittragen können. Nutzen Sie diese Chancen.</a:t>
                      </a:r>
                    </a:p>
                  </a:txBody>
                  <a:tcPr/>
                </a:tc>
                <a:extLst>
                  <a:ext uri="{0D108BD9-81ED-4DB2-BD59-A6C34878D82A}">
                    <a16:rowId xmlns:a16="http://schemas.microsoft.com/office/drawing/2014/main" val="3855247316"/>
                  </a:ext>
                </a:extLst>
              </a:tr>
              <a:tr h="370840">
                <a:tc>
                  <a:txBody>
                    <a:bodyPr/>
                    <a:lstStyle/>
                    <a:p>
                      <a:r>
                        <a:rPr lang="de-CH" sz="2400" dirty="0"/>
                        <a:t>Beispiele</a:t>
                      </a:r>
                      <a:endParaRPr lang="de-CH" sz="2200" kern="1200" dirty="0">
                        <a:solidFill>
                          <a:schemeClr val="accent5"/>
                        </a:solidFill>
                        <a:latin typeface="+mn-lt"/>
                        <a:ea typeface="+mn-ea"/>
                        <a:cs typeface="+mn-cs"/>
                      </a:endParaRPr>
                    </a:p>
                  </a:txBody>
                  <a:tcPr/>
                </a:tc>
                <a:tc>
                  <a:txBody>
                    <a:bodyPr/>
                    <a:lstStyle/>
                    <a:p>
                      <a:pPr marL="285750" indent="-285750">
                        <a:buFontTx/>
                        <a:buChar char="-"/>
                      </a:pPr>
                      <a:r>
                        <a:rPr lang="de-CH" dirty="0"/>
                        <a:t>Auswahl der Hilfsmittel</a:t>
                      </a:r>
                    </a:p>
                    <a:p>
                      <a:pPr marL="285750" indent="-285750">
                        <a:buFontTx/>
                        <a:buChar char="-"/>
                      </a:pPr>
                      <a:r>
                        <a:rPr lang="de-CH" dirty="0"/>
                        <a:t>Ausbildung zum Transfer-Coach für alle möglich</a:t>
                      </a:r>
                    </a:p>
                    <a:p>
                      <a:pPr marL="285750" indent="-285750">
                        <a:buFontTx/>
                        <a:buChar char="-"/>
                      </a:pPr>
                      <a:r>
                        <a:rPr lang="de-CH" dirty="0"/>
                        <a:t>Auswahl der Transfersituationen</a:t>
                      </a:r>
                    </a:p>
                    <a:p>
                      <a:pPr marL="285750" indent="-285750">
                        <a:buFontTx/>
                        <a:buChar char="-"/>
                      </a:pPr>
                      <a:r>
                        <a:rPr lang="de-CH" dirty="0"/>
                        <a:t>Feedback an Pflegedienstleitung</a:t>
                      </a:r>
                    </a:p>
                    <a:p>
                      <a:pPr marL="285750" indent="-285750">
                        <a:buFontTx/>
                        <a:buChar char="-"/>
                      </a:pPr>
                      <a:r>
                        <a:rPr lang="de-CH" dirty="0"/>
                        <a:t>Gegenseitiges Coaching</a:t>
                      </a:r>
                    </a:p>
                  </a:txBody>
                  <a:tcPr/>
                </a:tc>
                <a:extLst>
                  <a:ext uri="{0D108BD9-81ED-4DB2-BD59-A6C34878D82A}">
                    <a16:rowId xmlns:a16="http://schemas.microsoft.com/office/drawing/2014/main" val="3323773200"/>
                  </a:ext>
                </a:extLst>
              </a:tr>
            </a:tbl>
          </a:graphicData>
        </a:graphic>
      </p:graphicFrame>
    </p:spTree>
    <p:extLst>
      <p:ext uri="{BB962C8B-B14F-4D97-AF65-F5344CB8AC3E}">
        <p14:creationId xmlns:p14="http://schemas.microsoft.com/office/powerpoint/2010/main" val="4113528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B45381-EBE8-4F11-8719-D3D050EC7521}"/>
              </a:ext>
            </a:extLst>
          </p:cNvPr>
          <p:cNvSpPr>
            <a:spLocks noGrp="1"/>
          </p:cNvSpPr>
          <p:nvPr>
            <p:ph type="title"/>
          </p:nvPr>
        </p:nvSpPr>
        <p:spPr/>
        <p:txBody>
          <a:bodyPr>
            <a:normAutofit/>
          </a:bodyPr>
          <a:lstStyle/>
          <a:p>
            <a:r>
              <a:rPr lang="de-CH" dirty="0"/>
              <a:t>Anwendungsbereich</a:t>
            </a:r>
            <a:br>
              <a:rPr lang="de-CH" dirty="0"/>
            </a:br>
            <a:r>
              <a:rPr lang="de-CH" sz="2400" dirty="0">
                <a:solidFill>
                  <a:schemeClr val="accent5"/>
                </a:solidFill>
                <a:latin typeface="+mn-lt"/>
                <a:ea typeface="+mn-ea"/>
                <a:cs typeface="+mn-cs"/>
              </a:rPr>
              <a:t>Viele kleine Schritte ergeben zusammen eine grossen – ohne Stolperer</a:t>
            </a:r>
          </a:p>
        </p:txBody>
      </p:sp>
      <p:graphicFrame>
        <p:nvGraphicFramePr>
          <p:cNvPr id="4" name="Tabelle 4">
            <a:extLst>
              <a:ext uri="{FF2B5EF4-FFF2-40B4-BE49-F238E27FC236}">
                <a16:creationId xmlns:a16="http://schemas.microsoft.com/office/drawing/2014/main" id="{2C77D286-1B95-458A-BA48-88E340F9BD9C}"/>
              </a:ext>
            </a:extLst>
          </p:cNvPr>
          <p:cNvGraphicFramePr>
            <a:graphicFrameLocks noGrp="1"/>
          </p:cNvGraphicFramePr>
          <p:nvPr>
            <p:ph idx="1"/>
            <p:extLst>
              <p:ext uri="{D42A27DB-BD31-4B8C-83A1-F6EECF244321}">
                <p14:modId xmlns:p14="http://schemas.microsoft.com/office/powerpoint/2010/main" val="4053897000"/>
              </p:ext>
            </p:extLst>
          </p:nvPr>
        </p:nvGraphicFramePr>
        <p:xfrm>
          <a:off x="838200" y="1825625"/>
          <a:ext cx="10515600" cy="4114800"/>
        </p:xfrm>
        <a:graphic>
          <a:graphicData uri="http://schemas.openxmlformats.org/drawingml/2006/table">
            <a:tbl>
              <a:tblPr firstRow="1" bandRow="1">
                <a:tableStyleId>{5C22544A-7EE6-4342-B048-85BDC9FD1C3A}</a:tableStyleId>
              </a:tblPr>
              <a:tblGrid>
                <a:gridCol w="2226276">
                  <a:extLst>
                    <a:ext uri="{9D8B030D-6E8A-4147-A177-3AD203B41FA5}">
                      <a16:colId xmlns:a16="http://schemas.microsoft.com/office/drawing/2014/main" val="2002193791"/>
                    </a:ext>
                  </a:extLst>
                </a:gridCol>
                <a:gridCol w="8289324">
                  <a:extLst>
                    <a:ext uri="{9D8B030D-6E8A-4147-A177-3AD203B41FA5}">
                      <a16:colId xmlns:a16="http://schemas.microsoft.com/office/drawing/2014/main" val="37607336"/>
                    </a:ext>
                  </a:extLst>
                </a:gridCol>
              </a:tblGrid>
              <a:tr h="370840">
                <a:tc>
                  <a:txBody>
                    <a:bodyPr/>
                    <a:lstStyle/>
                    <a:p>
                      <a:r>
                        <a:rPr lang="de-CH" sz="2400" dirty="0"/>
                        <a:t>Stolperstein</a:t>
                      </a:r>
                      <a:endParaRPr lang="de-CH" sz="2200" kern="1200" dirty="0">
                        <a:solidFill>
                          <a:schemeClr val="accent5"/>
                        </a:solidFill>
                        <a:latin typeface="+mn-lt"/>
                        <a:ea typeface="+mn-ea"/>
                        <a:cs typeface="+mn-cs"/>
                      </a:endParaRPr>
                    </a:p>
                  </a:txBody>
                  <a:tcPr/>
                </a:tc>
                <a:tc>
                  <a:txBody>
                    <a:bodyPr/>
                    <a:lstStyle/>
                    <a:p>
                      <a:r>
                        <a:rPr lang="de-CH" dirty="0"/>
                        <a:t>Mitarbeitende in der Pflege und Betreuung sind mit einer Vielzahl von Transfersituationen konfrontiert. Sollen die Arbeitsweisen gleichzeitig bei allen Situationen angepasst werden, führt dies zu einer Überforderung.</a:t>
                      </a:r>
                    </a:p>
                  </a:txBody>
                  <a:tcPr/>
                </a:tc>
                <a:extLst>
                  <a:ext uri="{0D108BD9-81ED-4DB2-BD59-A6C34878D82A}">
                    <a16:rowId xmlns:a16="http://schemas.microsoft.com/office/drawing/2014/main" val="428244495"/>
                  </a:ext>
                </a:extLst>
              </a:tr>
              <a:tr h="370840">
                <a:tc>
                  <a:txBody>
                    <a:bodyPr/>
                    <a:lstStyle/>
                    <a:p>
                      <a:r>
                        <a:rPr lang="de-CH" sz="2400" dirty="0"/>
                        <a:t>Lösungsansatz</a:t>
                      </a:r>
                      <a:endParaRPr lang="de-CH" sz="2200" kern="1200" dirty="0">
                        <a:solidFill>
                          <a:schemeClr val="accent5"/>
                        </a:solidFill>
                        <a:latin typeface="+mn-lt"/>
                        <a:ea typeface="+mn-ea"/>
                        <a:cs typeface="+mn-cs"/>
                      </a:endParaRPr>
                    </a:p>
                  </a:txBody>
                  <a:tcPr/>
                </a:tc>
                <a:tc>
                  <a:txBody>
                    <a:bodyPr/>
                    <a:lstStyle/>
                    <a:p>
                      <a:r>
                        <a:rPr lang="de-CH" dirty="0"/>
                        <a:t>Im ersten Jahr wird der Anwendungsbereich bewusst auf 3 Transfersituationen beschränkt. Diese Situationen werden strikt nach dem Cleveren Transfer durchgeführt. Dies wird entsprechend begleitet und kontrolliert. Erst wenn diese Situationen von den Mitarbeitenden automatisch gemäss dem Cleveren Transfer gehandhabt werden, kommen neue Situationen dazu.</a:t>
                      </a:r>
                    </a:p>
                  </a:txBody>
                  <a:tcPr/>
                </a:tc>
                <a:extLst>
                  <a:ext uri="{0D108BD9-81ED-4DB2-BD59-A6C34878D82A}">
                    <a16:rowId xmlns:a16="http://schemas.microsoft.com/office/drawing/2014/main" val="1967582570"/>
                  </a:ext>
                </a:extLst>
              </a:tr>
              <a:tr h="370840">
                <a:tc>
                  <a:txBody>
                    <a:bodyPr/>
                    <a:lstStyle/>
                    <a:p>
                      <a:r>
                        <a:rPr lang="de-CH" sz="2400" kern="1200" dirty="0">
                          <a:solidFill>
                            <a:schemeClr val="dk1"/>
                          </a:solidFill>
                          <a:latin typeface="+mn-lt"/>
                          <a:ea typeface="+mn-ea"/>
                          <a:cs typeface="+mn-cs"/>
                        </a:rPr>
                        <a:t>Argumentarium</a:t>
                      </a:r>
                    </a:p>
                  </a:txBody>
                  <a:tcPr/>
                </a:tc>
                <a:tc>
                  <a:txBody>
                    <a:bodyPr/>
                    <a:lstStyle/>
                    <a:p>
                      <a:r>
                        <a:rPr lang="de-CH" b="1" dirty="0"/>
                        <a:t>Mitarbeitende</a:t>
                      </a:r>
                      <a:r>
                        <a:rPr lang="de-CH" dirty="0"/>
                        <a:t>: Belastungen treten bei viel mehr Situationen auf.</a:t>
                      </a:r>
                    </a:p>
                    <a:p>
                      <a:r>
                        <a:rPr lang="de-CH" b="1" dirty="0"/>
                        <a:t>Führung</a:t>
                      </a:r>
                      <a:r>
                        <a:rPr lang="de-CH" dirty="0"/>
                        <a:t>: Wir beginnen mit 3 Situationen und weiten die Anwendung dann aus.</a:t>
                      </a:r>
                    </a:p>
                    <a:p>
                      <a:endParaRPr lang="de-CH" dirty="0"/>
                    </a:p>
                    <a:p>
                      <a:r>
                        <a:rPr lang="de-CH" b="1" dirty="0"/>
                        <a:t>Mitarbeitende</a:t>
                      </a:r>
                      <a:r>
                        <a:rPr lang="de-CH" dirty="0"/>
                        <a:t>: Wir können nicht alles gleichzeitig ändern.</a:t>
                      </a:r>
                    </a:p>
                    <a:p>
                      <a:r>
                        <a:rPr lang="de-CH" b="1" i="0" dirty="0"/>
                        <a:t>Führung</a:t>
                      </a:r>
                      <a:r>
                        <a:rPr lang="de-CH" dirty="0"/>
                        <a:t>: Wir beschränken uns bewusst auf 3 Situationen. Dies verspricht höheren Lernerfolg.</a:t>
                      </a:r>
                    </a:p>
                  </a:txBody>
                  <a:tcPr/>
                </a:tc>
                <a:extLst>
                  <a:ext uri="{0D108BD9-81ED-4DB2-BD59-A6C34878D82A}">
                    <a16:rowId xmlns:a16="http://schemas.microsoft.com/office/drawing/2014/main" val="3929290366"/>
                  </a:ext>
                </a:extLst>
              </a:tr>
            </a:tbl>
          </a:graphicData>
        </a:graphic>
      </p:graphicFrame>
    </p:spTree>
    <p:extLst>
      <p:ext uri="{BB962C8B-B14F-4D97-AF65-F5344CB8AC3E}">
        <p14:creationId xmlns:p14="http://schemas.microsoft.com/office/powerpoint/2010/main" val="3714613728"/>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E91947-ECBC-49AF-B119-733CD0E300E6}"/>
              </a:ext>
            </a:extLst>
          </p:cNvPr>
          <p:cNvSpPr>
            <a:spLocks noGrp="1"/>
          </p:cNvSpPr>
          <p:nvPr>
            <p:ph type="title"/>
          </p:nvPr>
        </p:nvSpPr>
        <p:spPr/>
        <p:txBody>
          <a:bodyPr/>
          <a:lstStyle/>
          <a:p>
            <a:r>
              <a:rPr lang="de-CH" dirty="0" err="1"/>
              <a:t>Commitment</a:t>
            </a:r>
            <a:r>
              <a:rPr lang="de-CH" dirty="0"/>
              <a:t> des Managements</a:t>
            </a:r>
            <a:br>
              <a:rPr lang="de-CH" dirty="0"/>
            </a:br>
            <a:r>
              <a:rPr lang="de-CH" sz="2400" dirty="0">
                <a:solidFill>
                  <a:schemeClr val="accent5"/>
                </a:solidFill>
                <a:latin typeface="+mn-lt"/>
                <a:ea typeface="+mn-ea"/>
                <a:cs typeface="+mn-cs"/>
              </a:rPr>
              <a:t>Der Clevere Transfer beginnt bei der Führung</a:t>
            </a:r>
          </a:p>
        </p:txBody>
      </p:sp>
      <p:graphicFrame>
        <p:nvGraphicFramePr>
          <p:cNvPr id="4" name="Tabelle 4">
            <a:extLst>
              <a:ext uri="{FF2B5EF4-FFF2-40B4-BE49-F238E27FC236}">
                <a16:creationId xmlns:a16="http://schemas.microsoft.com/office/drawing/2014/main" id="{AEE989E1-CF4B-4C18-923F-F27466C3BF37}"/>
              </a:ext>
            </a:extLst>
          </p:cNvPr>
          <p:cNvGraphicFramePr>
            <a:graphicFrameLocks noGrp="1"/>
          </p:cNvGraphicFramePr>
          <p:nvPr>
            <p:ph idx="1"/>
            <p:extLst>
              <p:ext uri="{D42A27DB-BD31-4B8C-83A1-F6EECF244321}">
                <p14:modId xmlns:p14="http://schemas.microsoft.com/office/powerpoint/2010/main" val="509582405"/>
              </p:ext>
            </p:extLst>
          </p:nvPr>
        </p:nvGraphicFramePr>
        <p:xfrm>
          <a:off x="838200" y="1825625"/>
          <a:ext cx="10515600" cy="3291840"/>
        </p:xfrm>
        <a:graphic>
          <a:graphicData uri="http://schemas.openxmlformats.org/drawingml/2006/table">
            <a:tbl>
              <a:tblPr firstRow="1" bandRow="1">
                <a:tableStyleId>{5C22544A-7EE6-4342-B048-85BDC9FD1C3A}</a:tableStyleId>
              </a:tblPr>
              <a:tblGrid>
                <a:gridCol w="3021982">
                  <a:extLst>
                    <a:ext uri="{9D8B030D-6E8A-4147-A177-3AD203B41FA5}">
                      <a16:colId xmlns:a16="http://schemas.microsoft.com/office/drawing/2014/main" val="3501448896"/>
                    </a:ext>
                  </a:extLst>
                </a:gridCol>
                <a:gridCol w="7493618">
                  <a:extLst>
                    <a:ext uri="{9D8B030D-6E8A-4147-A177-3AD203B41FA5}">
                      <a16:colId xmlns:a16="http://schemas.microsoft.com/office/drawing/2014/main" val="552181877"/>
                    </a:ext>
                  </a:extLst>
                </a:gridCol>
              </a:tblGrid>
              <a:tr h="370840">
                <a:tc>
                  <a:txBody>
                    <a:bodyPr/>
                    <a:lstStyle/>
                    <a:p>
                      <a:r>
                        <a:rPr lang="de-CH" sz="2400" dirty="0"/>
                        <a:t>Stolperstein</a:t>
                      </a:r>
                      <a:endParaRPr lang="de-CH" sz="2400" kern="1200" dirty="0">
                        <a:solidFill>
                          <a:schemeClr val="accent5"/>
                        </a:solidFill>
                        <a:latin typeface="+mn-lt"/>
                        <a:ea typeface="+mn-ea"/>
                        <a:cs typeface="+mn-cs"/>
                      </a:endParaRPr>
                    </a:p>
                  </a:txBody>
                  <a:tcPr/>
                </a:tc>
                <a:tc>
                  <a:txBody>
                    <a:bodyPr/>
                    <a:lstStyle/>
                    <a:p>
                      <a:r>
                        <a:rPr lang="de-CH" dirty="0"/>
                        <a:t>Aufgrund eines fehlenden </a:t>
                      </a:r>
                      <a:r>
                        <a:rPr lang="de-CH" dirty="0" err="1"/>
                        <a:t>Commitments</a:t>
                      </a:r>
                      <a:r>
                        <a:rPr lang="de-CH" dirty="0"/>
                        <a:t> der Führung stufen die Mitarbeitenden den Cleveren Transfer als nebensächlich ein. Das Top-Management bekennt sich nicht zu dem Projekt und die Mitarbeitenden somit auch nicht.</a:t>
                      </a:r>
                    </a:p>
                  </a:txBody>
                  <a:tcPr/>
                </a:tc>
                <a:extLst>
                  <a:ext uri="{0D108BD9-81ED-4DB2-BD59-A6C34878D82A}">
                    <a16:rowId xmlns:a16="http://schemas.microsoft.com/office/drawing/2014/main" val="4181154019"/>
                  </a:ext>
                </a:extLst>
              </a:tr>
              <a:tr h="370840">
                <a:tc>
                  <a:txBody>
                    <a:bodyPr/>
                    <a:lstStyle/>
                    <a:p>
                      <a:r>
                        <a:rPr lang="de-CH" sz="2400" dirty="0"/>
                        <a:t>Lösungsansatz</a:t>
                      </a:r>
                      <a:endParaRPr lang="de-CH" sz="2400" kern="1200" dirty="0">
                        <a:solidFill>
                          <a:schemeClr val="accent5"/>
                        </a:solidFill>
                        <a:latin typeface="+mn-lt"/>
                        <a:ea typeface="+mn-ea"/>
                        <a:cs typeface="+mn-cs"/>
                      </a:endParaRPr>
                    </a:p>
                  </a:txBody>
                  <a:tcPr/>
                </a:tc>
                <a:tc>
                  <a:txBody>
                    <a:bodyPr/>
                    <a:lstStyle/>
                    <a:p>
                      <a:r>
                        <a:rPr lang="de-CH" dirty="0"/>
                        <a:t>Die Geschäftsleitung und die Pflegedienstleitung betont die Wichtigkeit des Projektes sowohl in den Mitteilungen an die Mitarbeitenden als auch in der Schulung. Kommunikationsmassnahmen betonen die Wichtigkeit des Projektes und geben klare Ziele vor.</a:t>
                      </a:r>
                    </a:p>
                  </a:txBody>
                  <a:tcPr/>
                </a:tc>
                <a:extLst>
                  <a:ext uri="{0D108BD9-81ED-4DB2-BD59-A6C34878D82A}">
                    <a16:rowId xmlns:a16="http://schemas.microsoft.com/office/drawing/2014/main" val="693587888"/>
                  </a:ext>
                </a:extLst>
              </a:tr>
              <a:tr h="370840">
                <a:tc>
                  <a:txBody>
                    <a:bodyPr/>
                    <a:lstStyle/>
                    <a:p>
                      <a:r>
                        <a:rPr lang="de-CH" sz="2400" kern="1200" dirty="0">
                          <a:solidFill>
                            <a:schemeClr val="dk1"/>
                          </a:solidFill>
                          <a:latin typeface="+mn-lt"/>
                          <a:ea typeface="+mn-ea"/>
                          <a:cs typeface="+mn-cs"/>
                        </a:rPr>
                        <a:t>Beispiele</a:t>
                      </a:r>
                    </a:p>
                  </a:txBody>
                  <a:tcPr/>
                </a:tc>
                <a:tc>
                  <a:txBody>
                    <a:bodyPr/>
                    <a:lstStyle/>
                    <a:p>
                      <a:r>
                        <a:rPr lang="de-CH" dirty="0"/>
                        <a:t>Mailing beim Kick-off von der Geschäftsleitung an die Mitarbeitenden</a:t>
                      </a:r>
                    </a:p>
                    <a:p>
                      <a:r>
                        <a:rPr lang="de-CH" dirty="0"/>
                        <a:t>Statement / Anwesenheit der Geschäftsleitung an der Schulung - Zielvorgaben zum Projekt in den persönlichen Jahreszielen</a:t>
                      </a:r>
                    </a:p>
                  </a:txBody>
                  <a:tcPr/>
                </a:tc>
                <a:extLst>
                  <a:ext uri="{0D108BD9-81ED-4DB2-BD59-A6C34878D82A}">
                    <a16:rowId xmlns:a16="http://schemas.microsoft.com/office/drawing/2014/main" val="3665868002"/>
                  </a:ext>
                </a:extLst>
              </a:tr>
            </a:tbl>
          </a:graphicData>
        </a:graphic>
      </p:graphicFrame>
    </p:spTree>
    <p:extLst>
      <p:ext uri="{BB962C8B-B14F-4D97-AF65-F5344CB8AC3E}">
        <p14:creationId xmlns:p14="http://schemas.microsoft.com/office/powerpoint/2010/main" val="2410346918"/>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A4EC45-022A-4EEF-B15C-D11BBF85A31D}"/>
              </a:ext>
            </a:extLst>
          </p:cNvPr>
          <p:cNvSpPr>
            <a:spLocks noGrp="1"/>
          </p:cNvSpPr>
          <p:nvPr>
            <p:ph type="title"/>
          </p:nvPr>
        </p:nvSpPr>
        <p:spPr>
          <a:xfrm>
            <a:off x="838200" y="266272"/>
            <a:ext cx="10515600" cy="1325563"/>
          </a:xfrm>
        </p:spPr>
        <p:txBody>
          <a:bodyPr/>
          <a:lstStyle/>
          <a:p>
            <a:r>
              <a:rPr lang="de-CH" dirty="0"/>
              <a:t>Bewusstsein und Wissen</a:t>
            </a:r>
            <a:br>
              <a:rPr lang="de-CH" dirty="0"/>
            </a:br>
            <a:r>
              <a:rPr lang="de-CH" sz="2400" dirty="0">
                <a:solidFill>
                  <a:schemeClr val="accent5"/>
                </a:solidFill>
                <a:latin typeface="+mn-lt"/>
                <a:ea typeface="+mn-ea"/>
                <a:cs typeface="+mn-cs"/>
              </a:rPr>
              <a:t>Vom Wissen zur Routine in kleinen Schritten</a:t>
            </a:r>
          </a:p>
        </p:txBody>
      </p:sp>
      <p:graphicFrame>
        <p:nvGraphicFramePr>
          <p:cNvPr id="7" name="Tabelle 7">
            <a:extLst>
              <a:ext uri="{FF2B5EF4-FFF2-40B4-BE49-F238E27FC236}">
                <a16:creationId xmlns:a16="http://schemas.microsoft.com/office/drawing/2014/main" id="{640EE173-D191-491B-8C2E-34B9E6C43292}"/>
              </a:ext>
            </a:extLst>
          </p:cNvPr>
          <p:cNvGraphicFramePr>
            <a:graphicFrameLocks noGrp="1"/>
          </p:cNvGraphicFramePr>
          <p:nvPr>
            <p:ph idx="1"/>
            <p:extLst>
              <p:ext uri="{D42A27DB-BD31-4B8C-83A1-F6EECF244321}">
                <p14:modId xmlns:p14="http://schemas.microsoft.com/office/powerpoint/2010/main" val="1516838584"/>
              </p:ext>
            </p:extLst>
          </p:nvPr>
        </p:nvGraphicFramePr>
        <p:xfrm>
          <a:off x="838200" y="1825625"/>
          <a:ext cx="10455876" cy="4663440"/>
        </p:xfrm>
        <a:graphic>
          <a:graphicData uri="http://schemas.openxmlformats.org/drawingml/2006/table">
            <a:tbl>
              <a:tblPr firstRow="1" bandRow="1">
                <a:tableStyleId>{5C22544A-7EE6-4342-B048-85BDC9FD1C3A}</a:tableStyleId>
              </a:tblPr>
              <a:tblGrid>
                <a:gridCol w="3093147">
                  <a:extLst>
                    <a:ext uri="{9D8B030D-6E8A-4147-A177-3AD203B41FA5}">
                      <a16:colId xmlns:a16="http://schemas.microsoft.com/office/drawing/2014/main" val="1779274202"/>
                    </a:ext>
                  </a:extLst>
                </a:gridCol>
                <a:gridCol w="7362729">
                  <a:extLst>
                    <a:ext uri="{9D8B030D-6E8A-4147-A177-3AD203B41FA5}">
                      <a16:colId xmlns:a16="http://schemas.microsoft.com/office/drawing/2014/main" val="3629480810"/>
                    </a:ext>
                  </a:extLst>
                </a:gridCol>
              </a:tblGrid>
              <a:tr h="370840">
                <a:tc>
                  <a:txBody>
                    <a:bodyPr/>
                    <a:lstStyle/>
                    <a:p>
                      <a:r>
                        <a:rPr lang="de-CH" sz="2400" dirty="0"/>
                        <a:t>Stolperstein</a:t>
                      </a:r>
                    </a:p>
                  </a:txBody>
                  <a:tcPr/>
                </a:tc>
                <a:tc>
                  <a:txBody>
                    <a:bodyPr/>
                    <a:lstStyle/>
                    <a:p>
                      <a:r>
                        <a:rPr lang="de-CH" dirty="0"/>
                        <a:t>Die Mitarbeitenden der Pflege und Betreuung sind sich der Gesundheitsgefährdung durch Transfers zwar bewusst. Hingegen fehlt ihnen das Bewusstsein und das Wissen für die richtige Abwicklung der Transfersituationen.</a:t>
                      </a:r>
                    </a:p>
                  </a:txBody>
                  <a:tcPr/>
                </a:tc>
                <a:extLst>
                  <a:ext uri="{0D108BD9-81ED-4DB2-BD59-A6C34878D82A}">
                    <a16:rowId xmlns:a16="http://schemas.microsoft.com/office/drawing/2014/main" val="8298627"/>
                  </a:ext>
                </a:extLst>
              </a:tr>
              <a:tr h="370840">
                <a:tc>
                  <a:txBody>
                    <a:bodyPr/>
                    <a:lstStyle/>
                    <a:p>
                      <a:r>
                        <a:rPr lang="de-CH" sz="2400" dirty="0"/>
                        <a:t>Lösungsansatz</a:t>
                      </a:r>
                      <a:endParaRPr lang="de-CH" dirty="0"/>
                    </a:p>
                  </a:txBody>
                  <a:tcPr/>
                </a:tc>
                <a:tc>
                  <a:txBody>
                    <a:bodyPr/>
                    <a:lstStyle/>
                    <a:p>
                      <a:r>
                        <a:rPr lang="de-CH" dirty="0"/>
                        <a:t>Mit gezielter Schulung zu den risikoreichsten Transfersituationen vermittelt das Projektteam den Mitarbeitenden das Wissen und das Prinzip Cleverer Transfer. Dieses Wissen wird über die Zeit auf sämtliche Transfersituationen ausgeweitet.</a:t>
                      </a:r>
                    </a:p>
                  </a:txBody>
                  <a:tcPr/>
                </a:tc>
                <a:extLst>
                  <a:ext uri="{0D108BD9-81ED-4DB2-BD59-A6C34878D82A}">
                    <a16:rowId xmlns:a16="http://schemas.microsoft.com/office/drawing/2014/main" val="2100110539"/>
                  </a:ext>
                </a:extLst>
              </a:tr>
              <a:tr h="370840">
                <a:tc>
                  <a:txBody>
                    <a:bodyPr/>
                    <a:lstStyle/>
                    <a:p>
                      <a:r>
                        <a:rPr lang="de-CH" sz="2400" dirty="0"/>
                        <a:t>Argumentarium</a:t>
                      </a:r>
                      <a:endParaRPr lang="de-CH" dirty="0"/>
                    </a:p>
                  </a:txBody>
                  <a:tcPr/>
                </a:tc>
                <a:tc>
                  <a:txBody>
                    <a:bodyPr/>
                    <a:lstStyle/>
                    <a:p>
                      <a:r>
                        <a:rPr lang="de-CH" b="1" dirty="0"/>
                        <a:t>Mitarbeitende</a:t>
                      </a:r>
                      <a:r>
                        <a:rPr lang="de-CH" dirty="0"/>
                        <a:t>: Ich habe keine Schmerzen und mache so weiter wie bis anhin.</a:t>
                      </a:r>
                    </a:p>
                    <a:p>
                      <a:r>
                        <a:rPr lang="de-CH" b="1" dirty="0"/>
                        <a:t>Führung</a:t>
                      </a:r>
                      <a:r>
                        <a:rPr lang="de-CH" dirty="0"/>
                        <a:t>: Wenn du Schmerzen hast, ist es zu spät. Die Erkrankungen kommen schleichend. Der Einsatz der Hilfsmittel hilft dir, Schmerzen zu vermeiden.</a:t>
                      </a:r>
                    </a:p>
                    <a:p>
                      <a:endParaRPr lang="de-CH" b="1" dirty="0"/>
                    </a:p>
                    <a:p>
                      <a:r>
                        <a:rPr lang="de-CH" b="1" dirty="0"/>
                        <a:t>Mitarbeitende</a:t>
                      </a:r>
                      <a:r>
                        <a:rPr lang="de-CH" dirty="0"/>
                        <a:t>: Der Clevere Transfer reduziert die Belastungen nicht. </a:t>
                      </a:r>
                      <a:r>
                        <a:rPr lang="de-CH" b="1" dirty="0"/>
                        <a:t>Führung</a:t>
                      </a:r>
                      <a:r>
                        <a:rPr lang="de-CH" dirty="0"/>
                        <a:t>: Erhöht er die Belastungen? Dann lass uns die Arbeitsweise und den Einsatz der Hilfsmittel trainieren – es geht um deine Gesundheit.</a:t>
                      </a:r>
                    </a:p>
                  </a:txBody>
                  <a:tcPr/>
                </a:tc>
                <a:extLst>
                  <a:ext uri="{0D108BD9-81ED-4DB2-BD59-A6C34878D82A}">
                    <a16:rowId xmlns:a16="http://schemas.microsoft.com/office/drawing/2014/main" val="2054414110"/>
                  </a:ext>
                </a:extLst>
              </a:tr>
            </a:tbl>
          </a:graphicData>
        </a:graphic>
      </p:graphicFrame>
    </p:spTree>
    <p:extLst>
      <p:ext uri="{BB962C8B-B14F-4D97-AF65-F5344CB8AC3E}">
        <p14:creationId xmlns:p14="http://schemas.microsoft.com/office/powerpoint/2010/main" val="56652636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b12257e-2545-4492-bf00-85ffc4a643eb">
      <Terms xmlns="http://schemas.microsoft.com/office/infopath/2007/PartnerControls"/>
    </lcf76f155ced4ddcb4097134ff3c332f>
    <TaxCatchAll xmlns="7b6fca0e-0371-4bb1-9f44-ec1d7e80c19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FEE48E0CB41C7E4A8A0CA9109C1A6C13" ma:contentTypeVersion="13" ma:contentTypeDescription="Ein neues Dokument erstellen." ma:contentTypeScope="" ma:versionID="877a9ab8cb064c743de1e999042a7ef4">
  <xsd:schema xmlns:xsd="http://www.w3.org/2001/XMLSchema" xmlns:xs="http://www.w3.org/2001/XMLSchema" xmlns:p="http://schemas.microsoft.com/office/2006/metadata/properties" xmlns:ns2="fb12257e-2545-4492-bf00-85ffc4a643eb" xmlns:ns3="7b6fca0e-0371-4bb1-9f44-ec1d7e80c190" targetNamespace="http://schemas.microsoft.com/office/2006/metadata/properties" ma:root="true" ma:fieldsID="a480f04aa66d2f6d8f7deb4287764e1a" ns2:_="" ns3:_="">
    <xsd:import namespace="fb12257e-2545-4492-bf00-85ffc4a643eb"/>
    <xsd:import namespace="7b6fca0e-0371-4bb1-9f44-ec1d7e80c190"/>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ServiceOCR" minOccurs="0"/>
                <xsd:element ref="ns3:SharedWithUsers" minOccurs="0"/>
                <xsd:element ref="ns3:SharedWithDetail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12257e-2545-4492-bf00-85ffc4a643e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Bildmarkierungen" ma:readOnly="false" ma:fieldId="{5cf76f15-5ced-4ddc-b409-7134ff3c332f}" ma:taxonomyMulti="true" ma:sspId="5398598b-1692-41ba-b181-08e92b7f9036"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b6fca0e-0371-4bb1-9f44-ec1d7e80c190"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3a414847-5bf0-44d6-8f82-f13dc4ccbe00}" ma:internalName="TaxCatchAll" ma:showField="CatchAllData" ma:web="7b6fca0e-0371-4bb1-9f44-ec1d7e80c190">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8399793-45D3-4D14-A72B-6E159B381017}">
  <ds:schemaRefs>
    <ds:schemaRef ds:uri="http://schemas.microsoft.com/office/2006/metadata/properties"/>
    <ds:schemaRef ds:uri="http://schemas.microsoft.com/office/infopath/2007/PartnerControls"/>
    <ds:schemaRef ds:uri="fb12257e-2545-4492-bf00-85ffc4a643eb"/>
    <ds:schemaRef ds:uri="7b6fca0e-0371-4bb1-9f44-ec1d7e80c190"/>
  </ds:schemaRefs>
</ds:datastoreItem>
</file>

<file path=customXml/itemProps2.xml><?xml version="1.0" encoding="utf-8"?>
<ds:datastoreItem xmlns:ds="http://schemas.openxmlformats.org/officeDocument/2006/customXml" ds:itemID="{A4C0561C-0A5F-4C69-9E4E-021A2396F071}">
  <ds:schemaRefs>
    <ds:schemaRef ds:uri="http://schemas.microsoft.com/sharepoint/v3/contenttype/forms"/>
  </ds:schemaRefs>
</ds:datastoreItem>
</file>

<file path=customXml/itemProps3.xml><?xml version="1.0" encoding="utf-8"?>
<ds:datastoreItem xmlns:ds="http://schemas.openxmlformats.org/officeDocument/2006/customXml" ds:itemID="{52EA1D06-B2BC-4D46-A4D7-9E9C24B989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b12257e-2545-4492-bf00-85ffc4a643eb"/>
    <ds:schemaRef ds:uri="7b6fca0e-0371-4bb1-9f44-ec1d7e80c1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882</Words>
  <Application>Microsoft Office PowerPoint</Application>
  <PresentationFormat>Breitbild</PresentationFormat>
  <Paragraphs>69</Paragraphs>
  <Slides>9</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9</vt:i4>
      </vt:variant>
    </vt:vector>
  </HeadingPairs>
  <TitlesOfParts>
    <vt:vector size="13" baseType="lpstr">
      <vt:lpstr>Arial</vt:lpstr>
      <vt:lpstr>Calibri</vt:lpstr>
      <vt:lpstr>Calibri Light</vt:lpstr>
      <vt:lpstr>Office</vt:lpstr>
      <vt:lpstr>PowerPoint-Präsentation</vt:lpstr>
      <vt:lpstr>Cleverer Transfer: Die grössten Stolpersteine… …und wie man mit ihnen umgeht</vt:lpstr>
      <vt:lpstr>Stolpersteine im Fokus Problemstellung, Lösungsansätze und Argumentarien</vt:lpstr>
      <vt:lpstr>Zeitdruck Mit der nötigen Übung spart man Zeit – auf Dauer!</vt:lpstr>
      <vt:lpstr>Ressourcenmangel Transfers in Zusammenarbeit mit den Menschen mit Unterstützungsbedarf – und es klappt</vt:lpstr>
      <vt:lpstr>Partizipation Entscheidungen gemeinsam fällen – Veränderung annehmen</vt:lpstr>
      <vt:lpstr>Anwendungsbereich Viele kleine Schritte ergeben zusammen eine grossen – ohne Stolperer</vt:lpstr>
      <vt:lpstr>Commitment des Managements Der Clevere Transfer beginnt bei der Führung</vt:lpstr>
      <vt:lpstr>Bewusstsein und Wissen Vom Wissen zur Routine in kleinen Schritten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Cleverer Transfer: Mit Stolpersteinen richtig umgehen!</dc:title>
  <dc:creator>Almer Mario (A4M)</dc:creator>
  <cp:lastModifiedBy>Mächler Thierry (MTC)</cp:lastModifiedBy>
  <cp:revision>27</cp:revision>
  <dcterms:created xsi:type="dcterms:W3CDTF">2023-04-19T08:24:11Z</dcterms:created>
  <dcterms:modified xsi:type="dcterms:W3CDTF">2023-05-16T09:03:48Z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0x010100FEE48E0CB41C7E4A8A0CA9109C1A6C13</vt:lpwstr>
  </property>
  <property fmtid="{D5CDD505-2E9C-101B-9397-08002B2CF9AE}" pid="3" name="MSIP_Label_40f20d95-30f1-4757-92d7-5495691a0c29_Enabled">
    <vt:lpwstr>true</vt:lpwstr>
  </property>
  <property fmtid="{D5CDD505-2E9C-101B-9397-08002B2CF9AE}" pid="4" name="MSIP_Label_40f20d95-30f1-4757-92d7-5495691a0c29_SetDate">
    <vt:lpwstr>2023-05-15T07:41:01Z</vt:lpwstr>
  </property>
  <property fmtid="{D5CDD505-2E9C-101B-9397-08002B2CF9AE}" pid="5" name="MSIP_Label_40f20d95-30f1-4757-92d7-5495691a0c29_Method">
    <vt:lpwstr>Privileged</vt:lpwstr>
  </property>
  <property fmtid="{D5CDD505-2E9C-101B-9397-08002B2CF9AE}" pid="6" name="MSIP_Label_40f20d95-30f1-4757-92d7-5495691a0c29_Name">
    <vt:lpwstr>Intern</vt:lpwstr>
  </property>
  <property fmtid="{D5CDD505-2E9C-101B-9397-08002B2CF9AE}" pid="7" name="MSIP_Label_40f20d95-30f1-4757-92d7-5495691a0c29_SiteId">
    <vt:lpwstr>98616167-5668-4e66-acbf-925e81df8b00</vt:lpwstr>
  </property>
  <property fmtid="{D5CDD505-2E9C-101B-9397-08002B2CF9AE}" pid="8" name="MSIP_Label_40f20d95-30f1-4757-92d7-5495691a0c29_ActionId">
    <vt:lpwstr>9cad7a27-3a78-473a-b19b-f6b37dcceaf2</vt:lpwstr>
  </property>
  <property fmtid="{D5CDD505-2E9C-101B-9397-08002B2CF9AE}" pid="9" name="MSIP_Label_40f20d95-30f1-4757-92d7-5495691a0c29_ContentBits">
    <vt:lpwstr>0</vt:lpwstr>
  </property>
  <property fmtid="{D5CDD505-2E9C-101B-9397-08002B2CF9AE}" pid="10" name="MediaServiceImageTags">
    <vt:lpwstr/>
  </property>
</Properties>
</file>