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6" r:id="rId5"/>
  </p:sldMasterIdLst>
  <p:notesMasterIdLst>
    <p:notesMasterId r:id="rId29"/>
  </p:notesMasterIdLst>
  <p:handoutMasterIdLst>
    <p:handoutMasterId r:id="rId30"/>
  </p:handoutMasterIdLst>
  <p:sldIdLst>
    <p:sldId id="256" r:id="rId6"/>
    <p:sldId id="4682" r:id="rId7"/>
    <p:sldId id="301" r:id="rId8"/>
    <p:sldId id="4629" r:id="rId9"/>
    <p:sldId id="4683" r:id="rId10"/>
    <p:sldId id="4684" r:id="rId11"/>
    <p:sldId id="4696" r:id="rId12"/>
    <p:sldId id="4630" r:id="rId13"/>
    <p:sldId id="4687" r:id="rId14"/>
    <p:sldId id="4618" r:id="rId15"/>
    <p:sldId id="4631" r:id="rId16"/>
    <p:sldId id="4639" r:id="rId17"/>
    <p:sldId id="4598" r:id="rId18"/>
    <p:sldId id="4694" r:id="rId19"/>
    <p:sldId id="4640" r:id="rId20"/>
    <p:sldId id="4688" r:id="rId21"/>
    <p:sldId id="4632" r:id="rId22"/>
    <p:sldId id="4619" r:id="rId23"/>
    <p:sldId id="4636" r:id="rId24"/>
    <p:sldId id="4634" r:id="rId25"/>
    <p:sldId id="4635" r:id="rId26"/>
    <p:sldId id="4624" r:id="rId27"/>
    <p:sldId id="290" r:id="rId28"/>
  </p:sldIdLst>
  <p:sldSz cx="12192000" cy="6858000"/>
  <p:notesSz cx="6858000" cy="9144000"/>
  <p:custDataLst>
    <p:tags r:id="rId31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23C808-7603-D065-1C7A-D23D5A2D51CA}" name="Vercelloni Michel (VEM)" initials="VEM" userId="Vercelloni Michel (VEM)" providerId="None"/>
  <p188:author id="{03F3850A-328B-B701-6454-50AFBBB1A001}" name="Gadza Anton (GAH)" initials="GAH" userId="Gadza Anton (GAH)" providerId="None"/>
  <p188:author id="{1CE86E19-090C-C35B-1AE6-6D02ED2BA28C}" name="Landtwing Silke (LAS)" initials="LS(" userId="Landtwing Silke (LAS)" providerId="None"/>
  <p188:author id="{B5947A56-4E67-6282-3252-FA710450B6A1}" name="Roberta Aresu" initials="RA" userId="4jpkpokvpseyvm76-hv6oohoxx3jhzyvahod4wiklni" providerId="Windows Live"/>
  <p188:author id="{060ACA7B-FBD5-710D-59CE-18896A960A5D}" name="Böck Florian (BOF)" initials="B(" userId="S::florian.boeck@suva.ch::03c3ae76-cd36-4b24-b004-8af21530334a" providerId="AD"/>
  <p188:author id="{D5EA21A8-1212-D2B3-F9CF-763755F8CFB9}" name="Bilotta Daniela (B5D)" initials="B(" userId="S::daniela.bilotta@suva.ch::598e9618-0669-4256-9a53-8b6b12ad45fd" providerId="AD"/>
  <p188:author id="{37ABE1D6-8CDF-91AF-A089-75EE401670CE}" name="Kaufmann Michael (KAU)" initials="K(" userId="S::michael.kaufmann@suva.ch::484e1e34-2f50-47d4-b897-75dbfbe138c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dmann Heinz (HWA)" initials="hwa" lastIdx="18" clrIdx="0">
    <p:extLst>
      <p:ext uri="{19B8F6BF-5375-455C-9EA6-DF929625EA0E}">
        <p15:presenceInfo xmlns:p15="http://schemas.microsoft.com/office/powerpoint/2012/main" userId="Waldmann Heinz (HWA)" providerId="None"/>
      </p:ext>
    </p:extLst>
  </p:cmAuthor>
  <p:cmAuthor id="2" name="Türler Caspar (TUC)" initials="TC(" lastIdx="4" clrIdx="1">
    <p:extLst>
      <p:ext uri="{19B8F6BF-5375-455C-9EA6-DF929625EA0E}">
        <p15:presenceInfo xmlns:p15="http://schemas.microsoft.com/office/powerpoint/2012/main" userId="Türler Caspar (TUC)" providerId="None"/>
      </p:ext>
    </p:extLst>
  </p:cmAuthor>
  <p:cmAuthor id="3" name="Böck Florian (BOF)" initials="BF" lastIdx="1" clrIdx="2">
    <p:extLst>
      <p:ext uri="{19B8F6BF-5375-455C-9EA6-DF929625EA0E}">
        <p15:presenceInfo xmlns:p15="http://schemas.microsoft.com/office/powerpoint/2012/main" userId="Böck Florian (BOF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FFC180"/>
    <a:srgbClr val="80DCE7"/>
    <a:srgbClr val="F0F0F0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CC821-FEA3-0092-2F1A-A73343E9C9AC}" v="1" dt="2025-03-14T09:27:52.807"/>
    <p1510:client id="{FEE4421A-6266-D9F4-FC1D-8260EC55E9FA}" v="7" dt="2025-03-14T10:09:41.885"/>
  </p1510:revLst>
</p1510:revInfo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1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96" y="188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5526199665195"/>
          <c:y val="8.1203524412808967E-2"/>
          <c:w val="0.78960558664696112"/>
          <c:h val="0.8301114972274438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CE-4FA5-92BE-8FAD75236A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CE-4FA5-92BE-8FAD75236A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CE-4FA5-92BE-8FAD75236AF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CE-4FA5-92BE-8FAD75236AF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7CE-4FA5-92BE-8FAD75236A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7CE-4FA5-92BE-8FAD75236AF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174BEBD-4770-45A9-A5C9-EC4B952FA9DB}" type="VALUE">
                      <a:rPr lang="en-US" b="1" smtClean="0"/>
                      <a:pPr/>
                      <a:t>[WERT]</a:t>
                    </a:fld>
                    <a:r>
                      <a:rPr lang="en-US" b="1" dirty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7CE-4FA5-92BE-8FAD75236AF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CE-4FA5-92BE-8FAD75236AF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23B61AD-FD4B-499C-A551-B3C011A261F3}" type="VALUE">
                      <a:rPr lang="en-US" sz="2000" b="1" smtClean="0"/>
                      <a:pPr/>
                      <a:t>[WERT]</a:t>
                    </a:fld>
                    <a:r>
                      <a:rPr lang="en-US" sz="2000" b="1" i="0" u="none" strike="noStrike" kern="1200" baseline="0" dirty="0">
                        <a:solidFill>
                          <a:prstClr val="white"/>
                        </a:solidFill>
                      </a:rPr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66875862407106"/>
                      <c:h val="0.252087590742083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7CE-4FA5-92BE-8FAD75236AF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CE-4FA5-92BE-8FAD75236A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4"/>
                <c:pt idx="0">
                  <c:v>Suva Orange 100%</c:v>
                </c:pt>
                <c:pt idx="1">
                  <c:v>Suva Orange 50%</c:v>
                </c:pt>
                <c:pt idx="2">
                  <c:v>Suva Blau 100%</c:v>
                </c:pt>
                <c:pt idx="3">
                  <c:v>Suva Blau 50%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60</c:v>
                </c:pt>
                <c:pt idx="1">
                  <c:v>0</c:v>
                </c:pt>
                <c:pt idx="2">
                  <c:v>40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7CE-4FA5-92BE-8FAD75236A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1-25T12:36:54.3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 0,'605'0,"-574"3,1 1,-1 2,0 0,57 22,-16-6,-65-20,-1 1,1 0,0 0,-1 1,0 0,0 0,0 0,0 1,-1 0,0 0,0 0,0 1,0 0,-1 0,0 0,0 0,-1 0,0 1,0 0,0-1,-1 1,0 0,0 1,0 10,0-7,-1-1,0 1,-1 0,0-1,-1 1,0 0,-1-1,0 1,0-1,-1 0,-1 0,1 0,-2 0,1 0,-2-1,-9 15,7-17,-1 0,1-1,-1 1,-1-2,1 1,-1-2,1 1,-1-1,-1-1,1 1,-16 1,-40 17,56-18,1-1,-1 0,0 0,-1-1,1-1,0 1,-1-2,-13 0,-85-13,79 7,-57-2,-29 10,-133-4,245 2,0-1,1 0,-1 0,0-1,0 1,1-1,-1 0,1 0,-1 0,1 0,0-1,0 1,0-1,0 0,0 1,1-2,-1 1,1 0,0 0,0-1,-3-6,-3-8,1 0,1 0,-5-23,9 33,1 6,1-1,-1 1,1 0,-1-1,1 1,0 0,0-1,1 1,-1 0,0-1,1 1,-1 0,1 0,0-1,0 1,-1 0,2 0,-1 0,0 0,0 0,1 0,-1 0,1 1,-1-1,1 0,0 1,0-1,-1 1,1 0,0-1,3 0,8-4,1 1,-1 0,1 0,19-2,26-11,-39 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42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59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it-CH" b="1">
                <a:latin typeface="Arial" pitchFamily="34" charset="0"/>
                <a:cs typeface="Arial" pitchFamily="34" charset="0"/>
              </a:rPr>
              <a:t>Note</a:t>
            </a:r>
          </a:p>
          <a:p>
            <a:pPr>
              <a:lnSpc>
                <a:spcPts val="1139"/>
              </a:lnSpc>
            </a:pPr>
            <a:endParaRPr lang="it-CH"/>
          </a:p>
          <a:p>
            <a:endParaRPr lang="it-CH"/>
          </a:p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207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7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1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it-CH" b="1">
                <a:latin typeface="Arial" pitchFamily="34" charset="0"/>
                <a:cs typeface="Arial" pitchFamily="34" charset="0"/>
              </a:rPr>
              <a:t>Note</a:t>
            </a:r>
          </a:p>
          <a:p>
            <a:pPr>
              <a:lnSpc>
                <a:spcPts val="1139"/>
              </a:lnSpc>
            </a:pPr>
            <a:endParaRPr lang="it-CH"/>
          </a:p>
          <a:p>
            <a:endParaRPr lang="it-CH"/>
          </a:p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116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3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08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it-CH" b="1">
                <a:latin typeface="Arial" pitchFamily="34" charset="0"/>
                <a:cs typeface="Arial" pitchFamily="34" charset="0"/>
              </a:rPr>
              <a:t>Note</a:t>
            </a:r>
          </a:p>
          <a:p>
            <a:endParaRPr lang="it-CH"/>
          </a:p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982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it-CH" b="1">
                <a:latin typeface="Arial" pitchFamily="34" charset="0"/>
                <a:cs typeface="Arial" pitchFamily="34" charset="0"/>
              </a:rPr>
              <a:t>Note</a:t>
            </a:r>
          </a:p>
          <a:p>
            <a:endParaRPr lang="it-CH"/>
          </a:p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056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39"/>
              </a:lnSpc>
            </a:pPr>
            <a:r>
              <a:rPr lang="it-CH" b="1">
                <a:latin typeface="Arial" pitchFamily="34" charset="0"/>
                <a:cs typeface="Arial" pitchFamily="34" charset="0"/>
              </a:rPr>
              <a:t>Note</a:t>
            </a:r>
          </a:p>
          <a:p>
            <a:endParaRPr lang="it-CH"/>
          </a:p>
          <a:p>
            <a:endParaRPr lang="it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98EF2-3FE4-4244-93B5-BDDBC036C6E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8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784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888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99596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9124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5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1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888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50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7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7756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1886678"/>
            <a:ext cx="11101664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947189"/>
            <a:ext cx="4092507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en-US"/>
              <a:t>Datum</a:t>
            </a:r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90275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522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B73394-0A27-47CD-899B-E241A7C6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50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90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8200417 w 12192000"/>
              <a:gd name="connsiteY65" fmla="*/ 6858000 h 6858000"/>
              <a:gd name="connsiteX66" fmla="*/ 8200417 w 12192000"/>
              <a:gd name="connsiteY66" fmla="*/ 5184843 h 6858000"/>
              <a:gd name="connsiteX67" fmla="*/ 1 w 12192000"/>
              <a:gd name="connsiteY67" fmla="*/ 5184843 h 6858000"/>
              <a:gd name="connsiteX68" fmla="*/ 1 w 12192000"/>
              <a:gd name="connsiteY68" fmla="*/ 6858000 h 6858000"/>
              <a:gd name="connsiteX69" fmla="*/ 0 w 12192000"/>
              <a:gd name="connsiteY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50" y="3509535"/>
                  <a:pt x="5207850" y="3555255"/>
                </a:cubicBezTo>
                <a:cubicBezTo>
                  <a:pt x="5207850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30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90" y="3341472"/>
                  <a:pt x="5032590" y="3285169"/>
                </a:cubicBezTo>
                <a:cubicBezTo>
                  <a:pt x="5032590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200417" y="6858000"/>
                </a:lnTo>
                <a:lnTo>
                  <a:pt x="8200417" y="5184843"/>
                </a:lnTo>
                <a:lnTo>
                  <a:pt x="1" y="518484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AFA3CB23-EDCE-4D31-AB51-C72D4DDA771E}"/>
              </a:ext>
            </a:extLst>
          </p:cNvPr>
          <p:cNvSpPr/>
          <p:nvPr userDrawn="1"/>
        </p:nvSpPr>
        <p:spPr>
          <a:xfrm>
            <a:off x="1" y="5184843"/>
            <a:ext cx="8200416" cy="1673157"/>
          </a:xfrm>
          <a:prstGeom prst="rect">
            <a:avLst/>
          </a:prstGeom>
          <a:solidFill>
            <a:srgbClr val="FF8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C3C907-06B5-4B8F-9792-483F4C1919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157395"/>
            <a:ext cx="11197974" cy="71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4EA2A7-FFDB-4225-8931-FEC927947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978103"/>
            <a:ext cx="11197974" cy="714797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60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Untertitel</a:t>
            </a:r>
            <a:endParaRPr lang="en-US"/>
          </a:p>
          <a:p>
            <a:pPr lvl="0"/>
            <a:r>
              <a:rPr lang="de-DE"/>
              <a:t>Name, Ort, Datum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6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66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76672"/>
            <a:ext cx="1105925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49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0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71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83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571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3" y="910404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3" y="1389388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3" y="1759981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3" y="2238965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3" y="2614793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3" y="3093777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3" y="3464370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3" y="3943354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3" y="4312849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3" y="4791833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3" y="5163526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3" y="5619226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196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9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84327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7388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61665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0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1CE9025D-ED9B-40AB-9169-E97491A9B4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F79CBD76-D3B6-49BD-B2CD-AAAB71DC8F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C402B17-C51B-426A-BAD3-5B66E65E6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1991C82C-5226-412E-B05A-FF5378736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F126347F-AEF0-43B6-ACFB-F2516E4053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BE565A10-1918-4297-8F36-E003DD625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442692FC-615C-4913-B884-8E2D151659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61A93469-A418-4B69-A996-CA5BF578EF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89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94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Nummer</a:t>
            </a:r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F1C790F-5500-4F38-9C81-CCE68AFD4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D9D2B79-4BFC-4D80-8C26-C195335325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21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30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2651829"/>
            <a:ext cx="503001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6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09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143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57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8A624B7-8019-4F7C-A6BB-F375EFB7E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347798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44B8E-63E8-4E3E-8DB8-968197E3710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9E239B48-2796-4E0F-A5D5-B3D81D4BA8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0E0D05C-9CE2-4B44-A587-7B485873A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BE41CCB6-CB7E-472D-BCA9-83E2F52D9F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001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7" y="476672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13ADB44-8158-4B91-9D1B-5BF8B2923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A60FCC5E-345C-48A2-A7C1-8C1C9F2C1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6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24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XX</a:t>
            </a:r>
            <a:endParaRPr lang="de-DE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5101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GB" sz="14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5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0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77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D0C74-2C61-4B82-9B15-572B9F359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B93FF44F-F39D-4143-BDB3-278D5BF5D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8040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29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8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hinzufügen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768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80D5B65-FA68-4DA4-BC83-2B7881A6A7E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7FA1568A-54BE-4729-9FBC-3AB8F54F9A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333CBF-7020-492A-A9D1-10A3864F7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841145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T</a:t>
            </a:r>
            <a:r>
              <a:rPr lang="de-DE" err="1"/>
              <a:t>itel</a:t>
            </a:r>
            <a:endParaRPr lang="de-CH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77572DC-12F5-493A-970D-5A9A19B770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C9211E5-22DF-494D-845F-058CDE1810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C1128C-AF74-4B02-8FC1-61CDD3940F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234629804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err="1"/>
              <a:t>Titel</a:t>
            </a:r>
            <a:endParaRPr lang="de-D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  <a:endParaRPr lang="de-DE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/>
              <a:t>Icon</a:t>
            </a:r>
          </a:p>
          <a:p>
            <a:endParaRPr lang="de-DE"/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069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CDF2B-CE32-4893-8D06-EF06294A5620}"/>
              </a:ext>
            </a:extLst>
          </p:cNvPr>
          <p:cNvSpPr/>
          <p:nvPr userDrawn="1"/>
        </p:nvSpPr>
        <p:spPr>
          <a:xfrm>
            <a:off x="0" y="0"/>
            <a:ext cx="53916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58B092D-1777-4796-8A1A-B5F5790E6C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33C5ABA-C203-4AD0-8675-6ED503BE71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4086" y="-7938"/>
            <a:ext cx="5327914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2AFDB-6B13-43C7-AC96-09BA3921276A}"/>
              </a:ext>
            </a:extLst>
          </p:cNvPr>
          <p:cNvSpPr/>
          <p:nvPr userDrawn="1"/>
        </p:nvSpPr>
        <p:spPr>
          <a:xfrm>
            <a:off x="5327915" y="0"/>
            <a:ext cx="1536171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/>
          </a:p>
        </p:txBody>
      </p:sp>
    </p:spTree>
    <p:extLst>
      <p:ext uri="{BB962C8B-B14F-4D97-AF65-F5344CB8AC3E}">
        <p14:creationId xmlns:p14="http://schemas.microsoft.com/office/powerpoint/2010/main" val="1195482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1AC32E-C87C-4B14-AC6A-15B69733F1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31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44A3233-3C21-4398-9DCB-D228999E9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361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67A685-C491-4D48-9DDC-9E99F78A2F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17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49D851F-91A1-4CB9-8D2E-3BE631303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3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445BA56-159D-4B3C-9980-6C2765D59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38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8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8F7EED-72CE-4582-BF4F-9957D04CD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8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AD188D5-7968-486E-A44C-E892F4DB8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319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C4629-75B3-4F79-B22C-D01914463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1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746B065-30E3-44AD-B92B-878695D4EE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04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8B07D5-C75F-4705-A820-106BFADF1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9823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FB5262-451C-470E-B8E4-02FAC03198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16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F26A26-9E05-4958-B36F-5970BE9D3A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49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89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0 w 12192000"/>
              <a:gd name="connsiteY6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49" y="3509535"/>
                  <a:pt x="5207849" y="3555255"/>
                </a:cubicBezTo>
                <a:cubicBezTo>
                  <a:pt x="5207849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29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89" y="3341472"/>
                  <a:pt x="5032589" y="3285169"/>
                </a:cubicBezTo>
                <a:cubicBezTo>
                  <a:pt x="5032589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06763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A37CC2-C51C-469F-9A2A-FDEF520668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9932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BFDF0CDD-59AB-434A-961F-95D628DB9C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316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2C4F9AD-BAAA-4B64-800A-4D074742EF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2744107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04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D7F0971-8F97-44E6-9B63-A12F5F2454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4253262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76986D2-10D4-423E-BEF3-C995683D48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2937146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3563953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8822861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2482972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DB4BE46-D356-4BFA-BF6B-D6A1BDE003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9149765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/>
              <a:t>Bild </a:t>
            </a:r>
            <a:br>
              <a:rPr lang="de-CH"/>
            </a:br>
            <a:r>
              <a:rPr lang="de-CH"/>
              <a:t>hinzufügen</a:t>
            </a:r>
          </a:p>
          <a:p>
            <a:endParaRPr lang="de-CH"/>
          </a:p>
          <a:p>
            <a:endParaRPr lang="de-CH"/>
          </a:p>
          <a:p>
            <a:endParaRPr lang="de-C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7F78FC-CC6F-49D1-AE32-1DE144083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238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</a:t>
            </a:r>
            <a:r>
              <a:rPr lang="en-US" err="1"/>
              <a:t>hinzufügen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77488369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697131-8E15-4615-B0EC-7084E02128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216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/>
              <a:t>Bild durch Klicken auf Symbol hinzufügen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13104.d - 11.24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928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Mastertitelformat bearbeiten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/>
              <a:t>Master-Untertitelformat bearbeiten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13104.d - 11.24</a:t>
            </a:r>
            <a:endParaRPr lang="de-CH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Leichte Plattformleitern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184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D591EB3-407D-493F-8A6B-E74825AE0D5D}" type="datetime1">
              <a:rPr lang="de-CH" smtClean="0"/>
              <a:pPr/>
              <a:t>08.07.2025</a:t>
            </a:fld>
            <a:endParaRPr lang="de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/>
              <a:t>Präsentationstitel (Arial Regular, 10 pt/Zab 14 pt)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6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82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981">
          <p15:clr>
            <a:srgbClr val="F26B43"/>
          </p15:clr>
        </p15:guide>
        <p15:guide id="5" orient="horz" pos="3884">
          <p15:clr>
            <a:srgbClr val="F26B43"/>
          </p15:clr>
        </p15:guide>
        <p15:guide id="6" orient="horz" pos="41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suva.ch/44026.d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suva.ch/67028.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23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963C-F9D1-4EAB-B837-809E62A33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/>
          <a:lstStyle/>
          <a:p>
            <a:r>
              <a:rPr lang="it-CH" noProof="0"/>
              <a:t>Lavorare in sicurezza con scale portatili e sgabelli a gradini</a:t>
            </a:r>
          </a:p>
        </p:txBody>
      </p:sp>
      <p:sp>
        <p:nvSpPr>
          <p:cNvPr id="12" name="Untertitel 11">
            <a:extLst>
              <a:ext uri="{FF2B5EF4-FFF2-40B4-BE49-F238E27FC236}">
                <a16:creationId xmlns:a16="http://schemas.microsoft.com/office/drawing/2014/main" id="{BFB50CD3-3867-E082-F7E1-AAD034CAF3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CH" noProof="0"/>
              <a:t>Istruzione del personale nelle aziende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C216FB21-DD9F-3EB1-687F-59CBAA3769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96" t="1629" b="2325"/>
          <a:stretch/>
        </p:blipFill>
        <p:spPr>
          <a:xfrm>
            <a:off x="0" y="549275"/>
            <a:ext cx="11641138" cy="3887788"/>
          </a:xfrm>
        </p:spPr>
      </p:pic>
    </p:spTree>
    <p:extLst>
      <p:ext uri="{BB962C8B-B14F-4D97-AF65-F5344CB8AC3E}">
        <p14:creationId xmlns:p14="http://schemas.microsoft.com/office/powerpoint/2010/main" val="366190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D84A5452-187F-426E-B142-3E95D8DD0FBD}"/>
              </a:ext>
            </a:extLst>
          </p:cNvPr>
          <p:cNvSpPr txBox="1"/>
          <p:nvPr/>
        </p:nvSpPr>
        <p:spPr>
          <a:xfrm>
            <a:off x="785845" y="3159684"/>
            <a:ext cx="3029349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it-CH" sz="2000" noProof="0">
              <a:latin typeface="+mj-lt"/>
            </a:endParaRPr>
          </a:p>
          <a:p>
            <a:pPr marL="0" lvl="1">
              <a:tabLst>
                <a:tab pos="2863850" algn="l"/>
              </a:tabLst>
            </a:pPr>
            <a:endParaRPr lang="it-CH" sz="2000" noProof="0"/>
          </a:p>
          <a:p>
            <a:pPr marL="0" lvl="1">
              <a:tabLst>
                <a:tab pos="2863850" algn="l"/>
              </a:tabLst>
            </a:pPr>
            <a:endParaRPr lang="it-CH" sz="2000" noProof="0"/>
          </a:p>
          <a:p>
            <a:pPr marL="0" lvl="1">
              <a:tabLst>
                <a:tab pos="2863850" algn="l"/>
              </a:tabLst>
            </a:pPr>
            <a:r>
              <a:rPr lang="it-CH" sz="2000" noProof="0"/>
              <a:t>Opuscolo:</a:t>
            </a:r>
            <a:endParaRPr lang="it-CH" sz="2000" noProof="0">
              <a:cs typeface="Arial"/>
            </a:endParaRPr>
          </a:p>
          <a:p>
            <a:pPr marL="0" lvl="1">
              <a:tabLst>
                <a:tab pos="2863850" algn="l"/>
              </a:tabLst>
            </a:pPr>
            <a:r>
              <a:rPr lang="it-CH" sz="2000" noProof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www.suva.ch/44026.i</a:t>
            </a:r>
            <a:endParaRPr lang="it-CH" sz="2000" noProof="0">
              <a:solidFill>
                <a:schemeClr val="accent3"/>
              </a:solidFill>
            </a:endParaRPr>
          </a:p>
          <a:p>
            <a:pPr marL="0" lvl="1">
              <a:tabLst>
                <a:tab pos="2863850" algn="l"/>
              </a:tabLst>
            </a:pPr>
            <a:endParaRPr lang="it-CH" sz="2000" noProof="0">
              <a:latin typeface="+mj-lt"/>
            </a:endParaRPr>
          </a:p>
          <a:p>
            <a:pPr marL="0" lvl="1">
              <a:tabLst>
                <a:tab pos="2863850" algn="l"/>
              </a:tabLst>
            </a:pPr>
            <a:r>
              <a:rPr lang="it-CH" sz="2000" noProof="0">
                <a:latin typeface="+mj-lt"/>
              </a:rPr>
              <a:t>Lista di controllo:</a:t>
            </a:r>
            <a:endParaRPr lang="it-CH" sz="2000" noProof="0">
              <a:latin typeface="+mj-lt"/>
              <a:cs typeface="Arial"/>
            </a:endParaRPr>
          </a:p>
          <a:p>
            <a:pPr marL="0" lvl="1">
              <a:tabLst>
                <a:tab pos="2863850" algn="l"/>
              </a:tabLst>
            </a:pPr>
            <a:r>
              <a:rPr lang="it-CH" sz="2000" noProof="0">
                <a:solidFill>
                  <a:schemeClr val="accent3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www.suva.ch/67028.i</a:t>
            </a:r>
            <a:endParaRPr lang="it-CH" sz="2000" noProof="0">
              <a:solidFill>
                <a:schemeClr val="accent3"/>
              </a:solidFill>
              <a:latin typeface="+mj-lt"/>
            </a:endParaRPr>
          </a:p>
          <a:p>
            <a:pPr marL="0" lvl="1">
              <a:tabLst>
                <a:tab pos="2863850" algn="l"/>
              </a:tabLst>
            </a:pPr>
            <a:endParaRPr lang="it-CH" sz="1600" noProof="0">
              <a:highlight>
                <a:srgbClr val="FFFF00"/>
              </a:highlight>
              <a:latin typeface="+mj-lt"/>
              <a:cs typeface="Arial"/>
            </a:endParaRPr>
          </a:p>
          <a:p>
            <a:pPr marL="0" lvl="1">
              <a:tabLst>
                <a:tab pos="2863850" algn="l"/>
              </a:tabLst>
            </a:pPr>
            <a:endParaRPr lang="it-CH" sz="2000" noProof="0">
              <a:cs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DE1330F-3E2B-C9D9-97A2-2C4EF48E78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8" t="2003" r="1410" b="1204"/>
          <a:stretch/>
        </p:blipFill>
        <p:spPr>
          <a:xfrm>
            <a:off x="4232497" y="1217696"/>
            <a:ext cx="3497985" cy="49481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8C7A170-F481-1836-1375-82D7E3DD0C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619"/>
          <a:stretch/>
        </p:blipFill>
        <p:spPr>
          <a:xfrm>
            <a:off x="8147785" y="1217696"/>
            <a:ext cx="3492831" cy="4948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DBA140-CED0-F373-06F4-E232D9D8D8CE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7DCDD9-8F70-DF94-16C7-5420FCA54370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4C5922-22F4-9FFF-818B-A1E1DEB1F72E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10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CD3DAE7E-5BB5-6C0B-FC92-A0EFA818B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672"/>
            <a:ext cx="11089232" cy="864096"/>
          </a:xfrm>
        </p:spPr>
        <p:txBody>
          <a:bodyPr/>
          <a:lstStyle/>
          <a:p>
            <a:r>
              <a:rPr lang="it-CH" noProof="0"/>
              <a:t>Opuscolo e lista di controllo
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DEF1669-DA12-514D-FD41-38BB4592B5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704" b="507"/>
          <a:stretch/>
        </p:blipFill>
        <p:spPr>
          <a:xfrm>
            <a:off x="4232497" y="1217696"/>
            <a:ext cx="3526048" cy="4998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FF7CDFA-D396-17C3-B2AC-A5E0E1BB0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9857" y="1217696"/>
            <a:ext cx="3530008" cy="5023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3619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A67FDE0-A1F4-7BE8-174A-9136299F50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238" y="4902729"/>
            <a:ext cx="4105385" cy="1252538"/>
          </a:xfrm>
        </p:spPr>
        <p:txBody>
          <a:bodyPr/>
          <a:lstStyle/>
          <a:p>
            <a:r>
              <a:rPr lang="it-CH" noProof="0"/>
              <a:t>Impiego di scale portatili e sgabelli a gradini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0FB25D61-671F-CCBE-DB9B-D94BA745CB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41052"/>
          <a:stretch/>
        </p:blipFill>
        <p:spPr>
          <a:xfrm>
            <a:off x="6694488" y="0"/>
            <a:ext cx="5497512" cy="6858000"/>
          </a:xfrm>
        </p:spPr>
      </p:pic>
    </p:spTree>
    <p:extLst>
      <p:ext uri="{BB962C8B-B14F-4D97-AF65-F5344CB8AC3E}">
        <p14:creationId xmlns:p14="http://schemas.microsoft.com/office/powerpoint/2010/main" val="101800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9F81C99-E18A-322D-CC08-98D69BE47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" t="971" r="1994" b="2015"/>
          <a:stretch/>
        </p:blipFill>
        <p:spPr>
          <a:xfrm>
            <a:off x="6577566" y="1088351"/>
            <a:ext cx="3581057" cy="43313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3843B6C-CB7C-B6F3-5F77-475FD329D3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9675" y="1088351"/>
            <a:ext cx="1372296" cy="2329094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42CFFD5-2597-8D9F-E4C3-2353A6B2B317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A4C5A4-306E-BCE2-188A-0650F4E3DE79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0588AD-46CA-A18E-2DDE-4EE0072C1660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12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0ED8833-D101-59C9-879C-A10DBE184284}"/>
              </a:ext>
            </a:extLst>
          </p:cNvPr>
          <p:cNvSpPr txBox="1"/>
          <p:nvPr/>
        </p:nvSpPr>
        <p:spPr>
          <a:xfrm>
            <a:off x="6592064" y="5432763"/>
            <a:ext cx="20474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CH" sz="1000" noProof="0"/>
              <a:t>Strumenti telescopici</a:t>
            </a:r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0252432A-2D30-7142-28A5-AE7DEF9ED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39" y="476672"/>
            <a:ext cx="11089232" cy="864096"/>
          </a:xfrm>
        </p:spPr>
        <p:txBody>
          <a:bodyPr/>
          <a:lstStyle/>
          <a:p>
            <a:r>
              <a:rPr lang="it-CH" noProof="0"/>
              <a:t>Attrezzature di lavoro alternative
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E9BC22C-10EE-B781-DD8E-9E172F62BF6A}"/>
              </a:ext>
            </a:extLst>
          </p:cNvPr>
          <p:cNvSpPr txBox="1"/>
          <p:nvPr/>
        </p:nvSpPr>
        <p:spPr>
          <a:xfrm>
            <a:off x="10291554" y="3455789"/>
            <a:ext cx="20474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CH" sz="1000" noProof="0"/>
              <a:t>Scala a gradini da cantiere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E90A72-6A93-32EC-98FE-6A3FA64F92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8842" y="3783926"/>
            <a:ext cx="1372296" cy="15976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DC0EB87-5F83-5078-A8FD-C930D34CF77E}"/>
              </a:ext>
            </a:extLst>
          </p:cNvPr>
          <p:cNvSpPr txBox="1"/>
          <p:nvPr/>
        </p:nvSpPr>
        <p:spPr>
          <a:xfrm>
            <a:off x="10291554" y="5413713"/>
            <a:ext cx="204747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CH" sz="1000" noProof="0"/>
              <a:t>Torre scala per ponteggio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2B456F-F3E2-2FF3-8CFC-A08F0A2A5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39" y="1115078"/>
            <a:ext cx="4862159" cy="5184513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51DC9A8-2E98-935A-4D9D-03A6BCCA1F3A}"/>
              </a:ext>
            </a:extLst>
          </p:cNvPr>
          <p:cNvCxnSpPr>
            <a:cxnSpLocks/>
          </p:cNvCxnSpPr>
          <p:nvPr/>
        </p:nvCxnSpPr>
        <p:spPr>
          <a:xfrm flipH="1">
            <a:off x="2844204" y="3087158"/>
            <a:ext cx="6423621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902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9203C3-3CF9-4026-8D20-1DB78CAE5A35}"/>
              </a:ext>
            </a:extLst>
          </p:cNvPr>
          <p:cNvSpPr txBox="1">
            <a:spLocks/>
          </p:cNvSpPr>
          <p:nvPr/>
        </p:nvSpPr>
        <p:spPr>
          <a:xfrm>
            <a:off x="551384" y="476672"/>
            <a:ext cx="11089232" cy="1021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CH" sz="2800" b="1" i="0" u="none" strike="noStrike" kern="1200" cap="none" spc="0" normalizeH="0" baseline="0" noProof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6EAE09-C294-1E3B-FCFB-1383114F533E}"/>
              </a:ext>
            </a:extLst>
          </p:cNvPr>
          <p:cNvSpPr txBox="1"/>
          <p:nvPr/>
        </p:nvSpPr>
        <p:spPr>
          <a:xfrm>
            <a:off x="550863" y="1547832"/>
            <a:ext cx="3809564" cy="440120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CH" sz="2000" b="1" noProof="0"/>
              <a:t>Attrezzature di lavoro sicure </a:t>
            </a:r>
          </a:p>
          <a:p>
            <a:r>
              <a:rPr lang="it-CH" sz="2000" b="1" noProof="0"/>
              <a:t>a seconda dell’altezza di caduta:</a:t>
            </a:r>
            <a:endParaRPr lang="it-CH" sz="2000" b="1" noProof="0">
              <a:cs typeface="Arial"/>
            </a:endParaRPr>
          </a:p>
          <a:p>
            <a:endParaRPr lang="it-CH" sz="2000" b="1" noProof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it-CH" sz="2000" b="1" noProof="0"/>
              <a:t>sgabello a gradini</a:t>
            </a:r>
            <a:r>
              <a:rPr lang="it-CH" sz="2000" noProof="0"/>
              <a:t> con o senza dispositivo di trattenuta</a:t>
            </a:r>
            <a:endParaRPr lang="it-CH" sz="2000" noProof="0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endParaRPr lang="it-CH" sz="2000" noProof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it-CH" sz="2000" b="1" noProof="0"/>
              <a:t>scala leggera con piattaforma</a:t>
            </a:r>
            <a:endParaRPr lang="it-CH" sz="2000" b="1" noProof="0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endParaRPr lang="it-CH" sz="2000" noProof="0"/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it-CH" sz="2000" b="1" noProof="0"/>
              <a:t>scala movibile con piattaforma </a:t>
            </a:r>
            <a:r>
              <a:rPr lang="it-CH" sz="2000" noProof="0"/>
              <a:t>e cancelletto fisso (nessuna catena o altro)</a:t>
            </a:r>
            <a:endParaRPr lang="it-CH" sz="2000" noProof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CH" sz="2000" noProof="0"/>
          </a:p>
          <a:p>
            <a:endParaRPr lang="it-CH" sz="2000" noProof="0">
              <a:cs typeface="Arial"/>
            </a:endParaRP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21892E5-11F6-2D35-E0BC-1D7EF9348342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5190F7-D28E-94E6-26A2-4CFC9F7C0B95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13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D6B01C5-4B7B-9E39-11B1-19EB449A7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672"/>
            <a:ext cx="11089232" cy="864096"/>
          </a:xfrm>
        </p:spPr>
        <p:txBody>
          <a:bodyPr/>
          <a:lstStyle/>
          <a:p>
            <a:r>
              <a:rPr lang="it-CH" sz="2400" noProof="0"/>
              <a:t>Attrezzature di lavoro sicure
</a:t>
            </a:r>
            <a:endParaRPr lang="it-CH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33A7B-D99D-A15A-1518-43751AE9CFAF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BB4FCDB-EB15-4B1A-A81C-C9D6A3043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716" y="1498600"/>
            <a:ext cx="6960379" cy="40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27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5BE92382-AAEC-7983-FD82-DD862715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/>
              <a:t>Sgabelli a gradini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BAC3B6-05C2-8A41-99F4-D3E12FF36C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noProof="0"/>
              <a:t>Gli sgabelli a gradini devono essere conformi alla norma EN 14183: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endParaRPr lang="it-CH" noProof="0"/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noProof="0"/>
              <a:t>La superficie di appoggio superiore deve avere un’altezza massima di 1 m e un’area minima di 200 mm × 300 mm.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noProof="0"/>
              <a:t>Se la superficie di appoggio è minore di 240 mm × 400 mm, è necessario installare sullo sgabello un dispositivo di trattenuta a partire da un’altezza di 0,75 m.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noProof="0"/>
              <a:t>I gradini devono essere profondi almeno 80 mm.</a:t>
            </a: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407EC9FE-771E-EDBF-3A3C-C74CFFF16E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EF793867-2949-854D-44E1-1623599B5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12089B8-B5CE-4061-B9F1-3C6A87901BAB}" type="slidenum">
              <a:rPr lang="it-CH" noProof="0" smtClean="0"/>
              <a:pPr>
                <a:spcAft>
                  <a:spcPts val="600"/>
                </a:spcAft>
              </a:pPr>
              <a:t>14</a:t>
            </a:fld>
            <a:endParaRPr lang="it-CH" noProof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BCB5E60-4954-3AF9-7C9A-9FC9DB8ECD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167"/>
          <a:stretch/>
        </p:blipFill>
        <p:spPr>
          <a:xfrm>
            <a:off x="6383338" y="1557338"/>
            <a:ext cx="5808662" cy="4325671"/>
          </a:xfrm>
          <a:prstGeom prst="rect">
            <a:avLst/>
          </a:prstGeom>
          <a:noFill/>
          <a:effectLst/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7AC0AD0-12C9-1CFD-0605-9481A386E692}"/>
              </a:ext>
            </a:extLst>
          </p:cNvPr>
          <p:cNvSpPr txBox="1">
            <a:spLocks/>
          </p:cNvSpPr>
          <p:nvPr/>
        </p:nvSpPr>
        <p:spPr>
          <a:xfrm>
            <a:off x="2407643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</p:spTree>
    <p:extLst>
      <p:ext uri="{BB962C8B-B14F-4D97-AF65-F5344CB8AC3E}">
        <p14:creationId xmlns:p14="http://schemas.microsoft.com/office/powerpoint/2010/main" val="1169507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9203C3-3CF9-4026-8D20-1DB78CAE5A35}"/>
              </a:ext>
            </a:extLst>
          </p:cNvPr>
          <p:cNvSpPr txBox="1">
            <a:spLocks/>
          </p:cNvSpPr>
          <p:nvPr/>
        </p:nvSpPr>
        <p:spPr>
          <a:xfrm>
            <a:off x="562739" y="452231"/>
            <a:ext cx="11089232" cy="3476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CH" sz="2800" b="1" i="0" u="none" strike="noStrike" kern="1200" cap="none" spc="0" normalizeH="0" baseline="0" noProof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A9E591-7E61-EBB8-F9F0-19549BDA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83" y="624141"/>
            <a:ext cx="5694902" cy="56073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268A5E1-E3AF-45B5-5D99-04ABEB77968C}"/>
              </a:ext>
            </a:extLst>
          </p:cNvPr>
          <p:cNvSpPr txBox="1"/>
          <p:nvPr/>
        </p:nvSpPr>
        <p:spPr>
          <a:xfrm>
            <a:off x="563276" y="1557338"/>
            <a:ext cx="344601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CH" sz="2000" b="1" noProof="0">
                <a:cs typeface="Arial"/>
              </a:rPr>
              <a:t>Attenzione: </a:t>
            </a:r>
            <a:r>
              <a:rPr lang="it-CH" sz="2000" noProof="0">
                <a:cs typeface="Arial"/>
              </a:rPr>
              <a:t>le scale di piccole dimensioni conformi alla norma EN 131 non sono sgabelli a gradini conformi alla norma EN 14183.</a:t>
            </a:r>
            <a:endParaRPr lang="it-CH" sz="2000" noProof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F3D8AB-C490-852E-EDD8-8B832808AC5D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B3CADA0-1362-CBEE-753E-83D9173E83C8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51AD30-B34F-A0DE-AF3B-348D5D5E502A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15</a:t>
            </a:fld>
            <a:endParaRPr lang="it-CH" noProof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2D4B6327-26B5-8CA5-86F8-148BED0B201F}"/>
                  </a:ext>
                </a:extLst>
              </p14:cNvPr>
              <p14:cNvContentPartPr/>
              <p14:nvPr/>
            </p14:nvContentPartPr>
            <p14:xfrm>
              <a:off x="8809388" y="3790117"/>
              <a:ext cx="377280" cy="18180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2D4B6327-26B5-8CA5-86F8-148BED0B20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55388" y="3682117"/>
                <a:ext cx="484920" cy="3974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el 15">
            <a:extLst>
              <a:ext uri="{FF2B5EF4-FFF2-40B4-BE49-F238E27FC236}">
                <a16:creationId xmlns:a16="http://schemas.microsoft.com/office/drawing/2014/main" id="{B9586424-59D6-6456-1646-41AF133353A6}"/>
              </a:ext>
            </a:extLst>
          </p:cNvPr>
          <p:cNvSpPr txBox="1">
            <a:spLocks/>
          </p:cNvSpPr>
          <p:nvPr/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Sgabelli a gradini</a:t>
            </a:r>
          </a:p>
        </p:txBody>
      </p:sp>
    </p:spTree>
    <p:extLst>
      <p:ext uri="{BB962C8B-B14F-4D97-AF65-F5344CB8AC3E}">
        <p14:creationId xmlns:p14="http://schemas.microsoft.com/office/powerpoint/2010/main" val="85059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7187149" cy="4608513"/>
          </a:xfrm>
        </p:spPr>
        <p:txBody>
          <a:bodyPr lIns="0" tIns="0" rIns="0" bIns="0"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sz="2000" noProof="0"/>
              <a:t>Conformità alla norma SN EN 131-1 e SN EN 131-2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sz="2000" b="1" noProof="0"/>
              <a:t>Piattaforma</a:t>
            </a:r>
            <a:r>
              <a:rPr lang="it-CH" sz="2000" noProof="0"/>
              <a:t> almeno 360 mm × 360 mm, </a:t>
            </a:r>
            <a:r>
              <a:rPr lang="it-CH" sz="2000" b="1" noProof="0"/>
              <a:t>altezza ≤ 2,0 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sz="2000" noProof="0"/>
              <a:t>Profondità del gradino 80</a:t>
            </a:r>
            <a:r>
              <a:rPr lang="it-CH" sz="2000" b="1" noProof="0"/>
              <a:t> </a:t>
            </a:r>
            <a:r>
              <a:rPr lang="it-CH" sz="2000" noProof="0"/>
              <a:t>mm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sz="2000" noProof="0"/>
              <a:t>Peso &lt; 15 kg (raccomandazione)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sz="2000" b="1" noProof="0"/>
              <a:t>Protezione su tre lati </a:t>
            </a:r>
            <a:r>
              <a:rPr lang="it-CH" sz="2000" noProof="0"/>
              <a:t>realizzata con corrimano e strutture
di collegamento che superano la piattaforma di ca. 1 m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sz="2000" noProof="0"/>
              <a:t>A partire al massimo dal quinto gradino, </a:t>
            </a:r>
            <a:r>
              <a:rPr lang="it-CH" sz="2000" b="1" noProof="0"/>
              <a:t>due corrimani fissi/pieghevoli</a:t>
            </a:r>
            <a:r>
              <a:rPr lang="it-CH" sz="2000" noProof="0"/>
              <a:t> fissati a entrambi i montanti laterali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sz="2000" b="1" noProof="0"/>
              <a:t>Dispositivo di sicurezza contro l’apertura resistente alla trazione</a:t>
            </a:r>
            <a:r>
              <a:rPr lang="it-CH" sz="2000" noProof="0"/>
              <a:t> con blocco della piattaforma in posizione di utilizzo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AD620F-A6AF-D6A9-03BD-29252FA13A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2"/>
          <a:stretch/>
        </p:blipFill>
        <p:spPr>
          <a:xfrm>
            <a:off x="8060267" y="1557338"/>
            <a:ext cx="4131733" cy="4611526"/>
          </a:xfrm>
          <a:prstGeom prst="rect">
            <a:avLst/>
          </a:prstGeom>
          <a:effectLst/>
        </p:spPr>
      </p:pic>
      <p:sp>
        <p:nvSpPr>
          <p:cNvPr id="20" name="Titel 15">
            <a:extLst>
              <a:ext uri="{FF2B5EF4-FFF2-40B4-BE49-F238E27FC236}">
                <a16:creationId xmlns:a16="http://schemas.microsoft.com/office/drawing/2014/main" id="{4075ED1E-A6E2-3052-C80F-44A6FB316FCE}"/>
              </a:ext>
            </a:extLst>
          </p:cNvPr>
          <p:cNvSpPr txBox="1">
            <a:spLocks/>
          </p:cNvSpPr>
          <p:nvPr/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Scala leggera con piattaforma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7117D69F-C573-1E1E-1C5B-56B033D82183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CEF81A1E-DCE2-3BD9-F747-C126539CA2D3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E2196EA8-11CC-8A21-C01E-8F1C4A113DE6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16</a:t>
            </a:fld>
            <a:endParaRPr lang="it-CH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17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BD4B6D6-AE61-7A32-29DF-DCC6E350877A}"/>
              </a:ext>
            </a:extLst>
          </p:cNvPr>
          <p:cNvSpPr txBox="1"/>
          <p:nvPr/>
        </p:nvSpPr>
        <p:spPr>
          <a:xfrm>
            <a:off x="550863" y="1548343"/>
            <a:ext cx="5235573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it-CH" sz="2000" noProof="0"/>
              <a:t>Conformità alla norma SN EN 131-7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it-CH" sz="2000" noProof="0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it-CH" sz="2000" noProof="0">
                <a:cs typeface="Arial"/>
              </a:rPr>
              <a:t>Nella zona di accesso un </a:t>
            </a:r>
            <a:r>
              <a:rPr lang="it-CH" sz="2000" b="1" noProof="0">
                <a:cs typeface="Arial"/>
              </a:rPr>
              <a:t>cancelletto fisso composto da almeno due elementi</a:t>
            </a:r>
            <a:r>
              <a:rPr lang="it-CH" sz="2000" noProof="0">
                <a:cs typeface="Arial"/>
              </a:rPr>
              <a:t> (nessuna catena)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endParaRPr lang="it-CH" sz="2000" noProof="0">
              <a:cs typeface="Arial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it-CH" sz="2000" b="1" noProof="0">
                <a:cs typeface="Arial"/>
              </a:rPr>
              <a:t>Parapetto di protezione su tutti i lati </a:t>
            </a:r>
            <a:r>
              <a:rPr lang="it-CH" sz="2000" noProof="0">
                <a:cs typeface="Arial"/>
              </a:rPr>
              <a:t>della piattaforma alto almeno 1 m</a:t>
            </a:r>
            <a:endParaRPr lang="it-CH" noProof="0">
              <a:cs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BDBCBE1-25FC-00B2-D46E-524B7259B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88" y="1557338"/>
            <a:ext cx="4608512" cy="4608512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AD862F-C665-CDA1-8206-4614700DB6A0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680FB12-5A9E-5E2E-53A4-690270DD0E37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4903E-6CA4-91FE-A295-DB232AC2FE70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17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CC4A836-4D0F-4657-C3F5-D47E866F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672"/>
            <a:ext cx="11089232" cy="864096"/>
          </a:xfrm>
        </p:spPr>
        <p:txBody>
          <a:bodyPr/>
          <a:lstStyle/>
          <a:p>
            <a:r>
              <a:rPr lang="it-CH" noProof="0"/>
              <a:t>Scala movibile con piattaforma</a:t>
            </a:r>
          </a:p>
        </p:txBody>
      </p:sp>
    </p:spTree>
    <p:extLst>
      <p:ext uri="{BB962C8B-B14F-4D97-AF65-F5344CB8AC3E}">
        <p14:creationId xmlns:p14="http://schemas.microsoft.com/office/powerpoint/2010/main" val="77984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19203C3-3CF9-4026-8D20-1DB78CAE5A35}"/>
              </a:ext>
            </a:extLst>
          </p:cNvPr>
          <p:cNvSpPr txBox="1">
            <a:spLocks/>
          </p:cNvSpPr>
          <p:nvPr/>
        </p:nvSpPr>
        <p:spPr>
          <a:xfrm>
            <a:off x="562739" y="452231"/>
            <a:ext cx="11089232" cy="10219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it-CH" sz="2800" b="1" i="0" u="none" strike="noStrike" kern="1200" cap="none" spc="0" normalizeH="0" baseline="0" noProof="0">
              <a:ln>
                <a:noFill/>
              </a:ln>
              <a:solidFill>
                <a:srgbClr val="FF82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F82B5A-8A74-7489-C289-D12266293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7" t="24522" b="18574"/>
          <a:stretch/>
        </p:blipFill>
        <p:spPr>
          <a:xfrm>
            <a:off x="7120035" y="1557339"/>
            <a:ext cx="5071965" cy="4608511"/>
          </a:xfrm>
          <a:prstGeom prst="rect">
            <a:avLst/>
          </a:prstGeom>
          <a:effectLst/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C785CC-FB6F-B886-AEA3-B0059EAC07AF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19C0639-C58B-F965-F13F-662C14F75DED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0256C1-CA76-82CB-1548-D1FC3C56AEAE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18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10" name="Titel 15">
            <a:extLst>
              <a:ext uri="{FF2B5EF4-FFF2-40B4-BE49-F238E27FC236}">
                <a16:creationId xmlns:a16="http://schemas.microsoft.com/office/drawing/2014/main" id="{24E69DD7-B926-7857-3AD0-F894240CBC9A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Gradini anziché pioli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8F094B-8038-4923-4374-F44B1945B8AF}"/>
              </a:ext>
            </a:extLst>
          </p:cNvPr>
          <p:cNvSpPr txBox="1">
            <a:spLocks/>
          </p:cNvSpPr>
          <p:nvPr/>
        </p:nvSpPr>
        <p:spPr>
          <a:xfrm>
            <a:off x="550863" y="1557339"/>
            <a:ext cx="5256000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r>
              <a:rPr lang="it-CH" sz="2000" noProof="0"/>
              <a:t>Utilizzate scale con gradini anziché con pioli, in base allo stato attuale della tecnica.</a:t>
            </a:r>
            <a:endParaRPr lang="it-CH" sz="2000" noProof="0">
              <a:cs typeface="Arial"/>
            </a:endParaRPr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endParaRPr lang="it-CH" sz="2000" noProof="0">
              <a:cs typeface="Arial"/>
            </a:endParaRPr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r>
              <a:rPr lang="it-CH" sz="2000" noProof="0"/>
              <a:t>Le prime sono notevolmente più sicure.</a:t>
            </a:r>
            <a:endParaRPr lang="it-CH" sz="2000" noProof="0">
              <a:cs typeface="Arial"/>
            </a:endParaRPr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endParaRPr lang="it-CH" sz="2000" b="1" noProof="0"/>
          </a:p>
          <a:p>
            <a:pPr marL="180000" lvl="1" indent="-180000">
              <a:buFont typeface="Arial"/>
              <a:buChar char="•"/>
              <a:tabLst>
                <a:tab pos="2863850" algn="l"/>
              </a:tabLst>
            </a:pPr>
            <a:r>
              <a:rPr lang="it-CH" sz="2000" noProof="0"/>
              <a:t>Quando acquistate una nuova scala, scegliete le scale con i gradini.</a:t>
            </a:r>
            <a:endParaRPr lang="it-CH" sz="2000" noProof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465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7F56B1C-4791-D6C1-B61C-95746F0E0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CH" noProof="0"/>
              <a:t>Regole vitali e FAQ</a:t>
            </a:r>
          </a:p>
        </p:txBody>
      </p:sp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C93B2481-FBF3-9F90-FE01-2F8D15CB33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6" t="-69" r="23596" b="69"/>
          <a:stretch/>
        </p:blipFill>
        <p:spPr>
          <a:xfrm>
            <a:off x="8083550" y="-4763"/>
            <a:ext cx="4108450" cy="6858001"/>
          </a:xfrm>
        </p:spPr>
      </p:pic>
    </p:spTree>
    <p:extLst>
      <p:ext uri="{BB962C8B-B14F-4D97-AF65-F5344CB8AC3E}">
        <p14:creationId xmlns:p14="http://schemas.microsoft.com/office/powerpoint/2010/main" val="2956787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AB7F9FE-8EA6-FCB6-1433-506FA2F3E6C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CH" noProof="0"/>
              <a:t>13105.i - 02.25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DCC41A-3790-9C03-1FE5-7B6A8C825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CH" noProof="0"/>
              <a:t>Scale portatili e sgabelli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CF3F58-39A7-7F62-6BFF-93B6FFCBF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it-CH" noProof="0" smtClean="0"/>
              <a:pPr/>
              <a:t>2</a:t>
            </a:fld>
            <a:endParaRPr lang="it-CH" noProof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74D10FB3-1467-605D-0220-B974B525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it-CH" sz="2400" noProof="0">
                <a:solidFill>
                  <a:schemeClr val="bg1"/>
                </a:solidFill>
              </a:rPr>
              <a:t>Utilizzo di questa presentazione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5CC30E8-133E-A880-C264-974240EB7F46}"/>
              </a:ext>
            </a:extLst>
          </p:cNvPr>
          <p:cNvSpPr txBox="1">
            <a:spLocks/>
          </p:cNvSpPr>
          <p:nvPr/>
        </p:nvSpPr>
        <p:spPr>
          <a:xfrm>
            <a:off x="551384" y="1556792"/>
            <a:ext cx="9864463" cy="4586099"/>
          </a:xfrm>
          <a:prstGeom prst="rect">
            <a:avLst/>
          </a:prstGeom>
        </p:spPr>
        <p:txBody>
          <a:bodyPr lIns="0" tIns="0" rIns="0" bIns="0" anchor="t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CH" b="1" noProof="0">
                <a:solidFill>
                  <a:srgbClr val="FFFFFF"/>
                </a:solidFill>
              </a:rPr>
              <a:t>Gruppi target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CH" b="0" noProof="0">
                <a:solidFill>
                  <a:srgbClr val="FFFFFF"/>
                </a:solidFill>
              </a:rPr>
              <a:t>Addette/i alla sicurezza (AdSic), titolari d’azienda e quadri direttivi</a:t>
            </a:r>
            <a:endParaRPr lang="it-CH" b="0" noProof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it-CH" b="0" noProof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CH" b="1" noProof="0">
                <a:solidFill>
                  <a:srgbClr val="FFFFFF"/>
                </a:solidFill>
              </a:rPr>
              <a:t>Impiego</a:t>
            </a:r>
            <a:endParaRPr lang="it-CH" b="1" noProof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CH" b="0" noProof="0">
                <a:solidFill>
                  <a:srgbClr val="FFFFFF"/>
                </a:solidFill>
              </a:rPr>
              <a:t>Istruzione iniziale del personale e ripetizioni periodiche</a:t>
            </a:r>
            <a:endParaRPr lang="it-CH" b="0" noProof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None/>
            </a:pPr>
            <a:endParaRPr lang="it-CH" noProof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CH" b="1" noProof="0">
                <a:solidFill>
                  <a:srgbClr val="FFFFFF"/>
                </a:solidFill>
              </a:rPr>
              <a:t>Contenuti</a:t>
            </a:r>
            <a:endParaRPr lang="it-CH" b="1" noProof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it-CH" noProof="0">
                <a:solidFill>
                  <a:srgbClr val="FFFFFF"/>
                </a:solidFill>
              </a:rPr>
              <a:t>Scale portatili e sgabelli a gradini, vademecum</a:t>
            </a:r>
            <a:endParaRPr lang="it-CH" b="0" noProof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it-CH" b="0" noProof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CH" b="1" noProof="0">
                <a:solidFill>
                  <a:srgbClr val="FFFFFF"/>
                </a:solidFill>
              </a:rPr>
              <a:t>Modifiche</a:t>
            </a:r>
            <a:endParaRPr lang="it-CH" b="1" noProof="0">
              <a:solidFill>
                <a:srgbClr val="FFFFFF"/>
              </a:solidFill>
              <a:cs typeface="Arial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it-CH" noProof="0">
                <a:solidFill>
                  <a:srgbClr val="FFFFFF"/>
                </a:solidFill>
              </a:rPr>
              <a:t>Il contenuto della presentazione è in linea con l’opuscolo www.suva.ch/44026.i e la lista di controllo www.suva.ch/67028.i.</a:t>
            </a:r>
            <a:endParaRPr lang="it-CH" b="1" noProof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None/>
            </a:pPr>
            <a:endParaRPr lang="it-CH" noProof="0">
              <a:solidFill>
                <a:srgbClr val="FFFFFF"/>
              </a:solidFill>
            </a:endParaRP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CH" b="0" noProof="0">
                <a:solidFill>
                  <a:srgbClr val="FFFFFF"/>
                </a:solidFill>
              </a:rPr>
              <a:t>Se si modifica la presentazione per adeguarla alle esigenze aziendali, ci si assume la responsabilità di quanto scritto e del contenuto tecnico. </a:t>
            </a:r>
            <a:endParaRPr lang="it-CH" b="0" noProof="0">
              <a:solidFill>
                <a:srgbClr val="FFFFFF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53841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A2D5FDA-A10E-5291-4135-47E6B36D502C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05420A-EC6C-1FF7-B642-56D069E07494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AEE2C0-EDF2-FACB-7017-86C52940BB79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20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6" name="Titel 15">
            <a:extLst>
              <a:ext uri="{FF2B5EF4-FFF2-40B4-BE49-F238E27FC236}">
                <a16:creationId xmlns:a16="http://schemas.microsoft.com/office/drawing/2014/main" id="{36858BC8-D122-54B1-8A71-BA95F6858828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Regole vitali per l’industria e l’artigianato: regola 2</a:t>
            </a:r>
          </a:p>
        </p:txBody>
      </p:sp>
      <p:pic>
        <p:nvPicPr>
          <p:cNvPr id="5" name="suva-regole_vitali-industria_artigianato-regola_02-it.mp4 (1080p)">
            <a:hlinkClick r:id="" action="ppaction://media"/>
            <a:extLst>
              <a:ext uri="{FF2B5EF4-FFF2-40B4-BE49-F238E27FC236}">
                <a16:creationId xmlns:a16="http://schemas.microsoft.com/office/drawing/2014/main" id="{28A6D9D2-4555-4D1B-FDF3-13B4A327F2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9996" y="1047805"/>
            <a:ext cx="8892468" cy="50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4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CCFA5E-2F9E-004C-D736-B98BFEE72343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562B8D9-E66C-B63C-D638-E8D56EC72A5D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878A9F-FF07-E1A6-D310-7B35397F5339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21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6" name="Titel 15">
            <a:extLst>
              <a:ext uri="{FF2B5EF4-FFF2-40B4-BE49-F238E27FC236}">
                <a16:creationId xmlns:a16="http://schemas.microsoft.com/office/drawing/2014/main" id="{4981DB45-487F-B89E-FFBB-BFAEF18DA30F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Regole vitali per i tecnici della costruzione: regola 7</a:t>
            </a:r>
          </a:p>
        </p:txBody>
      </p:sp>
      <p:pic>
        <p:nvPicPr>
          <p:cNvPr id="5" name="suva-regole_vitali-_tecnici_della_costruzione-regola_7-it_original_it_55133.mp4 (1080p)">
            <a:hlinkClick r:id="" action="ppaction://media"/>
            <a:extLst>
              <a:ext uri="{FF2B5EF4-FFF2-40B4-BE49-F238E27FC236}">
                <a16:creationId xmlns:a16="http://schemas.microsoft.com/office/drawing/2014/main" id="{64F885DB-8D36-B980-CB8B-BDC9CDF22D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7183" y="979915"/>
            <a:ext cx="8974263" cy="504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5">
            <a:extLst>
              <a:ext uri="{FF2B5EF4-FFF2-40B4-BE49-F238E27FC236}">
                <a16:creationId xmlns:a16="http://schemas.microsoft.com/office/drawing/2014/main" id="{1D45EFE1-1135-40A3-B992-75371014EA91}"/>
              </a:ext>
            </a:extLst>
          </p:cNvPr>
          <p:cNvSpPr txBox="1">
            <a:spLocks/>
          </p:cNvSpPr>
          <p:nvPr/>
        </p:nvSpPr>
        <p:spPr>
          <a:xfrm>
            <a:off x="803412" y="-1123528"/>
            <a:ext cx="11089232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CH" sz="2800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46086E-9F05-1B25-B1F4-F0C9618D5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6638"/>
          <a:stretch/>
        </p:blipFill>
        <p:spPr>
          <a:xfrm>
            <a:off x="6096000" y="1560652"/>
            <a:ext cx="6096001" cy="4605198"/>
          </a:xfrm>
          <a:prstGeom prst="rect">
            <a:avLst/>
          </a:prstGeom>
          <a:effectLst/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0495B2-10B9-7B69-BB9D-EC6F6993595D}"/>
              </a:ext>
            </a:extLst>
          </p:cNvPr>
          <p:cNvSpPr txBox="1">
            <a:spLocks/>
          </p:cNvSpPr>
          <p:nvPr/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88C68-91D1-E3DF-DA13-BF8E31E39FAE}"/>
              </a:ext>
            </a:extLst>
          </p:cNvPr>
          <p:cNvSpPr txBox="1">
            <a:spLocks/>
          </p:cNvSpPr>
          <p:nvPr/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50575-A81C-4B67-FD8A-0B4B70B854A4}"/>
              </a:ext>
            </a:extLst>
          </p:cNvPr>
          <p:cNvSpPr txBox="1">
            <a:spLocks/>
          </p:cNvSpPr>
          <p:nvPr/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22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7" name="Titel 15">
            <a:extLst>
              <a:ext uri="{FF2B5EF4-FFF2-40B4-BE49-F238E27FC236}">
                <a16:creationId xmlns:a16="http://schemas.microsoft.com/office/drawing/2014/main" id="{DB9E8CC2-2C12-B036-B434-94CDF4FC78FE}"/>
              </a:ext>
            </a:extLst>
          </p:cNvPr>
          <p:cNvSpPr txBox="1">
            <a:spLocks/>
          </p:cNvSpPr>
          <p:nvPr/>
        </p:nvSpPr>
        <p:spPr>
          <a:xfrm>
            <a:off x="551906" y="476673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CH" sz="2400" b="1" i="0" u="none" strike="noStrike" kern="1200" cap="none" spc="0" normalizeH="0" baseline="0" noProof="0">
                <a:ln>
                  <a:noFill/>
                </a:ln>
                <a:solidFill>
                  <a:srgbClr val="FF82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Risposte a domande frequenti (FAQ)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C0B4EB-9313-D041-B9B0-9511E89A1151}"/>
              </a:ext>
            </a:extLst>
          </p:cNvPr>
          <p:cNvSpPr txBox="1">
            <a:spLocks/>
          </p:cNvSpPr>
          <p:nvPr/>
        </p:nvSpPr>
        <p:spPr>
          <a:xfrm>
            <a:off x="550863" y="1557339"/>
            <a:ext cx="5256000" cy="38951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705" lvl="1" indent="-179705">
              <a:buFont typeface="Arial"/>
              <a:buChar char="•"/>
              <a:tabLst>
                <a:tab pos="2863850" algn="l"/>
              </a:tabLst>
            </a:pPr>
            <a:r>
              <a:rPr lang="it-CH" b="1" noProof="0"/>
              <a:t>I lavori su scale portatili fino a 2 m di altezza </a:t>
            </a:r>
            <a:r>
              <a:rPr lang="it-CH" noProof="0"/>
              <a:t>sono consentiti solo in mancanza di alternative.</a:t>
            </a:r>
          </a:p>
          <a:p>
            <a:pPr marL="179705" indent="0"/>
            <a:endParaRPr lang="it-CH" sz="2000" noProof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  <a:tabLst>
                <a:tab pos="2863850" algn="l"/>
              </a:tabLst>
            </a:pPr>
            <a:r>
              <a:rPr lang="it-CH" b="1" noProof="0"/>
              <a:t>I lavori su scale portatili oltre i 2 m di altezza</a:t>
            </a:r>
            <a:r>
              <a:rPr lang="it-CH" noProof="0"/>
              <a:t> sono consentiti solo con misure di protezione anticaduta.</a:t>
            </a:r>
            <a:endParaRPr lang="it-CH" noProof="0">
              <a:cs typeface="Arial"/>
            </a:endParaRPr>
          </a:p>
          <a:p>
            <a:pPr marL="179705" indent="0"/>
            <a:endParaRPr lang="it-CH" sz="2000" noProof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9705" lvl="1" indent="-179705">
              <a:buFont typeface="Arial"/>
              <a:buChar char="•"/>
              <a:tabLst>
                <a:tab pos="2863850" algn="l"/>
              </a:tabLst>
            </a:pPr>
            <a:r>
              <a:rPr lang="it-CH" b="1" noProof="0"/>
              <a:t>Le scale semplici a gradini </a:t>
            </a:r>
            <a:r>
              <a:rPr lang="it-CH" noProof="0"/>
              <a:t>sono consentite come mezzo di accesso.</a:t>
            </a:r>
            <a:endParaRPr lang="it-CH" noProof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992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68AC1-94D1-48AB-86E8-AA6589D2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/>
              <a:t>13105.i - 02.25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48E293-9B83-4F1F-AEC3-D1DD8D07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/>
              <a:t>Scale portatili e sgabelli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8064F-7519-4805-B080-C5F6875F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1CA1D8-EB92-4908-AF20-BCAA06C7A08A}" type="slidenum">
              <a:rPr lang="it-CH" noProof="0" smtClean="0"/>
              <a:pPr/>
              <a:t>23</a:t>
            </a:fld>
            <a:endParaRPr lang="it-CH" noProof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6E3A87-9236-A5B1-8ED8-AF88AD76C49B}"/>
              </a:ext>
            </a:extLst>
          </p:cNvPr>
          <p:cNvSpPr txBox="1">
            <a:spLocks/>
          </p:cNvSpPr>
          <p:nvPr/>
        </p:nvSpPr>
        <p:spPr>
          <a:xfrm>
            <a:off x="550863" y="1556792"/>
            <a:ext cx="11090275" cy="46090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it-CH" noProof="0"/>
              <a:t>Grazie per l’attenzione 
e per il vostro impegno
a utilizzare scale sicure.</a:t>
            </a:r>
          </a:p>
        </p:txBody>
      </p:sp>
    </p:spTree>
    <p:extLst>
      <p:ext uri="{BB962C8B-B14F-4D97-AF65-F5344CB8AC3E}">
        <p14:creationId xmlns:p14="http://schemas.microsoft.com/office/powerpoint/2010/main" val="180989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A5D7-E56A-4A35-9B78-9A0F568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r>
              <a:rPr lang="it-CH" noProof="0"/>
              <a:t>Indice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63B74-B237-4C5B-A5B4-9C9713B7C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11089232" cy="4608513"/>
          </a:xfrm>
        </p:spPr>
        <p:txBody>
          <a:bodyPr/>
          <a:lstStyle/>
          <a:p>
            <a:r>
              <a:rPr lang="it-CH" noProof="0"/>
              <a:t>Andamento degli infortuni</a:t>
            </a:r>
          </a:p>
          <a:p>
            <a:r>
              <a:rPr lang="it-CH" noProof="0"/>
              <a:t>Aspetti giuridici e regole riconosciute</a:t>
            </a:r>
          </a:p>
          <a:p>
            <a:r>
              <a:rPr lang="it-CH" noProof="0"/>
              <a:t>Impiego di scale portatili e sgabelli a gradini</a:t>
            </a:r>
          </a:p>
          <a:p>
            <a:r>
              <a:rPr lang="it-CH" noProof="0"/>
              <a:t>Regole vitali e risposte a domande frequenti (FAQ)</a:t>
            </a:r>
          </a:p>
          <a:p>
            <a:endParaRPr lang="it-CH" noProof="0"/>
          </a:p>
          <a:p>
            <a:endParaRPr lang="it-CH" noProof="0"/>
          </a:p>
          <a:p>
            <a:endParaRPr lang="it-CH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6D5B0-4002-4CB1-B662-03A499176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</p:spPr>
        <p:txBody>
          <a:bodyPr/>
          <a:lstStyle/>
          <a:p>
            <a:r>
              <a:rPr lang="it-CH" noProof="0"/>
              <a:t>13105.i - 02.25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08A5-B46B-4F41-807C-8C555ED80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</p:spPr>
        <p:txBody>
          <a:bodyPr/>
          <a:lstStyle/>
          <a:p>
            <a:r>
              <a:rPr lang="it-CH" noProof="0"/>
              <a:t>Scale portatili e sgabelli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82DBA-AF6F-42BC-8AC7-2F806BDE2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</p:spPr>
        <p:txBody>
          <a:bodyPr/>
          <a:lstStyle/>
          <a:p>
            <a:fld id="{412089B8-B5CE-4061-B9F1-3C6A87901BAB}" type="slidenum">
              <a:rPr lang="it-CH" noProof="0" smtClean="0"/>
              <a:pPr/>
              <a:t>3</a:t>
            </a:fld>
            <a:endParaRPr lang="it-CH" noProof="0"/>
          </a:p>
        </p:txBody>
      </p:sp>
    </p:spTree>
    <p:extLst>
      <p:ext uri="{BB962C8B-B14F-4D97-AF65-F5344CB8AC3E}">
        <p14:creationId xmlns:p14="http://schemas.microsoft.com/office/powerpoint/2010/main" val="3561248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5C7DF8-67EE-434A-FA64-0DF6D3ACB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CH" noProof="0"/>
              <a:t>Andamento degli infortuni</a:t>
            </a:r>
          </a:p>
        </p:txBody>
      </p:sp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7F81B801-F774-F8E5-5D83-468A809C0F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-116" r="42915" b="116"/>
          <a:stretch/>
        </p:blipFill>
        <p:spPr>
          <a:xfrm>
            <a:off x="7081838" y="-7938"/>
            <a:ext cx="5110162" cy="6865938"/>
          </a:xfrm>
        </p:spPr>
      </p:pic>
    </p:spTree>
    <p:extLst>
      <p:ext uri="{BB962C8B-B14F-4D97-AF65-F5344CB8AC3E}">
        <p14:creationId xmlns:p14="http://schemas.microsoft.com/office/powerpoint/2010/main" val="247407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it-CH" noProof="0"/>
              <a:t>Infortuni con le scale portatili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319586"/>
          </a:xfrm>
        </p:spPr>
        <p:txBody>
          <a:bodyPr/>
          <a:lstStyle/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noProof="0"/>
              <a:t>Ogni anno in Svizzera si verificano </a:t>
            </a:r>
            <a:r>
              <a:rPr lang="it-CH" b="1" noProof="0"/>
              <a:t>9000 infortuni</a:t>
            </a:r>
            <a:r>
              <a:rPr lang="it-CH" noProof="0"/>
              <a:t> connessi all’utilizzo di scale portatili.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b="1" noProof="0"/>
              <a:t>6000</a:t>
            </a:r>
            <a:r>
              <a:rPr lang="it-CH" noProof="0"/>
              <a:t> di questi sono </a:t>
            </a:r>
            <a:r>
              <a:rPr lang="it-CH" b="1" noProof="0"/>
              <a:t>infortuni professionali
</a:t>
            </a:r>
            <a:r>
              <a:rPr lang="it-CH" noProof="0"/>
              <a:t>e </a:t>
            </a:r>
            <a:r>
              <a:rPr lang="it-CH" b="1" noProof="0"/>
              <a:t>3000 infortuni nel tempo libero</a:t>
            </a:r>
            <a:r>
              <a:rPr lang="it-CH" noProof="0"/>
              <a:t>.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b="1" noProof="0"/>
              <a:t>100 persone </a:t>
            </a:r>
            <a:r>
              <a:rPr lang="it-CH" noProof="0"/>
              <a:t>sono rimaste invalide a seguito di questo tipo di infortuni professionali. </a:t>
            </a:r>
          </a:p>
          <a:p>
            <a:pPr>
              <a:lnSpc>
                <a:spcPts val="2400"/>
              </a:lnSpc>
              <a:spcAft>
                <a:spcPts val="500"/>
              </a:spcAft>
            </a:pPr>
            <a:r>
              <a:rPr lang="it-CH" noProof="0"/>
              <a:t>In media, </a:t>
            </a:r>
            <a:r>
              <a:rPr lang="it-CH" b="1" noProof="0"/>
              <a:t>quattro persone perdono la vita</a:t>
            </a:r>
            <a:r>
              <a:rPr lang="it-CH" noProof="0"/>
              <a:t> in </a:t>
            </a:r>
            <a:r>
              <a:rPr lang="it-CH" b="1" noProof="0"/>
              <a:t>infortuni professionali </a:t>
            </a:r>
            <a:r>
              <a:rPr lang="it-CH" noProof="0"/>
              <a:t>di questa natura.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5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327511D-8709-E855-9556-B1DAE631B6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8"/>
            <a:ext cx="6519788" cy="179014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it-CH" noProof="0"/>
              <a:t>Fonte: Servizio centrale delle statistiche dell’assicurazione contro gli infortuni LAINF (SSAINF)</a:t>
            </a:r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61E7AE61-EC6B-FC36-6B9F-0A8F9F86A9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r="5162"/>
          <a:stretch/>
        </p:blipFill>
        <p:spPr>
          <a:xfrm>
            <a:off x="6383338" y="1628774"/>
            <a:ext cx="5808662" cy="4320505"/>
          </a:xfrm>
        </p:spPr>
      </p:pic>
    </p:spTree>
    <p:extLst>
      <p:ext uri="{BB962C8B-B14F-4D97-AF65-F5344CB8AC3E}">
        <p14:creationId xmlns:p14="http://schemas.microsoft.com/office/powerpoint/2010/main" val="2405701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034894"/>
          </a:xfrm>
        </p:spPr>
        <p:txBody>
          <a:bodyPr/>
          <a:lstStyle/>
          <a:p>
            <a:pPr marL="0" indent="0">
              <a:buNone/>
            </a:pPr>
            <a:r>
              <a:rPr lang="it-CH" b="1" noProof="0"/>
              <a:t>Un infortunio professionale con le scale portatili </a:t>
            </a:r>
            <a:r>
              <a:rPr lang="it-CH" noProof="0"/>
              <a:t>comporta costi pari a circa </a:t>
            </a:r>
            <a:r>
              <a:rPr lang="it-CH" b="1" noProof="0"/>
              <a:t>22 000</a:t>
            </a:r>
            <a:r>
              <a:rPr lang="it-CH" sz="1000" b="1" noProof="0"/>
              <a:t> </a:t>
            </a:r>
            <a:r>
              <a:rPr lang="it-CH" b="1" noProof="0"/>
              <a:t>franchi</a:t>
            </a:r>
            <a:r>
              <a:rPr lang="it-CH" noProof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6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4492C-06A9-984A-B781-B0A8C242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it-CH" noProof="0"/>
              <a:t>Infortuni con le scale portatili</a:t>
            </a:r>
          </a:p>
        </p:txBody>
      </p:sp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000ECB21-CBF4-734F-ACAA-207F596499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r="5119"/>
          <a:stretch/>
        </p:blipFill>
        <p:spPr>
          <a:xfrm>
            <a:off x="6383338" y="1628774"/>
            <a:ext cx="5808662" cy="4320505"/>
          </a:xfr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80676B6-8412-28B3-A6A8-D3DF2FB80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 anchor="b"/>
          <a:lstStyle/>
          <a:p>
            <a:pPr>
              <a:lnSpc>
                <a:spcPts val="1600"/>
              </a:lnSpc>
            </a:pPr>
            <a:r>
              <a:rPr lang="it-CH" noProof="0"/>
              <a:t>Le cifre si riferiscono alle aziende assicurate alla Suva</a:t>
            </a:r>
          </a:p>
          <a:p>
            <a:pPr>
              <a:lnSpc>
                <a:spcPts val="1600"/>
              </a:lnSpc>
            </a:pPr>
            <a:r>
              <a:rPr lang="it-CH" noProof="0"/>
              <a:t>Fonte: Suva, VTS</a:t>
            </a:r>
          </a:p>
        </p:txBody>
      </p:sp>
    </p:spTree>
    <p:extLst>
      <p:ext uri="{BB962C8B-B14F-4D97-AF65-F5344CB8AC3E}">
        <p14:creationId xmlns:p14="http://schemas.microsoft.com/office/powerpoint/2010/main" val="33287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67A4B-FD24-2C3A-FE13-A82EA4FCD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A7E3-2CDA-591A-8746-53039D95B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it-CH" noProof="0"/>
              <a:t>Andamento degli infortuni con scale portatili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A3FAF-413C-5B95-2F66-ADABECEE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13104.i; 11.24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5551A-B8DC-DF26-CEBA-691BA3391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leggere con piattaforma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5DFCA-0911-0B2A-607F-00161541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7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AC15FE-6B32-2F85-C2E6-86C9221B32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5985917"/>
            <a:ext cx="5545137" cy="179387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ts val="1600"/>
              </a:lnSpc>
            </a:pPr>
            <a:r>
              <a:rPr lang="en-US" dirty="0" err="1"/>
              <a:t>Riferimento</a:t>
            </a:r>
            <a:r>
              <a:rPr lang="en-US" dirty="0"/>
              <a:t>: Suva, VTS, DWH, </a:t>
            </a:r>
            <a:r>
              <a:rPr lang="en-US" dirty="0" err="1"/>
              <a:t>schede</a:t>
            </a:r>
            <a:r>
              <a:rPr lang="en-US" dirty="0"/>
              <a:t> </a:t>
            </a:r>
            <a:r>
              <a:rPr lang="en-US" dirty="0" err="1"/>
              <a:t>tematiche</a:t>
            </a:r>
            <a:endParaRPr 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687D506-A2D0-66E7-0A60-CB8FF323A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4380567"/>
              </p:ext>
            </p:extLst>
          </p:nvPr>
        </p:nvGraphicFramePr>
        <p:xfrm>
          <a:off x="149411" y="2737417"/>
          <a:ext cx="3368912" cy="320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D2437ADB-0EF4-62C7-A741-19EEEF8255DB}"/>
              </a:ext>
            </a:extLst>
          </p:cNvPr>
          <p:cNvSpPr txBox="1"/>
          <p:nvPr/>
        </p:nvSpPr>
        <p:spPr>
          <a:xfrm>
            <a:off x="3650436" y="5076561"/>
            <a:ext cx="5132125" cy="591579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1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</a:t>
            </a:r>
            <a:r>
              <a:rPr lang="de-CH" sz="1600" noProof="0" dirty="0" err="1"/>
              <a:t>Cadere</a:t>
            </a:r>
            <a:r>
              <a:rPr lang="de-CH" sz="1600" noProof="0" dirty="0"/>
              <a:t> </a:t>
            </a:r>
            <a:r>
              <a:rPr lang="de-CH" sz="1600" noProof="0" dirty="0" err="1"/>
              <a:t>dall’alto</a:t>
            </a:r>
            <a:r>
              <a:rPr lang="de-CH" sz="1600" noProof="0" dirty="0"/>
              <a:t> (</a:t>
            </a:r>
            <a:r>
              <a:rPr lang="de-CH" sz="1600" noProof="0" dirty="0" err="1"/>
              <a:t>persone</a:t>
            </a:r>
            <a:r>
              <a:rPr lang="de-CH" sz="1600" noProof="0" dirty="0"/>
              <a:t>)</a:t>
            </a:r>
          </a:p>
          <a:p>
            <a:pPr>
              <a:lnSpc>
                <a:spcPts val="2000"/>
              </a:lnSpc>
              <a:spcAft>
                <a:spcPts val="500"/>
              </a:spcAft>
              <a:tabLst>
                <a:tab pos="266700" algn="l"/>
              </a:tabLst>
            </a:pPr>
            <a:r>
              <a:rPr lang="de-CH" sz="1600" noProof="0" dirty="0">
                <a:solidFill>
                  <a:schemeClr val="accent3"/>
                </a:solidFill>
                <a:sym typeface="Wingdings 2" panose="05020102010507070707" pitchFamily="18" charset="2"/>
              </a:rPr>
              <a:t></a:t>
            </a:r>
            <a:r>
              <a:rPr lang="de-CH" sz="1600" noProof="0" dirty="0">
                <a:sym typeface="Wingdings 2" panose="05020102010507070707" pitchFamily="18" charset="2"/>
              </a:rPr>
              <a:t>	</a:t>
            </a:r>
            <a:r>
              <a:rPr lang="de-CH" sz="1600" noProof="0" dirty="0"/>
              <a:t> </a:t>
            </a:r>
            <a:r>
              <a:rPr lang="it-IT" sz="1600" noProof="0" dirty="0"/>
              <a:t>Scivolare, cadere in piano (persone)</a:t>
            </a:r>
            <a:endParaRPr lang="de-CH" sz="1600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393146A-3487-8143-DE40-FECFCDE757E3}"/>
              </a:ext>
            </a:extLst>
          </p:cNvPr>
          <p:cNvSpPr txBox="1">
            <a:spLocks/>
          </p:cNvSpPr>
          <p:nvPr/>
        </p:nvSpPr>
        <p:spPr>
          <a:xfrm>
            <a:off x="550340" y="1552179"/>
            <a:ext cx="9810841" cy="1218941"/>
          </a:xfrm>
          <a:prstGeom prst="rect">
            <a:avLst/>
          </a:prstGeom>
        </p:spPr>
        <p:txBody>
          <a:bodyPr lIns="0" tIns="0" rIns="0" bIns="0"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it-CH" b="1" noProof="0" dirty="0"/>
              <a:t>Dinamica degli infortuni professionali con scale portatili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it-CH" noProof="0" dirty="0"/>
              <a:t>In oltre il 90</a:t>
            </a:r>
            <a:r>
              <a:rPr lang="it-CH" sz="1100" noProof="0" dirty="0"/>
              <a:t> </a:t>
            </a:r>
            <a:r>
              <a:rPr lang="it-CH" noProof="0" dirty="0"/>
              <a:t>% delle aziende svizzere si utilizzano regolarmente scale portatili.</a:t>
            </a:r>
          </a:p>
          <a:p>
            <a:pPr marL="0" indent="0">
              <a:spcBef>
                <a:spcPts val="0"/>
              </a:spcBef>
              <a:buNone/>
            </a:pPr>
            <a:endParaRPr lang="it-CH" sz="5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it-CH" dirty="0"/>
              <a:t>Dalla registrazione delle dinamiche degli infortuni è possibile determinare i seguenti due valori principali:</a:t>
            </a:r>
            <a:endParaRPr lang="it-CH" dirty="0">
              <a:cs typeface="Arial"/>
            </a:endParaRPr>
          </a:p>
          <a:p>
            <a:pPr marL="0" indent="0">
              <a:lnSpc>
                <a:spcPts val="2400"/>
              </a:lnSpc>
              <a:spcAft>
                <a:spcPts val="500"/>
              </a:spcAft>
              <a:buNone/>
            </a:pPr>
            <a:r>
              <a:rPr lang="it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2731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>
            <a:extLst>
              <a:ext uri="{FF2B5EF4-FFF2-40B4-BE49-F238E27FC236}">
                <a16:creationId xmlns:a16="http://schemas.microsoft.com/office/drawing/2014/main" id="{4F24FCE5-8DB5-36A3-56A7-C1B23EF380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7029" r="30710" b="24573"/>
          <a:stretch/>
        </p:blipFill>
        <p:spPr>
          <a:xfrm>
            <a:off x="6136588" y="0"/>
            <a:ext cx="614008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711485-69C8-7E4C-9386-16D4680A1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238" y="3934541"/>
            <a:ext cx="3861329" cy="2220726"/>
          </a:xfrm>
        </p:spPr>
        <p:txBody>
          <a:bodyPr lIns="91440" tIns="45720" rIns="91440" bIns="45720" anchor="b"/>
          <a:lstStyle/>
          <a:p>
            <a:r>
              <a:rPr lang="it-CH" noProof="0"/>
              <a:t>Aspetti giuridici e regole riconosciute</a:t>
            </a:r>
          </a:p>
        </p:txBody>
      </p:sp>
    </p:spTree>
    <p:extLst>
      <p:ext uri="{BB962C8B-B14F-4D97-AF65-F5344CB8AC3E}">
        <p14:creationId xmlns:p14="http://schemas.microsoft.com/office/powerpoint/2010/main" val="375327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800"/>
              </a:lnSpc>
            </a:pPr>
            <a:r>
              <a:rPr lang="it-CH" noProof="0"/>
              <a:t>Ordinanza sui lavori di costruzione, OLCostr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6807-7DEC-4D8E-ADE2-63636CD3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13105.i - 02.25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40BB-CF82-437F-A747-D7946384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noProof="0">
                <a:solidFill>
                  <a:schemeClr val="tx1"/>
                </a:solidFill>
              </a:rPr>
              <a:t>Scale portatili e sgabelli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gsw-CH"/>
            </a:defPPr>
            <a:lvl1pPr marL="0" algn="l" defTabSz="914400" rtl="0" eaLnBrk="1" latinLnBrk="0" hangingPunct="1">
              <a:defRPr sz="1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9170F2-E97E-4942-9B60-9F2326C4FF62}" type="slidenum">
              <a:rPr lang="it-CH" noProof="0" smtClean="0">
                <a:solidFill>
                  <a:schemeClr val="tx1"/>
                </a:solidFill>
              </a:rPr>
              <a:pPr/>
              <a:t>9</a:t>
            </a:fld>
            <a:endParaRPr lang="it-CH" noProof="0">
              <a:solidFill>
                <a:schemeClr val="tx1"/>
              </a:solidFill>
            </a:endParaRPr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9E8F1717-DDB0-E2D4-50F3-2BD436B6A81E}"/>
              </a:ext>
            </a:extLst>
          </p:cNvPr>
          <p:cNvSpPr txBox="1">
            <a:spLocks/>
          </p:cNvSpPr>
          <p:nvPr/>
        </p:nvSpPr>
        <p:spPr>
          <a:xfrm>
            <a:off x="6383338" y="1628774"/>
            <a:ext cx="5418802" cy="432050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r>
              <a:rPr lang="it-CH" noProof="0"/>
              <a:t>Ordinanza sui lavori di costruzione (OLCostr), art. 21:</a:t>
            </a:r>
          </a:p>
          <a:p>
            <a:pPr marL="0" indent="0">
              <a:lnSpc>
                <a:spcPts val="2400"/>
              </a:lnSpc>
              <a:buFont typeface="Arial" panose="020B0604020202020204" pitchFamily="34" charset="0"/>
              <a:buNone/>
            </a:pPr>
            <a:endParaRPr lang="it-CH" noProof="0"/>
          </a:p>
          <a:p>
            <a:pPr marL="270000" indent="-270000">
              <a:lnSpc>
                <a:spcPts val="2400"/>
              </a:lnSpc>
              <a:buNone/>
              <a:tabLst>
                <a:tab pos="266700" algn="l"/>
              </a:tabLst>
            </a:pPr>
            <a:r>
              <a:rPr lang="it-CH" noProof="0"/>
              <a:t>1	Si possono effettuare lavori su scale portatili solo se non vi è nessun’altra attrezzatura di lavoro più adatta in termini di sicurezza.</a:t>
            </a:r>
          </a:p>
          <a:p>
            <a:pPr marL="182563" indent="-180975">
              <a:lnSpc>
                <a:spcPts val="2400"/>
              </a:lnSpc>
              <a:buFont typeface="Arial" panose="020B0604020202020204" pitchFamily="34" charset="0"/>
              <a:buNone/>
              <a:tabLst>
                <a:tab pos="266700" algn="l"/>
              </a:tabLst>
            </a:pPr>
            <a:endParaRPr lang="it-CH" noProof="0"/>
          </a:p>
          <a:p>
            <a:pPr marL="270000" indent="-270000">
              <a:lnSpc>
                <a:spcPts val="2400"/>
              </a:lnSpc>
              <a:buNone/>
              <a:tabLst>
                <a:tab pos="266700" algn="l"/>
              </a:tabLst>
            </a:pPr>
            <a:r>
              <a:rPr lang="it-CH" noProof="0"/>
              <a:t>2	A partire da un’altezza di caduta superiore a 
    2</a:t>
            </a:r>
            <a:r>
              <a:rPr lang="it-CH" sz="1000" noProof="0"/>
              <a:t> </a:t>
            </a:r>
            <a:r>
              <a:rPr lang="it-CH" noProof="0"/>
              <a:t>m, i lavori su scale portatili devono essere di breve durata e 
    si devono prendere misure di protezione contro le cadute.</a:t>
            </a:r>
          </a:p>
        </p:txBody>
      </p:sp>
      <p:pic>
        <p:nvPicPr>
          <p:cNvPr id="1026" name="Picture 2" descr="local-2e80f6b7a9d54f9f8202350f253f1421 (2880×2159)">
            <a:extLst>
              <a:ext uri="{FF2B5EF4-FFF2-40B4-BE49-F238E27FC236}">
                <a16:creationId xmlns:a16="http://schemas.microsoft.com/office/drawing/2014/main" id="{7F1B761D-C831-0F27-A7B2-33FE15D09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9000" r="22584" b="10002"/>
          <a:stretch/>
        </p:blipFill>
        <p:spPr bwMode="auto">
          <a:xfrm>
            <a:off x="551384" y="1628774"/>
            <a:ext cx="527994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7638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Vorlage_16x9_DE_20211020" id="{221BA18F-DB41-4DBB-BC73-9471870DB19A}" vid="{244D8B8D-A57F-4363-BF48-32963099A58B}"/>
    </a:ext>
  </a:extLst>
</a:theme>
</file>

<file path=ppt/theme/theme2.xml><?xml version="1.0" encoding="utf-8"?>
<a:theme xmlns:a="http://schemas.openxmlformats.org/drawingml/2006/main" name="1_Office">
  <a:themeElements>
    <a:clrScheme name="SUV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8200"/>
      </a:accent1>
      <a:accent2>
        <a:srgbClr val="FFC180"/>
      </a:accent2>
      <a:accent3>
        <a:srgbClr val="00B8CF"/>
      </a:accent3>
      <a:accent4>
        <a:srgbClr val="80DCE7"/>
      </a:accent4>
      <a:accent5>
        <a:srgbClr val="666666"/>
      </a:accent5>
      <a:accent6>
        <a:srgbClr val="B3B3B3"/>
      </a:accent6>
      <a:hlink>
        <a:srgbClr val="44546A"/>
      </a:hlink>
      <a:folHlink>
        <a:srgbClr val="AEABAB"/>
      </a:folHlink>
    </a:clrScheme>
    <a:fontScheme name="SUV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16_9_Dt_Ver 1.2.potx" id="{FB3788C4-1614-4A84-8B9F-1251881F2C38}" vid="{316743F1-C23D-427A-B1A4-EF0EADB12B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ec88b331-1fd0-485e-a90e-2905f4c89d0c">
      <Terms xmlns="http://schemas.microsoft.com/office/infopath/2007/PartnerControls"/>
    </lcf76f155ced4ddcb4097134ff3c332f>
    <TaxCatchAll xmlns="07f87285-b57b-43fb-8d15-ec53b412e168" xsi:nil="true"/>
    <SharedWithUsers xmlns="07f87285-b57b-43fb-8d15-ec53b412e168">
      <UserInfo>
        <DisplayName>Meier Peter (MPR)</DisplayName>
        <AccountId>559</AccountId>
        <AccountType/>
      </UserInfo>
      <UserInfo>
        <DisplayName>Thomas Andreas (THO)</DisplayName>
        <AccountId>17</AccountId>
        <AccountType/>
      </UserInfo>
      <UserInfo>
        <DisplayName>Richli Roland (RIR)</DisplayName>
        <AccountId>26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8108AD3F2F3C4692C8F155B64CF5A5" ma:contentTypeVersion="19" ma:contentTypeDescription="Ein neues Dokument erstellen." ma:contentTypeScope="" ma:versionID="69d371653550ef71f5a32d817cf77d1c">
  <xsd:schema xmlns:xsd="http://www.w3.org/2001/XMLSchema" xmlns:xs="http://www.w3.org/2001/XMLSchema" xmlns:p="http://schemas.microsoft.com/office/2006/metadata/properties" xmlns:ns1="http://schemas.microsoft.com/sharepoint/v3" xmlns:ns2="ec88b331-1fd0-485e-a90e-2905f4c89d0c" xmlns:ns3="07f87285-b57b-43fb-8d15-ec53b412e168" targetNamespace="http://schemas.microsoft.com/office/2006/metadata/properties" ma:root="true" ma:fieldsID="5f3b908027deacc51aa7a29925182610" ns1:_="" ns2:_="" ns3:_="">
    <xsd:import namespace="http://schemas.microsoft.com/sharepoint/v3"/>
    <xsd:import namespace="ec88b331-1fd0-485e-a90e-2905f4c89d0c"/>
    <xsd:import namespace="07f87285-b57b-43fb-8d15-ec53b412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8b331-1fd0-485e-a90e-2905f4c89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7285-b57b-43fb-8d15-ec53b412e16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be014ae-6277-46ad-b167-dacedec6b34c}" ma:internalName="TaxCatchAll" ma:showField="CatchAllData" ma:web="07f87285-b57b-43fb-8d15-ec53b412e1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0F1429-0DAF-4A94-BE35-0B9F163C0E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354AAB-119C-4603-A063-B284A7339318}">
  <ds:schemaRefs>
    <ds:schemaRef ds:uri="07f87285-b57b-43fb-8d15-ec53b412e168"/>
    <ds:schemaRef ds:uri="ec88b331-1fd0-485e-a90e-2905f4c89d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AA36FC5-C840-412E-AEBF-F6DAFDB25437}">
  <ds:schemaRefs>
    <ds:schemaRef ds:uri="07f87285-b57b-43fb-8d15-ec53b412e168"/>
    <ds:schemaRef ds:uri="ec88b331-1fd0-485e-a90e-2905f4c89d0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a7a56758-cff2-477b-bb1d-5b1675037bee}" enabled="1" method="Privileged" siteId="{98616167-5668-4e66-acbf-925e81df8b0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DE_Präsentation_ganzneu</Template>
  <TotalTime>0</TotalTime>
  <Words>1076</Words>
  <Application>Microsoft Office PowerPoint</Application>
  <PresentationFormat>Breitbild</PresentationFormat>
  <Paragraphs>184</Paragraphs>
  <Slides>23</Slides>
  <Notes>11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2" baseType="lpstr">
      <vt:lpstr>Arial</vt:lpstr>
      <vt:lpstr>Arial Nova Light</vt:lpstr>
      <vt:lpstr>Calibri</vt:lpstr>
      <vt:lpstr>Premier League Light</vt:lpstr>
      <vt:lpstr>SBB</vt:lpstr>
      <vt:lpstr>Ubuntu Light</vt:lpstr>
      <vt:lpstr>Wingdings 2</vt:lpstr>
      <vt:lpstr>Office</vt:lpstr>
      <vt:lpstr>1_Office</vt:lpstr>
      <vt:lpstr>Lavorare in sicurezza con scale portatili e sgabelli a gradini</vt:lpstr>
      <vt:lpstr>Utilizzo di questa presentazione</vt:lpstr>
      <vt:lpstr>Indice</vt:lpstr>
      <vt:lpstr>PowerPoint-Präsentation</vt:lpstr>
      <vt:lpstr>Infortuni con le scale portatili</vt:lpstr>
      <vt:lpstr>Infortuni con le scale portatili</vt:lpstr>
      <vt:lpstr>Andamento degli infortuni con scale portatili</vt:lpstr>
      <vt:lpstr>PowerPoint-Präsentation</vt:lpstr>
      <vt:lpstr>Ordinanza sui lavori di costruzione, OLCostr 2022</vt:lpstr>
      <vt:lpstr>Opuscolo e lista di controllo
</vt:lpstr>
      <vt:lpstr>PowerPoint-Präsentation</vt:lpstr>
      <vt:lpstr>Attrezzature di lavoro alternative
</vt:lpstr>
      <vt:lpstr>Attrezzature di lavoro sicure
</vt:lpstr>
      <vt:lpstr>Sgabelli a gradini</vt:lpstr>
      <vt:lpstr>PowerPoint-Präsentation</vt:lpstr>
      <vt:lpstr>PowerPoint-Präsentation</vt:lpstr>
      <vt:lpstr>Scala movibile con piattaforma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Böck Florian (BOF)</dc:creator>
  <cp:lastModifiedBy>Hertling Cécile (HER)</cp:lastModifiedBy>
  <cp:revision>4</cp:revision>
  <dcterms:created xsi:type="dcterms:W3CDTF">2021-12-06T15:08:30Z</dcterms:created>
  <dcterms:modified xsi:type="dcterms:W3CDTF">2025-07-08T13:02:30Z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a56758-cff2-477b-bb1d-5b1675037bee_Enabled">
    <vt:lpwstr>true</vt:lpwstr>
  </property>
  <property fmtid="{D5CDD505-2E9C-101B-9397-08002B2CF9AE}" pid="3" name="MSIP_Label_a7a56758-cff2-477b-bb1d-5b1675037bee_SetDate">
    <vt:lpwstr>2022-04-14T12:12:25Z</vt:lpwstr>
  </property>
  <property fmtid="{D5CDD505-2E9C-101B-9397-08002B2CF9AE}" pid="4" name="MSIP_Label_a7a56758-cff2-477b-bb1d-5b1675037bee_Method">
    <vt:lpwstr>Privileged</vt:lpwstr>
  </property>
  <property fmtid="{D5CDD505-2E9C-101B-9397-08002B2CF9AE}" pid="5" name="MSIP_Label_a7a56758-cff2-477b-bb1d-5b1675037bee_Name">
    <vt:lpwstr>Öffentlich</vt:lpwstr>
  </property>
  <property fmtid="{D5CDD505-2E9C-101B-9397-08002B2CF9AE}" pid="6" name="MSIP_Label_a7a56758-cff2-477b-bb1d-5b1675037bee_SiteId">
    <vt:lpwstr>98616167-5668-4e66-acbf-925e81df8b00</vt:lpwstr>
  </property>
  <property fmtid="{D5CDD505-2E9C-101B-9397-08002B2CF9AE}" pid="7" name="MSIP_Label_a7a56758-cff2-477b-bb1d-5b1675037bee_ActionId">
    <vt:lpwstr>d4d31eda-6360-45cb-8110-09a96c2c78d4</vt:lpwstr>
  </property>
  <property fmtid="{D5CDD505-2E9C-101B-9397-08002B2CF9AE}" pid="8" name="MSIP_Label_a7a56758-cff2-477b-bb1d-5b1675037bee_ContentBits">
    <vt:lpwstr>0</vt:lpwstr>
  </property>
  <property fmtid="{D5CDD505-2E9C-101B-9397-08002B2CF9AE}" pid="9" name="ContentTypeId">
    <vt:lpwstr>0x010100748108AD3F2F3C4692C8F155B64CF5A5</vt:lpwstr>
  </property>
  <property fmtid="{D5CDD505-2E9C-101B-9397-08002B2CF9AE}" pid="10" name="MediaServiceImageTags">
    <vt:lpwstr/>
  </property>
</Properties>
</file>