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2" r:id="rId3"/>
    <p:sldId id="301" r:id="rId4"/>
    <p:sldId id="302" r:id="rId5"/>
    <p:sldId id="303" r:id="rId6"/>
    <p:sldId id="319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317" r:id="rId21"/>
    <p:sldId id="269" r:id="rId22"/>
  </p:sldIdLst>
  <p:sldSz cx="12192000" cy="6858000"/>
  <p:notesSz cx="6858000" cy="9144000"/>
  <p:custDataLst>
    <p:tags r:id="rId25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0" autoAdjust="0"/>
    <p:restoredTop sz="82335" autoAdjust="0"/>
  </p:normalViewPr>
  <p:slideViewPr>
    <p:cSldViewPr snapToGrid="0" snapToObjects="1" showGuides="1">
      <p:cViewPr varScale="1">
        <p:scale>
          <a:sx n="141" d="100"/>
          <a:sy n="141" d="100"/>
        </p:scale>
        <p:origin x="1038" y="114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2549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Hintergrundbild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uva.ch/e-schulung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antafritz.files.wordpress.com/2011/04/bunte_fragezeichen_large.jpg" TargetMode="External"/><Relationship Id="rId2" Type="http://schemas.openxmlformats.org/officeDocument/2006/relationships/hyperlink" Target="mailto:absenzenmanagement@suva.ch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Absenzenmanagement – </a:t>
            </a:r>
            <a:br>
              <a:rPr lang="de-DE" dirty="0"/>
            </a:br>
            <a:r>
              <a:rPr lang="de-DE" dirty="0"/>
              <a:t>ein Gewinn für jedes Unternehmen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98D4D-5C94-4D58-BA8C-3586A40A3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Untertitel (Arial Bold, 14 </a:t>
            </a:r>
            <a:r>
              <a:rPr lang="de-CH" noProof="0" dirty="0" err="1"/>
              <a:t>pt</a:t>
            </a:r>
            <a:r>
              <a:rPr lang="de-CH" noProof="0" dirty="0"/>
              <a:t>/</a:t>
            </a:r>
            <a:r>
              <a:rPr lang="de-CH" noProof="0" dirty="0" err="1"/>
              <a:t>Zab</a:t>
            </a:r>
            <a:r>
              <a:rPr lang="de-CH" noProof="0" dirty="0"/>
              <a:t> 18 </a:t>
            </a:r>
            <a:r>
              <a:rPr lang="de-CH" noProof="0" dirty="0" err="1"/>
              <a:t>pt</a:t>
            </a:r>
            <a:r>
              <a:rPr lang="de-CH" noProof="0" dirty="0"/>
              <a:t>)</a:t>
            </a:r>
          </a:p>
          <a:p>
            <a:r>
              <a:rPr lang="de-CH" noProof="0" dirty="0"/>
              <a:t>Name, Ort, Datum</a:t>
            </a:r>
          </a:p>
        </p:txBody>
      </p:sp>
      <p:pic>
        <p:nvPicPr>
          <p:cNvPr id="6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21" t="23780" r="-25021" b="1074"/>
          <a:stretch/>
        </p:blipFill>
        <p:spPr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Langzeitabsenzen und Wiedereingliederung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e-DE" b="1" dirty="0" err="1"/>
              <a:t>Akut-Phase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Anteilnahme zeigen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Besuchen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Team informieren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Folgekontakte planen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Arztzeugnis einholen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Versicherungsfragen klären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10</a:t>
            </a:fld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6EDF51D-4DC5-42F5-BDD3-F8774D7C30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75678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Langzeitabsenzen und Wiedereingliederung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e-DE" b="1" dirty="0" err="1"/>
              <a:t>Behandlungs-Phase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Rückkehr planen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Arzt kontaktieren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Versicherer kontaktieren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Beratungsstellen kontaktieren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11</a:t>
            </a:fld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6261199-1E89-454C-89AE-DBF6E75667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69983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Langzeitabsenzen und Wiedereingliederung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e-DE" b="1" dirty="0" err="1"/>
              <a:t>Eingliederungs-Phase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Gesundheitssituation prüfen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Belastbarkeit prüfen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Schonarbeit/Teilzeitarbeit anbieten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Ergonomische und organisatorische Anpassungen vornehmen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12</a:t>
            </a:fld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883BCD-A856-4EFF-9439-C6CB61DD33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5206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Langzeitabsenzen und Wiedereingliederung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e-DE" b="1" dirty="0" err="1"/>
              <a:t>Normalisierungs-Phase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Abschlussgespräch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Erkenntnisse festhalten (was lief gut, </a:t>
            </a:r>
            <a:br>
              <a:rPr lang="de-DE" dirty="0" err="1"/>
            </a:br>
            <a:r>
              <a:rPr lang="de-DE" dirty="0" err="1"/>
              <a:t>was muss optimiert werden?)</a:t>
            </a:r>
          </a:p>
          <a:p>
            <a:pPr>
              <a:spcAft>
                <a:spcPts val="1000"/>
              </a:spcAft>
            </a:pPr>
            <a:r>
              <a:rPr lang="de-DE" dirty="0" err="1"/>
              <a:t>Weiteren Präventionsbedarf klären </a:t>
            </a:r>
            <a:br>
              <a:rPr lang="de-DE" dirty="0" err="1"/>
            </a:br>
            <a:r>
              <a:rPr lang="de-DE" dirty="0" err="1"/>
              <a:t>(weiteren Fällen vorbeugen)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13</a:t>
            </a:fld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6493657-C1D5-4596-A5FB-1996A6F711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39532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4: Ausbildung und Information der Führungskräfte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Die Vorgesetzten müssen wissen, wie sie mit Abwesenheiten von Mitarbeitenden umzugehen haben.</a:t>
            </a:r>
          </a:p>
          <a:p>
            <a:endParaRPr lang="de-DE" dirty="0" err="1"/>
          </a:p>
          <a:p>
            <a:r>
              <a:rPr lang="de-DE" dirty="0" err="1"/>
              <a:t>Vermitteln Sie Führungsgrundsätze.</a:t>
            </a:r>
          </a:p>
          <a:p>
            <a:endParaRPr lang="de-DE" dirty="0" err="1"/>
          </a:p>
          <a:p>
            <a:r>
              <a:rPr lang="de-DE" dirty="0" err="1"/>
              <a:t>Befähigen Sie die Vorgesetzten, ihre Betreuungsaufgaben kompetent wahrzunehmen (z.</a:t>
            </a:r>
            <a:r>
              <a:rPr lang="de-DE" spc="-300" dirty="0" err="1"/>
              <a:t> </a:t>
            </a:r>
            <a:r>
              <a:rPr lang="de-DE" dirty="0" err="1"/>
              <a:t>B. Kontaktnahme mit kranken Mitarbeitenden, Rückkehrgespräche).</a:t>
            </a:r>
          </a:p>
          <a:p>
            <a:pPr marL="0" indent="0">
              <a:buNone/>
            </a:pPr>
            <a:endParaRPr lang="de-DE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156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Schritte 5 und 6: Mitarbeiter informieren – Prävention planen und umsetzen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/>
              <a:t>Informieren</a:t>
            </a:r>
            <a:r>
              <a:rPr lang="de-DE" dirty="0" err="1"/>
              <a:t> Sie die Mitarbeitenden regelmässig über </a:t>
            </a:r>
          </a:p>
          <a:p>
            <a:r>
              <a:rPr lang="de-DE" dirty="0" err="1"/>
              <a:t>die Absenzenzahlen </a:t>
            </a:r>
          </a:p>
          <a:p>
            <a:r>
              <a:rPr lang="de-DE" dirty="0" err="1"/>
              <a:t>die Ziele der Geschäftsleitung in diesem Bereich</a:t>
            </a:r>
          </a:p>
          <a:p>
            <a:r>
              <a:rPr lang="de-DE" dirty="0" err="1"/>
              <a:t>das erwartete Verhalten im Absenzfall</a:t>
            </a:r>
          </a:p>
          <a:p>
            <a:r>
              <a:rPr lang="de-DE" dirty="0" err="1"/>
              <a:t>Massnahmen zur Prävention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r>
              <a:rPr lang="de-DE" b="1" dirty="0" err="1"/>
              <a:t>Verhüten ist besser als heilen </a:t>
            </a:r>
          </a:p>
          <a:p>
            <a:pPr marL="0" indent="0">
              <a:buNone/>
            </a:pPr>
            <a:r>
              <a:rPr lang="de-DE" dirty="0" err="1"/>
              <a:t>Planen Sie auf der Grundlage der analysierten Absenzenzahlen Präventionsmassnahmen und setzten Sie diese um.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15</a:t>
            </a:fld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F6A9CF1-D16C-47C8-AE5F-04C13001EF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42042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Beratungsangebot der Suva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Gerne unterstützen und beraten wir Sie </a:t>
            </a:r>
            <a:br>
              <a:rPr lang="de-DE" dirty="0" err="1"/>
            </a:br>
            <a:r>
              <a:rPr lang="de-DE" dirty="0" err="1"/>
              <a:t>vor Ort mit unseren drei Angeboten:</a:t>
            </a:r>
          </a:p>
          <a:p>
            <a:r>
              <a:rPr lang="de-DE" dirty="0" err="1"/>
              <a:t>Prozessoptimierung und Ausbildung der Führungskräfte</a:t>
            </a:r>
          </a:p>
          <a:p>
            <a:r>
              <a:rPr lang="de-DE" dirty="0" err="1"/>
              <a:t>Absenzendaten analysieren und interpretieren</a:t>
            </a:r>
          </a:p>
          <a:p>
            <a:r>
              <a:rPr lang="de-DE" dirty="0" err="1"/>
              <a:t>Seminar: Gesunde Führung</a:t>
            </a:r>
          </a:p>
          <a:p>
            <a:endParaRPr lang="de-DE" dirty="0" err="1"/>
          </a:p>
          <a:p>
            <a:pPr marL="0" indent="0">
              <a:buNone/>
            </a:pPr>
            <a:r>
              <a:rPr lang="de-DE" dirty="0" err="1"/>
              <a:t>Weitere Infos: </a:t>
            </a:r>
            <a:br>
              <a:rPr lang="de-DE" dirty="0" err="1"/>
            </a:br>
            <a:r>
              <a:rPr lang="de-DE" dirty="0" err="1"/>
              <a:t>www.suva.ch/absenzenmanagement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16</a:t>
            </a:fld>
            <a:endParaRPr lang="de-CH" dirty="0"/>
          </a:p>
        </p:txBody>
      </p:sp>
      <p:pic>
        <p:nvPicPr>
          <p:cNvPr id="9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36885" r="6427" b="21697"/>
          <a:stretch/>
        </p:blipFill>
        <p:spPr/>
      </p:pic>
    </p:spTree>
    <p:extLst>
      <p:ext uri="{BB962C8B-B14F-4D97-AF65-F5344CB8AC3E}">
        <p14:creationId xmlns:p14="http://schemas.microsoft.com/office/powerpoint/2010/main" val="168566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E-Schulung Absenzenmanagement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Unsere </a:t>
            </a:r>
            <a:r>
              <a:rPr lang="de-DE" b="1" dirty="0"/>
              <a:t>kostenlose E-Schulung</a:t>
            </a:r>
            <a:r>
              <a:rPr lang="de-DE" dirty="0"/>
              <a:t> befähigt </a:t>
            </a:r>
            <a:br>
              <a:rPr lang="de-DE" dirty="0"/>
            </a:br>
            <a:r>
              <a:rPr lang="de-DE" dirty="0"/>
              <a:t>Sie, in Ihrem Unternehmen ein sinnvolles Absenzenmanagement aufzubauen.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Melden Sie sich an und Sie erhalten während 3 Monaten wöchentlich einen Newsletter </a:t>
            </a:r>
            <a:br>
              <a:rPr lang="de-DE" dirty="0"/>
            </a:br>
            <a:r>
              <a:rPr lang="de-DE" dirty="0"/>
              <a:t>mit Informationen und Lernaufgaben zum Absenzenmanagement.</a:t>
            </a:r>
          </a:p>
          <a:p>
            <a:pPr marL="0" indent="0">
              <a:spcAft>
                <a:spcPts val="600"/>
              </a:spcAft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>
                <a:hlinkClick r:id="rId2"/>
              </a:rPr>
              <a:t>www.suva.ch/e-schulung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17</a:t>
            </a:fld>
            <a:endParaRPr lang="de-CH" dirty="0"/>
          </a:p>
        </p:txBody>
      </p:sp>
      <p:pic>
        <p:nvPicPr>
          <p:cNvPr id="9" name="Grafik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-13224" b="-13224"/>
          <a:stretch/>
        </p:blipFill>
        <p:spPr>
          <a:xfrm>
            <a:off x="6383338" y="1628775"/>
            <a:ext cx="5808662" cy="4321175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50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Einführung </a:t>
            </a:r>
            <a:r>
              <a:rPr lang="de-DE" dirty="0" err="1"/>
              <a:t>Absenzenmanagement</a:t>
            </a:r>
            <a:br>
              <a:rPr lang="de-DE" dirty="0"/>
            </a:br>
            <a:r>
              <a:rPr lang="de-DE" dirty="0"/>
              <a:t>(1 Tag, CHF 430.–)</a:t>
            </a:r>
          </a:p>
          <a:p>
            <a:endParaRPr lang="de-DE" dirty="0" err="1"/>
          </a:p>
          <a:p>
            <a:r>
              <a:rPr lang="de-DE" dirty="0"/>
              <a:t>Datenbewirtschaftung mit </a:t>
            </a:r>
            <a:r>
              <a:rPr lang="de-DE" dirty="0" err="1"/>
              <a:t>SunetPlus</a:t>
            </a:r>
            <a:br>
              <a:rPr lang="de-DE" dirty="0"/>
            </a:br>
            <a:r>
              <a:rPr lang="de-DE" dirty="0"/>
              <a:t>(1/2 Tag, </a:t>
            </a:r>
            <a:r>
              <a:rPr lang="de-DE"/>
              <a:t>CHF 215.–)</a:t>
            </a:r>
            <a:endParaRPr lang="de-DE" dirty="0"/>
          </a:p>
          <a:p>
            <a:endParaRPr lang="de-DE" dirty="0" err="1"/>
          </a:p>
          <a:p>
            <a:pPr marL="0" indent="0">
              <a:buNone/>
            </a:pPr>
            <a:r>
              <a:rPr lang="de-DE" dirty="0" err="1"/>
              <a:t>Weitere Infos:</a:t>
            </a:r>
          </a:p>
          <a:p>
            <a:pPr marL="0" indent="0">
              <a:buNone/>
            </a:pPr>
            <a:r>
              <a:rPr lang="de-DE" dirty="0" err="1"/>
              <a:t>www.suva.ch/absenzenmangement/kurse</a:t>
            </a:r>
          </a:p>
          <a:p>
            <a:pPr marL="0" indent="0">
              <a:buNone/>
            </a:pPr>
            <a:endParaRPr lang="de-DE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18</a:t>
            </a:fld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96B038F-D73E-47AA-A615-ECD6CD29F1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10877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Broschüre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557339"/>
            <a:ext cx="7735511" cy="460851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Wie baut man ein wirkungsvolles Absenzenmanagement auf? </a:t>
            </a:r>
            <a:br>
              <a:rPr lang="de-DE" dirty="0" err="1"/>
            </a:br>
            <a:r>
              <a:rPr lang="de-DE" dirty="0" err="1"/>
              <a:t>Wie lässt sich ein bestehendes Absenzenmanagement optimieren? 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spcAft>
                <a:spcPts val="1000"/>
              </a:spcAft>
              <a:buNone/>
            </a:pPr>
            <a:r>
              <a:rPr lang="de-DE" dirty="0" err="1"/>
              <a:t>Informationen dazu finden Sie in der abgebildeten Borschüre.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de-DE" dirty="0" err="1"/>
              <a:t>Kapitel 1: Absenzen analysieren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de-DE" dirty="0" err="1"/>
              <a:t>Kapitel 2: Richtig intervenieren im Absenzfall </a:t>
            </a:r>
          </a:p>
          <a:p>
            <a:pPr marL="0" indent="0">
              <a:buNone/>
            </a:pPr>
            <a:r>
              <a:rPr lang="de-DE" dirty="0" err="1"/>
              <a:t>Kapitel 3: Prävention stärken – Hilfen und Angebote 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r>
              <a:rPr lang="de-DE" dirty="0" err="1"/>
              <a:t>Bestell-Nr. 66131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19</a:t>
            </a:fld>
            <a:endParaRPr lang="de-CH" dirty="0"/>
          </a:p>
        </p:txBody>
      </p:sp>
      <p:pic>
        <p:nvPicPr>
          <p:cNvPr id="9" name="Bildplatzhalt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" r="-1"/>
          <a:stretch/>
        </p:blipFill>
        <p:spPr>
          <a:xfrm>
            <a:off x="8583600" y="1628774"/>
            <a:ext cx="3057016" cy="4320505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69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Absenzen belasten und gehen ins Geld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 der Schweiz fehlt ein Arbeitnehmer durchschnittlich 6,5 Arbeitstage </a:t>
            </a:r>
            <a:br>
              <a:rPr lang="de-DE" dirty="0" err="1"/>
            </a:br>
            <a:r>
              <a:rPr lang="de-DE" dirty="0" err="1"/>
              <a:t>wegen Unfall oder Krankheit.</a:t>
            </a:r>
          </a:p>
          <a:p>
            <a:endParaRPr lang="de-DE" dirty="0" err="1"/>
          </a:p>
          <a:p>
            <a:r>
              <a:rPr lang="de-DE" dirty="0" err="1"/>
              <a:t>Absenzen belasten alle: Arbeitgeber und Arbeitnehmer.</a:t>
            </a:r>
          </a:p>
          <a:p>
            <a:endParaRPr lang="de-DE" dirty="0" err="1"/>
          </a:p>
          <a:p>
            <a:r>
              <a:rPr lang="de-DE" dirty="0" err="1"/>
              <a:t>Mit einem funktionierenden Absenzenmanagement lassen sich Ausfalltage reduzieren und Kosten senken. </a:t>
            </a:r>
          </a:p>
          <a:p>
            <a:endParaRPr lang="de-DE" dirty="0" err="1"/>
          </a:p>
          <a:p>
            <a:endParaRPr lang="de-DE" dirty="0" err="1"/>
          </a:p>
          <a:p>
            <a:endParaRPr lang="de-DE" dirty="0" err="1"/>
          </a:p>
          <a:p>
            <a:endParaRPr lang="de-DE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Standortbestimmung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/>
              <a:t>Selbsteinschätzung</a:t>
            </a:r>
          </a:p>
          <a:p>
            <a:pPr marL="0" indent="0">
              <a:buNone/>
            </a:pPr>
            <a:r>
              <a:rPr lang="de-DE" dirty="0" err="1"/>
              <a:t>Wie ist der Stand des Absenzenmanagements in Ihrem Unternehmen? Mithilfe von neun Fragen können Sie eine erste Standortbestimmung vornehmen.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r>
              <a:rPr lang="de-DE" b="1" dirty="0" err="1"/>
              <a:t>Kennzahlenvergleich </a:t>
            </a:r>
          </a:p>
          <a:p>
            <a:pPr marL="0" indent="0">
              <a:buNone/>
            </a:pPr>
            <a:r>
              <a:rPr lang="de-DE" dirty="0" err="1"/>
              <a:t>Wie sind die Absenzenzahlen Ihres Unternehmens im Vergleich zur Branche </a:t>
            </a:r>
            <a:br>
              <a:rPr lang="de-DE" dirty="0" err="1"/>
            </a:br>
            <a:r>
              <a:rPr lang="de-DE" dirty="0" err="1"/>
              <a:t>zu beurteilen? Der Kennzahlenvergleich gibt Ihnen Antwort. 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r>
              <a:rPr lang="de-DE" b="1" dirty="0" err="1"/>
              <a:t>www.suva.ch/absenzenmanagement</a:t>
            </a:r>
          </a:p>
          <a:p>
            <a:pPr marL="0" indent="0">
              <a:buNone/>
            </a:pPr>
            <a:r>
              <a:rPr lang="de-DE" dirty="0" err="1"/>
              <a:t>(Standortbestimmung)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715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Peter Schmid</a:t>
            </a:r>
          </a:p>
          <a:p>
            <a:pPr marL="0" indent="0">
              <a:buNone/>
            </a:pPr>
            <a:r>
              <a:rPr lang="de-DE" dirty="0" err="1"/>
              <a:t>Projektleiter Absenzenmanagement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r>
              <a:rPr lang="de-DE" dirty="0" err="1"/>
              <a:t>Telefon: 041 419 61 35 </a:t>
            </a:r>
          </a:p>
          <a:p>
            <a:pPr marL="0" indent="0">
              <a:buNone/>
            </a:pPr>
            <a:r>
              <a:rPr lang="de-DE" dirty="0" err="1"/>
              <a:t>E-Mail</a:t>
            </a:r>
            <a:r>
              <a:rPr lang="de-CH" dirty="0"/>
              <a:t>: </a:t>
            </a:r>
            <a:r>
              <a:rPr lang="de-CH" dirty="0">
                <a:hlinkClick r:id="rId2"/>
              </a:rPr>
              <a:t>absenzenmanagement@suva.ch</a:t>
            </a:r>
            <a:endParaRPr lang="de-CH" dirty="0"/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r>
              <a:rPr lang="de-DE" dirty="0" err="1"/>
              <a:t>Internet: www.suva.ch/absenzenmanagement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21</a:t>
            </a:fld>
            <a:endParaRPr lang="de-CH" dirty="0"/>
          </a:p>
        </p:txBody>
      </p:sp>
      <p:pic>
        <p:nvPicPr>
          <p:cNvPr id="11" name="Picture 2" descr="http://santafritz.files.wordpress.com/2011/04/bunte_fragezeichen_large.jpg?w=580&amp;h=435">
            <a:hlinkClick r:id="rId3"/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print"/>
          <a:srcRect t="405" b="40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8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Weg zu einem erfolgreichen Absenzenmanagement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Oberstes </a:t>
            </a:r>
            <a:r>
              <a:rPr lang="de-DE" b="1" dirty="0" err="1"/>
              <a:t>Ziel</a:t>
            </a:r>
            <a:r>
              <a:rPr lang="de-DE" dirty="0" err="1"/>
              <a:t> sind gesunde und leistungsfähige Mitarbeiterinnen und Mitarbeiter.</a:t>
            </a:r>
          </a:p>
          <a:p>
            <a:endParaRPr lang="de-DE" dirty="0" err="1"/>
          </a:p>
          <a:p>
            <a:r>
              <a:rPr lang="de-DE" dirty="0" err="1"/>
              <a:t>Schaffen Sie die </a:t>
            </a:r>
            <a:r>
              <a:rPr lang="de-DE" b="1" dirty="0" err="1"/>
              <a:t>Voraussetzungen</a:t>
            </a:r>
            <a:r>
              <a:rPr lang="de-DE" dirty="0" err="1"/>
              <a:t> für weniger Absenzen und eine produktive Unternehmenskultur. </a:t>
            </a:r>
          </a:p>
          <a:p>
            <a:endParaRPr lang="de-DE" dirty="0" err="1"/>
          </a:p>
          <a:p>
            <a:r>
              <a:rPr lang="de-DE" dirty="0" err="1"/>
              <a:t>Gehen Sie </a:t>
            </a:r>
            <a:r>
              <a:rPr lang="de-DE" b="1" dirty="0" err="1"/>
              <a:t>schrittweise</a:t>
            </a:r>
            <a:r>
              <a:rPr lang="de-DE" dirty="0" err="1"/>
              <a:t> vor.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873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Planungs- und </a:t>
            </a:r>
            <a:br>
              <a:rPr lang="de-DE" dirty="0"/>
            </a:br>
            <a:r>
              <a:rPr lang="de-DE" dirty="0"/>
              <a:t>Umsetzungsschritte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4</a:t>
            </a:fld>
            <a:endParaRPr lang="de-CH" dirty="0"/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907" y="456881"/>
            <a:ext cx="6336704" cy="57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1: Commitment der Geschäftsleitung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Geschäftsleitung</a:t>
            </a:r>
          </a:p>
          <a:p>
            <a:r>
              <a:rPr lang="de-DE" dirty="0"/>
              <a:t>spricht Ressourcen für Aufbau und Umsetzung des Absenzenmanagements</a:t>
            </a:r>
          </a:p>
          <a:p>
            <a:endParaRPr lang="de-DE" dirty="0"/>
          </a:p>
          <a:p>
            <a:r>
              <a:rPr lang="de-DE" dirty="0"/>
              <a:t>setzt jährlich klare, realistische Ziele aufgrund der Absenzendaten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5</a:t>
            </a:fld>
            <a:endParaRPr lang="de-CH" dirty="0"/>
          </a:p>
        </p:txBody>
      </p:sp>
      <p:pic>
        <p:nvPicPr>
          <p:cNvPr id="13" name="Bildplatzhalt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10759" r="4609"/>
          <a:stretch/>
        </p:blipFill>
        <p:spPr/>
      </p:pic>
    </p:spTree>
    <p:extLst>
      <p:ext uri="{BB962C8B-B14F-4D97-AF65-F5344CB8AC3E}">
        <p14:creationId xmlns:p14="http://schemas.microsoft.com/office/powerpoint/2010/main" val="246069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2: Kennzahlen erfassen, auswerten und analysieren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Aussagekräftige Absenzendaten sind die wichtigste Voraussetzung eines erfolgreichen Absenzen- und Gesundheitsmanagements.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Häufigkeit und Dauer der</a:t>
            </a:r>
          </a:p>
          <a:p>
            <a:r>
              <a:rPr lang="de-DE" b="1" dirty="0"/>
              <a:t>Berufsunfälle</a:t>
            </a:r>
          </a:p>
          <a:p>
            <a:r>
              <a:rPr lang="de-DE" b="1" dirty="0"/>
              <a:t>Nichtberufsunfälle</a:t>
            </a:r>
            <a:r>
              <a:rPr lang="de-DE" dirty="0"/>
              <a:t> und</a:t>
            </a:r>
          </a:p>
          <a:p>
            <a:r>
              <a:rPr lang="de-DE" b="1" dirty="0"/>
              <a:t>Erkrankungen</a:t>
            </a:r>
          </a:p>
          <a:p>
            <a:pPr marL="0" indent="0">
              <a:buNone/>
            </a:pPr>
            <a:r>
              <a:rPr lang="de-DE" dirty="0"/>
              <a:t>systematisch erfassen, auswerten und analysieren.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6</a:t>
            </a:fld>
            <a:endParaRPr lang="de-CH" dirty="0"/>
          </a:p>
        </p:txBody>
      </p:sp>
      <p:pic>
        <p:nvPicPr>
          <p:cNvPr id="9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r="27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870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Kennzahlen im Überblick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Anzahl der Absenzfälle: </a:t>
            </a:r>
            <a:r>
              <a:rPr lang="de-DE" dirty="0"/>
              <a:t>aufgeschlüsselt nach Berufsunfall, Nichtberufsunfall und Krankheit</a:t>
            </a:r>
          </a:p>
          <a:p>
            <a:endParaRPr lang="de-DE" dirty="0"/>
          </a:p>
          <a:p>
            <a:r>
              <a:rPr lang="de-DE" b="1" dirty="0"/>
              <a:t>Dauer der Absenzen: </a:t>
            </a:r>
            <a:r>
              <a:rPr lang="de-DE" dirty="0"/>
              <a:t>aufgeteilt in Kurzzeitfälle (bis 3 Tage), mittelfristige und Langzeitfälle (1 Monat und länger)</a:t>
            </a:r>
          </a:p>
          <a:p>
            <a:endParaRPr lang="de-DE" dirty="0"/>
          </a:p>
          <a:p>
            <a:r>
              <a:rPr lang="de-DE" b="1" dirty="0"/>
              <a:t>Fallrisiko:</a:t>
            </a:r>
            <a:r>
              <a:rPr lang="de-DE" dirty="0"/>
              <a:t> beschreibt die Anzahl Absenzfälle im Verhältnis zur Anzahl Vollbeschäftigte pro Jahr</a:t>
            </a:r>
          </a:p>
          <a:p>
            <a:endParaRPr lang="de-DE" dirty="0"/>
          </a:p>
          <a:p>
            <a:r>
              <a:rPr lang="de-DE" b="1" dirty="0"/>
              <a:t>Absenzenrisiko:</a:t>
            </a:r>
            <a:r>
              <a:rPr lang="de-DE" dirty="0"/>
              <a:t> beschreibt die Anzahl Ausfalltage im Verhältnis zur Anzahl Vollbeschäftigte pro Jahr</a:t>
            </a:r>
          </a:p>
          <a:p>
            <a:endParaRPr lang="de-DE" dirty="0"/>
          </a:p>
          <a:p>
            <a:r>
              <a:rPr lang="de-DE" b="1" dirty="0"/>
              <a:t>Absenzenrate:</a:t>
            </a:r>
            <a:r>
              <a:rPr lang="de-DE" dirty="0"/>
              <a:t> beschreibt die Anzahl Ausfalltage oder </a:t>
            </a:r>
            <a:br>
              <a:rPr lang="de-DE" dirty="0"/>
            </a:br>
            <a:r>
              <a:rPr lang="de-DE" dirty="0"/>
              <a:t>Ausfallstunden im Verhältnis zu den Soll-Arbeitstagen oder -stunden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167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Kennzahlen – ein Beispiel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8</a:t>
            </a:fld>
            <a:endParaRPr lang="de-CH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020172"/>
              </p:ext>
            </p:extLst>
          </p:nvPr>
        </p:nvGraphicFramePr>
        <p:xfrm>
          <a:off x="550863" y="1557338"/>
          <a:ext cx="9145584" cy="1478743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737127">
                  <a:extLst>
                    <a:ext uri="{9D8B030D-6E8A-4147-A177-3AD203B41FA5}">
                      <a16:colId xmlns:a16="http://schemas.microsoft.com/office/drawing/2014/main" val="956904968"/>
                    </a:ext>
                  </a:extLst>
                </a:gridCol>
                <a:gridCol w="2188683">
                  <a:extLst>
                    <a:ext uri="{9D8B030D-6E8A-4147-A177-3AD203B41FA5}">
                      <a16:colId xmlns:a16="http://schemas.microsoft.com/office/drawing/2014/main" val="1445462497"/>
                    </a:ext>
                  </a:extLst>
                </a:gridCol>
                <a:gridCol w="1395191">
                  <a:extLst>
                    <a:ext uri="{9D8B030D-6E8A-4147-A177-3AD203B41FA5}">
                      <a16:colId xmlns:a16="http://schemas.microsoft.com/office/drawing/2014/main" val="19213235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83854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829963"/>
                    </a:ext>
                  </a:extLst>
                </a:gridCol>
                <a:gridCol w="1584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494">
                <a:tc>
                  <a:txBody>
                    <a:bodyPr/>
                    <a:lstStyle/>
                    <a:p>
                      <a:r>
                        <a:rPr lang="de-DE" sz="1400" dirty="0"/>
                        <a:t>Fälle</a:t>
                      </a:r>
                      <a:endParaRPr lang="en-US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Berufsunfall 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Nichtberufsunfall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Krankheit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Total</a:t>
                      </a:r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Fälle pro Jahr</a:t>
                      </a:r>
                      <a:endParaRPr lang="de-CH" sz="1400" dirty="0"/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746191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Langzeitfälle (≥ 1 Monat)</a:t>
                      </a:r>
                      <a:endParaRPr lang="de-CH" sz="1400" dirty="0"/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874436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Kurzzeitfälle (bis 3 Tage)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80011"/>
              </p:ext>
            </p:extLst>
          </p:nvPr>
        </p:nvGraphicFramePr>
        <p:xfrm>
          <a:off x="550863" y="3221931"/>
          <a:ext cx="9145584" cy="1768897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737127">
                  <a:extLst>
                    <a:ext uri="{9D8B030D-6E8A-4147-A177-3AD203B41FA5}">
                      <a16:colId xmlns:a16="http://schemas.microsoft.com/office/drawing/2014/main" val="956904968"/>
                    </a:ext>
                  </a:extLst>
                </a:gridCol>
                <a:gridCol w="2188683">
                  <a:extLst>
                    <a:ext uri="{9D8B030D-6E8A-4147-A177-3AD203B41FA5}">
                      <a16:colId xmlns:a16="http://schemas.microsoft.com/office/drawing/2014/main" val="1445462497"/>
                    </a:ext>
                  </a:extLst>
                </a:gridCol>
                <a:gridCol w="1395191">
                  <a:extLst>
                    <a:ext uri="{9D8B030D-6E8A-4147-A177-3AD203B41FA5}">
                      <a16:colId xmlns:a16="http://schemas.microsoft.com/office/drawing/2014/main" val="19213235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83854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829963"/>
                    </a:ext>
                  </a:extLst>
                </a:gridCol>
                <a:gridCol w="1584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494">
                <a:tc>
                  <a:txBody>
                    <a:bodyPr/>
                    <a:lstStyle/>
                    <a:p>
                      <a:r>
                        <a:rPr lang="de-DE" sz="1400" dirty="0"/>
                        <a:t>Dauer</a:t>
                      </a:r>
                      <a:endParaRPr lang="en-US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Berufsunfall 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Nichtberufsunfall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Krankheit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Total</a:t>
                      </a:r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Ausfalltage</a:t>
                      </a:r>
                      <a:endParaRPr lang="de-CH" sz="1400" dirty="0"/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746191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969696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Ausfalltage wegen </a:t>
                      </a:r>
                      <a:b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Langzeitfällen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874436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969696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Ausfalltage wegen Kurzzeitfällen 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68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3: Richtig intervenieren im Absenzfall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richtige Betreuung fördert die Genesung und die Wiedereingliederung </a:t>
            </a:r>
            <a:br>
              <a:rPr lang="de-DE" dirty="0"/>
            </a:br>
            <a:r>
              <a:rPr lang="de-DE" dirty="0"/>
              <a:t>in das Unternehmen.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Legen Sie Folgendes fest:</a:t>
            </a:r>
          </a:p>
          <a:p>
            <a:r>
              <a:rPr lang="de-DE" dirty="0"/>
              <a:t>Art der Betreuung bei kurzen und längeren Absenzen (Kontaktnahme, Unterstützung, Beizug Dritter usw.)</a:t>
            </a:r>
          </a:p>
          <a:p>
            <a:r>
              <a:rPr lang="de-DE" dirty="0"/>
              <a:t>Verantwortlichkeiten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Führen Sie systematisch </a:t>
            </a:r>
            <a:r>
              <a:rPr lang="de-DE" b="1" dirty="0"/>
              <a:t>Rückkehrgespräche</a:t>
            </a:r>
            <a:r>
              <a:rPr lang="de-DE" dirty="0"/>
              <a:t> und unterstützen Sie die Mitarbeitenden auf dem Weg zurück an die Arbeit.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Absenzenmanagement – ein Gewinn für jedes Unternehmen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6715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Praesentation neu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Dt_Ver 1.2.potx" id="{1CBE69C0-4001-4E6E-BD15-5ABBA50DE2E9}" vid="{4DA0041E-BCA0-4A8F-A165-214D558AC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Praesentation neu 16x9_Muster.potx</Template>
  <TotalTime>0</TotalTime>
  <Words>951</Words>
  <Application>Microsoft Office PowerPoint</Application>
  <PresentationFormat>Breitbild</PresentationFormat>
  <Paragraphs>216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 2</vt:lpstr>
      <vt:lpstr> Praesentation neu 16x9_Muster</vt:lpstr>
      <vt:lpstr>Absenzenmanagement –  ein Gewinn für jedes Unternehmen </vt:lpstr>
      <vt:lpstr>Absenzen belasten und gehen ins Geld</vt:lpstr>
      <vt:lpstr>Der Weg zu einem erfolgreichen Absenzenmanagement</vt:lpstr>
      <vt:lpstr>Planungs- und  Umsetzungsschritte</vt:lpstr>
      <vt:lpstr>Schritt 1: Commitment der Geschäftsleitung </vt:lpstr>
      <vt:lpstr>Schritt 2: Kennzahlen erfassen, auswerten und analysieren </vt:lpstr>
      <vt:lpstr>Die wichtigsten Kennzahlen im Überblick</vt:lpstr>
      <vt:lpstr>Kennzahlen – ein Beispiel</vt:lpstr>
      <vt:lpstr>Schritt 3: Richtig intervenieren im Absenzfall</vt:lpstr>
      <vt:lpstr>Langzeitabsenzen und Wiedereingliederung</vt:lpstr>
      <vt:lpstr>Langzeitabsenzen und Wiedereingliederung</vt:lpstr>
      <vt:lpstr>Langzeitabsenzen und Wiedereingliederung</vt:lpstr>
      <vt:lpstr>Langzeitabsenzen und Wiedereingliederung</vt:lpstr>
      <vt:lpstr>Schritt 4: Ausbildung und Information der Führungskräfte</vt:lpstr>
      <vt:lpstr>Schritte 5 und 6: Mitarbeiter informieren – Prävention planen und umsetzen</vt:lpstr>
      <vt:lpstr>Beratungsangebot der Suva</vt:lpstr>
      <vt:lpstr>E-Schulung Absenzenmanagement </vt:lpstr>
      <vt:lpstr>Kurse</vt:lpstr>
      <vt:lpstr>Broschüre</vt:lpstr>
      <vt:lpstr>Standortbestimmung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dc:creator>Huber-Brun Susan (HBU)</dc:creator>
  <cp:lastModifiedBy>Hertling Cécile (HER)</cp:lastModifiedBy>
  <cp:revision>61</cp:revision>
  <dcterms:created xsi:type="dcterms:W3CDTF">2018-01-15T09:56:44Z</dcterms:created>
  <dcterms:modified xsi:type="dcterms:W3CDTF">2022-12-05T14:47:25Z</dcterms:modified>
</cp:coreProperties>
</file>