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7" r:id="rId2"/>
    <p:sldId id="269" r:id="rId3"/>
    <p:sldId id="302" r:id="rId4"/>
    <p:sldId id="262" r:id="rId5"/>
    <p:sldId id="303" r:id="rId6"/>
    <p:sldId id="304" r:id="rId7"/>
    <p:sldId id="305" r:id="rId8"/>
    <p:sldId id="270" r:id="rId9"/>
    <p:sldId id="306" r:id="rId10"/>
    <p:sldId id="307" r:id="rId11"/>
    <p:sldId id="308" r:id="rId12"/>
    <p:sldId id="309" r:id="rId13"/>
    <p:sldId id="310" r:id="rId14"/>
    <p:sldId id="311" r:id="rId15"/>
    <p:sldId id="312" r:id="rId16"/>
  </p:sldIdLst>
  <p:sldSz cx="12192000" cy="6858000"/>
  <p:notesSz cx="6858000" cy="9144000"/>
  <p:custDataLst>
    <p:tags r:id="rId19"/>
  </p:custDataLst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7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70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B3B3"/>
    <a:srgbClr val="80DCE7"/>
    <a:srgbClr val="FFC180"/>
    <a:srgbClr val="F2F2F2"/>
    <a:srgbClr val="00B8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251B765-F91A-4008-8DD1-53D880B8B698}">
  <a:tblStyle styleId="{8251B765-F91A-4008-8DD1-53D880B8B698}" styleName="SUVA">
    <a:tblBg>
      <a:effect>
        <a:effectLst/>
      </a:effect>
    </a:tblBg>
    <a:wholeTbl>
      <a:tcTxStyle b="off" i="off">
        <a:fontRef idx="minor"/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117" cap="flat" cmpd="sng" algn="ctr">
              <a:solidFill>
                <a:schemeClr val="dk1"/>
              </a:solidFill>
              <a:prstDash val="solid"/>
            </a:ln>
          </a:top>
          <a:bottom>
            <a:ln w="2117" cap="flat" cmpd="sng" algn="ctr">
              <a:solidFill>
                <a:schemeClr val="dk1"/>
              </a:solidFill>
              <a:prstDash val="solid"/>
            </a:ln>
          </a:bottom>
          <a:insideH>
            <a:ln w="2117" cap="flat" cmpd="sng" algn="ctr">
              <a:solidFill>
                <a:schemeClr val="dk1"/>
              </a:solidFill>
              <a:prstDash val="solid"/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wholeTbl>
    <a:band1H>
      <a:tcTxStyle b="off" i="off">
        <a:fontRef idx="minor"/>
        <a:schemeClr val="tx1"/>
      </a:tcTxStyle>
      <a:tcStyle>
        <a:tcBdr/>
        <a:fill>
          <a:noFill/>
        </a:fill>
      </a:tcStyle>
    </a:band1H>
    <a:band2H>
      <a:tcTxStyle b="off" i="off">
        <a:fontRef idx="minor"/>
        <a:schemeClr val="tx1"/>
      </a:tcTxStyle>
      <a:tcStyle>
        <a:tcBdr/>
        <a:fill>
          <a:noFill/>
        </a:fill>
      </a:tcStyle>
    </a:band2H>
    <a:band1V>
      <a:tcTxStyle b="off" i="off">
        <a:fontRef idx="minor"/>
        <a:schemeClr val="tx1"/>
      </a:tcTxStyle>
      <a:tcStyle>
        <a:tcBdr/>
        <a:fill>
          <a:noFill/>
        </a:fill>
      </a:tcStyle>
    </a:band1V>
    <a:band2V>
      <a:tcTxStyle b="off" i="off">
        <a:fontRef idx="minor"/>
        <a:schemeClr val="tx1"/>
      </a:tcTxStyle>
      <a:tcStyle>
        <a:tcBdr/>
        <a:fill>
          <a:noFill/>
        </a:fill>
      </a:tcStyle>
    </a:band2V>
    <a:lastCol>
      <a:tcTxStyle b="on" i="off">
        <a:fontRef idx="minor"/>
        <a:schemeClr val="tx1"/>
      </a:tcTxStyle>
      <a:tcStyle>
        <a:tcBdr/>
      </a:tcStyle>
    </a:lastCol>
    <a:firstCol>
      <a:tcTxStyle b="on" i="off">
        <a:fontRef idx="minor"/>
        <a:schemeClr val="tx1"/>
      </a:tcTxStyle>
      <a:tcStyle>
        <a:tcBdr/>
      </a:tcStyle>
    </a:firstCol>
    <a:lastRow>
      <a:tcTxStyle b="on" i="off">
        <a:fontRef idx="minor"/>
        <a:schemeClr val="accen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117" cap="flat" cmpd="sng" algn="ctr">
              <a:solidFill>
                <a:schemeClr val="dk2"/>
              </a:solidFill>
              <a:prstDash val="solid"/>
            </a:ln>
          </a:top>
          <a:bottom>
            <a:ln w="12700" cap="flat" cmpd="sng" algn="ctr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lastRow>
    <a:firstRow>
      <a:tcTxStyle b="on" i="off">
        <a:fontRef idx="minor"/>
        <a:schemeClr val="dk2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8466" cap="flat" cmpd="sng" algn="ctr">
              <a:solidFill>
                <a:schemeClr val="dk2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9" autoAdjust="0"/>
    <p:restoredTop sz="94112" autoAdjust="0"/>
  </p:normalViewPr>
  <p:slideViewPr>
    <p:cSldViewPr showGuides="1">
      <p:cViewPr varScale="1">
        <p:scale>
          <a:sx n="122" d="100"/>
          <a:sy n="122" d="100"/>
        </p:scale>
        <p:origin x="114" y="162"/>
      </p:cViewPr>
      <p:guideLst>
        <p:guide orient="horz" pos="1207"/>
        <p:guide pos="3840"/>
        <p:guide orient="horz" pos="3702"/>
      </p:guideLst>
    </p:cSldViewPr>
  </p:slideViewPr>
  <p:outlineViewPr>
    <p:cViewPr>
      <p:scale>
        <a:sx n="33" d="100"/>
        <a:sy n="33" d="100"/>
      </p:scale>
      <p:origin x="0" y="-8817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431"/>
    </p:cViewPr>
  </p:sorterViewPr>
  <p:notesViewPr>
    <p:cSldViewPr showGuides="1">
      <p:cViewPr varScale="1">
        <p:scale>
          <a:sx n="88" d="100"/>
          <a:sy n="88" d="100"/>
        </p:scale>
        <p:origin x="3756" y="4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1CE676F6-F7FF-45A3-A2C3-7594A19EC6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7E835B9F-2446-4DD8-882A-74B42C5171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7F81F-703A-486A-ABDB-8FD28DBE1C96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33A8080-C5E6-4CAA-8935-D6036BF2D87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6D33C99-2A73-4EF0-A4C6-4C899BEF70F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14E94-0214-4629-B180-35145CB53D1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700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7C7CC5-2BF5-4715-A2D9-EB8D14F8111B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598EF2-3FE4-4244-93B5-BDDBC036C6E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102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255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Come si presenta la situazione a casa dei partecipanti?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7133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Cosa hanno imparato i collaboratori? </a:t>
            </a:r>
          </a:p>
          <a:p>
            <a:r>
              <a:rPr lang="it-IT" dirty="0" smtClean="0"/>
              <a:t>A cosa presteranno particolare attenzione in futuro? </a:t>
            </a:r>
          </a:p>
          <a:p>
            <a:r>
              <a:rPr lang="it-IT" dirty="0" smtClean="0"/>
              <a:t>Com'è possibile raggiungere assieme gli obiettivi?</a:t>
            </a:r>
            <a:endParaRPr lang="de-CH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471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Prima dell'incontro: definire in quale misura volete ridurre gli infortuni da caduta in piano nella vostra azienda. </a:t>
            </a:r>
            <a:endParaRPr lang="de-CH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142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I partecipanti raccontano le loro esperienze in fatto di cadute in piano. </a:t>
            </a:r>
          </a:p>
          <a:p>
            <a:endParaRPr lang="de-CH" baseline="0" dirty="0" smtClean="0"/>
          </a:p>
          <a:p>
            <a:r>
              <a:rPr lang="it-IT" dirty="0" smtClean="0"/>
              <a:t>Hanno provveduto a rimuovere gli ostacoli? Se non lo hanno fatto: per quale motivo?</a:t>
            </a:r>
          </a:p>
          <a:p>
            <a:endParaRPr lang="de-CH" baseline="0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71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Completare il lucido con la statistica degli infortuni della vostra azienda. </a:t>
            </a:r>
            <a:endParaRPr lang="de-CH" baseline="0" dirty="0" smtClean="0"/>
          </a:p>
          <a:p>
            <a:endParaRPr lang="de-CH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Svizzera, inciampare e cadere sono le cause d'infortunio più frequenti. Ogni anno circa 165 000 assicurati LAINF subiscono un infortunio da caduta in piano: quasi 60 000 sul lavoro e 105 000 nel tempo libero. </a:t>
            </a:r>
          </a:p>
          <a:p>
            <a:endParaRPr lang="de-CH" baseline="0" dirty="0" smtClean="0"/>
          </a:p>
          <a:p>
            <a:pPr>
              <a:spcAft>
                <a:spcPts val="600"/>
              </a:spcAft>
            </a:pPr>
            <a:r>
              <a:rPr lang="it-IT" dirty="0" smtClean="0"/>
              <a:t>Gli infortuni da caduta in piano sono mediamente molto cari e provocano all'azienda costi indiretti elevati (modifica dei piani di lavoro, ricerca di sostituti, ore supplementari ecc.). </a:t>
            </a:r>
          </a:p>
          <a:p>
            <a:r>
              <a:rPr lang="it-IT" dirty="0" smtClean="0"/>
              <a:t>A seconda del settore di attività, questi costi indiretti sono da 1,5 a 5 volte superiori ai costi diretti (prestazione assicurativa: vedi sopra)</a:t>
            </a:r>
          </a:p>
          <a:p>
            <a:endParaRPr lang="de-CH" dirty="0" smtClean="0"/>
          </a:p>
          <a:p>
            <a:endParaRPr lang="de-CH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5441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Creare se possibile un ambiente da sala cinematografica e oscurare il locale.</a:t>
            </a:r>
            <a:endParaRPr lang="de-CH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5715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I partecipanti descrivono brevemente le impressioni lasciate dal filmato.</a:t>
            </a:r>
          </a:p>
          <a:p>
            <a:endParaRPr lang="de-CH" baseline="0" dirty="0" smtClean="0"/>
          </a:p>
          <a:p>
            <a:pPr>
              <a:buFont typeface="Symbol" pitchFamily="18" charset="2"/>
              <a:buChar char="-"/>
            </a:pPr>
            <a:r>
              <a:rPr lang="it-IT" dirty="0" smtClean="0"/>
              <a:t> Il filmato è realistico? Se sì, per quale motivo?</a:t>
            </a:r>
          </a:p>
          <a:p>
            <a:pPr>
              <a:buFont typeface="Symbol" pitchFamily="18" charset="2"/>
              <a:buChar char="-"/>
            </a:pPr>
            <a:r>
              <a:rPr lang="it-IT" dirty="0" smtClean="0"/>
              <a:t> Quali «trappole» sono state individuate? </a:t>
            </a:r>
          </a:p>
          <a:p>
            <a:pPr>
              <a:buFont typeface="Symbol" pitchFamily="18" charset="2"/>
              <a:buChar char="-"/>
            </a:pPr>
            <a:r>
              <a:rPr lang="it-IT" dirty="0" smtClean="0"/>
              <a:t> Conoscete ostacoli simili (a casa, sul tragitto per recarvi al lavoro)?</a:t>
            </a:r>
          </a:p>
          <a:p>
            <a:endParaRPr lang="de-CH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0184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Ciascun gruppo è formato da 4-5 partecipanti e riceve una macchina fotografica digitale. I partecipanti devono cercare e fotografare gli ostacoli che possono provocare cadute, all'interno dello stabile e/o sull'area esterna.</a:t>
            </a:r>
            <a:endParaRPr lang="de-CH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7201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Ciascun gruppo presenta brevemente le «trappole» individuate e fa proposte di miglioramento.</a:t>
            </a:r>
            <a:endParaRPr lang="de-CH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2247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Prima dell'incontro occorre assolutamente determinare il responsabile incaricato di rimuovere le «trappole» e stabilire come intervenire.</a:t>
            </a:r>
            <a:endParaRPr lang="de-CH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428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4581128"/>
            <a:ext cx="9145016" cy="1152128"/>
          </a:xfrm>
        </p:spPr>
        <p:txBody>
          <a:bodyPr anchor="b"/>
          <a:lstStyle>
            <a:lvl1pPr algn="l">
              <a:lnSpc>
                <a:spcPct val="90000"/>
              </a:lnSpc>
              <a:defRPr sz="3600"/>
            </a:lvl1pPr>
          </a:lstStyle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5922628"/>
            <a:ext cx="9145016" cy="659146"/>
          </a:xfrm>
        </p:spPr>
        <p:txBody>
          <a:bodyPr/>
          <a:lstStyle>
            <a:lvl1pPr marL="0" indent="0" algn="l">
              <a:buNone/>
              <a:defRPr sz="1400" b="1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smtClean="0"/>
              <a:t>Master-Untertitelformat bearbeiten</a:t>
            </a:r>
            <a:endParaRPr lang="de-CH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="" xmlns:a16="http://schemas.microsoft.com/office/drawing/2014/main" id="{77BF588B-D687-40C3-9EF3-F45FB15D28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49275"/>
            <a:ext cx="11641138" cy="388778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 smtClean="0"/>
              <a:t>Bild auf Platzhalter ziehen oder durch Klicken auf Symbol hinzufügen</a:t>
            </a: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4DE87502-C174-4E97-8780-2A00C529A8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398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(24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/>
            </a:lvl1pPr>
            <a:lvl2pPr>
              <a:defRPr sz="2400"/>
            </a:lvl2pPr>
            <a:lvl3pPr>
              <a:defRPr sz="2400"/>
            </a:lvl3pPr>
            <a:lvl4pPr marL="987425" indent="-268288">
              <a:defRPr sz="2400"/>
            </a:lvl4pPr>
            <a:lvl5pPr>
              <a:defRPr sz="2400"/>
            </a:lvl5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E615-59AB-43FA-AD56-B2490B7B2CB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="" xmlns:a16="http://schemas.microsoft.com/office/drawing/2014/main" id="{825C8180-C85C-4984-A312-10E1D194C4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 err="1"/>
              <a:t>Indicazione</a:t>
            </a:r>
            <a:r>
              <a:rPr lang="de-CH" dirty="0"/>
              <a:t> della </a:t>
            </a:r>
            <a:r>
              <a:rPr lang="de-CH" dirty="0" err="1"/>
              <a:t>fonte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44669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(24 pt) - stret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145016" cy="460851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/>
            </a:lvl1pPr>
            <a:lvl2pPr>
              <a:defRPr sz="2400"/>
            </a:lvl2pPr>
            <a:lvl3pPr>
              <a:defRPr sz="2400"/>
            </a:lvl3pPr>
            <a:lvl4pPr marL="987425" indent="-268288">
              <a:defRPr sz="2400"/>
            </a:lvl4pPr>
            <a:lvl5pPr>
              <a:defRPr sz="2400"/>
            </a:lvl5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8A22-EC16-43A5-B316-945CD9971D9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="" xmlns:a16="http://schemas.microsoft.com/office/drawing/2014/main" id="{825C8180-C85C-4984-A312-10E1D194C4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 err="1"/>
              <a:t>Indicazione</a:t>
            </a:r>
            <a:r>
              <a:rPr lang="de-CH" dirty="0"/>
              <a:t> della </a:t>
            </a:r>
            <a:r>
              <a:rPr lang="de-CH" dirty="0" err="1"/>
              <a:t>fonte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73994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capitolo (bianc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4657188-6E47-43E3-AA0D-D2D5089A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56792"/>
            <a:ext cx="11090275" cy="4609057"/>
          </a:xfrm>
        </p:spPr>
        <p:txBody>
          <a:bodyPr anchor="t"/>
          <a:lstStyle>
            <a:lvl1pPr>
              <a:lnSpc>
                <a:spcPct val="90000"/>
              </a:lnSpc>
              <a:tabLst>
                <a:tab pos="719138" algn="l"/>
              </a:tabLst>
              <a:defRPr sz="4400"/>
            </a:lvl1pPr>
          </a:lstStyle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61A96D8-0BD4-4C4C-AF61-3B33D8464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95C78-CED8-4E2D-A77E-844F8CC4593D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1390032-627B-419F-A984-806F4AE6F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9CC7D19-2849-4174-911F-D6D1028FF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DB04E-74A2-4A0D-967A-E14B7EA8D983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83558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capitolo (arancion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4657188-6E47-43E3-AA0D-D2D5089A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56792"/>
            <a:ext cx="11090275" cy="4609057"/>
          </a:xfrm>
        </p:spPr>
        <p:txBody>
          <a:bodyPr anchor="t"/>
          <a:lstStyle>
            <a:lvl1pPr>
              <a:lnSpc>
                <a:spcPct val="90000"/>
              </a:lnSpc>
              <a:tabLst>
                <a:tab pos="719138" algn="l"/>
              </a:tabLst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61A96D8-0BD4-4C4C-AF61-3B33D8464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1895C78-CED8-4E2D-A77E-844F8CC4593D}" type="datetime1">
              <a:rPr lang="de-CH" smtClean="0"/>
              <a:pPr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1390032-627B-419F-A984-806F4AE6F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9CC7D19-2849-4174-911F-D6D1028FF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F57451D-4E66-4E74-B1E0-6A7594FFE79C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071CD4C-1409-4566-834B-7F413D4D36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6724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capitolo (blu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4657188-6E47-43E3-AA0D-D2D5089A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56792"/>
            <a:ext cx="11090275" cy="4609057"/>
          </a:xfrm>
        </p:spPr>
        <p:txBody>
          <a:bodyPr anchor="t"/>
          <a:lstStyle>
            <a:lvl1pPr>
              <a:lnSpc>
                <a:spcPct val="90000"/>
              </a:lnSpc>
              <a:tabLst>
                <a:tab pos="719138" algn="l"/>
              </a:tabLst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61A96D8-0BD4-4C4C-AF61-3B33D8464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1895C78-CED8-4E2D-A77E-844F8CC4593D}" type="datetime1">
              <a:rPr lang="de-CH" smtClean="0"/>
              <a:pPr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1390032-627B-419F-A984-806F4AE6F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9CC7D19-2849-4174-911F-D6D1028FF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39F98D0-71E7-43F5-BAC0-8CEC7D1F1CAC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071CD4C-1409-4566-834B-7F413D4D36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674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 (20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3387FA7-E97F-4398-A657-A2CFEB322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3" y="1557339"/>
            <a:ext cx="5256000" cy="4608512"/>
          </a:xfrm>
        </p:spPr>
        <p:txBody>
          <a:bodyPr/>
          <a:lstStyle/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CH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1F3E69D-6B59-4C5F-93DB-912F3C3492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4616" y="1557339"/>
            <a:ext cx="5256000" cy="4608512"/>
          </a:xfrm>
        </p:spPr>
        <p:txBody>
          <a:bodyPr/>
          <a:lstStyle/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CH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5F90-CB8F-4C63-AE2B-73BBDDDDDEFF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9" name="Text Placeholder 8">
            <a:extLst>
              <a:ext uri="{FF2B5EF4-FFF2-40B4-BE49-F238E27FC236}">
                <a16:creationId xmlns="" xmlns:a16="http://schemas.microsoft.com/office/drawing/2014/main" id="{824D1642-8122-407A-9832-996A588D8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 err="1"/>
              <a:t>Indicazione</a:t>
            </a:r>
            <a:r>
              <a:rPr lang="de-CH" dirty="0"/>
              <a:t> della </a:t>
            </a:r>
            <a:r>
              <a:rPr lang="de-CH" dirty="0" err="1"/>
              <a:t>fonte</a:t>
            </a:r>
            <a:endParaRPr lang="de-CH" dirty="0"/>
          </a:p>
        </p:txBody>
      </p:sp>
      <p:sp>
        <p:nvSpPr>
          <p:cNvPr id="10" name="Text Placeholder 8">
            <a:extLst>
              <a:ext uri="{FF2B5EF4-FFF2-40B4-BE49-F238E27FC236}">
                <a16:creationId xmlns="" xmlns:a16="http://schemas.microsoft.com/office/drawing/2014/main" id="{BE9C04B6-EBA7-4B56-9795-C52254F829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4615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 err="1"/>
              <a:t>Indicazione</a:t>
            </a:r>
            <a:r>
              <a:rPr lang="de-CH" dirty="0"/>
              <a:t> della </a:t>
            </a:r>
            <a:r>
              <a:rPr lang="de-CH" dirty="0" err="1"/>
              <a:t>fonte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496645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 (16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3387FA7-E97F-4398-A657-A2CFEB322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3" y="1557339"/>
            <a:ext cx="5256000" cy="460851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CH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1F3E69D-6B59-4C5F-93DB-912F3C3492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4616" y="1557339"/>
            <a:ext cx="5256000" cy="4608512"/>
          </a:xfrm>
        </p:spPr>
        <p:txBody>
          <a:bodyPr/>
          <a:lstStyle>
            <a:lvl1pPr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CH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72DC-1DD4-4C31-841F-2D9D77224C99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9" name="Text Placeholder 8">
            <a:extLst>
              <a:ext uri="{FF2B5EF4-FFF2-40B4-BE49-F238E27FC236}">
                <a16:creationId xmlns="" xmlns:a16="http://schemas.microsoft.com/office/drawing/2014/main" id="{824D1642-8122-407A-9832-996A588D8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 err="1"/>
              <a:t>Indicazione</a:t>
            </a:r>
            <a:r>
              <a:rPr lang="de-CH" dirty="0"/>
              <a:t> della </a:t>
            </a:r>
            <a:r>
              <a:rPr lang="de-CH" dirty="0" err="1"/>
              <a:t>fonte</a:t>
            </a:r>
            <a:endParaRPr lang="de-CH" dirty="0"/>
          </a:p>
        </p:txBody>
      </p:sp>
      <p:sp>
        <p:nvSpPr>
          <p:cNvPr id="10" name="Text Placeholder 8">
            <a:extLst>
              <a:ext uri="{FF2B5EF4-FFF2-40B4-BE49-F238E27FC236}">
                <a16:creationId xmlns="" xmlns:a16="http://schemas.microsoft.com/office/drawing/2014/main" id="{0B81620F-AD20-4E8C-A925-B83E66494C8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4615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 err="1"/>
              <a:t>Indicazione</a:t>
            </a:r>
            <a:r>
              <a:rPr lang="de-CH" dirty="0"/>
              <a:t> della </a:t>
            </a:r>
            <a:r>
              <a:rPr lang="de-CH" dirty="0" err="1"/>
              <a:t>fonte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1723761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 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3387FA7-E97F-4398-A657-A2CFEB322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3" y="1557339"/>
            <a:ext cx="5256000" cy="4608512"/>
          </a:xfrm>
        </p:spPr>
        <p:txBody>
          <a:bodyPr/>
          <a:lstStyle/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CH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70F2-E97E-4942-9B60-9F2326C4FF6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9" name="Text Placeholder 8">
            <a:extLst>
              <a:ext uri="{FF2B5EF4-FFF2-40B4-BE49-F238E27FC236}">
                <a16:creationId xmlns="" xmlns:a16="http://schemas.microsoft.com/office/drawing/2014/main" id="{824D1642-8122-407A-9832-996A588D8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83338" y="5985917"/>
            <a:ext cx="52578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 err="1"/>
              <a:t>Indicazione</a:t>
            </a:r>
            <a:r>
              <a:rPr lang="de-CH" dirty="0"/>
              <a:t> della </a:t>
            </a:r>
            <a:r>
              <a:rPr lang="de-CH" dirty="0" err="1"/>
              <a:t>fonte</a:t>
            </a:r>
            <a:endParaRPr lang="de-CH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="" xmlns:a16="http://schemas.microsoft.com/office/drawing/2014/main" id="{457D9D73-1B2C-4AAF-9B7A-DD94330A648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83338" y="1628774"/>
            <a:ext cx="5808662" cy="432050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 err="1"/>
              <a:t>Immagine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8234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AAAB-366F-4F48-8A88-EF975B78BC7E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="" xmlns:a16="http://schemas.microsoft.com/office/drawing/2014/main" id="{457D9D73-1B2C-4AAF-9B7A-DD94330A648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50863" y="1628774"/>
            <a:ext cx="11641137" cy="4537076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 err="1"/>
              <a:t>Immagine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8529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E3244-0D8A-4D1A-AD55-BB0F44359387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="" xmlns:a16="http://schemas.microsoft.com/office/drawing/2014/main" id="{457D9D73-1B2C-4AAF-9B7A-DD94330A648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12192000" cy="616585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 err="1"/>
              <a:t>Immagine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619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olo con immagine (co-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4581128"/>
            <a:ext cx="7776864" cy="1152128"/>
          </a:xfrm>
        </p:spPr>
        <p:txBody>
          <a:bodyPr anchor="b"/>
          <a:lstStyle>
            <a:lvl1pPr algn="l">
              <a:lnSpc>
                <a:spcPct val="90000"/>
              </a:lnSpc>
              <a:defRPr sz="3600"/>
            </a:lvl1pPr>
          </a:lstStyle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5922628"/>
            <a:ext cx="7776864" cy="659146"/>
          </a:xfrm>
        </p:spPr>
        <p:txBody>
          <a:bodyPr/>
          <a:lstStyle>
            <a:lvl1pPr marL="0" indent="0" algn="l">
              <a:buNone/>
              <a:defRPr sz="1400" b="1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smtClean="0"/>
              <a:t>Master-Untertitelformat bearbeiten</a:t>
            </a:r>
            <a:endParaRPr lang="de-CH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="" xmlns:a16="http://schemas.microsoft.com/office/drawing/2014/main" id="{77BF588B-D687-40C3-9EF3-F45FB15D28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49275"/>
            <a:ext cx="11641138" cy="388778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 smtClean="0"/>
              <a:t>Bild auf Platzhalter ziehen oder durch Klicken auf Symbol hinzufügen</a:t>
            </a: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4DE87502-C174-4E97-8780-2A00C529A8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  <p:sp>
        <p:nvSpPr>
          <p:cNvPr id="10" name="Picture Placeholder 8">
            <a:extLst>
              <a:ext uri="{FF2B5EF4-FFF2-40B4-BE49-F238E27FC236}">
                <a16:creationId xmlns="" xmlns:a16="http://schemas.microsoft.com/office/drawing/2014/main" id="{E8237610-DD2B-43F8-878C-2B011C2CF70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5156795"/>
            <a:ext cx="1152000" cy="115252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Logo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236319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FA0A9-9546-47F1-8E53-927F52F202EF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E4B1B9A2-1C30-457A-A137-52D4E0E7B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4" name="Media Placeholder 3">
            <a:extLst>
              <a:ext uri="{FF2B5EF4-FFF2-40B4-BE49-F238E27FC236}">
                <a16:creationId xmlns="" xmlns:a16="http://schemas.microsoft.com/office/drawing/2014/main" id="{44213906-65CE-4A64-B02F-B21D2C6121C3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CH" dirty="0"/>
              <a:t>Video</a:t>
            </a:r>
          </a:p>
        </p:txBody>
      </p:sp>
    </p:spTree>
    <p:extLst>
      <p:ext uri="{BB962C8B-B14F-4D97-AF65-F5344CB8AC3E}">
        <p14:creationId xmlns:p14="http://schemas.microsoft.com/office/powerpoint/2010/main" val="33989945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dia Placeholder 3">
            <a:extLst>
              <a:ext uri="{FF2B5EF4-FFF2-40B4-BE49-F238E27FC236}">
                <a16:creationId xmlns="" xmlns:a16="http://schemas.microsoft.com/office/drawing/2014/main" id="{44213906-65CE-4A64-B02F-B21D2C6121C3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0" y="0"/>
            <a:ext cx="12192000" cy="685800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CH" dirty="0"/>
              <a:t>Video</a:t>
            </a:r>
          </a:p>
        </p:txBody>
      </p:sp>
    </p:spTree>
    <p:extLst>
      <p:ext uri="{BB962C8B-B14F-4D97-AF65-F5344CB8AC3E}">
        <p14:creationId xmlns:p14="http://schemas.microsoft.com/office/powerpoint/2010/main" val="30569834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part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1E4BA3A-06FB-4B5B-956D-4215D51B1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0EA3B59-C53E-479D-9239-C207E4820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4C38C-4EB2-413A-BF0F-B7F16C5CDE4E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F765A02-CA46-4D90-94E1-850EBB9B0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4815658-ED1C-4D91-BA4E-2F25EA1C2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D905E-D175-43FB-911E-14D3B49B171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DB8D6D7-947A-464D-BC7F-EF23BB984C3E}"/>
              </a:ext>
            </a:extLst>
          </p:cNvPr>
          <p:cNvSpPr/>
          <p:nvPr userDrawn="1"/>
        </p:nvSpPr>
        <p:spPr>
          <a:xfrm>
            <a:off x="551384" y="1557338"/>
            <a:ext cx="11089754" cy="460851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de-CH" sz="1400" b="1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228FC0F7-045B-4A77-A5CF-A58CF8F174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438" y="3375596"/>
            <a:ext cx="4166459" cy="1045489"/>
          </a:xfrm>
          <a:prstGeom prst="rect">
            <a:avLst/>
          </a:prstGeom>
        </p:spPr>
      </p:pic>
      <p:sp>
        <p:nvSpPr>
          <p:cNvPr id="12" name="Picture Placeholder 8">
            <a:extLst>
              <a:ext uri="{FF2B5EF4-FFF2-40B4-BE49-F238E27FC236}">
                <a16:creationId xmlns="" xmlns:a16="http://schemas.microsoft.com/office/drawing/2014/main" id="{D4C1395A-7C97-400A-B51D-F7A7F8B2C91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824192" y="2848092"/>
            <a:ext cx="2088232" cy="2089184"/>
          </a:xfr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Logo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844725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zione (bianc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B1799EB2-FFDA-4301-9C8A-5AB7C30BF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32BB1-EC3C-4C63-9A7A-ABF96E50CAAA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69BAE397-E1E2-4191-B95B-3E696B9BB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412B0ED-1EEF-448A-B788-EF6071ED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99B72-7FBE-4F8D-8428-1230818AD9F9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itle 6">
            <a:extLst>
              <a:ext uri="{FF2B5EF4-FFF2-40B4-BE49-F238E27FC236}">
                <a16:creationId xmlns=""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493196"/>
            <a:ext cx="11089232" cy="2439860"/>
          </a:xfrm>
        </p:spPr>
        <p:txBody>
          <a:bodyPr anchor="b"/>
          <a:lstStyle>
            <a:lvl1pPr>
              <a:defRPr sz="4400">
                <a:solidFill>
                  <a:schemeClr val="accent3"/>
                </a:solidFill>
              </a:defRPr>
            </a:lvl1pPr>
          </a:lstStyle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8" name="Subtitle 2">
            <a:extLst>
              <a:ext uri="{FF2B5EF4-FFF2-40B4-BE49-F238E27FC236}">
                <a16:creationId xmlns="" xmlns:a16="http://schemas.microsoft.com/office/drawing/2014/main" id="{A0377E3D-69A2-4EC0-9724-F0825E02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4293096"/>
            <a:ext cx="11089754" cy="288032"/>
          </a:xfrm>
        </p:spPr>
        <p:txBody>
          <a:bodyPr/>
          <a:lstStyle>
            <a:lvl1pPr marL="0" indent="0" algn="l">
              <a:buNone/>
              <a:defRPr sz="16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smtClean="0"/>
              <a:t>Master-Untertitelformat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9531289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zione (blu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B1799EB2-FFDA-4301-9C8A-5AB7C30BF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9132BB1-EC3C-4C63-9A7A-ABF96E50CAAA}" type="datetime1">
              <a:rPr lang="de-CH" smtClean="0"/>
              <a:pPr/>
              <a:t>28.03.2018</a:t>
            </a:fld>
            <a:endParaRPr lang="de-CH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69BAE397-E1E2-4191-B95B-3E696B9BB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412B0ED-1EEF-448A-B788-EF6071ED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1CA1D8-EB92-4908-AF20-BCAA06C7A08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itle 6">
            <a:extLst>
              <a:ext uri="{FF2B5EF4-FFF2-40B4-BE49-F238E27FC236}">
                <a16:creationId xmlns=""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493196"/>
            <a:ext cx="11089232" cy="2440800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8" name="Subtitle 2">
            <a:extLst>
              <a:ext uri="{FF2B5EF4-FFF2-40B4-BE49-F238E27FC236}">
                <a16:creationId xmlns="" xmlns:a16="http://schemas.microsoft.com/office/drawing/2014/main" id="{A0377E3D-69A2-4EC0-9724-F0825E02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4293096"/>
            <a:ext cx="11089754" cy="288032"/>
          </a:xfrm>
        </p:spPr>
        <p:txBody>
          <a:bodyPr/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smtClean="0"/>
              <a:t>Master-Untertitelformat bearbeiten</a:t>
            </a:r>
            <a:endParaRPr lang="de-CH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1A209181-9C63-49AD-B190-1EF3172CAB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8809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zione (immagine)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B1799EB2-FFDA-4301-9C8A-5AB7C30BF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9132BB1-EC3C-4C63-9A7A-ABF96E50CAAA}" type="datetime1">
              <a:rPr lang="de-CH" smtClean="0"/>
              <a:pPr/>
              <a:t>28.03.2018</a:t>
            </a:fld>
            <a:endParaRPr lang="de-CH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69BAE397-E1E2-4191-B95B-3E696B9BB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412B0ED-1EEF-448A-B788-EF6071ED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BFC54A6-73CC-48F7-98D1-B842A8965978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itle 6">
            <a:extLst>
              <a:ext uri="{FF2B5EF4-FFF2-40B4-BE49-F238E27FC236}">
                <a16:creationId xmlns=""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493196"/>
            <a:ext cx="11089232" cy="2440800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8" name="Subtitle 2">
            <a:extLst>
              <a:ext uri="{FF2B5EF4-FFF2-40B4-BE49-F238E27FC236}">
                <a16:creationId xmlns="" xmlns:a16="http://schemas.microsoft.com/office/drawing/2014/main" id="{A0377E3D-69A2-4EC0-9724-F0825E02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4293096"/>
            <a:ext cx="11089754" cy="288032"/>
          </a:xfrm>
        </p:spPr>
        <p:txBody>
          <a:bodyPr/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smtClean="0"/>
              <a:t>Master-Untertitelformat bearbeiten</a:t>
            </a:r>
            <a:endParaRPr lang="de-CH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1A209181-9C63-49AD-B190-1EF3172CAB2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2377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1E4BA3A-06FB-4B5B-956D-4215D51B1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0EA3B59-C53E-479D-9239-C207E4820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4C38C-4EB2-413A-BF0F-B7F16C5CDE4E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F765A02-CA46-4D90-94E1-850EBB9B0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4815658-ED1C-4D91-BA4E-2F25EA1C2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E0235-58F6-4F55-AB7C-7287270B1087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6" name="Text Placeholder 8">
            <a:extLst>
              <a:ext uri="{FF2B5EF4-FFF2-40B4-BE49-F238E27FC236}">
                <a16:creationId xmlns="" xmlns:a16="http://schemas.microsoft.com/office/drawing/2014/main" id="{5F202EA8-BF78-45FC-B765-3FB9AED1CB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 err="1"/>
              <a:t>Indicazione</a:t>
            </a:r>
            <a:r>
              <a:rPr lang="de-CH" dirty="0"/>
              <a:t> della </a:t>
            </a:r>
            <a:r>
              <a:rPr lang="de-CH" dirty="0" err="1"/>
              <a:t>fonte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544424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B1799EB2-FFDA-4301-9C8A-5AB7C30BF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32BB1-EC3C-4C63-9A7A-ABF96E50CAAA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69BAE397-E1E2-4191-B95B-3E696B9BB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412B0ED-1EEF-448A-B788-EF6071ED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DD059-129C-482D-8740-69B920497CC5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9166057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=""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557338"/>
            <a:ext cx="11089232" cy="1655638"/>
          </a:xfr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10" name="Text Placeholder 9">
            <a:extLst>
              <a:ext uri="{FF2B5EF4-FFF2-40B4-BE49-F238E27FC236}">
                <a16:creationId xmlns="" xmlns:a16="http://schemas.microsoft.com/office/drawing/2014/main" id="{15F42B90-666C-4D55-9481-F921FC85B2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3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CH" smtClean="0"/>
              <a:t>Mastertextformat bearbeiten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="" xmlns:a16="http://schemas.microsoft.com/office/drawing/2014/main" id="{31A80F8E-896F-476F-9FDB-87611C4AEA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99496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CH" smtClean="0"/>
              <a:t>Mastertextformat bearbeiten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="" xmlns:a16="http://schemas.microsoft.com/office/drawing/2014/main" id="{FB60F4C8-C38F-4032-B18C-C40E136841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48128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CH" smtClean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245538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clusione (co-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=""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557338"/>
            <a:ext cx="11089232" cy="1655638"/>
          </a:xfr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10" name="Text Placeholder 9">
            <a:extLst>
              <a:ext uri="{FF2B5EF4-FFF2-40B4-BE49-F238E27FC236}">
                <a16:creationId xmlns="" xmlns:a16="http://schemas.microsoft.com/office/drawing/2014/main" id="{15F42B90-666C-4D55-9481-F921FC85B2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3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CH" smtClean="0"/>
              <a:t>Mastertextformat bearbeiten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="" xmlns:a16="http://schemas.microsoft.com/office/drawing/2014/main" id="{31A80F8E-896F-476F-9FDB-87611C4AEA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99496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CH" smtClean="0"/>
              <a:t>Mastertextformat bearbeiten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="" xmlns:a16="http://schemas.microsoft.com/office/drawing/2014/main" id="{CB9BFD92-D848-42C2-9A37-32EEF01F8F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5156795"/>
            <a:ext cx="1152000" cy="115252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Logo</a:t>
            </a:r>
            <a:endParaRPr lang="de-CH" dirty="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5E2F9851-372F-43BB-95A6-5B4E762857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4236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97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olo senza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1122363"/>
            <a:ext cx="11089754" cy="2234629"/>
          </a:xfrm>
        </p:spPr>
        <p:txBody>
          <a:bodyPr anchor="b"/>
          <a:lstStyle>
            <a:lvl1pPr algn="l">
              <a:lnSpc>
                <a:spcPct val="90000"/>
              </a:lnSpc>
              <a:defRPr sz="4400"/>
            </a:lvl1pPr>
          </a:lstStyle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3645024"/>
            <a:ext cx="11089754" cy="1612776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smtClean="0"/>
              <a:t>Master-Untertitelformat bearbeiten</a:t>
            </a:r>
            <a:endParaRPr lang="de-CH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F2AEDEC-1C37-4F2A-B5CF-0455CCF52E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502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olo senza immagine (co-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1122363"/>
            <a:ext cx="11089754" cy="2234629"/>
          </a:xfrm>
        </p:spPr>
        <p:txBody>
          <a:bodyPr anchor="b"/>
          <a:lstStyle>
            <a:lvl1pPr algn="l">
              <a:lnSpc>
                <a:spcPct val="90000"/>
              </a:lnSpc>
              <a:defRPr sz="4400"/>
            </a:lvl1pPr>
          </a:lstStyle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3645024"/>
            <a:ext cx="11089754" cy="1612776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smtClean="0"/>
              <a:t>Master-Untertitelformat bearbeiten</a:t>
            </a:r>
            <a:endParaRPr lang="de-CH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F2AEDEC-1C37-4F2A-B5CF-0455CCF52E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  <p:sp>
        <p:nvSpPr>
          <p:cNvPr id="8" name="Picture Placeholder 8">
            <a:extLst>
              <a:ext uri="{FF2B5EF4-FFF2-40B4-BE49-F238E27FC236}">
                <a16:creationId xmlns="" xmlns:a16="http://schemas.microsoft.com/office/drawing/2014/main" id="{C8C6438A-657A-434C-BF4C-CF90B9BD243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5156795"/>
            <a:ext cx="1152000" cy="115252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Logo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06659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rdine del gior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lnSpc>
                <a:spcPct val="100000"/>
              </a:lnSpc>
              <a:spcBef>
                <a:spcPts val="1600"/>
              </a:spcBef>
              <a:buFont typeface="+mj-lt"/>
              <a:buAutoNum type="arabicPeriod"/>
              <a:defRPr b="1"/>
            </a:lvl1pPr>
            <a:lvl2pPr marL="628650" indent="-261938">
              <a:defRPr/>
            </a:lvl2pPr>
            <a:lvl3pPr marL="1077913" indent="-269875">
              <a:defRPr/>
            </a:lvl3pPr>
            <a:lvl4pPr marL="1436688" indent="-228600">
              <a:defRPr/>
            </a:lvl4pPr>
            <a:lvl5pPr marL="1881188" indent="-228600">
              <a:defRPr/>
            </a:lvl5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00850-F1BF-4783-BAD3-3D381EA24A86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21D3F-E201-4FDC-91C5-D658BB790A7C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1192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(16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 marL="987425" indent="-268288">
              <a:defRPr sz="1600"/>
            </a:lvl4pPr>
            <a:lvl5pPr>
              <a:defRPr sz="1600"/>
            </a:lvl5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4D-9146-49B5-86AC-7010CE3F736E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="" xmlns:a16="http://schemas.microsoft.com/office/drawing/2014/main" id="{581A56C4-3CDC-4E77-87D9-8D60A69424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 err="1"/>
              <a:t>Indicazione</a:t>
            </a:r>
            <a:r>
              <a:rPr lang="de-CH" dirty="0"/>
              <a:t> della </a:t>
            </a:r>
            <a:r>
              <a:rPr lang="de-CH" dirty="0" err="1"/>
              <a:t>fonte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41085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(16 pt) - stret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145016" cy="460851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 marL="987425" indent="-268288">
              <a:defRPr sz="1600"/>
            </a:lvl4pPr>
            <a:lvl5pPr>
              <a:defRPr sz="1600"/>
            </a:lvl5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CCD98-490F-4A2A-934D-D27647B78CAC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="" xmlns:a16="http://schemas.microsoft.com/office/drawing/2014/main" id="{581A56C4-3CDC-4E77-87D9-8D60A69424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 err="1"/>
              <a:t>Indicazione</a:t>
            </a:r>
            <a:r>
              <a:rPr lang="de-CH" dirty="0"/>
              <a:t> della </a:t>
            </a:r>
            <a:r>
              <a:rPr lang="de-CH" dirty="0" err="1"/>
              <a:t>fonte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14267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(20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4pPr marL="987425" indent="-268288">
              <a:defRPr/>
            </a:lvl4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133B1-196B-4806-87F8-E97E62673179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="" xmlns:a16="http://schemas.microsoft.com/office/drawing/2014/main" id="{85BC9A5C-18BB-4B3D-A47E-6FABA1544A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 err="1"/>
              <a:t>Indicazione</a:t>
            </a:r>
            <a:r>
              <a:rPr lang="de-CH" dirty="0"/>
              <a:t> della </a:t>
            </a:r>
            <a:r>
              <a:rPr lang="de-CH" dirty="0" err="1"/>
              <a:t>fonte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08453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(20 pt) - stret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145016" cy="460851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4pPr marL="987425" indent="-268288">
              <a:defRPr/>
            </a:lvl4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CB2D6-DB26-494C-B415-EEE27489C551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="" xmlns:a16="http://schemas.microsoft.com/office/drawing/2014/main" id="{85BC9A5C-18BB-4B3D-A47E-6FABA1544A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 err="1"/>
              <a:t>Indicazione</a:t>
            </a:r>
            <a:r>
              <a:rPr lang="de-CH" dirty="0"/>
              <a:t> della </a:t>
            </a:r>
            <a:r>
              <a:rPr lang="de-CH" dirty="0" err="1"/>
              <a:t>fonte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03822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F83FC17E-321B-4008-A509-7E5184EC4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76672"/>
            <a:ext cx="11089232" cy="86409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CH" smtClean="0"/>
              <a:t>Mastertitelformat bearbeiten</a:t>
            </a:r>
            <a:endParaRPr lang="de-CH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41BE9E9-71C8-4301-87F2-0B38A8ED3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384" y="1556792"/>
            <a:ext cx="11089232" cy="46085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/>
              <a:t>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</a:p>
          <a:p>
            <a:pPr lvl="5"/>
            <a:r>
              <a:rPr lang="de-CH"/>
              <a:t>Sixth level</a:t>
            </a:r>
          </a:p>
          <a:p>
            <a:pPr lvl="6"/>
            <a:r>
              <a:rPr lang="de-CH"/>
              <a:t>Seventh level</a:t>
            </a:r>
          </a:p>
          <a:p>
            <a:pPr lvl="7"/>
            <a:r>
              <a:rPr lang="de-CH"/>
              <a:t>Eighth level</a:t>
            </a:r>
          </a:p>
          <a:p>
            <a:pPr lvl="8"/>
            <a:r>
              <a:rPr lang="de-CH"/>
              <a:t>Ninth level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B776680-C298-4B77-A9AF-1F2197D1DB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BBA90F4-BE6A-4B43-813B-8514C6A80B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F55AC4C-41CB-4962-8F28-46204D1D8C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1687E1B-9237-476D-8BC1-EADDAC2A1CDA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272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7" r:id="rId2"/>
    <p:sldLayoutId id="2147483649" r:id="rId3"/>
    <p:sldLayoutId id="2147483678" r:id="rId4"/>
    <p:sldLayoutId id="2147483662" r:id="rId5"/>
    <p:sldLayoutId id="2147483664" r:id="rId6"/>
    <p:sldLayoutId id="2147483681" r:id="rId7"/>
    <p:sldLayoutId id="2147483650" r:id="rId8"/>
    <p:sldLayoutId id="2147483682" r:id="rId9"/>
    <p:sldLayoutId id="2147483663" r:id="rId10"/>
    <p:sldLayoutId id="2147483683" r:id="rId11"/>
    <p:sldLayoutId id="2147483651" r:id="rId12"/>
    <p:sldLayoutId id="2147483666" r:id="rId13"/>
    <p:sldLayoutId id="2147483667" r:id="rId14"/>
    <p:sldLayoutId id="2147483652" r:id="rId15"/>
    <p:sldLayoutId id="2147483665" r:id="rId16"/>
    <p:sldLayoutId id="2147483668" r:id="rId17"/>
    <p:sldLayoutId id="2147483669" r:id="rId18"/>
    <p:sldLayoutId id="2147483670" r:id="rId19"/>
    <p:sldLayoutId id="2147483671" r:id="rId20"/>
    <p:sldLayoutId id="2147483672" r:id="rId21"/>
    <p:sldLayoutId id="2147483680" r:id="rId22"/>
    <p:sldLayoutId id="2147483673" r:id="rId23"/>
    <p:sldLayoutId id="2147483674" r:id="rId24"/>
    <p:sldLayoutId id="2147483675" r:id="rId25"/>
    <p:sldLayoutId id="2147483654" r:id="rId26"/>
    <p:sldLayoutId id="2147483655" r:id="rId27"/>
    <p:sldLayoutId id="2147483676" r:id="rId28"/>
    <p:sldLayoutId id="2147483679" r:id="rId29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9388" indent="-179388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2698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19138" indent="-2698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268288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57300" indent="-2698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22413" indent="-2651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792288" indent="-2698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62163" indent="-2698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330450" indent="-26828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47" userDrawn="1">
          <p15:clr>
            <a:srgbClr val="F26B43"/>
          </p15:clr>
        </p15:guide>
        <p15:guide id="2" orient="horz" pos="482" userDrawn="1">
          <p15:clr>
            <a:srgbClr val="F26B43"/>
          </p15:clr>
        </p15:guide>
        <p15:guide id="3" pos="7333" userDrawn="1">
          <p15:clr>
            <a:srgbClr val="F26B43"/>
          </p15:clr>
        </p15:guide>
        <p15:guide id="4" orient="horz" pos="981" userDrawn="1">
          <p15:clr>
            <a:srgbClr val="F26B43"/>
          </p15:clr>
        </p15:guide>
        <p15:guide id="5" orient="horz" pos="3884" userDrawn="1">
          <p15:clr>
            <a:srgbClr val="F26B43"/>
          </p15:clr>
        </p15:guide>
        <p15:guide id="6" orient="horz" pos="414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FDAB047-F8F7-4066-A12B-5F2C8FC022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Benvenuti alla «caccia alle trappole</a:t>
            </a:r>
            <a:r>
              <a:rPr lang="it-IT" dirty="0" smtClean="0"/>
              <a:t>»</a:t>
            </a:r>
            <a:endParaRPr lang="it-IT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1898D4D-5C94-4D58-BA8C-3586A40A30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CH" noProof="0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type="pic" sz="quarter" idx="10"/>
          </p:nvPr>
        </p:nvPicPr>
        <p:blipFill rotWithShape="1">
          <a:blip r:embed="rId3" cstate="print"/>
          <a:srcRect l="-127" t="18048" r="127" b="30688"/>
          <a:stretch/>
        </p:blipFill>
        <p:spPr bwMode="auto">
          <a:xfrm>
            <a:off x="0" y="549275"/>
            <a:ext cx="11641138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41876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260C13-A945-4D0E-8F61-B5315521B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Iniziare la «battuta di caccia» e fotografare le «trappole»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6935253-15F9-4F0B-8D65-7E29F234B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B450F1A4-D9D8-43BE-8300-A36435610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Benvenuti alla «caccia alle trappole»</a:t>
            </a:r>
            <a:endParaRPr lang="de-CH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B0E1312-12DB-4C1E-A642-D98475B4E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C1188-46F9-40DB-8D3E-1DFAC3A47FC6}" type="slidenum">
              <a:rPr lang="de-CH" smtClean="0"/>
              <a:t>10</a:t>
            </a:fld>
            <a:endParaRPr lang="de-CH" dirty="0"/>
          </a:p>
        </p:txBody>
      </p:sp>
      <p:pic>
        <p:nvPicPr>
          <p:cNvPr id="8" name="Bildplatzhalter 5" descr="Hakensteller.JPG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print"/>
          <a:srcRect t="20162" b="27842"/>
          <a:stretch/>
        </p:blipFill>
        <p:spPr>
          <a:xfrm>
            <a:off x="550863" y="1628774"/>
            <a:ext cx="11641137" cy="4537076"/>
          </a:xfrm>
        </p:spPr>
      </p:pic>
    </p:spTree>
    <p:extLst>
      <p:ext uri="{BB962C8B-B14F-4D97-AF65-F5344CB8AC3E}">
        <p14:creationId xmlns:p14="http://schemas.microsoft.com/office/powerpoint/2010/main" val="1341736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91099B-518D-4C9C-B513-960845C31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percorsi di caccia e i compiti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2F7F671-33A2-4DFB-ADEB-67D8E632E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pPr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13EFD1E-21A0-4EFA-89E9-D5CF4C7A2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Benvenuti alla «caccia alle trappole»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C37D681-D3B0-47A4-AAD6-A84F10675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FF471-C2C5-4EC6-88B8-EE0CC9877A9D}" type="slidenum">
              <a:rPr lang="de-CH" smtClean="0"/>
              <a:t>11</a:t>
            </a:fld>
            <a:endParaRPr lang="de-CH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4BC18BC2-B7B4-4E7F-9AA9-AD85102F37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3789040"/>
            <a:ext cx="9145016" cy="2376265"/>
          </a:xfrm>
        </p:spPr>
        <p:txBody>
          <a:bodyPr/>
          <a:lstStyle/>
          <a:p>
            <a:pPr>
              <a:spcBef>
                <a:spcPts val="1000"/>
              </a:spcBef>
            </a:pPr>
            <a:r>
              <a:rPr lang="it-IT" dirty="0"/>
              <a:t> I singoli gruppi «vanno a caccia» per 10 minuti alla ricerca di «trappole».</a:t>
            </a:r>
          </a:p>
          <a:p>
            <a:pPr>
              <a:spcBef>
                <a:spcPts val="1000"/>
              </a:spcBef>
            </a:pPr>
            <a:r>
              <a:rPr lang="it-IT" dirty="0" smtClean="0"/>
              <a:t> </a:t>
            </a:r>
            <a:r>
              <a:rPr lang="it-IT" dirty="0"/>
              <a:t>Ciascun gruppo fotografa </a:t>
            </a:r>
            <a:r>
              <a:rPr lang="it-IT" dirty="0" smtClean="0"/>
              <a:t>4 – 5 </a:t>
            </a:r>
            <a:r>
              <a:rPr lang="it-IT" dirty="0"/>
              <a:t>«trappole».</a:t>
            </a:r>
          </a:p>
          <a:p>
            <a:pPr>
              <a:spcBef>
                <a:spcPts val="1000"/>
              </a:spcBef>
            </a:pPr>
            <a:r>
              <a:rPr lang="it-IT" dirty="0" smtClean="0"/>
              <a:t> </a:t>
            </a:r>
            <a:r>
              <a:rPr lang="it-IT" dirty="0"/>
              <a:t>Si possono riprendere anche esempi positivi.  </a:t>
            </a:r>
          </a:p>
          <a:p>
            <a:pPr>
              <a:spcBef>
                <a:spcPts val="1000"/>
              </a:spcBef>
            </a:pPr>
            <a:r>
              <a:rPr lang="it-IT" dirty="0" smtClean="0"/>
              <a:t> </a:t>
            </a:r>
            <a:r>
              <a:rPr lang="it-IT" dirty="0"/>
              <a:t>Al termine consegnare le fotografie per il download. </a:t>
            </a:r>
          </a:p>
          <a:p>
            <a:pPr>
              <a:spcBef>
                <a:spcPts val="1000"/>
              </a:spcBef>
            </a:pPr>
            <a:r>
              <a:rPr lang="it-IT" dirty="0" smtClean="0"/>
              <a:t> </a:t>
            </a:r>
            <a:r>
              <a:rPr lang="it-IT" dirty="0"/>
              <a:t>Ciascun gruppo presenta brevemente le «trappole» individuate e fa proposte di miglioramento. </a:t>
            </a:r>
          </a:p>
        </p:txBody>
      </p:sp>
      <p:graphicFrame>
        <p:nvGraphicFramePr>
          <p:cNvPr id="11" name="Content Placeholder 7">
            <a:extLst>
              <a:ext uri="{FF2B5EF4-FFF2-40B4-BE49-F238E27FC236}">
                <a16:creationId xmlns="" xmlns:a16="http://schemas.microsoft.com/office/drawing/2014/main" id="{6C9FF48D-5AE9-42FA-9008-FFB43B7C28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9626918"/>
              </p:ext>
            </p:extLst>
          </p:nvPr>
        </p:nvGraphicFramePr>
        <p:xfrm>
          <a:off x="550863" y="1557338"/>
          <a:ext cx="9145585" cy="1944454"/>
        </p:xfrm>
        <a:graphic>
          <a:graphicData uri="http://schemas.openxmlformats.org/drawingml/2006/table">
            <a:tbl>
              <a:tblPr firstRow="1">
                <a:tableStyleId>{8251B765-F91A-4008-8DD1-53D880B8B698}</a:tableStyleId>
              </a:tblPr>
              <a:tblGrid>
                <a:gridCol w="1440681">
                  <a:extLst>
                    <a:ext uri="{9D8B030D-6E8A-4147-A177-3AD203B41FA5}">
                      <a16:colId xmlns="" xmlns:a16="http://schemas.microsoft.com/office/drawing/2014/main" val="956904968"/>
                    </a:ext>
                  </a:extLst>
                </a:gridCol>
                <a:gridCol w="1872208">
                  <a:extLst>
                    <a:ext uri="{9D8B030D-6E8A-4147-A177-3AD203B41FA5}">
                      <a16:colId xmlns="" xmlns:a16="http://schemas.microsoft.com/office/drawing/2014/main" val="1445462497"/>
                    </a:ext>
                  </a:extLst>
                </a:gridCol>
                <a:gridCol w="1944216">
                  <a:extLst>
                    <a:ext uri="{9D8B030D-6E8A-4147-A177-3AD203B41FA5}">
                      <a16:colId xmlns="" xmlns:a16="http://schemas.microsoft.com/office/drawing/2014/main" val="1921323573"/>
                    </a:ext>
                  </a:extLst>
                </a:gridCol>
                <a:gridCol w="1944216">
                  <a:extLst>
                    <a:ext uri="{9D8B030D-6E8A-4147-A177-3AD203B41FA5}">
                      <a16:colId xmlns="" xmlns:a16="http://schemas.microsoft.com/office/drawing/2014/main" val="408385416"/>
                    </a:ext>
                  </a:extLst>
                </a:gridCol>
                <a:gridCol w="1944264">
                  <a:extLst>
                    <a:ext uri="{9D8B030D-6E8A-4147-A177-3AD203B41FA5}">
                      <a16:colId xmlns="" xmlns:a16="http://schemas.microsoft.com/office/drawing/2014/main" val="200829963"/>
                    </a:ext>
                  </a:extLst>
                </a:gridCol>
              </a:tblGrid>
              <a:tr h="359494"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Gruppi</a:t>
                      </a:r>
                      <a:endParaRPr lang="de-CH" sz="1400" dirty="0"/>
                    </a:p>
                  </a:txBody>
                  <a:tcPr marL="75406" marR="75406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dirty="0" smtClean="0"/>
                        <a:t>Gruppo </a:t>
                      </a:r>
                      <a:r>
                        <a:rPr lang="de-CH" sz="1400" dirty="0" smtClean="0"/>
                        <a:t>1</a:t>
                      </a:r>
                      <a:endParaRPr lang="de-CH" sz="1400" dirty="0"/>
                    </a:p>
                  </a:txBody>
                  <a:tcPr marL="75406" marR="75406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dirty="0" smtClean="0"/>
                        <a:t>Gruppo </a:t>
                      </a:r>
                      <a:r>
                        <a:rPr lang="de-CH" sz="1400" dirty="0" smtClean="0"/>
                        <a:t>2</a:t>
                      </a:r>
                      <a:endParaRPr lang="de-CH" sz="1400" dirty="0"/>
                    </a:p>
                  </a:txBody>
                  <a:tcPr marL="75406" marR="75406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dirty="0" smtClean="0"/>
                        <a:t>Gruppo </a:t>
                      </a:r>
                      <a:r>
                        <a:rPr lang="de-CH" sz="1400" dirty="0" smtClean="0"/>
                        <a:t>3</a:t>
                      </a:r>
                      <a:endParaRPr lang="de-CH" sz="1400" dirty="0"/>
                    </a:p>
                  </a:txBody>
                  <a:tcPr marL="75406" marR="75406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dirty="0" smtClean="0"/>
                        <a:t>Gruppo </a:t>
                      </a:r>
                      <a:r>
                        <a:rPr lang="de-CH" sz="1400" dirty="0" smtClean="0"/>
                        <a:t>4</a:t>
                      </a:r>
                      <a:endParaRPr lang="de-CH" sz="1400" dirty="0"/>
                    </a:p>
                  </a:txBody>
                  <a:tcPr marL="75406" marR="75406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5420115"/>
                  </a:ext>
                </a:extLst>
              </a:tr>
              <a:tr h="3730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 smtClean="0"/>
                        <a:t>Percorsi di caccia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b="1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b="1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b="1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b="1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b="1" dirty="0" smtClean="0"/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Breve descrizione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percorso 1</a:t>
                      </a:r>
                    </a:p>
                  </a:txBody>
                  <a:tcPr marL="75406" marR="754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Breve descrizione percorso 2</a:t>
                      </a: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Breve descrizione percorso 3</a:t>
                      </a:r>
                    </a:p>
                  </a:txBody>
                  <a:tcPr marL="75406" marR="754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Breve descrizione percorso 4</a:t>
                      </a: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627461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386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260C13-A945-4D0E-8F61-B5315521B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Mostrare le immagini scattate durante la «caccia alle trappole».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6935253-15F9-4F0B-8D65-7E29F234B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B450F1A4-D9D8-43BE-8300-A36435610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Benvenuti alla «caccia alle trappole»</a:t>
            </a:r>
            <a:endParaRPr lang="de-CH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B0E1312-12DB-4C1E-A642-D98475B4E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C1188-46F9-40DB-8D3E-1DFAC3A47FC6}" type="slidenum">
              <a:rPr lang="de-CH" smtClean="0"/>
              <a:t>12</a:t>
            </a:fld>
            <a:endParaRPr lang="de-CH" dirty="0"/>
          </a:p>
        </p:txBody>
      </p:sp>
      <p:pic>
        <p:nvPicPr>
          <p:cNvPr id="8" name="Bildplatzhalter 3" descr="DSC00921.JPG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print"/>
          <a:srcRect t="38383" b="9651"/>
          <a:stretch/>
        </p:blipFill>
        <p:spPr>
          <a:xfrm>
            <a:off x="550863" y="1628774"/>
            <a:ext cx="11641137" cy="4537076"/>
          </a:xfrm>
        </p:spPr>
      </p:pic>
    </p:spTree>
    <p:extLst>
      <p:ext uri="{BB962C8B-B14F-4D97-AF65-F5344CB8AC3E}">
        <p14:creationId xmlns:p14="http://schemas.microsoft.com/office/powerpoint/2010/main" val="1872229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3D31C0A-FE85-48E4-BA6C-7B46C4D0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Notificare le «trappole»</a:t>
            </a:r>
            <a:br>
              <a:rPr lang="it-IT" dirty="0"/>
            </a:br>
            <a:endParaRPr lang="it-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5DF5501-6275-4A7B-8B77-34DF579D6B7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Gli ostacoli individuati vengono notificati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alla </a:t>
            </a:r>
            <a:r>
              <a:rPr lang="it-IT" dirty="0"/>
              <a:t>persona responsabile </a:t>
            </a:r>
            <a:r>
              <a:rPr lang="it-IT" dirty="0">
                <a:solidFill>
                  <a:srgbClr val="FF0000"/>
                </a:solidFill>
              </a:rPr>
              <a:t>(inserire qui il suo nome) </a:t>
            </a:r>
            <a:r>
              <a:rPr lang="it-IT" dirty="0"/>
              <a:t>e rimossi.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Qualora non fosse possibile, le zone di pericolo vengono messe in sicurezza o chiuse ai pedoni.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Discutere e progettare interventi edilizi con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i </a:t>
            </a:r>
            <a:r>
              <a:rPr lang="it-IT" dirty="0"/>
              <a:t>responsabili.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3096807-7DEC-4D8E-ADE2-63636CD3A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09E40BB-CF82-437F-A747-D79463842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Benvenuti alla «caccia alle trappole»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9D9B8D9-413D-44AD-91AD-54A7C5E00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536A0-103F-4254-944D-7F09BB7E4B96}" type="slidenum">
              <a:rPr lang="de-CH" smtClean="0"/>
              <a:t>13</a:t>
            </a:fld>
            <a:endParaRPr lang="de-CH" dirty="0"/>
          </a:p>
        </p:txBody>
      </p:sp>
      <p:pic>
        <p:nvPicPr>
          <p:cNvPr id="11" name="Bildplatzhalter 6" descr="Warnständer.jpg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print"/>
          <a:srcRect l="2112" t="15955" r="1039" b="7561"/>
          <a:stretch/>
        </p:blipFill>
        <p:spPr>
          <a:xfrm>
            <a:off x="6383338" y="1628774"/>
            <a:ext cx="5808662" cy="4320505"/>
          </a:xfrm>
        </p:spPr>
      </p:pic>
    </p:spTree>
    <p:extLst>
      <p:ext uri="{BB962C8B-B14F-4D97-AF65-F5344CB8AC3E}">
        <p14:creationId xmlns:p14="http://schemas.microsoft.com/office/powerpoint/2010/main" val="1966832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3D31C0A-FE85-48E4-BA6C-7B46C4D0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Come valutate le «trappole» che possono provocare cadute a casa?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3096807-7DEC-4D8E-ADE2-63636CD3A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09E40BB-CF82-437F-A747-D79463842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Benvenuti alla «caccia alle trappole»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9D9B8D9-413D-44AD-91AD-54A7C5E00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536A0-103F-4254-944D-7F09BB7E4B96}" type="slidenum">
              <a:rPr lang="de-CH" smtClean="0"/>
              <a:t>14</a:t>
            </a:fld>
            <a:endParaRPr lang="de-CH" dirty="0"/>
          </a:p>
        </p:txBody>
      </p:sp>
      <p:pic>
        <p:nvPicPr>
          <p:cNvPr id="13" name="Grafik 4" descr="Kellertreppe 13.jpg"/>
          <p:cNvPicPr>
            <a:picLocks noChangeAspect="1"/>
          </p:cNvPicPr>
          <p:nvPr/>
        </p:nvPicPr>
        <p:blipFill rotWithShape="1">
          <a:blip r:embed="rId3" cstate="print"/>
          <a:srcRect l="16349" t="9577" r="1644" b="8736"/>
          <a:stretch/>
        </p:blipFill>
        <p:spPr>
          <a:xfrm>
            <a:off x="551384" y="1628800"/>
            <a:ext cx="5783236" cy="4320480"/>
          </a:xfrm>
          <a:prstGeom prst="rect">
            <a:avLst/>
          </a:prstGeom>
        </p:spPr>
      </p:pic>
      <p:pic>
        <p:nvPicPr>
          <p:cNvPr id="14" name="Picture 4" descr="Kellertreppe 03"/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4" cstate="print"/>
          <a:srcRect t="34918" b="9426"/>
          <a:stretch/>
        </p:blipFill>
        <p:spPr bwMode="auto">
          <a:xfrm>
            <a:off x="6383338" y="1628774"/>
            <a:ext cx="5808662" cy="4320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788856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260C13-A945-4D0E-8F61-B5315521B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Insegnamenti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6935253-15F9-4F0B-8D65-7E29F234B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B450F1A4-D9D8-43BE-8300-A36435610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Benvenuti alla «caccia alle trappole»</a:t>
            </a:r>
            <a:endParaRPr lang="de-CH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B0E1312-12DB-4C1E-A642-D98475B4E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C1188-46F9-40DB-8D3E-1DFAC3A47FC6}" type="slidenum">
              <a:rPr lang="de-CH" smtClean="0"/>
              <a:t>15</a:t>
            </a:fld>
            <a:endParaRPr lang="de-CH" dirty="0"/>
          </a:p>
        </p:txBody>
      </p:sp>
      <p:pic>
        <p:nvPicPr>
          <p:cNvPr id="8" name="Bildplatzhalter 7" descr="Daumen hoch.jpg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print"/>
          <a:srcRect t="24209" b="21407"/>
          <a:stretch/>
        </p:blipFill>
        <p:spPr>
          <a:xfrm>
            <a:off x="550863" y="1628774"/>
            <a:ext cx="11641137" cy="4537076"/>
          </a:xfrm>
        </p:spPr>
      </p:pic>
    </p:spTree>
    <p:extLst>
      <p:ext uri="{BB962C8B-B14F-4D97-AF65-F5344CB8AC3E}">
        <p14:creationId xmlns:p14="http://schemas.microsoft.com/office/powerpoint/2010/main" val="3210136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3D31C0A-FE85-48E4-BA6C-7B46C4D0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Programma dei prossimi 60 minuti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5DF5501-6275-4A7B-8B77-34DF579D6B7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Introduzione con il filmato «rasoterra» (20')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Caccia alle trappole (35')</a:t>
            </a:r>
          </a:p>
          <a:p>
            <a:r>
              <a:rPr lang="it-IT" dirty="0" smtClean="0"/>
              <a:t>individuare </a:t>
            </a:r>
            <a:r>
              <a:rPr lang="it-IT" dirty="0"/>
              <a:t>le «trappole» e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documentarle con </a:t>
            </a:r>
            <a:r>
              <a:rPr lang="it-IT" dirty="0"/>
              <a:t>fotografie</a:t>
            </a:r>
          </a:p>
          <a:p>
            <a:r>
              <a:rPr lang="it-IT" dirty="0" smtClean="0"/>
              <a:t>discutere </a:t>
            </a:r>
            <a:r>
              <a:rPr lang="it-IT" dirty="0"/>
              <a:t>assieme le immagini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Conclusione </a:t>
            </a:r>
            <a:r>
              <a:rPr lang="it-IT" dirty="0"/>
              <a:t>(5')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3096807-7DEC-4D8E-ADE2-63636CD3A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09E40BB-CF82-437F-A747-D79463842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Benvenuti alla «caccia alle trappole»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9D9B8D9-413D-44AD-91AD-54A7C5E00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536A0-103F-4254-944D-7F09BB7E4B96}" type="slidenum">
              <a:rPr lang="de-CH" smtClean="0"/>
              <a:t>2</a:t>
            </a:fld>
            <a:endParaRPr lang="de-CH" dirty="0"/>
          </a:p>
        </p:txBody>
      </p:sp>
      <p:pic>
        <p:nvPicPr>
          <p:cNvPr id="11" name="Bildplatzhalter 4" descr="Agenda_Uhr.jpg"/>
          <p:cNvPicPr>
            <a:picLocks noChangeAspect="1"/>
          </p:cNvPicPr>
          <p:nvPr/>
        </p:nvPicPr>
        <p:blipFill rotWithShape="1">
          <a:blip r:embed="rId2" cstate="print"/>
          <a:srcRect l="13381" t="17077" r="19284" b="7989"/>
          <a:stretch/>
        </p:blipFill>
        <p:spPr>
          <a:xfrm>
            <a:off x="6382800" y="1628798"/>
            <a:ext cx="5819112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845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3D31C0A-FE85-48E4-BA6C-7B46C4D0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Obiettivi </a:t>
            </a:r>
            <a:r>
              <a:rPr lang="it-IT" dirty="0" smtClean="0"/>
              <a:t>dell’incontro </a:t>
            </a:r>
            <a:r>
              <a:rPr lang="it-IT" dirty="0"/>
              <a:t>odierno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5DF5501-6275-4A7B-8B77-34DF579D6B7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Conoscere le cause che provocano infortuni da caduta in piano sul lavoro e il tempo libero.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Conoscere gli ostacoli che possono provocare cadute e sapete come evitare gli infortuni.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Sapere a chi notificare queste «trappole» nella vostra azienda.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Contribuire affinché entro il 201? gli infortuni saranno ridotti del </a:t>
            </a:r>
            <a:r>
              <a:rPr lang="it-IT" dirty="0" smtClean="0"/>
              <a:t>XX</a:t>
            </a:r>
            <a:r>
              <a:rPr lang="it-IT" spc="-300" dirty="0" smtClean="0"/>
              <a:t> </a:t>
            </a:r>
            <a:r>
              <a:rPr lang="it-IT" dirty="0" smtClean="0"/>
              <a:t>%</a:t>
            </a:r>
            <a:r>
              <a:rPr lang="it-IT" dirty="0"/>
              <a:t>.  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3096807-7DEC-4D8E-ADE2-63636CD3A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09E40BB-CF82-437F-A747-D79463842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Benvenuti alla «caccia alle trappole»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9D9B8D9-413D-44AD-91AD-54A7C5E00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536A0-103F-4254-944D-7F09BB7E4B96}" type="slidenum">
              <a:rPr lang="de-CH" smtClean="0"/>
              <a:t>3</a:t>
            </a:fld>
            <a:endParaRPr lang="de-CH" dirty="0"/>
          </a:p>
        </p:txBody>
      </p:sp>
      <p:pic>
        <p:nvPicPr>
          <p:cNvPr id="11" name="Bildplatzhalter 5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9" t="5873" r="13794" b="1339"/>
          <a:stretch/>
        </p:blipFill>
        <p:spPr>
          <a:xfrm>
            <a:off x="6383338" y="1628774"/>
            <a:ext cx="5808662" cy="4320505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979605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91099B-518D-4C9C-B513-960845C31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Esperienze vissute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DA75CA-601E-405E-8F48-0A95387C5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Chi ha già subito un infortunio da caduta in piano?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Come </a:t>
            </a:r>
            <a:r>
              <a:rPr lang="it-IT" dirty="0"/>
              <a:t>si è verificato?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Conoscete le «trappole» in azienda o a casa vostra?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In </a:t>
            </a:r>
            <a:r>
              <a:rPr lang="it-IT" dirty="0"/>
              <a:t>caso affermativo, cosa fate o avete fatto per evitarle?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L’azienda </a:t>
            </a:r>
            <a:r>
              <a:rPr lang="it-IT" dirty="0"/>
              <a:t>dispone di un responsabile cui notificare queste «trappole»?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2F7F671-33A2-4DFB-ADEB-67D8E632E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pPr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13EFD1E-21A0-4EFA-89E9-D5CF4C7A2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Benvenuti alla «caccia alle trappole»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C37D681-D3B0-47A4-AAD6-A84F10675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FF471-C2C5-4EC6-88B8-EE0CC9877A9D}" type="slidenum">
              <a:rPr lang="de-CH" smtClean="0"/>
              <a:t>4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895349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91099B-518D-4C9C-B513-960845C31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Evitare gli infortuni da caduta in piano: </a:t>
            </a:r>
            <a:r>
              <a:rPr lang="it-IT" dirty="0" smtClean="0"/>
              <a:t>possibilità </a:t>
            </a:r>
            <a:r>
              <a:rPr lang="it-IT" dirty="0"/>
              <a:t>a tre livelli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2F7F671-33A2-4DFB-ADEB-67D8E632E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pPr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13EFD1E-21A0-4EFA-89E9-D5CF4C7A2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Benvenuti alla «caccia alle trappole»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C37D681-D3B0-47A4-AAD6-A84F10675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FF471-C2C5-4EC6-88B8-EE0CC9877A9D}" type="slidenum">
              <a:rPr lang="de-CH" smtClean="0"/>
              <a:t>5</a:t>
            </a:fld>
            <a:endParaRPr lang="de-CH" dirty="0"/>
          </a:p>
        </p:txBody>
      </p:sp>
      <p:pic>
        <p:nvPicPr>
          <p:cNvPr id="11" name="Picture 12"/>
          <p:cNvPicPr>
            <a:picLocks noChangeAspect="1" noChangeArrowheads="1"/>
          </p:cNvPicPr>
          <p:nvPr/>
        </p:nvPicPr>
        <p:blipFill rotWithShape="1">
          <a:blip r:embed="rId2" cstate="print"/>
          <a:srcRect l="12348" t="1729" r="2662" b="580"/>
          <a:stretch/>
        </p:blipFill>
        <p:spPr bwMode="auto">
          <a:xfrm>
            <a:off x="3863751" y="2060848"/>
            <a:ext cx="1870911" cy="2621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1"/>
          <p:cNvPicPr>
            <a:picLocks noChangeAspect="1" noChangeArrowheads="1"/>
          </p:cNvPicPr>
          <p:nvPr/>
        </p:nvPicPr>
        <p:blipFill rotWithShape="1">
          <a:blip r:embed="rId3" cstate="print"/>
          <a:srcRect l="5028" r="8701" b="884"/>
          <a:stretch/>
        </p:blipFill>
        <p:spPr bwMode="auto">
          <a:xfrm>
            <a:off x="551384" y="2060848"/>
            <a:ext cx="1871822" cy="2621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Inhaltsplatzhalter 12"/>
          <p:cNvSpPr txBox="1">
            <a:spLocks/>
          </p:cNvSpPr>
          <p:nvPr/>
        </p:nvSpPr>
        <p:spPr>
          <a:xfrm>
            <a:off x="550864" y="1396580"/>
            <a:ext cx="2849312" cy="427924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600" b="1" dirty="0"/>
              <a:t>Creare</a:t>
            </a:r>
            <a:br>
              <a:rPr lang="it-IT" sz="1600" b="1" dirty="0"/>
            </a:br>
            <a:r>
              <a:rPr lang="it-IT" sz="1600" b="1" dirty="0"/>
              <a:t>condizioni favorevoli</a:t>
            </a:r>
          </a:p>
        </p:txBody>
      </p:sp>
      <p:sp>
        <p:nvSpPr>
          <p:cNvPr id="15" name="Inhaltsplatzhalter 12"/>
          <p:cNvSpPr txBox="1">
            <a:spLocks/>
          </p:cNvSpPr>
          <p:nvPr/>
        </p:nvSpPr>
        <p:spPr>
          <a:xfrm>
            <a:off x="550863" y="4816990"/>
            <a:ext cx="3082421" cy="9753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 dirty="0"/>
              <a:t>Illuminazione ottimale</a:t>
            </a:r>
          </a:p>
          <a:p>
            <a:r>
              <a:rPr lang="it-IT" sz="1600" dirty="0"/>
              <a:t>Pavimenti antiscivolo</a:t>
            </a:r>
          </a:p>
          <a:p>
            <a:r>
              <a:rPr lang="it-IT" sz="1600" dirty="0"/>
              <a:t>Servizio invernale efficace</a:t>
            </a:r>
          </a:p>
        </p:txBody>
      </p:sp>
      <p:sp>
        <p:nvSpPr>
          <p:cNvPr id="16" name="Inhaltsplatzhalter 12"/>
          <p:cNvSpPr txBox="1">
            <a:spLocks/>
          </p:cNvSpPr>
          <p:nvPr/>
        </p:nvSpPr>
        <p:spPr>
          <a:xfrm>
            <a:off x="3869381" y="4816990"/>
            <a:ext cx="2658668" cy="13483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 dirty="0"/>
              <a:t>Avere ordine</a:t>
            </a:r>
          </a:p>
          <a:p>
            <a:r>
              <a:rPr lang="it-IT" sz="1600" dirty="0"/>
              <a:t>Definire regole e </a:t>
            </a:r>
            <a:r>
              <a:rPr lang="it-IT" sz="1600" dirty="0" smtClean="0"/>
              <a:t/>
            </a:r>
            <a:br>
              <a:rPr lang="it-IT" sz="1600" dirty="0" smtClean="0"/>
            </a:br>
            <a:r>
              <a:rPr lang="it-IT" sz="1600" dirty="0" smtClean="0"/>
              <a:t>rispettarle</a:t>
            </a:r>
            <a:endParaRPr lang="it-IT" sz="1600" dirty="0"/>
          </a:p>
          <a:p>
            <a:r>
              <a:rPr lang="it-IT" sz="1600" dirty="0"/>
              <a:t>Aumentare </a:t>
            </a:r>
            <a:r>
              <a:rPr lang="it-IT" sz="1600" dirty="0" smtClean="0"/>
              <a:t>l’attenzione</a:t>
            </a:r>
            <a:endParaRPr lang="it-IT" sz="1600" dirty="0"/>
          </a:p>
        </p:txBody>
      </p:sp>
      <p:sp>
        <p:nvSpPr>
          <p:cNvPr id="17" name="Inhaltsplatzhalter 12"/>
          <p:cNvSpPr txBox="1">
            <a:spLocks/>
          </p:cNvSpPr>
          <p:nvPr/>
        </p:nvSpPr>
        <p:spPr>
          <a:xfrm>
            <a:off x="7185810" y="4816990"/>
            <a:ext cx="2468116" cy="11913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 dirty="0"/>
              <a:t>Migliorare </a:t>
            </a:r>
            <a:r>
              <a:rPr lang="it-IT" sz="1600" dirty="0" smtClean="0"/>
              <a:t>l’equilibrio</a:t>
            </a:r>
            <a:endParaRPr lang="it-IT" sz="1600" dirty="0"/>
          </a:p>
          <a:p>
            <a:r>
              <a:rPr lang="it-IT" sz="1600" dirty="0"/>
              <a:t>Allenare la forza fisica</a:t>
            </a:r>
          </a:p>
          <a:p>
            <a:r>
              <a:rPr lang="it-IT" sz="1600" dirty="0"/>
              <a:t>Migliorare la coordinazione</a:t>
            </a:r>
          </a:p>
        </p:txBody>
      </p:sp>
      <p:sp>
        <p:nvSpPr>
          <p:cNvPr id="18" name="Inhaltsplatzhalter 12"/>
          <p:cNvSpPr txBox="1">
            <a:spLocks/>
          </p:cNvSpPr>
          <p:nvPr/>
        </p:nvSpPr>
        <p:spPr>
          <a:xfrm>
            <a:off x="3869380" y="1396580"/>
            <a:ext cx="2849312" cy="4279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600" b="1" dirty="0"/>
              <a:t>Indurre un </a:t>
            </a:r>
            <a:r>
              <a:rPr lang="it-IT" sz="1600" b="1" dirty="0" smtClean="0"/>
              <a:t>comporta-</a:t>
            </a:r>
            <a:br>
              <a:rPr lang="it-IT" sz="1600" b="1" dirty="0" smtClean="0"/>
            </a:br>
            <a:r>
              <a:rPr lang="it-IT" sz="1600" b="1" dirty="0" smtClean="0"/>
              <a:t>mento </a:t>
            </a:r>
            <a:r>
              <a:rPr lang="it-IT" sz="1600" b="1" dirty="0"/>
              <a:t>favorevole</a:t>
            </a:r>
          </a:p>
        </p:txBody>
      </p:sp>
      <p:sp>
        <p:nvSpPr>
          <p:cNvPr id="19" name="Inhaltsplatzhalter 12"/>
          <p:cNvSpPr txBox="1">
            <a:spLocks/>
          </p:cNvSpPr>
          <p:nvPr/>
        </p:nvSpPr>
        <p:spPr>
          <a:xfrm>
            <a:off x="7185809" y="1396580"/>
            <a:ext cx="2849312" cy="4279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600" b="1" dirty="0"/>
              <a:t>Creare condizioni</a:t>
            </a:r>
          </a:p>
          <a:p>
            <a:pPr marL="0" indent="0">
              <a:buNone/>
            </a:pPr>
            <a:r>
              <a:rPr lang="it-IT" sz="1600" b="1" dirty="0"/>
              <a:t>fisiche ottimali</a:t>
            </a:r>
          </a:p>
        </p:txBody>
      </p:sp>
      <p:pic>
        <p:nvPicPr>
          <p:cNvPr id="21" name="Grafik 20" descr="p429m713104_fuer PP.jpg"/>
          <p:cNvPicPr>
            <a:picLocks noChangeAspect="1"/>
          </p:cNvPicPr>
          <p:nvPr/>
        </p:nvPicPr>
        <p:blipFill rotWithShape="1">
          <a:blip r:embed="rId4" cstate="print"/>
          <a:srcRect l="11629" t="-2" r="37681" b="884"/>
          <a:stretch/>
        </p:blipFill>
        <p:spPr>
          <a:xfrm>
            <a:off x="7185809" y="2009985"/>
            <a:ext cx="1869997" cy="262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393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3D31C0A-FE85-48E4-BA6C-7B46C4D0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Inciampare e cadere sono le cause </a:t>
            </a:r>
            <a:r>
              <a:rPr lang="it-IT" dirty="0" smtClean="0"/>
              <a:t>d’infortunio </a:t>
            </a:r>
            <a:r>
              <a:rPr lang="it-IT" dirty="0"/>
              <a:t>più frequenti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5DF5501-6275-4A7B-8B77-34DF579D6B7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Ogni anno in Svizzera si infortunano </a:t>
            </a:r>
            <a:r>
              <a:rPr lang="it-IT" dirty="0" err="1"/>
              <a:t>ca</a:t>
            </a:r>
            <a:r>
              <a:rPr lang="it-IT" dirty="0"/>
              <a:t>.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190</a:t>
            </a:r>
            <a:r>
              <a:rPr lang="it-IT" spc="-300" dirty="0" smtClean="0"/>
              <a:t> </a:t>
            </a:r>
            <a:r>
              <a:rPr lang="it-IT" dirty="0"/>
              <a:t>000 lavoratori.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Il </a:t>
            </a:r>
            <a:r>
              <a:rPr lang="it-IT" dirty="0" smtClean="0"/>
              <a:t>75</a:t>
            </a:r>
            <a:r>
              <a:rPr lang="it-IT" spc="-300" dirty="0"/>
              <a:t> </a:t>
            </a:r>
            <a:r>
              <a:rPr lang="it-IT" dirty="0" smtClean="0"/>
              <a:t>% </a:t>
            </a:r>
            <a:r>
              <a:rPr lang="it-IT" dirty="0"/>
              <a:t>degli infortuni accade allo stesso livello (sul pavimento) e il </a:t>
            </a:r>
            <a:r>
              <a:rPr lang="it-IT" dirty="0" smtClean="0"/>
              <a:t>25</a:t>
            </a:r>
            <a:r>
              <a:rPr lang="it-IT" spc="-300" dirty="0"/>
              <a:t> </a:t>
            </a:r>
            <a:r>
              <a:rPr lang="it-IT" dirty="0" smtClean="0"/>
              <a:t>% </a:t>
            </a:r>
            <a:r>
              <a:rPr lang="it-IT" dirty="0"/>
              <a:t>sulle scale fisse.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Nei mesi invernali (da dicembre a febbraio)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le </a:t>
            </a:r>
            <a:r>
              <a:rPr lang="it-IT" dirty="0"/>
              <a:t>cadute in piano sono particolarmente frequenti.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Bastano semplici provvedimenti per ridurre molti infortuni</a:t>
            </a:r>
            <a:r>
              <a:rPr lang="it-IT" dirty="0" smtClean="0"/>
              <a:t>.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3096807-7DEC-4D8E-ADE2-63636CD3A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09E40BB-CF82-437F-A747-D79463842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Benvenuti alla «caccia alle trappole»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9D9B8D9-413D-44AD-91AD-54A7C5E00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536A0-103F-4254-944D-7F09BB7E4B96}" type="slidenum">
              <a:rPr lang="de-CH" smtClean="0"/>
              <a:t>6</a:t>
            </a:fld>
            <a:endParaRPr lang="de-CH" dirty="0"/>
          </a:p>
        </p:txBody>
      </p:sp>
      <p:pic>
        <p:nvPicPr>
          <p:cNvPr id="11" name="Bildplatzhalter 6" descr="Bild28.jpg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print"/>
          <a:srcRect l="-100" t="36459" r="1063" b="15022"/>
          <a:stretch/>
        </p:blipFill>
        <p:spPr>
          <a:xfrm>
            <a:off x="6384032" y="1628774"/>
            <a:ext cx="5808662" cy="4320505"/>
          </a:xfrm>
        </p:spPr>
      </p:pic>
    </p:spTree>
    <p:extLst>
      <p:ext uri="{BB962C8B-B14F-4D97-AF65-F5344CB8AC3E}">
        <p14:creationId xmlns:p14="http://schemas.microsoft.com/office/powerpoint/2010/main" val="527425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91099B-518D-4C9C-B513-960845C31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Infortuni in azienda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2F7F671-33A2-4DFB-ADEB-67D8E632E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pPr/>
              <a:t>28.03.2018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13EFD1E-21A0-4EFA-89E9-D5CF4C7A2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Benvenuti alla «caccia alle trappole»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C37D681-D3B0-47A4-AAD6-A84F10675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FF471-C2C5-4EC6-88B8-EE0CC9877A9D}" type="slidenum">
              <a:rPr lang="de-CH" smtClean="0"/>
              <a:t>7</a:t>
            </a:fld>
            <a:endParaRPr lang="de-CH" dirty="0"/>
          </a:p>
        </p:txBody>
      </p:sp>
      <p:graphicFrame>
        <p:nvGraphicFramePr>
          <p:cNvPr id="10" name="Content Placeholder 7">
            <a:extLst>
              <a:ext uri="{FF2B5EF4-FFF2-40B4-BE49-F238E27FC236}">
                <a16:creationId xmlns="" xmlns:a16="http://schemas.microsoft.com/office/drawing/2014/main" id="{6C9FF48D-5AE9-42FA-9008-FFB43B7C28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8804802"/>
              </p:ext>
            </p:extLst>
          </p:nvPr>
        </p:nvGraphicFramePr>
        <p:xfrm>
          <a:off x="550863" y="1557338"/>
          <a:ext cx="9145584" cy="3779520"/>
        </p:xfrm>
        <a:graphic>
          <a:graphicData uri="http://schemas.openxmlformats.org/drawingml/2006/table">
            <a:tbl>
              <a:tblPr firstRow="1">
                <a:tableStyleId>{8251B765-F91A-4008-8DD1-53D880B8B698}</a:tableStyleId>
              </a:tblPr>
              <a:tblGrid>
                <a:gridCol w="1224657">
                  <a:extLst>
                    <a:ext uri="{9D8B030D-6E8A-4147-A177-3AD203B41FA5}">
                      <a16:colId xmlns="" xmlns:a16="http://schemas.microsoft.com/office/drawing/2014/main" val="956904968"/>
                    </a:ext>
                  </a:extLst>
                </a:gridCol>
                <a:gridCol w="1512168">
                  <a:extLst>
                    <a:ext uri="{9D8B030D-6E8A-4147-A177-3AD203B41FA5}">
                      <a16:colId xmlns="" xmlns:a16="http://schemas.microsoft.com/office/drawing/2014/main" val="1445462497"/>
                    </a:ext>
                  </a:extLst>
                </a:gridCol>
                <a:gridCol w="1584176">
                  <a:extLst>
                    <a:ext uri="{9D8B030D-6E8A-4147-A177-3AD203B41FA5}">
                      <a16:colId xmlns="" xmlns:a16="http://schemas.microsoft.com/office/drawing/2014/main" val="1921323573"/>
                    </a:ext>
                  </a:extLst>
                </a:gridCol>
                <a:gridCol w="1656184">
                  <a:extLst>
                    <a:ext uri="{9D8B030D-6E8A-4147-A177-3AD203B41FA5}">
                      <a16:colId xmlns="" xmlns:a16="http://schemas.microsoft.com/office/drawing/2014/main" val="408385416"/>
                    </a:ext>
                  </a:extLst>
                </a:gridCol>
                <a:gridCol w="1584176">
                  <a:extLst>
                    <a:ext uri="{9D8B030D-6E8A-4147-A177-3AD203B41FA5}">
                      <a16:colId xmlns="" xmlns:a16="http://schemas.microsoft.com/office/drawing/2014/main" val="200829963"/>
                    </a:ext>
                  </a:extLst>
                </a:gridCol>
                <a:gridCol w="1584223"/>
              </a:tblGrid>
              <a:tr h="359494">
                <a:tc>
                  <a:txBody>
                    <a:bodyPr/>
                    <a:lstStyle/>
                    <a:p>
                      <a:r>
                        <a:rPr lang="bg-BG" sz="1400" dirty="0" smtClean="0"/>
                        <a:t>INP</a:t>
                      </a:r>
                      <a:r>
                        <a:rPr lang="en-US" sz="1400" spc="-200" dirty="0" smtClean="0"/>
                        <a:t> </a:t>
                      </a:r>
                      <a:r>
                        <a:rPr lang="en-US" sz="1400" dirty="0" smtClean="0"/>
                        <a:t>/</a:t>
                      </a:r>
                      <a:r>
                        <a:rPr lang="en-US" sz="1400" spc="-200" dirty="0" smtClean="0"/>
                        <a:t> </a:t>
                      </a:r>
                      <a:r>
                        <a:rPr lang="bg-BG" sz="1400" dirty="0" smtClean="0"/>
                        <a:t>IP</a:t>
                      </a:r>
                      <a:endParaRPr lang="en-US" sz="1400" dirty="0" smtClean="0"/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dirty="0" smtClean="0"/>
                        <a:t>Tutti gli infortuni</a:t>
                      </a:r>
                    </a:p>
                  </a:txBody>
                  <a:tcPr marL="75406" marR="75406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dirty="0" smtClean="0"/>
                        <a:t>Cadute per inciampo</a:t>
                      </a: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dirty="0" smtClean="0"/>
                        <a:t>Quota delle cadute per inciampo sul totale</a:t>
                      </a:r>
                    </a:p>
                  </a:txBody>
                  <a:tcPr marL="75406" marR="75406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dirty="0" smtClean="0"/>
                        <a:t>Costi di tutti gli infortuni</a:t>
                      </a: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Costi di tutti gli infortuni</a:t>
                      </a:r>
                    </a:p>
                  </a:txBody>
                  <a:tcPr marL="75406" marR="75406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5420115"/>
                  </a:ext>
                </a:extLst>
              </a:tr>
              <a:tr h="3730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/>
                        <a:t>INP e IP</a:t>
                      </a:r>
                      <a:endParaRPr lang="de-CH" sz="140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dirty="0" smtClean="0"/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1400" u="none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</a:txBody>
                  <a:tcPr marL="75406" marR="754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1400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362746191"/>
                  </a:ext>
                </a:extLst>
              </a:tr>
              <a:tr h="373083">
                <a:tc>
                  <a:txBody>
                    <a:bodyPr/>
                    <a:lstStyle/>
                    <a:p>
                      <a:r>
                        <a:rPr lang="de-CH" sz="1400" dirty="0" smtClean="0"/>
                        <a:t>IP</a:t>
                      </a:r>
                    </a:p>
                    <a:p>
                      <a:endParaRPr lang="de-CH" sz="1400" dirty="0" smtClean="0"/>
                    </a:p>
                    <a:p>
                      <a:endParaRPr lang="de-CH" sz="1400" dirty="0" smtClean="0"/>
                    </a:p>
                    <a:p>
                      <a:endParaRPr lang="de-CH" sz="1400" dirty="0"/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769874436"/>
                  </a:ext>
                </a:extLst>
              </a:tr>
              <a:tr h="373083">
                <a:tc>
                  <a:txBody>
                    <a:bodyPr/>
                    <a:lstStyle/>
                    <a:p>
                      <a:r>
                        <a:rPr lang="de-CH" sz="1400" dirty="0" smtClean="0"/>
                        <a:t>INP</a:t>
                      </a:r>
                    </a:p>
                    <a:p>
                      <a:endParaRPr lang="de-CH" sz="1400" dirty="0" smtClean="0"/>
                    </a:p>
                    <a:p>
                      <a:endParaRPr lang="de-CH" sz="1400" dirty="0" smtClean="0"/>
                    </a:p>
                    <a:p>
                      <a:endParaRPr lang="de-CH" sz="1400" dirty="0"/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4972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260C13-A945-4D0E-8F61-B5315521B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Guardare il filmato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6935253-15F9-4F0B-8D65-7E29F234B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B450F1A4-D9D8-43BE-8300-A36435610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Benvenuti alla «caccia alle trappole»</a:t>
            </a:r>
            <a:endParaRPr lang="de-CH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B0E1312-12DB-4C1E-A642-D98475B4E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C1188-46F9-40DB-8D3E-1DFAC3A47FC6}" type="slidenum">
              <a:rPr lang="de-CH" smtClean="0"/>
              <a:t>8</a:t>
            </a:fld>
            <a:endParaRPr lang="de-CH" dirty="0"/>
          </a:p>
        </p:txBody>
      </p:sp>
      <p:pic>
        <p:nvPicPr>
          <p:cNvPr id="8" name="Bildplatzhalter 5" descr="Film unten Schuh binden.jpg"/>
          <p:cNvPicPr>
            <a:picLocks noChangeAspect="1"/>
          </p:cNvPicPr>
          <p:nvPr/>
        </p:nvPicPr>
        <p:blipFill rotWithShape="1">
          <a:blip r:embed="rId3" cstate="print"/>
          <a:srcRect t="17676" b="17894"/>
          <a:stretch/>
        </p:blipFill>
        <p:spPr>
          <a:xfrm>
            <a:off x="551384" y="1556792"/>
            <a:ext cx="11089232" cy="4608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8504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260C13-A945-4D0E-8F61-B5315521B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Segni lasciati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6935253-15F9-4F0B-8D65-7E29F234B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28.03.2018</a:t>
            </a:fld>
            <a:endParaRPr lang="de-CH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B450F1A4-D9D8-43BE-8300-A36435610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Benvenuti alla «caccia alle trappole»</a:t>
            </a:r>
            <a:endParaRPr lang="de-CH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B0E1312-12DB-4C1E-A642-D98475B4E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C1188-46F9-40DB-8D3E-1DFAC3A47FC6}" type="slidenum">
              <a:rPr lang="de-CH" smtClean="0"/>
              <a:t>9</a:t>
            </a:fld>
            <a:endParaRPr lang="de-CH" dirty="0"/>
          </a:p>
        </p:txBody>
      </p:sp>
      <p:pic>
        <p:nvPicPr>
          <p:cNvPr id="8" name="Bildplatzhalter 3" descr="Film unten Ende Film.jpg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print"/>
          <a:srcRect t="17617" b="13095"/>
          <a:stretch/>
        </p:blipFill>
        <p:spPr>
          <a:xfrm>
            <a:off x="550863" y="1628774"/>
            <a:ext cx="11641137" cy="4537076"/>
          </a:xfrm>
        </p:spPr>
      </p:pic>
    </p:spTree>
    <p:extLst>
      <p:ext uri="{BB962C8B-B14F-4D97-AF65-F5344CB8AC3E}">
        <p14:creationId xmlns:p14="http://schemas.microsoft.com/office/powerpoint/2010/main" val="270340072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NGUAGEID" val="2055"/>
</p:tagLst>
</file>

<file path=ppt/theme/theme1.xml><?xml version="1.0" encoding="utf-8"?>
<a:theme xmlns:a="http://schemas.openxmlformats.org/drawingml/2006/main" name=" Presentazione nuova 16x9_Muster">
  <a:themeElements>
    <a:clrScheme name="SUVA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FF8200"/>
      </a:accent1>
      <a:accent2>
        <a:srgbClr val="FFC180"/>
      </a:accent2>
      <a:accent3>
        <a:srgbClr val="00B8CF"/>
      </a:accent3>
      <a:accent4>
        <a:srgbClr val="80DCE7"/>
      </a:accent4>
      <a:accent5>
        <a:srgbClr val="666666"/>
      </a:accent5>
      <a:accent6>
        <a:srgbClr val="B3B3B3"/>
      </a:accent6>
      <a:hlink>
        <a:srgbClr val="44546A"/>
      </a:hlink>
      <a:folHlink>
        <a:srgbClr val="AEABAB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l">
          <a:defRPr sz="1400" b="1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sz="1200" dirty="0" err="1" smtClean="0"/>
        </a:defPPr>
      </a:lstStyle>
    </a:txDef>
  </a:objectDefaults>
  <a:extraClrSchemeLst/>
  <a:custClrLst>
    <a:custClr name="Rot">
      <a:srgbClr val="F50000"/>
    </a:custClr>
    <a:custClr name="Gelb">
      <a:srgbClr val="FFD700"/>
    </a:custClr>
    <a:custClr name="Gruen">
      <a:srgbClr val="009B00"/>
    </a:custClr>
  </a:custClrLst>
  <a:extLst>
    <a:ext uri="{05A4C25C-085E-4340-85A3-A5531E510DB2}">
      <thm15:themeFamily xmlns:thm15="http://schemas.microsoft.com/office/thememl/2012/main" name="16_9_It_Ver 1.2.potx" id="{0DCE421E-E696-41F0-96DD-387FEDF212FE}" vid="{AA3C8DD4-4C9A-4666-B870-A3EBB234712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 Presentazione nuova 16x9_Muster.potx</Template>
  <TotalTime>0</TotalTime>
  <Words>803</Words>
  <Application>Microsoft Office PowerPoint</Application>
  <PresentationFormat>Breitbild</PresentationFormat>
  <Paragraphs>167</Paragraphs>
  <Slides>15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19" baseType="lpstr">
      <vt:lpstr>Arial</vt:lpstr>
      <vt:lpstr>Calibri</vt:lpstr>
      <vt:lpstr>Symbol</vt:lpstr>
      <vt:lpstr> Presentazione nuova 16x9_Muster</vt:lpstr>
      <vt:lpstr>Benvenuti alla «caccia alle trappole»</vt:lpstr>
      <vt:lpstr>Programma dei prossimi 60 minuti</vt:lpstr>
      <vt:lpstr>Obiettivi dell’incontro odierno</vt:lpstr>
      <vt:lpstr>Esperienze vissute</vt:lpstr>
      <vt:lpstr>Evitare gli infortuni da caduta in piano: possibilità a tre livelli</vt:lpstr>
      <vt:lpstr>Inciampare e cadere sono le cause d’infortunio più frequenti</vt:lpstr>
      <vt:lpstr>Infortuni in azienda</vt:lpstr>
      <vt:lpstr>Guardare il filmato</vt:lpstr>
      <vt:lpstr>Segni lasciati</vt:lpstr>
      <vt:lpstr>Iniziare la «battuta di caccia» e fotografare le «trappole»</vt:lpstr>
      <vt:lpstr>I percorsi di caccia e i compiti</vt:lpstr>
      <vt:lpstr>Mostrare le immagini scattate durante la «caccia alle trappole».</vt:lpstr>
      <vt:lpstr>Notificare le «trappole» </vt:lpstr>
      <vt:lpstr>Come valutate le «trappole» che possono provocare cadute a casa?</vt:lpstr>
      <vt:lpstr>Insegnamenti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Präsentationstitel (Arial Bold, 26 pt/Zab 38 pt)</dc:title>
  <cp:lastModifiedBy>Huber-Brun Susan (HBU)</cp:lastModifiedBy>
  <cp:revision>51</cp:revision>
  <dcterms:created xsi:type="dcterms:W3CDTF">2018-01-15T09:56:44Z</dcterms:created>
  <dcterms:modified xsi:type="dcterms:W3CDTF">2018-03-28T06:45:15Z</dcterms:modified>
</cp:coreProperties>
</file>