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9" r:id="rId3"/>
    <p:sldId id="302" r:id="rId4"/>
    <p:sldId id="262" r:id="rId5"/>
    <p:sldId id="303" r:id="rId6"/>
    <p:sldId id="304" r:id="rId7"/>
    <p:sldId id="305" r:id="rId8"/>
    <p:sldId id="270" r:id="rId9"/>
    <p:sldId id="306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custDataLst>
    <p:tags r:id="rId19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112" autoAdjust="0"/>
  </p:normalViewPr>
  <p:slideViewPr>
    <p:cSldViewPr showGuides="1">
      <p:cViewPr varScale="1">
        <p:scale>
          <a:sx n="122" d="100"/>
          <a:sy n="122" d="100"/>
        </p:scale>
        <p:origin x="114" y="162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881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 si presenta la situazione a casa dei partecipanti?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1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Cosa hanno imparato i collaboratori? </a:t>
            </a:r>
          </a:p>
          <a:p>
            <a:r>
              <a:rPr lang="it-IT" dirty="0" smtClean="0"/>
              <a:t>A cosa presteranno particolare attenzione in futuro? </a:t>
            </a:r>
          </a:p>
          <a:p>
            <a:r>
              <a:rPr lang="it-IT" dirty="0" smtClean="0"/>
              <a:t>Com'è possibile raggiungere assieme gli obiettivi?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Prima dell'incontro: definire in quale misura volete ridurre gli infortuni da caduta in piano nella vostra azienda. 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partecipanti raccontano le loro esperienze in fatto di cadute in piano. </a:t>
            </a:r>
          </a:p>
          <a:p>
            <a:endParaRPr lang="de-CH" baseline="0" dirty="0" smtClean="0"/>
          </a:p>
          <a:p>
            <a:r>
              <a:rPr lang="it-IT" dirty="0" smtClean="0"/>
              <a:t>Hanno provveduto a rimuovere gli ostacoli? Se non lo hanno fatto: per quale motivo?</a:t>
            </a:r>
          </a:p>
          <a:p>
            <a:endParaRPr lang="de-CH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Completare il lucido con la statistica degli infortuni della vostra azienda. </a:t>
            </a:r>
            <a:endParaRPr lang="de-CH" baseline="0" dirty="0" smtClean="0"/>
          </a:p>
          <a:p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Svizzera, inciampare e cadere sono le cause d'infortunio più frequenti. Ogni anno circa 165 000 assicurati LAINF subiscono un infortunio da caduta in piano: quasi 60 000 sul lavoro e 105 000 nel tempo libero. </a:t>
            </a:r>
          </a:p>
          <a:p>
            <a:endParaRPr lang="de-CH" baseline="0" dirty="0" smtClean="0"/>
          </a:p>
          <a:p>
            <a:pPr>
              <a:spcAft>
                <a:spcPts val="600"/>
              </a:spcAft>
            </a:pPr>
            <a:r>
              <a:rPr lang="it-IT" dirty="0" smtClean="0"/>
              <a:t>Gli infortuni da caduta in piano sono mediamente molto cari e provocano all'azienda costi indiretti elevati (modifica dei piani di lavoro, ricerca di sostituti, ore supplementari ecc.). </a:t>
            </a:r>
          </a:p>
          <a:p>
            <a:r>
              <a:rPr lang="it-IT" dirty="0" smtClean="0"/>
              <a:t>A seconda del settore di attività, questi costi indiretti sono da 1,5 a 5 volte superiori ai costi diretti (prestazione assicurativa: vedi sopra)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Creare se possibile un ambiente da sala cinematografica e oscurare il locale.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partecipanti descrivono brevemente le impressioni lasciate dal filmato.</a:t>
            </a:r>
          </a:p>
          <a:p>
            <a:endParaRPr lang="de-CH" baseline="0" dirty="0" smtClean="0"/>
          </a:p>
          <a:p>
            <a:pPr>
              <a:buFont typeface="Symbol" pitchFamily="18" charset="2"/>
              <a:buChar char="-"/>
            </a:pPr>
            <a:r>
              <a:rPr lang="it-IT" dirty="0" smtClean="0"/>
              <a:t> Il filmato è realistico? Se sì, per quale motivo?</a:t>
            </a:r>
          </a:p>
          <a:p>
            <a:pPr>
              <a:buFont typeface="Symbol" pitchFamily="18" charset="2"/>
              <a:buChar char="-"/>
            </a:pPr>
            <a:r>
              <a:rPr lang="it-IT" dirty="0" smtClean="0"/>
              <a:t> Quali «trappole» sono state individuate? </a:t>
            </a:r>
          </a:p>
          <a:p>
            <a:pPr>
              <a:buFont typeface="Symbol" pitchFamily="18" charset="2"/>
              <a:buChar char="-"/>
            </a:pPr>
            <a:r>
              <a:rPr lang="it-IT" dirty="0" smtClean="0"/>
              <a:t> Conoscete ostacoli simili (a casa, sul tragitto per recarvi al lavoro)?</a:t>
            </a:r>
          </a:p>
          <a:p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Ciascun gruppo è formato da 4-5 partecipanti e riceve una macchina fotografica digitale. I partecipanti devono cercare e fotografare gli ostacoli che possono provocare cadute, all'interno dello stabile e/o sull'area esterna.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Ciascun gruppo presenta brevemente le «trappole» individuate e fa proposte di miglioramento.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Prima dell'incontro occorre assolutamente determinare il responsabile incaricato di rimuovere le «trappole» e stabilire come intervenire.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4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apitolo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arancion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capitolo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con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=""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=""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(bianc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bl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zione (immagine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senza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senza immagin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16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(20 pt) - stre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 dirty="0" err="1"/>
              <a:t>Indicazione</a:t>
            </a:r>
            <a:r>
              <a:rPr lang="de-CH" dirty="0"/>
              <a:t> della </a:t>
            </a:r>
            <a:r>
              <a:rPr lang="de-CH" dirty="0" err="1"/>
              <a:t>fonte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 dirty="0" err="1"/>
              <a:t>Titolo</a:t>
            </a:r>
            <a:r>
              <a:rPr lang="de-CH" dirty="0"/>
              <a:t> </a:t>
            </a:r>
            <a:r>
              <a:rPr lang="de-CH" dirty="0" err="1"/>
              <a:t>presentazione</a:t>
            </a:r>
            <a:r>
              <a:rPr lang="de-CH" dirty="0"/>
              <a:t> (Arial Regular, 10 </a:t>
            </a:r>
            <a:r>
              <a:rPr lang="de-CH" dirty="0" err="1"/>
              <a:t>pt</a:t>
            </a:r>
            <a:r>
              <a:rPr lang="de-CH" dirty="0"/>
              <a:t>/</a:t>
            </a:r>
            <a:r>
              <a:rPr lang="de-CH" dirty="0" err="1"/>
              <a:t>interlinea</a:t>
            </a:r>
            <a:r>
              <a:rPr lang="de-CH" dirty="0"/>
              <a:t> 14 </a:t>
            </a:r>
            <a:r>
              <a:rPr lang="de-CH" dirty="0" err="1"/>
              <a:t>pt</a:t>
            </a:r>
            <a:r>
              <a:rPr lang="de-CH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Benvenuti alla «caccia alle trappole</a:t>
            </a:r>
            <a:r>
              <a:rPr lang="it-IT" dirty="0" smtClean="0"/>
              <a:t>»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CH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/>
          <a:srcRect l="-127" t="18048" r="127" b="30688"/>
          <a:stretch/>
        </p:blipFill>
        <p:spPr bwMode="auto">
          <a:xfrm>
            <a:off x="0" y="549275"/>
            <a:ext cx="116411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Iniziare la «battuta di caccia» e fotografare le «trappole»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de-CH" dirty="0"/>
          </a:p>
        </p:txBody>
      </p:sp>
      <p:pic>
        <p:nvPicPr>
          <p:cNvPr id="8" name="Bildplatzhalter 5" descr="Hakenste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t="20162" b="27842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134173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percorsi di caccia e i compiti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11</a:t>
            </a:fld>
            <a:endParaRPr lang="de-CH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BC18BC2-B7B4-4E7F-9AA9-AD85102F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789040"/>
            <a:ext cx="9145016" cy="237626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it-IT" dirty="0"/>
              <a:t> I singoli gruppi «vanno a caccia» per 10 minuti alla ricerca di «trappole».</a:t>
            </a:r>
          </a:p>
          <a:p>
            <a:pPr>
              <a:spcBef>
                <a:spcPts val="1000"/>
              </a:spcBef>
            </a:pPr>
            <a:r>
              <a:rPr lang="it-IT" dirty="0" smtClean="0"/>
              <a:t> </a:t>
            </a:r>
            <a:r>
              <a:rPr lang="it-IT" dirty="0"/>
              <a:t>Ciascun gruppo fotografa </a:t>
            </a:r>
            <a:r>
              <a:rPr lang="it-IT" dirty="0" smtClean="0"/>
              <a:t>4 – 5 </a:t>
            </a:r>
            <a:r>
              <a:rPr lang="it-IT" dirty="0"/>
              <a:t>«trappole».</a:t>
            </a:r>
          </a:p>
          <a:p>
            <a:pPr>
              <a:spcBef>
                <a:spcPts val="1000"/>
              </a:spcBef>
            </a:pPr>
            <a:r>
              <a:rPr lang="it-IT" dirty="0" smtClean="0"/>
              <a:t> </a:t>
            </a:r>
            <a:r>
              <a:rPr lang="it-IT" dirty="0"/>
              <a:t>Si possono riprendere anche esempi positivi.  </a:t>
            </a:r>
          </a:p>
          <a:p>
            <a:pPr>
              <a:spcBef>
                <a:spcPts val="1000"/>
              </a:spcBef>
            </a:pPr>
            <a:r>
              <a:rPr lang="it-IT" dirty="0" smtClean="0"/>
              <a:t> </a:t>
            </a:r>
            <a:r>
              <a:rPr lang="it-IT" dirty="0"/>
              <a:t>Al termine consegnare le fotografie per il download. </a:t>
            </a:r>
          </a:p>
          <a:p>
            <a:pPr>
              <a:spcBef>
                <a:spcPts val="1000"/>
              </a:spcBef>
            </a:pPr>
            <a:r>
              <a:rPr lang="it-IT" dirty="0" smtClean="0"/>
              <a:t> </a:t>
            </a:r>
            <a:r>
              <a:rPr lang="it-IT" dirty="0"/>
              <a:t>Ciascun gruppo presenta brevemente le «trappole» individuate e fa proposte di miglioramento. </a:t>
            </a: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=""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626918"/>
              </p:ext>
            </p:extLst>
          </p:nvPr>
        </p:nvGraphicFramePr>
        <p:xfrm>
          <a:off x="550863" y="1557338"/>
          <a:ext cx="9145585" cy="1944454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440681">
                  <a:extLst>
                    <a:ext uri="{9D8B030D-6E8A-4147-A177-3AD203B41FA5}">
                      <a16:colId xmlns="" xmlns:a16="http://schemas.microsoft.com/office/drawing/2014/main" val="956904968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445462497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192132357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408385416"/>
                    </a:ext>
                  </a:extLst>
                </a:gridCol>
                <a:gridCol w="1944264">
                  <a:extLst>
                    <a:ext uri="{9D8B030D-6E8A-4147-A177-3AD203B41FA5}">
                      <a16:colId xmlns="" xmlns:a16="http://schemas.microsoft.com/office/drawing/2014/main" val="200829963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Gruppi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Gruppo </a:t>
                      </a:r>
                      <a:r>
                        <a:rPr lang="de-CH" sz="1400" dirty="0" smtClean="0"/>
                        <a:t>1</a:t>
                      </a:r>
                      <a:endParaRPr lang="de-CH" sz="1400" dirty="0"/>
                    </a:p>
                  </a:txBody>
                  <a:tcPr marL="75406" marR="75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Gruppo </a:t>
                      </a:r>
                      <a:r>
                        <a:rPr lang="de-CH" sz="1400" dirty="0" smtClean="0"/>
                        <a:t>2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Gruppo </a:t>
                      </a:r>
                      <a:r>
                        <a:rPr lang="de-CH" sz="1400" dirty="0" smtClean="0"/>
                        <a:t>3</a:t>
                      </a:r>
                      <a:endParaRPr lang="de-CH" sz="1400" dirty="0"/>
                    </a:p>
                  </a:txBody>
                  <a:tcPr marL="75406" marR="75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Gruppo </a:t>
                      </a:r>
                      <a:r>
                        <a:rPr lang="de-CH" sz="1400" dirty="0" smtClean="0"/>
                        <a:t>4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/>
                        <a:t>Percorsi di caccia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Breve descrizione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percorso 1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Breve descrizione percorso 2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Breve descrizione percorso 3</a:t>
                      </a: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Breve descrizione percorso 4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274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8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Mostrare le immagini scattate durante la «caccia alle trappole».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12</a:t>
            </a:fld>
            <a:endParaRPr lang="de-CH" dirty="0"/>
          </a:p>
        </p:txBody>
      </p:sp>
      <p:pic>
        <p:nvPicPr>
          <p:cNvPr id="8" name="Bildplatzhalter 3" descr="DSC00921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38383" b="9651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187222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Notificare le «trappole»</a:t>
            </a:r>
            <a:br>
              <a:rPr lang="it-IT" dirty="0"/>
            </a:b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Gli ostacoli individuati vengono notificati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</a:t>
            </a:r>
            <a:r>
              <a:rPr lang="it-IT" dirty="0"/>
              <a:t>persona responsabile </a:t>
            </a:r>
            <a:r>
              <a:rPr lang="it-IT" dirty="0">
                <a:solidFill>
                  <a:srgbClr val="FF0000"/>
                </a:solidFill>
              </a:rPr>
              <a:t>(inserire qui il suo nome) </a:t>
            </a:r>
            <a:r>
              <a:rPr lang="it-IT" dirty="0"/>
              <a:t>e rimossi.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Qualora non fosse possibile, le zone di pericolo vengono messe in sicurezza o chiuse ai pedoni.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Discutere e progettare interventi edilizi con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 </a:t>
            </a:r>
            <a:r>
              <a:rPr lang="it-IT" dirty="0"/>
              <a:t>responsabili.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13</a:t>
            </a:fld>
            <a:endParaRPr lang="de-CH" dirty="0"/>
          </a:p>
        </p:txBody>
      </p:sp>
      <p:pic>
        <p:nvPicPr>
          <p:cNvPr id="11" name="Bildplatzhalter 6" descr="Warnständ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l="2112" t="15955" r="1039" b="7561"/>
          <a:stretch/>
        </p:blipFill>
        <p:spPr>
          <a:xfrm>
            <a:off x="6383338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196683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valutate le «trappole» che possono provocare cadute a casa?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14</a:t>
            </a:fld>
            <a:endParaRPr lang="de-CH" dirty="0"/>
          </a:p>
        </p:txBody>
      </p:sp>
      <p:pic>
        <p:nvPicPr>
          <p:cNvPr id="13" name="Grafik 4" descr="Kellertreppe 13.jpg"/>
          <p:cNvPicPr>
            <a:picLocks noChangeAspect="1"/>
          </p:cNvPicPr>
          <p:nvPr/>
        </p:nvPicPr>
        <p:blipFill rotWithShape="1">
          <a:blip r:embed="rId3" cstate="print"/>
          <a:srcRect l="16349" t="9577" r="1644" b="8736"/>
          <a:stretch/>
        </p:blipFill>
        <p:spPr>
          <a:xfrm>
            <a:off x="551384" y="1628800"/>
            <a:ext cx="5783236" cy="4320480"/>
          </a:xfrm>
          <a:prstGeom prst="rect">
            <a:avLst/>
          </a:prstGeom>
        </p:spPr>
      </p:pic>
      <p:pic>
        <p:nvPicPr>
          <p:cNvPr id="14" name="Picture 4" descr="Kellertreppe 03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 cstate="print"/>
          <a:srcRect t="34918" b="9426"/>
          <a:stretch/>
        </p:blipFill>
        <p:spPr bwMode="auto">
          <a:xfrm>
            <a:off x="6383338" y="1628774"/>
            <a:ext cx="5808662" cy="432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885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Insegnamenti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15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4209" b="21407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321013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Programma dei prossimi 60 minuti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Introduzione con il filmato «rasoterra» (20')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Caccia alle trappole (35')</a:t>
            </a:r>
          </a:p>
          <a:p>
            <a:r>
              <a:rPr lang="it-IT" dirty="0" smtClean="0"/>
              <a:t>individuare </a:t>
            </a:r>
            <a:r>
              <a:rPr lang="it-IT" dirty="0"/>
              <a:t>le «trappole» 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documentarle con </a:t>
            </a:r>
            <a:r>
              <a:rPr lang="it-IT" dirty="0"/>
              <a:t>fotografie</a:t>
            </a:r>
          </a:p>
          <a:p>
            <a:r>
              <a:rPr lang="it-IT" dirty="0" smtClean="0"/>
              <a:t>discutere </a:t>
            </a:r>
            <a:r>
              <a:rPr lang="it-IT" dirty="0"/>
              <a:t>assieme le immagini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Conclusione </a:t>
            </a:r>
            <a:r>
              <a:rPr lang="it-IT" dirty="0"/>
              <a:t>(5')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pic>
        <p:nvPicPr>
          <p:cNvPr id="11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</a:t>
            </a:r>
            <a:r>
              <a:rPr lang="it-IT" dirty="0" smtClean="0"/>
              <a:t>dell’incontro </a:t>
            </a:r>
            <a:r>
              <a:rPr lang="it-IT" dirty="0"/>
              <a:t>odierno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Conoscere le cause che provocano infortuni da caduta in piano sul lavoro e il tempo libero.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Conoscere gli ostacoli che possono provocare cadute e sapete come evitare gli infortuni.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Sapere a chi notificare queste «trappole» nella vostra azienda.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Contribuire affinché entro il 201? gli infortuni saranno ridotti del </a:t>
            </a:r>
            <a:r>
              <a:rPr lang="it-IT" dirty="0" smtClean="0"/>
              <a:t>XX</a:t>
            </a:r>
            <a:r>
              <a:rPr lang="it-IT" spc="-300" dirty="0" smtClean="0"/>
              <a:t> </a:t>
            </a:r>
            <a:r>
              <a:rPr lang="it-IT" dirty="0" smtClean="0"/>
              <a:t>%</a:t>
            </a:r>
            <a:r>
              <a:rPr lang="it-IT" dirty="0"/>
              <a:t>. 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873" r="13794" b="1339"/>
          <a:stretch/>
        </p:blipFill>
        <p:spPr>
          <a:xfrm>
            <a:off x="6383338" y="1628774"/>
            <a:ext cx="5808662" cy="43205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7960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Esperienze vissute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Chi ha già subito un infortunio da caduta in piano?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Come </a:t>
            </a:r>
            <a:r>
              <a:rPr lang="it-IT" dirty="0"/>
              <a:t>si è verificato?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Conoscete le «trappole» in azienda o a casa vostra?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</a:t>
            </a:r>
            <a:r>
              <a:rPr lang="it-IT" dirty="0"/>
              <a:t>caso affermativo, cosa fate o avete fatto per evitarle?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L’azienda </a:t>
            </a:r>
            <a:r>
              <a:rPr lang="it-IT" dirty="0"/>
              <a:t>dispone di un responsabile cui notificare queste «trappole»?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Evitare gli infortuni da caduta in piano: </a:t>
            </a:r>
            <a:r>
              <a:rPr lang="it-IT" dirty="0" smtClean="0"/>
              <a:t>possibilità </a:t>
            </a:r>
            <a:r>
              <a:rPr lang="it-IT" dirty="0"/>
              <a:t>a tre livelli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5</a:t>
            </a:fld>
            <a:endParaRPr lang="de-CH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12348" t="1729" r="2662" b="580"/>
          <a:stretch/>
        </p:blipFill>
        <p:spPr bwMode="auto">
          <a:xfrm>
            <a:off x="3863751" y="2060848"/>
            <a:ext cx="1870911" cy="26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l="5028" r="8701" b="884"/>
          <a:stretch/>
        </p:blipFill>
        <p:spPr bwMode="auto">
          <a:xfrm>
            <a:off x="551384" y="2060848"/>
            <a:ext cx="1871822" cy="26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12"/>
          <p:cNvSpPr txBox="1">
            <a:spLocks/>
          </p:cNvSpPr>
          <p:nvPr/>
        </p:nvSpPr>
        <p:spPr>
          <a:xfrm>
            <a:off x="550864" y="1396580"/>
            <a:ext cx="2849312" cy="42792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Creare</a:t>
            </a:r>
            <a:br>
              <a:rPr lang="it-IT" sz="1600" b="1" dirty="0"/>
            </a:br>
            <a:r>
              <a:rPr lang="it-IT" sz="1600" b="1" dirty="0"/>
              <a:t>condizioni favorevoli</a:t>
            </a:r>
          </a:p>
        </p:txBody>
      </p:sp>
      <p:sp>
        <p:nvSpPr>
          <p:cNvPr id="15" name="Inhaltsplatzhalter 12"/>
          <p:cNvSpPr txBox="1">
            <a:spLocks/>
          </p:cNvSpPr>
          <p:nvPr/>
        </p:nvSpPr>
        <p:spPr>
          <a:xfrm>
            <a:off x="550863" y="4816990"/>
            <a:ext cx="3082421" cy="975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Illuminazione ottimale</a:t>
            </a:r>
          </a:p>
          <a:p>
            <a:r>
              <a:rPr lang="it-IT" sz="1600" dirty="0"/>
              <a:t>Pavimenti antiscivolo</a:t>
            </a:r>
          </a:p>
          <a:p>
            <a:r>
              <a:rPr lang="it-IT" sz="1600" dirty="0"/>
              <a:t>Servizio invernale efficace</a:t>
            </a:r>
          </a:p>
        </p:txBody>
      </p:sp>
      <p:sp>
        <p:nvSpPr>
          <p:cNvPr id="16" name="Inhaltsplatzhalter 12"/>
          <p:cNvSpPr txBox="1">
            <a:spLocks/>
          </p:cNvSpPr>
          <p:nvPr/>
        </p:nvSpPr>
        <p:spPr>
          <a:xfrm>
            <a:off x="3869381" y="4816990"/>
            <a:ext cx="2658668" cy="134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Avere ordine</a:t>
            </a:r>
          </a:p>
          <a:p>
            <a:r>
              <a:rPr lang="it-IT" sz="1600" dirty="0"/>
              <a:t>Definire regole e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rispettarle</a:t>
            </a:r>
            <a:endParaRPr lang="it-IT" sz="1600" dirty="0"/>
          </a:p>
          <a:p>
            <a:r>
              <a:rPr lang="it-IT" sz="1600" dirty="0"/>
              <a:t>Aumentare </a:t>
            </a:r>
            <a:r>
              <a:rPr lang="it-IT" sz="1600" dirty="0" smtClean="0"/>
              <a:t>l’attenzione</a:t>
            </a:r>
            <a:endParaRPr lang="it-IT" sz="1600" dirty="0"/>
          </a:p>
        </p:txBody>
      </p:sp>
      <p:sp>
        <p:nvSpPr>
          <p:cNvPr id="17" name="Inhaltsplatzhalter 12"/>
          <p:cNvSpPr txBox="1">
            <a:spLocks/>
          </p:cNvSpPr>
          <p:nvPr/>
        </p:nvSpPr>
        <p:spPr>
          <a:xfrm>
            <a:off x="7185810" y="4816990"/>
            <a:ext cx="2468116" cy="1191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Migliorare </a:t>
            </a:r>
            <a:r>
              <a:rPr lang="it-IT" sz="1600" dirty="0" smtClean="0"/>
              <a:t>l’equilibrio</a:t>
            </a:r>
            <a:endParaRPr lang="it-IT" sz="1600" dirty="0"/>
          </a:p>
          <a:p>
            <a:r>
              <a:rPr lang="it-IT" sz="1600" dirty="0"/>
              <a:t>Allenare la forza fisica</a:t>
            </a:r>
          </a:p>
          <a:p>
            <a:r>
              <a:rPr lang="it-IT" sz="1600" dirty="0"/>
              <a:t>Migliorare la coordinazione</a:t>
            </a:r>
          </a:p>
        </p:txBody>
      </p:sp>
      <p:sp>
        <p:nvSpPr>
          <p:cNvPr id="18" name="Inhaltsplatzhalter 12"/>
          <p:cNvSpPr txBox="1">
            <a:spLocks/>
          </p:cNvSpPr>
          <p:nvPr/>
        </p:nvSpPr>
        <p:spPr>
          <a:xfrm>
            <a:off x="3869380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Indurre un </a:t>
            </a:r>
            <a:r>
              <a:rPr lang="it-IT" sz="1600" b="1" dirty="0" smtClean="0"/>
              <a:t>comporta-</a:t>
            </a:r>
            <a:br>
              <a:rPr lang="it-IT" sz="1600" b="1" dirty="0" smtClean="0"/>
            </a:br>
            <a:r>
              <a:rPr lang="it-IT" sz="1600" b="1" dirty="0" smtClean="0"/>
              <a:t>mento </a:t>
            </a:r>
            <a:r>
              <a:rPr lang="it-IT" sz="1600" b="1" dirty="0"/>
              <a:t>favorevole</a:t>
            </a:r>
          </a:p>
        </p:txBody>
      </p:sp>
      <p:sp>
        <p:nvSpPr>
          <p:cNvPr id="19" name="Inhaltsplatzhalter 12"/>
          <p:cNvSpPr txBox="1">
            <a:spLocks/>
          </p:cNvSpPr>
          <p:nvPr/>
        </p:nvSpPr>
        <p:spPr>
          <a:xfrm>
            <a:off x="7185809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/>
              <a:t>Creare condizioni</a:t>
            </a:r>
          </a:p>
          <a:p>
            <a:pPr marL="0" indent="0">
              <a:buNone/>
            </a:pPr>
            <a:r>
              <a:rPr lang="it-IT" sz="1600" b="1" dirty="0"/>
              <a:t>fisiche ottimali</a:t>
            </a:r>
          </a:p>
        </p:txBody>
      </p:sp>
      <p:pic>
        <p:nvPicPr>
          <p:cNvPr id="21" name="Grafik 20" descr="p429m713104_fuer PP.jpg"/>
          <p:cNvPicPr>
            <a:picLocks noChangeAspect="1"/>
          </p:cNvPicPr>
          <p:nvPr/>
        </p:nvPicPr>
        <p:blipFill rotWithShape="1">
          <a:blip r:embed="rId4" cstate="print"/>
          <a:srcRect l="11629" t="-2" r="37681" b="884"/>
          <a:stretch/>
        </p:blipFill>
        <p:spPr>
          <a:xfrm>
            <a:off x="7185809" y="2009985"/>
            <a:ext cx="1869997" cy="26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9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Inciampare e cadere sono le cause </a:t>
            </a:r>
            <a:r>
              <a:rPr lang="it-IT" dirty="0" smtClean="0"/>
              <a:t>d’infortunio </a:t>
            </a:r>
            <a:r>
              <a:rPr lang="it-IT" dirty="0"/>
              <a:t>più frequenti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Ogni anno in Svizzera si infortunano </a:t>
            </a:r>
            <a:r>
              <a:rPr lang="it-IT" dirty="0" err="1"/>
              <a:t>ca</a:t>
            </a:r>
            <a:r>
              <a:rPr lang="it-IT" dirty="0"/>
              <a:t>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190</a:t>
            </a:r>
            <a:r>
              <a:rPr lang="it-IT" spc="-300" dirty="0" smtClean="0"/>
              <a:t> </a:t>
            </a:r>
            <a:r>
              <a:rPr lang="it-IT" dirty="0"/>
              <a:t>000 lavoratori.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dirty="0" smtClean="0"/>
              <a:t>75</a:t>
            </a:r>
            <a:r>
              <a:rPr lang="it-IT" spc="-300" dirty="0"/>
              <a:t> </a:t>
            </a:r>
            <a:r>
              <a:rPr lang="it-IT" dirty="0" smtClean="0"/>
              <a:t>% </a:t>
            </a:r>
            <a:r>
              <a:rPr lang="it-IT" dirty="0"/>
              <a:t>degli infortuni accade allo stesso livello (sul pavimento) e il </a:t>
            </a:r>
            <a:r>
              <a:rPr lang="it-IT" dirty="0" smtClean="0"/>
              <a:t>25</a:t>
            </a:r>
            <a:r>
              <a:rPr lang="it-IT" spc="-300" dirty="0"/>
              <a:t> </a:t>
            </a:r>
            <a:r>
              <a:rPr lang="it-IT" dirty="0" smtClean="0"/>
              <a:t>% </a:t>
            </a:r>
            <a:r>
              <a:rPr lang="it-IT" dirty="0"/>
              <a:t>sulle scale fisse.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Nei mesi invernali (da dicembre a febbraio)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</a:t>
            </a:r>
            <a:r>
              <a:rPr lang="it-IT" dirty="0"/>
              <a:t>cadute in piano sono particolarmente frequenti.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Bastano semplici provvedimenti per ridurre molti infortuni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11" name="Bildplatzhalter 6" descr="Bild2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-100" t="36459" r="1063" b="15022"/>
          <a:stretch/>
        </p:blipFill>
        <p:spPr>
          <a:xfrm>
            <a:off x="6384032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52742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Infortuni in azienda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de-CH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="" xmlns:a16="http://schemas.microsoft.com/office/drawing/2014/main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804802"/>
              </p:ext>
            </p:extLst>
          </p:nvPr>
        </p:nvGraphicFramePr>
        <p:xfrm>
          <a:off x="550863" y="1557338"/>
          <a:ext cx="9145584" cy="3779520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224657">
                  <a:extLst>
                    <a:ext uri="{9D8B030D-6E8A-4147-A177-3AD203B41FA5}">
                      <a16:colId xmlns="" xmlns:a16="http://schemas.microsoft.com/office/drawing/2014/main" val="956904968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1445462497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829963"/>
                    </a:ext>
                  </a:extLst>
                </a:gridCol>
                <a:gridCol w="1584223"/>
              </a:tblGrid>
              <a:tr h="359494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INP</a:t>
                      </a:r>
                      <a:r>
                        <a:rPr lang="en-US" sz="1400" spc="-200" dirty="0" smtClean="0"/>
                        <a:t> 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spc="-200" dirty="0" smtClean="0"/>
                        <a:t> </a:t>
                      </a:r>
                      <a:r>
                        <a:rPr lang="bg-BG" sz="1400" dirty="0" smtClean="0"/>
                        <a:t>IP</a:t>
                      </a:r>
                      <a:endParaRPr lang="en-US" sz="1400" dirty="0" smtClean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Tutti gli infortuni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Cadute per inciampo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Quota delle cadute per inciampo sul totale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Costi di tutti gli infortuni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Costi di tutti gli infortuni</a:t>
                      </a: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INP e IP</a:t>
                      </a:r>
                      <a:endParaRPr lang="de-C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IP</a:t>
                      </a:r>
                    </a:p>
                    <a:p>
                      <a:endParaRPr lang="de-CH" sz="1400" dirty="0" smtClean="0"/>
                    </a:p>
                    <a:p>
                      <a:endParaRPr lang="de-CH" sz="1400" dirty="0" smtClean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INP</a:t>
                      </a:r>
                    </a:p>
                    <a:p>
                      <a:endParaRPr lang="de-CH" sz="1400" dirty="0" smtClean="0"/>
                    </a:p>
                    <a:p>
                      <a:endParaRPr lang="de-CH" sz="1400" dirty="0" smtClean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7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Guardare il filmato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8</a:t>
            </a:fld>
            <a:endParaRPr lang="de-CH" dirty="0"/>
          </a:p>
        </p:txBody>
      </p:sp>
      <p:pic>
        <p:nvPicPr>
          <p:cNvPr id="8" name="Bildplatzhalter 5" descr="Film unten Schuh binden.jpg"/>
          <p:cNvPicPr>
            <a:picLocks noChangeAspect="1"/>
          </p:cNvPicPr>
          <p:nvPr/>
        </p:nvPicPr>
        <p:blipFill rotWithShape="1">
          <a:blip r:embed="rId3" cstate="print"/>
          <a:srcRect t="17676" b="17894"/>
          <a:stretch/>
        </p:blipFill>
        <p:spPr>
          <a:xfrm>
            <a:off x="551384" y="1556792"/>
            <a:ext cx="11089232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Segni lasciati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Benvenuti alla «caccia alle trappole»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9</a:t>
            </a:fld>
            <a:endParaRPr lang="de-CH" dirty="0"/>
          </a:p>
        </p:txBody>
      </p:sp>
      <p:pic>
        <p:nvPicPr>
          <p:cNvPr id="8" name="Bildplatzhalter 3" descr="Film unten Ende Film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17617" b="13095"/>
          <a:stretch/>
        </p:blipFill>
        <p:spPr>
          <a:xfrm>
            <a:off x="550863" y="1628774"/>
            <a:ext cx="11641137" cy="4537076"/>
          </a:xfrm>
        </p:spPr>
      </p:pic>
    </p:spTree>
    <p:extLst>
      <p:ext uri="{BB962C8B-B14F-4D97-AF65-F5344CB8AC3E}">
        <p14:creationId xmlns:p14="http://schemas.microsoft.com/office/powerpoint/2010/main" val="2703400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esentazione nuova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It_Ver 1.2.potx" id="{0DCE421E-E696-41F0-96DD-387FEDF212FE}" vid="{AA3C8DD4-4C9A-4666-B870-A3EBB23471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Presentazione nuova 16x9_Muster.potx</Template>
  <TotalTime>0</TotalTime>
  <Words>803</Words>
  <Application>Microsoft Office PowerPoint</Application>
  <PresentationFormat>Breitbild</PresentationFormat>
  <Paragraphs>167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 Presentazione nuova 16x9_Muster</vt:lpstr>
      <vt:lpstr>Benvenuti alla «caccia alle trappole»</vt:lpstr>
      <vt:lpstr>Programma dei prossimi 60 minuti</vt:lpstr>
      <vt:lpstr>Obiettivi dell’incontro odierno</vt:lpstr>
      <vt:lpstr>Esperienze vissute</vt:lpstr>
      <vt:lpstr>Evitare gli infortuni da caduta in piano: possibilità a tre livelli</vt:lpstr>
      <vt:lpstr>Inciampare e cadere sono le cause d’infortunio più frequenti</vt:lpstr>
      <vt:lpstr>Infortuni in azienda</vt:lpstr>
      <vt:lpstr>Guardare il filmato</vt:lpstr>
      <vt:lpstr>Segni lasciati</vt:lpstr>
      <vt:lpstr>Iniziare la «battuta di caccia» e fotografare le «trappole»</vt:lpstr>
      <vt:lpstr>I percorsi di caccia e i compiti</vt:lpstr>
      <vt:lpstr>Mostrare le immagini scattate durante la «caccia alle trappole».</vt:lpstr>
      <vt:lpstr>Notificare le «trappole» </vt:lpstr>
      <vt:lpstr>Come valutate le «trappole» che possono provocare cadute a casa?</vt:lpstr>
      <vt:lpstr>Insegnamenti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cp:lastModifiedBy>Huber-Brun Susan (HBU)</cp:lastModifiedBy>
  <cp:revision>51</cp:revision>
  <dcterms:created xsi:type="dcterms:W3CDTF">2018-01-15T09:56:44Z</dcterms:created>
  <dcterms:modified xsi:type="dcterms:W3CDTF">2018-03-28T06:45:15Z</dcterms:modified>
</cp:coreProperties>
</file>