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69" r:id="rId3"/>
    <p:sldId id="302" r:id="rId4"/>
    <p:sldId id="262" r:id="rId5"/>
    <p:sldId id="303" r:id="rId6"/>
    <p:sldId id="304" r:id="rId7"/>
    <p:sldId id="305" r:id="rId8"/>
    <p:sldId id="272" r:id="rId9"/>
    <p:sldId id="306" r:id="rId10"/>
    <p:sldId id="307" r:id="rId11"/>
    <p:sldId id="308" r:id="rId12"/>
    <p:sldId id="270" r:id="rId13"/>
  </p:sldIdLst>
  <p:sldSz cx="12192000" cy="6858000"/>
  <p:notesSz cx="6858000" cy="9144000"/>
  <p:custDataLst>
    <p:tags r:id="rId16"/>
  </p:custData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3840" userDrawn="1">
          <p15:clr>
            <a:srgbClr val="A4A3A4"/>
          </p15:clr>
        </p15:guide>
        <p15:guide id="3" orient="horz" pos="37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3B3"/>
    <a:srgbClr val="80DCE7"/>
    <a:srgbClr val="FFC180"/>
    <a:srgbClr val="F2F2F2"/>
    <a:srgbClr val="00B8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251B765-F91A-4008-8DD1-53D880B8B698}">
  <a:tblStyle styleId="{8251B765-F91A-4008-8DD1-53D880B8B698}" styleName="SUVA">
    <a:tblBg>
      <a:effect>
        <a:effectLst/>
      </a:effect>
    </a:tblBg>
    <a:wholeTbl>
      <a:tcTxStyle b="off" i="off">
        <a:fontRef idx="minor"/>
        <a:schemeClr val="tx1"/>
      </a:tcTxStyle>
      <a:tcStyle>
        <a:tcBdr>
          <a:left>
            <a:ln>
              <a:noFill/>
            </a:ln>
          </a:left>
          <a:right>
            <a:ln>
              <a:noFill/>
            </a:ln>
          </a:right>
          <a:top>
            <a:ln w="2117" cap="flat" cmpd="sng" algn="ctr">
              <a:solidFill>
                <a:schemeClr val="dk1"/>
              </a:solidFill>
              <a:prstDash val="solid"/>
            </a:ln>
          </a:top>
          <a:bottom>
            <a:ln w="2117" cap="flat" cmpd="sng" algn="ctr">
              <a:solidFill>
                <a:schemeClr val="dk1"/>
              </a:solidFill>
              <a:prstDash val="solid"/>
            </a:ln>
          </a:bottom>
          <a:insideH>
            <a:ln w="2117" cap="flat" cmpd="sng" algn="ctr">
              <a:solidFill>
                <a:schemeClr val="dk1"/>
              </a:solidFill>
              <a:prstDash val="solid"/>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accent1"/>
      </a:tcTxStyle>
      <a:tcStyle>
        <a:tcBdr>
          <a:left>
            <a:ln>
              <a:noFill/>
            </a:ln>
          </a:left>
          <a:right>
            <a:ln>
              <a:noFill/>
            </a:ln>
          </a:right>
          <a:top>
            <a:ln w="2117" cap="flat" cmpd="sng" algn="ctr">
              <a:solidFill>
                <a:schemeClr val="dk2"/>
              </a:solidFill>
              <a:prstDash val="solid"/>
            </a:ln>
          </a:top>
          <a:bottom>
            <a:ln w="12700" cap="flat" cmpd="sng" algn="ctr">
              <a:solidFill>
                <a:schemeClr val="accent1"/>
              </a:solidFill>
              <a:prstDash val="solid"/>
            </a:ln>
          </a:bottom>
          <a:insideH>
            <a:ln>
              <a:noFill/>
            </a:ln>
          </a:insideH>
          <a:insideV>
            <a:ln>
              <a:noFill/>
            </a:ln>
          </a:insideV>
          <a:tl2br>
            <a:ln>
              <a:noFill/>
            </a:ln>
          </a:tl2br>
          <a:tr2bl>
            <a:ln>
              <a:noFill/>
            </a:ln>
          </a:tr2bl>
        </a:tcBdr>
        <a:fill>
          <a:noFill/>
        </a:fill>
      </a:tcStyle>
    </a:lastRow>
    <a:firstRow>
      <a:tcTxStyle b="on" i="off">
        <a:fontRef idx="minor"/>
        <a:schemeClr val="dk2"/>
      </a:tcTxStyle>
      <a:tcStyle>
        <a:tcBdr>
          <a:left>
            <a:ln>
              <a:noFill/>
            </a:ln>
          </a:left>
          <a:right>
            <a:ln>
              <a:noFill/>
            </a:ln>
          </a:right>
          <a:top>
            <a:ln>
              <a:noFill/>
            </a:ln>
          </a:top>
          <a:bottom>
            <a:ln w="8466" cap="flat" cmpd="sng" algn="ctr">
              <a:solidFill>
                <a:schemeClr val="dk2"/>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35318" autoAdjust="0"/>
  </p:normalViewPr>
  <p:slideViewPr>
    <p:cSldViewPr showGuides="1">
      <p:cViewPr varScale="1">
        <p:scale>
          <a:sx n="46" d="100"/>
          <a:sy n="46" d="100"/>
        </p:scale>
        <p:origin x="3036" y="42"/>
      </p:cViewPr>
      <p:guideLst>
        <p:guide orient="horz" pos="1207"/>
        <p:guide pos="3840"/>
        <p:guide orient="horz" pos="3702"/>
      </p:guideLst>
    </p:cSldViewPr>
  </p:slideViewPr>
  <p:outlineViewPr>
    <p:cViewPr>
      <p:scale>
        <a:sx n="33" d="100"/>
        <a:sy n="33" d="100"/>
      </p:scale>
      <p:origin x="0" y="0"/>
    </p:cViewPr>
  </p:outlineViewPr>
  <p:notesTextViewPr>
    <p:cViewPr>
      <p:scale>
        <a:sx n="1" d="1"/>
        <a:sy n="1" d="1"/>
      </p:scale>
      <p:origin x="0" y="-288"/>
    </p:cViewPr>
  </p:notesTextViewPr>
  <p:sorterViewPr>
    <p:cViewPr>
      <p:scale>
        <a:sx n="100" d="100"/>
        <a:sy n="100" d="100"/>
      </p:scale>
      <p:origin x="0" y="-7431"/>
    </p:cViewPr>
  </p:sorterViewPr>
  <p:notesViewPr>
    <p:cSldViewPr showGuides="1">
      <p:cViewPr varScale="1">
        <p:scale>
          <a:sx n="99" d="100"/>
          <a:sy n="99" d="100"/>
        </p:scale>
        <p:origin x="35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E676F6-F7FF-45A3-A2C3-7594A19EC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835B9F-2446-4DD8-882A-74B42C5171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7F81F-703A-486A-ABDB-8FD28DBE1C96}" type="datetimeFigureOut">
              <a:rPr lang="en-US" smtClean="0"/>
              <a:t>9/19/2018</a:t>
            </a:fld>
            <a:endParaRPr lang="en-US"/>
          </a:p>
        </p:txBody>
      </p:sp>
      <p:sp>
        <p:nvSpPr>
          <p:cNvPr id="4" name="Footer Placeholder 3">
            <a:extLst>
              <a:ext uri="{FF2B5EF4-FFF2-40B4-BE49-F238E27FC236}">
                <a16:creationId xmlns:a16="http://schemas.microsoft.com/office/drawing/2014/main" id="{433A8080-C5E6-4CAA-8935-D6036BF2D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D33C99-2A73-4EF0-A4C6-4C899BEF7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14E94-0214-4629-B180-35145CB53D16}" type="slidenum">
              <a:rPr lang="en-US" smtClean="0"/>
              <a:t>‹Nr.›</a:t>
            </a:fld>
            <a:endParaRPr lang="en-US"/>
          </a:p>
        </p:txBody>
      </p:sp>
    </p:spTree>
    <p:extLst>
      <p:ext uri="{BB962C8B-B14F-4D97-AF65-F5344CB8AC3E}">
        <p14:creationId xmlns:p14="http://schemas.microsoft.com/office/powerpoint/2010/main" val="70770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C7CC5-2BF5-4715-A2D9-EB8D14F8111B}" type="datetimeFigureOut">
              <a:rPr lang="en-US" smtClean="0"/>
              <a:t>9/19/2018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98EF2-3FE4-4244-93B5-BDDBC036C6E0}" type="slidenum">
              <a:rPr lang="en-US" smtClean="0"/>
              <a:t>‹Nr.›</a:t>
            </a:fld>
            <a:endParaRPr lang="en-US"/>
          </a:p>
        </p:txBody>
      </p:sp>
    </p:spTree>
    <p:extLst>
      <p:ext uri="{BB962C8B-B14F-4D97-AF65-F5344CB8AC3E}">
        <p14:creationId xmlns:p14="http://schemas.microsoft.com/office/powerpoint/2010/main" val="97310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1800" b="1" dirty="0">
                <a:latin typeface="Arial" panose="020B0604020202020204" pitchFamily="34" charset="0"/>
                <a:cs typeface="Arial" panose="020B0604020202020204" pitchFamily="34" charset="0"/>
              </a:rPr>
              <a:t>Exemple de programme possible (env. 50 min)</a:t>
            </a:r>
          </a:p>
          <a:p>
            <a:endParaRPr lang="fr-FR" dirty="0"/>
          </a:p>
          <a:p>
            <a:endParaRPr lang="fr-FR" dirty="0"/>
          </a:p>
          <a:p>
            <a:r>
              <a:rPr lang="fr-FR" dirty="0"/>
              <a:t>Choisir une personne qualifiée pour la présentation de l’action et disposant de bonnes aptitudes communicationnelles.</a:t>
            </a:r>
            <a:br>
              <a:rPr lang="fr-FR" dirty="0"/>
            </a:br>
            <a:endParaRPr lang="fr-FR" dirty="0"/>
          </a:p>
          <a:p>
            <a:r>
              <a:rPr lang="fr-FR" b="1" dirty="0"/>
              <a:t>Introduction</a:t>
            </a:r>
          </a:p>
          <a:p>
            <a:r>
              <a:rPr lang="fr-FR" dirty="0"/>
              <a:t>- Les participants donnent des exemples de situations où ils sont tombés. </a:t>
            </a:r>
          </a:p>
          <a:p>
            <a:r>
              <a:rPr lang="fr-FR" dirty="0"/>
              <a:t>- Noter les principales causes d’accidents sur le flip-chart. </a:t>
            </a:r>
            <a:br>
              <a:rPr lang="fr-FR" dirty="0"/>
            </a:br>
            <a:endParaRPr lang="fr-FR" dirty="0"/>
          </a:p>
          <a:p>
            <a:r>
              <a:rPr lang="fr-FR" b="1" dirty="0"/>
              <a:t>Présentations des faits et chiffres </a:t>
            </a:r>
          </a:p>
          <a:p>
            <a:r>
              <a:rPr lang="fr-FR" dirty="0"/>
              <a:t>- Faire prendre conscience de la gravité et de la fréquence des chutes et faux pas. </a:t>
            </a:r>
          </a:p>
          <a:p>
            <a:r>
              <a:rPr lang="fr-FR" dirty="0"/>
              <a:t>- Env. un tiers des chutes et faux pas sont dus à un trébuchement ou à une glissade. Deux tiers de ces accidents se produisent de plain-pied. Dans notre entreprise, nous enregistrons env. x accidents dus à des chutes coûtant x francs en moyenne par an. </a:t>
            </a:r>
          </a:p>
          <a:p>
            <a:pPr marL="0" indent="0">
              <a:buFontTx/>
              <a:buNone/>
            </a:pPr>
            <a:endParaRPr lang="fr-FR" dirty="0"/>
          </a:p>
          <a:p>
            <a:r>
              <a:rPr lang="fr-FR" b="1" dirty="0"/>
              <a:t>Projection du film «En bas» </a:t>
            </a:r>
          </a:p>
          <a:p>
            <a:endParaRPr lang="fr-FR" b="1" dirty="0"/>
          </a:p>
          <a:p>
            <a:r>
              <a:rPr lang="fr-FR" b="1" dirty="0"/>
              <a:t>Réactions des spectateurs </a:t>
            </a:r>
          </a:p>
          <a:p>
            <a:r>
              <a:rPr lang="fr-FR" dirty="0"/>
              <a:t>- Ce film est-il réaliste? Si oui, pourquoi? </a:t>
            </a:r>
          </a:p>
          <a:p>
            <a:r>
              <a:rPr lang="fr-FR" dirty="0"/>
              <a:t>- Quels risques de chute avez-vous reconnus? </a:t>
            </a:r>
          </a:p>
          <a:p>
            <a:r>
              <a:rPr lang="fr-FR" dirty="0"/>
              <a:t>- Connaissez-vous des situations semblables (chez vous ou sur le chemin du travail)? </a:t>
            </a:r>
            <a:br>
              <a:rPr lang="fr-FR" dirty="0"/>
            </a:br>
            <a:endParaRPr lang="fr-FR" dirty="0"/>
          </a:p>
          <a:p>
            <a:r>
              <a:rPr lang="fr-FR" b="1" dirty="0"/>
              <a:t>Analyse des causes en petits groupes</a:t>
            </a:r>
          </a:p>
          <a:p>
            <a:r>
              <a:rPr lang="fr-FR" dirty="0"/>
              <a:t>- Quelle est la situation dans votre entreprise? Pourrait-on éliminer certains risques de chute? </a:t>
            </a:r>
          </a:p>
          <a:p>
            <a:r>
              <a:rPr lang="fr-FR" dirty="0"/>
              <a:t>- Quelle est la situation chez vous? </a:t>
            </a:r>
          </a:p>
          <a:p>
            <a:r>
              <a:rPr lang="fr-FR" dirty="0"/>
              <a:t>- Quelles sont les causes possibles des chutes? </a:t>
            </a:r>
            <a:br>
              <a:rPr lang="fr-FR" dirty="0"/>
            </a:br>
            <a:endParaRPr lang="fr-FR" dirty="0"/>
          </a:p>
          <a:p>
            <a:r>
              <a:rPr lang="fr-FR" b="1" dirty="0"/>
              <a:t>Liste et analyse des réponses en plénum </a:t>
            </a:r>
          </a:p>
          <a:p>
            <a:r>
              <a:rPr lang="fr-FR" dirty="0"/>
              <a:t>- Donner des exemples de causes de chutes et faux pas. </a:t>
            </a:r>
          </a:p>
          <a:p>
            <a:r>
              <a:rPr lang="fr-FR" dirty="0"/>
              <a:t>- Causes techniques: revêtements de sols endommagés, sols glissants, chaussures inappropriées, absence de main courante, etc. </a:t>
            </a:r>
          </a:p>
          <a:p>
            <a:r>
              <a:rPr lang="fr-FR" dirty="0"/>
              <a:t>- Causes organisationnelles: stress, désordre, etc. </a:t>
            </a:r>
            <a:br>
              <a:rPr lang="fr-FR" dirty="0"/>
            </a:br>
            <a:endParaRPr lang="fr-FR" dirty="0"/>
          </a:p>
          <a:p>
            <a:r>
              <a:rPr lang="fr-FR" b="1" dirty="0"/>
              <a:t>Rébus en images </a:t>
            </a:r>
          </a:p>
          <a:p>
            <a:r>
              <a:rPr lang="fr-FR" dirty="0"/>
              <a:t>- Les collaborateurs répondent aux questions du rébus «Juste ou faux» (à condition que les organisateurs aient préalablement commandé les documents nécessaires à cet effet</a:t>
            </a:r>
            <a:r>
              <a:rPr lang="fr-FR"/>
              <a:t>). </a:t>
            </a:r>
            <a:br>
              <a:rPr lang="fr-FR"/>
            </a:br>
            <a:endParaRPr lang="fr-FR" dirty="0"/>
          </a:p>
          <a:p>
            <a:r>
              <a:rPr lang="fr-FR" b="1" dirty="0"/>
              <a:t>Conclusion </a:t>
            </a:r>
          </a:p>
          <a:p>
            <a:r>
              <a:rPr lang="fr-FR" dirty="0"/>
              <a:t>- Inviter les collaborateurs à éliminer les situations à risque ou à les annoncer à la personne chargée de la prévention des chutes et faux pas. Si un responsable n’a pas encore été </a:t>
            </a:r>
            <a:br>
              <a:rPr lang="fr-FR" dirty="0"/>
            </a:br>
            <a:r>
              <a:rPr lang="fr-FR" dirty="0"/>
              <a:t>nommé, profiter de l’occasion pour le faire. </a:t>
            </a:r>
            <a:br>
              <a:rPr lang="fr-FR" dirty="0"/>
            </a:br>
            <a:endParaRPr lang="de-CH" dirty="0"/>
          </a:p>
        </p:txBody>
      </p:sp>
      <p:sp>
        <p:nvSpPr>
          <p:cNvPr id="4" name="Foliennummernplatzhalter 3"/>
          <p:cNvSpPr>
            <a:spLocks noGrp="1"/>
          </p:cNvSpPr>
          <p:nvPr>
            <p:ph type="sldNum" sz="quarter" idx="10"/>
          </p:nvPr>
        </p:nvSpPr>
        <p:spPr/>
        <p:txBody>
          <a:bodyPr/>
          <a:lstStyle/>
          <a:p>
            <a:fld id="{7A598EF2-3FE4-4244-93B5-BDDBC036C6E0}" type="slidenum">
              <a:rPr lang="en-US" smtClean="0"/>
              <a:t>2</a:t>
            </a:fld>
            <a:endParaRPr lang="en-US"/>
          </a:p>
        </p:txBody>
      </p:sp>
    </p:spTree>
    <p:extLst>
      <p:ext uri="{BB962C8B-B14F-4D97-AF65-F5344CB8AC3E}">
        <p14:creationId xmlns:p14="http://schemas.microsoft.com/office/powerpoint/2010/main" val="250281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a:t>Définir avant le cours le pourcentage de réduction des accidents dus aux chutes et faux pas visé par l'entreprise. </a:t>
            </a:r>
            <a:endParaRPr lang="de-CH" dirty="0"/>
          </a:p>
          <a:p>
            <a:endParaRPr lang="de-CH" dirty="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3</a:t>
            </a:fld>
            <a:endParaRPr lang="en-US"/>
          </a:p>
        </p:txBody>
      </p:sp>
    </p:spTree>
    <p:extLst>
      <p:ext uri="{BB962C8B-B14F-4D97-AF65-F5344CB8AC3E}">
        <p14:creationId xmlns:p14="http://schemas.microsoft.com/office/powerpoint/2010/main" val="348011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a:t>Demander aux participants de raconter leurs expériences. </a:t>
            </a:r>
            <a:endParaRPr lang="de-CH" dirty="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4</a:t>
            </a:fld>
            <a:endParaRPr lang="en-US"/>
          </a:p>
        </p:txBody>
      </p:sp>
    </p:spTree>
    <p:extLst>
      <p:ext uri="{BB962C8B-B14F-4D97-AF65-F5344CB8AC3E}">
        <p14:creationId xmlns:p14="http://schemas.microsoft.com/office/powerpoint/2010/main" val="131149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Complétez le transparent avec la statistique des accidents de l'entreprise. </a:t>
            </a:r>
          </a:p>
          <a:p>
            <a:endParaRPr lang="de-CH"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H" kern="1200" dirty="0">
                <a:solidFill>
                  <a:schemeClr val="tx1"/>
                </a:solidFill>
                <a:latin typeface="+mn-lt"/>
                <a:ea typeface="+mn-ea"/>
                <a:cs typeface="+mn-cs"/>
              </a:rPr>
              <a:t>En Suisse, les chutes et faux pas constituent la cause d'accident la plus fréquente. Chaque année, plus de 165 000 assurés LAA se blessent en trébuchant ou en tombant, ce qui représente environ 60 000 accidents professionnels et 105 000 accidents dans le cadre des loisirs. </a:t>
            </a:r>
          </a:p>
          <a:p>
            <a:endParaRPr lang="de-CH" baseline="0" dirty="0"/>
          </a:p>
          <a:p>
            <a:pPr>
              <a:spcAft>
                <a:spcPts val="600"/>
              </a:spcAft>
            </a:pPr>
            <a:r>
              <a:rPr lang="fr-CH" dirty="0"/>
              <a:t>Les accidents dus aux chutes et faux pas sont des accidents qui coûtent cher en moyenne et génèrent des coûts indirects élevés pour l'entreprise (redistribuer le travail, chercher des remplaçants, heures supplémentaires, etc.). </a:t>
            </a:r>
          </a:p>
          <a:p>
            <a:r>
              <a:rPr lang="fr-CH" dirty="0"/>
              <a:t>Selon la branche considérée, ces coûts indirects sont entre une fois et demie et cinq fois plus élevés que les coûts directs (prestations d'assurance: voir ci-dessus).</a:t>
            </a:r>
          </a:p>
          <a:p>
            <a:endParaRPr lang="de-CH" dirty="0"/>
          </a:p>
          <a:p>
            <a:endParaRPr lang="de-CH" dirty="0"/>
          </a:p>
          <a:p>
            <a:endParaRPr lang="de-CH" dirty="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7</a:t>
            </a:fld>
            <a:endParaRPr lang="en-US"/>
          </a:p>
        </p:txBody>
      </p:sp>
    </p:spTree>
    <p:extLst>
      <p:ext uri="{BB962C8B-B14F-4D97-AF65-F5344CB8AC3E}">
        <p14:creationId xmlns:p14="http://schemas.microsoft.com/office/powerpoint/2010/main" val="47811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a:t>Assombrissez la pièce pour créer une ambiance de salle de cinéma. </a:t>
            </a:r>
            <a:endParaRPr lang="de-CH" dirty="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8</a:t>
            </a:fld>
            <a:endParaRPr lang="en-US"/>
          </a:p>
        </p:txBody>
      </p:sp>
    </p:spTree>
    <p:extLst>
      <p:ext uri="{BB962C8B-B14F-4D97-AF65-F5344CB8AC3E}">
        <p14:creationId xmlns:p14="http://schemas.microsoft.com/office/powerpoint/2010/main" val="108022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a:t>Les participants forment des groupes de quatre personnes pour répondre aux questions. Dites aux participants que chaque groupe présentera ses conclusions en plénum à la fin de la discussion. La discussion dure une dizaine de minutes. </a:t>
            </a:r>
            <a:endParaRPr lang="de-CH" dirty="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9</a:t>
            </a:fld>
            <a:endParaRPr lang="en-US"/>
          </a:p>
        </p:txBody>
      </p:sp>
    </p:spTree>
    <p:extLst>
      <p:ext uri="{BB962C8B-B14F-4D97-AF65-F5344CB8AC3E}">
        <p14:creationId xmlns:p14="http://schemas.microsoft.com/office/powerpoint/2010/main" val="413167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a:t>Demander le nom de la personne responsable du service d'annonce avant le cours et se faire expliquer la procédure prévue. </a:t>
            </a:r>
            <a:endParaRPr lang="de-CH" dirty="0"/>
          </a:p>
          <a:p>
            <a:endParaRPr lang="de-CH" dirty="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11</a:t>
            </a:fld>
            <a:endParaRPr lang="en-US"/>
          </a:p>
        </p:txBody>
      </p:sp>
    </p:spTree>
    <p:extLst>
      <p:ext uri="{BB962C8B-B14F-4D97-AF65-F5344CB8AC3E}">
        <p14:creationId xmlns:p14="http://schemas.microsoft.com/office/powerpoint/2010/main" val="51121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t>Quels messages les participants ont-ils retenus? </a:t>
            </a:r>
          </a:p>
          <a:p>
            <a:r>
              <a:rPr lang="fr-CH" dirty="0"/>
              <a:t>A quoi feront-ils particulièrement attention? </a:t>
            </a:r>
          </a:p>
          <a:p>
            <a:r>
              <a:rPr lang="fr-CH" dirty="0"/>
              <a:t>Ont-ils pris des bonnes résolutions? </a:t>
            </a:r>
          </a:p>
          <a:p>
            <a:r>
              <a:rPr lang="fr-CH" dirty="0"/>
              <a:t>Comment chacun peut-il contribuer à la réalisation de l'objectif? </a:t>
            </a:r>
            <a:endParaRPr lang="de-CH" dirty="0"/>
          </a:p>
          <a:p>
            <a:endParaRPr lang="de-DE" dirty="0"/>
          </a:p>
        </p:txBody>
      </p:sp>
      <p:sp>
        <p:nvSpPr>
          <p:cNvPr id="4" name="Foliennummernplatzhalter 3"/>
          <p:cNvSpPr>
            <a:spLocks noGrp="1"/>
          </p:cNvSpPr>
          <p:nvPr>
            <p:ph type="sldNum" sz="quarter" idx="10"/>
          </p:nvPr>
        </p:nvSpPr>
        <p:spPr/>
        <p:txBody>
          <a:bodyPr/>
          <a:lstStyle/>
          <a:p>
            <a:fld id="{7A598EF2-3FE4-4244-93B5-BDDBC036C6E0}" type="slidenum">
              <a:rPr lang="en-US" smtClean="0"/>
              <a:t>12</a:t>
            </a:fld>
            <a:endParaRPr lang="en-US"/>
          </a:p>
        </p:txBody>
      </p:sp>
    </p:spTree>
    <p:extLst>
      <p:ext uri="{BB962C8B-B14F-4D97-AF65-F5344CB8AC3E}">
        <p14:creationId xmlns:p14="http://schemas.microsoft.com/office/powerpoint/2010/main" val="4183071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avec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9145016" cy="1152128"/>
          </a:xfrm>
        </p:spPr>
        <p:txBody>
          <a:bodyPr anchor="b"/>
          <a:lstStyle>
            <a:lvl1pPr algn="l">
              <a:lnSpc>
                <a:spcPct val="90000"/>
              </a:lnSpc>
              <a:defRPr sz="3600"/>
            </a:lvl1pPr>
          </a:lstStyle>
          <a:p>
            <a:r>
              <a:rPr lang="de-CH"/>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9145016"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Master-Untertitelformat bearbeiten</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r>
              <a:rPr lang="de-CH"/>
              <a:t>Bild auf Platzhalter ziehen oder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8763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24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19.09.2018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6FBE615-59AB-43FA-AD56-B2490B7B2CB2}"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5446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24 pt) - étro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19.09.2018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7E028A22-EC16-43A5-B316-945CD9971D9A}" type="slidenum">
              <a:rPr lang="de-CH" smtClean="0"/>
              <a:pPr/>
              <a:t>‹Nr.›</a:t>
            </a:fld>
            <a:endParaRPr lang="de-CH" dirty="0"/>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187399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section (blan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lvl1pPr>
          </a:lstStyle>
          <a:p>
            <a:r>
              <a:rPr lang="de-CH"/>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p>
            <a:fld id="{51895C78-CED8-4E2D-A77E-844F8CC4593D}" type="datetime1">
              <a:rPr lang="de-CH" smtClean="0"/>
              <a:t>19.09.2018</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p>
            <a:fld id="{09EDB04E-74A2-4A0D-967A-E14B7EA8D983}" type="slidenum">
              <a:rPr lang="de-CH" smtClean="0"/>
              <a:pPr/>
              <a:t>‹Nr.›</a:t>
            </a:fld>
            <a:endParaRPr lang="de-CH" dirty="0"/>
          </a:p>
        </p:txBody>
      </p:sp>
    </p:spTree>
    <p:extLst>
      <p:ext uri="{BB962C8B-B14F-4D97-AF65-F5344CB8AC3E}">
        <p14:creationId xmlns:p14="http://schemas.microsoft.com/office/powerpoint/2010/main" val="348355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de section (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CH"/>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19.09.2018</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5F57451D-4E66-4E74-B1E0-6A7594FFE79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5986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de section (ble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CH"/>
              <a:t>Mastertitelformat bearbeiten</a:t>
            </a:r>
            <a:endParaRPr lang="de-CH" dirty="0"/>
          </a:p>
        </p:txBody>
      </p:sp>
      <p:sp>
        <p:nvSpPr>
          <p:cNvPr id="4" name="Date Placeholder 3">
            <a:extLst>
              <a:ext uri="{FF2B5EF4-FFF2-40B4-BE49-F238E27FC236}">
                <a16:creationId xmlns:a16="http://schemas.microsoft.com/office/drawing/2014/main" id="{661A96D8-0BD4-4C4C-AF61-3B33D8464984}"/>
              </a:ext>
            </a:extLst>
          </p:cNvPr>
          <p:cNvSpPr>
            <a:spLocks noGrp="1"/>
          </p:cNvSpPr>
          <p:nvPr>
            <p:ph type="dt" sz="half" idx="10"/>
          </p:nvPr>
        </p:nvSpPr>
        <p:spPr/>
        <p:txBody>
          <a:bodyPr/>
          <a:lstStyle>
            <a:lvl1pPr>
              <a:defRPr>
                <a:solidFill>
                  <a:schemeClr val="bg1"/>
                </a:solidFill>
              </a:defRPr>
            </a:lvl1pPr>
          </a:lstStyle>
          <a:p>
            <a:fld id="{51895C78-CED8-4E2D-A77E-844F8CC4593D}" type="datetime1">
              <a:rPr lang="de-CH" smtClean="0"/>
              <a:pPr/>
              <a:t>19.09.2018</a:t>
            </a:fld>
            <a:endParaRPr lang="de-CH" dirty="0"/>
          </a:p>
        </p:txBody>
      </p:sp>
      <p:sp>
        <p:nvSpPr>
          <p:cNvPr id="5" name="Footer Placeholder 4">
            <a:extLst>
              <a:ext uri="{FF2B5EF4-FFF2-40B4-BE49-F238E27FC236}">
                <a16:creationId xmlns:a16="http://schemas.microsoft.com/office/drawing/2014/main" id="{71390032-627B-419F-A984-806F4AE6F2DE}"/>
              </a:ext>
            </a:extLst>
          </p:cNvPr>
          <p:cNvSpPr>
            <a:spLocks noGrp="1"/>
          </p:cNvSpPr>
          <p:nvPr>
            <p:ph type="ftr" sz="quarter" idx="11"/>
          </p:nvPr>
        </p:nvSpPr>
        <p:spPr/>
        <p:txBody>
          <a:bodyPr/>
          <a:lstStyle>
            <a:lvl1pPr>
              <a:defRPr>
                <a:solidFill>
                  <a:schemeClr val="bg1"/>
                </a:solidFill>
              </a:defRPr>
            </a:lvl1p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89CC7D19-2849-4174-911F-D6D1028FF934}"/>
              </a:ext>
            </a:extLst>
          </p:cNvPr>
          <p:cNvSpPr>
            <a:spLocks noGrp="1"/>
          </p:cNvSpPr>
          <p:nvPr>
            <p:ph type="sldNum" sz="quarter" idx="12"/>
          </p:nvPr>
        </p:nvSpPr>
        <p:spPr/>
        <p:txBody>
          <a:bodyPr/>
          <a:lstStyle>
            <a:lvl1pPr>
              <a:defRPr>
                <a:solidFill>
                  <a:schemeClr val="bg1"/>
                </a:solidFill>
              </a:defRPr>
            </a:lvl1pPr>
          </a:lstStyle>
          <a:p>
            <a:fld id="{139F98D0-71E7-43F5-BAC0-8CEC7D1F1CAC}" type="slidenum">
              <a:rPr lang="de-CH" smtClean="0"/>
              <a:pPr/>
              <a:t>‹Nr.›</a:t>
            </a:fld>
            <a:endParaRPr lang="de-CH" dirty="0"/>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23376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5B65F90-CB8F-4C63-AE2B-73BBDDDDDEFF}"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dirty="0"/>
              <a:t>Mention de la </a:t>
            </a:r>
            <a:r>
              <a:rPr lang="de-CH" dirty="0" err="1"/>
              <a:t>source</a:t>
            </a:r>
            <a:endParaRPr lang="de-CH" dirty="0"/>
          </a:p>
        </p:txBody>
      </p:sp>
      <p:sp>
        <p:nvSpPr>
          <p:cNvPr id="10" name="Text Placeholder 8">
            <a:extLst>
              <a:ext uri="{FF2B5EF4-FFF2-40B4-BE49-F238E27FC236}">
                <a16:creationId xmlns:a16="http://schemas.microsoft.com/office/drawing/2014/main" id="{BE9C04B6-EBA7-4B56-9795-C52254F82918}"/>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94966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lvl1pPr>
              <a:lnSpc>
                <a:spcPct val="100000"/>
              </a:lnSpc>
              <a:spcBef>
                <a:spcPts val="0"/>
              </a:spcBef>
              <a:defRPr sz="1600"/>
            </a:lvl1pPr>
            <a:lvl2pPr>
              <a:defRPr sz="1600"/>
            </a:lvl2pPr>
            <a:lvl3pPr>
              <a:defRPr sz="1600"/>
            </a:lvl3pPr>
            <a:lvl4pPr>
              <a:defRPr sz="1600"/>
            </a:lvl4pPr>
            <a:lvl5pPr>
              <a:defRPr sz="1600"/>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lvl1pPr>
              <a:spcBef>
                <a:spcPts val="0"/>
              </a:spcBef>
              <a:defRPr sz="1600"/>
            </a:lvl1pPr>
            <a:lvl2pPr>
              <a:defRPr sz="1600"/>
            </a:lvl2pPr>
            <a:lvl3pPr>
              <a:defRPr sz="1600"/>
            </a:lvl3pPr>
            <a:lvl4pPr>
              <a:defRPr sz="1600"/>
            </a:lvl4pPr>
            <a:lvl5pPr>
              <a:defRPr sz="1600"/>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9D6272DC-1DD4-4C31-841F-2D9D77224C99}"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de-CH" dirty="0"/>
              <a:t>Mention de la </a:t>
            </a:r>
            <a:r>
              <a:rPr lang="de-CH" dirty="0" err="1"/>
              <a:t>source</a:t>
            </a:r>
            <a:endParaRPr lang="de-CH" dirty="0"/>
          </a:p>
        </p:txBody>
      </p:sp>
      <p:sp>
        <p:nvSpPr>
          <p:cNvPr id="10" name="Text Placeholder 8">
            <a:extLst>
              <a:ext uri="{FF2B5EF4-FFF2-40B4-BE49-F238E27FC236}">
                <a16:creationId xmlns:a16="http://schemas.microsoft.com/office/drawing/2014/main" id="{0B81620F-AD20-4E8C-A925-B83E66494C8D}"/>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417237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e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Mastertitelformat bearbeiten</a:t>
            </a:r>
            <a:endParaRPr lang="de-CH" dirty="0"/>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519170F2-E97E-4942-9B60-9F2326C4FF62}" type="slidenum">
              <a:rPr lang="de-CH" smtClean="0"/>
              <a:pPr/>
              <a:t>‹Nr.›</a:t>
            </a:fld>
            <a:endParaRPr lang="de-CH" dirty="0"/>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6383338" y="5985917"/>
            <a:ext cx="5257800" cy="179387"/>
          </a:xfrm>
        </p:spPr>
        <p:txBody>
          <a:bodyPr/>
          <a:lstStyle>
            <a:lvl1pPr marL="0" indent="0">
              <a:buNone/>
              <a:defRPr sz="1200"/>
            </a:lvl1pPr>
          </a:lstStyle>
          <a:p>
            <a:pPr lvl="0"/>
            <a:r>
              <a:rPr lang="de-CH" dirty="0"/>
              <a:t>Mention de la </a:t>
            </a:r>
            <a:r>
              <a:rPr lang="de-CH" dirty="0" err="1"/>
              <a:t>source</a:t>
            </a:r>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hasCustomPrompt="1"/>
          </p:nvPr>
        </p:nvSpPr>
        <p:spPr>
          <a:xfrm>
            <a:off x="6383338" y="1628774"/>
            <a:ext cx="5808662" cy="4320505"/>
          </a:xfrm>
          <a:solidFill>
            <a:schemeClr val="accent6">
              <a:lumMod val="20000"/>
              <a:lumOff val="80000"/>
            </a:schemeClr>
          </a:solidFill>
        </p:spPr>
        <p:txBody>
          <a:bodyPr/>
          <a:lstStyle>
            <a:lvl1pPr marL="0" indent="0" algn="ctr">
              <a:buNone/>
              <a:defRPr/>
            </a:lvl1pPr>
          </a:lstStyle>
          <a:p>
            <a:r>
              <a:rPr lang="en-US" dirty="0"/>
              <a:t>Image</a:t>
            </a:r>
          </a:p>
        </p:txBody>
      </p:sp>
    </p:spTree>
    <p:extLst>
      <p:ext uri="{BB962C8B-B14F-4D97-AF65-F5344CB8AC3E}">
        <p14:creationId xmlns:p14="http://schemas.microsoft.com/office/powerpoint/2010/main" val="21138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p>
            <a:r>
              <a:rPr lang="de-CH"/>
              <a:t>Mastertitelformat bearbeiten</a:t>
            </a:r>
            <a:endParaRPr lang="de-CH" dirty="0"/>
          </a:p>
        </p:txBody>
      </p:sp>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D1E2AAAB-366F-4F48-8A88-EF975B78BC7E}"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hasCustomPrompt="1"/>
          </p:nvPr>
        </p:nvSpPr>
        <p:spPr>
          <a:xfrm>
            <a:off x="550863" y="1628774"/>
            <a:ext cx="11641137" cy="4537076"/>
          </a:xfrm>
          <a:solidFill>
            <a:schemeClr val="accent6">
              <a:lumMod val="20000"/>
              <a:lumOff val="80000"/>
            </a:schemeClr>
          </a:solidFill>
        </p:spPr>
        <p:txBody>
          <a:bodyPr/>
          <a:lstStyle>
            <a:lvl1pPr marL="0" indent="0" algn="ctr">
              <a:buNone/>
              <a:defRPr/>
            </a:lvl1pPr>
          </a:lstStyle>
          <a:p>
            <a:r>
              <a:rPr lang="en-US" dirty="0"/>
              <a:t>Image</a:t>
            </a:r>
          </a:p>
        </p:txBody>
      </p:sp>
    </p:spTree>
    <p:extLst>
      <p:ext uri="{BB962C8B-B14F-4D97-AF65-F5344CB8AC3E}">
        <p14:creationId xmlns:p14="http://schemas.microsoft.com/office/powerpoint/2010/main" val="24788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gran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B6AE3244-0D8A-4D1A-AD55-BB0F44359387}" type="slidenum">
              <a:rPr lang="de-CH" smtClean="0"/>
              <a:pPr/>
              <a:t>‹Nr.›</a:t>
            </a:fld>
            <a:endParaRPr lang="de-CH" dirty="0"/>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hasCustomPrompt="1"/>
          </p:nvPr>
        </p:nvSpPr>
        <p:spPr>
          <a:xfrm>
            <a:off x="1" y="0"/>
            <a:ext cx="12192000" cy="6165850"/>
          </a:xfrm>
          <a:solidFill>
            <a:schemeClr val="accent6">
              <a:lumMod val="20000"/>
              <a:lumOff val="80000"/>
            </a:schemeClr>
          </a:solidFill>
        </p:spPr>
        <p:txBody>
          <a:bodyPr/>
          <a:lstStyle>
            <a:lvl1pPr marL="0" indent="0" algn="ctr">
              <a:buNone/>
              <a:defRPr/>
            </a:lvl1pPr>
          </a:lstStyle>
          <a:p>
            <a:r>
              <a:rPr lang="en-US" dirty="0"/>
              <a:t>Image</a:t>
            </a:r>
          </a:p>
        </p:txBody>
      </p:sp>
    </p:spTree>
    <p:extLst>
      <p:ext uri="{BB962C8B-B14F-4D97-AF65-F5344CB8AC3E}">
        <p14:creationId xmlns:p14="http://schemas.microsoft.com/office/powerpoint/2010/main" val="3646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avec image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7776864" cy="1152128"/>
          </a:xfrm>
        </p:spPr>
        <p:txBody>
          <a:bodyPr anchor="b"/>
          <a:lstStyle>
            <a:lvl1pPr algn="l">
              <a:lnSpc>
                <a:spcPct val="90000"/>
              </a:lnSpc>
              <a:defRPr sz="3600"/>
            </a:lvl1pPr>
          </a:lstStyle>
          <a:p>
            <a:r>
              <a:rPr lang="de-CH"/>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7776864" cy="659146"/>
          </a:xfrm>
        </p:spPr>
        <p:txBody>
          <a:bodyPr/>
          <a:lstStyle>
            <a:lvl1pPr marL="0" indent="0" algn="l">
              <a:buNone/>
              <a:defRPr sz="1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Master-Untertitelformat bearbeiten</a:t>
            </a:r>
            <a:endParaRPr lang="de-CH" dirty="0"/>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accent6">
              <a:lumMod val="20000"/>
              <a:lumOff val="80000"/>
            </a:schemeClr>
          </a:solidFill>
        </p:spPr>
        <p:txBody>
          <a:bodyPr/>
          <a:lstStyle>
            <a:lvl1pPr marL="0" indent="0" algn="ctr">
              <a:buNone/>
              <a:defRPr/>
            </a:lvl1pPr>
          </a:lstStyle>
          <a:p>
            <a:r>
              <a:rPr lang="de-CH"/>
              <a:t>Bild auf Platzhalter ziehen oder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10" name="Picture Placeholder 8">
            <a:extLst>
              <a:ext uri="{FF2B5EF4-FFF2-40B4-BE49-F238E27FC236}">
                <a16:creationId xmlns:a16="http://schemas.microsoft.com/office/drawing/2014/main" id="{E8237610-DD2B-43F8-878C-2B011C2CF700}"/>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312363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vidéo">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93FFB40-E772-4127-8929-94FBA3E7159D}"/>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6" name="Footer Placeholder 5">
            <a:extLst>
              <a:ext uri="{FF2B5EF4-FFF2-40B4-BE49-F238E27FC236}">
                <a16:creationId xmlns:a16="http://schemas.microsoft.com/office/drawing/2014/main" id="{6C1960EC-B9A7-4148-86F0-3673FA773D4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7" name="Slide Number Placeholder 6">
            <a:extLst>
              <a:ext uri="{FF2B5EF4-FFF2-40B4-BE49-F238E27FC236}">
                <a16:creationId xmlns:a16="http://schemas.microsoft.com/office/drawing/2014/main" id="{B2A1D717-1871-4717-92C5-C10B1B253D6F}"/>
              </a:ext>
            </a:extLst>
          </p:cNvPr>
          <p:cNvSpPr>
            <a:spLocks noGrp="1"/>
          </p:cNvSpPr>
          <p:nvPr>
            <p:ph type="sldNum" sz="quarter" idx="12"/>
          </p:nvPr>
        </p:nvSpPr>
        <p:spPr/>
        <p:txBody>
          <a:bodyPr/>
          <a:lstStyle/>
          <a:p>
            <a:fld id="{F2DFA0A9-9546-47F1-8E53-927F52F202EF}" type="slidenum">
              <a:rPr lang="de-CH" smtClean="0"/>
              <a:pPr/>
              <a:t>‹Nr.›</a:t>
            </a:fld>
            <a:endParaRPr lang="de-CH" dirty="0"/>
          </a:p>
        </p:txBody>
      </p:sp>
      <p:sp>
        <p:nvSpPr>
          <p:cNvPr id="2" name="Title 1">
            <a:extLst>
              <a:ext uri="{FF2B5EF4-FFF2-40B4-BE49-F238E27FC236}">
                <a16:creationId xmlns:a16="http://schemas.microsoft.com/office/drawing/2014/main" id="{E4B1B9A2-1C30-457A-A137-52D4E0E7B968}"/>
              </a:ext>
            </a:extLst>
          </p:cNvPr>
          <p:cNvSpPr>
            <a:spLocks noGrp="1"/>
          </p:cNvSpPr>
          <p:nvPr>
            <p:ph type="title"/>
          </p:nvPr>
        </p:nvSpPr>
        <p:spPr/>
        <p:txBody>
          <a:bodyPr/>
          <a:lstStyle/>
          <a:p>
            <a:r>
              <a:rPr lang="de-CH"/>
              <a:t>Mastertitelformat bearbeiten</a:t>
            </a:r>
            <a:endParaRPr lang="de-CH" dirty="0"/>
          </a:p>
        </p:txBody>
      </p:sp>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dirty="0" err="1"/>
              <a:t>Vidéo</a:t>
            </a:r>
            <a:endParaRPr lang="de-CH" dirty="0"/>
          </a:p>
        </p:txBody>
      </p:sp>
    </p:spTree>
    <p:extLst>
      <p:ext uri="{BB962C8B-B14F-4D97-AF65-F5344CB8AC3E}">
        <p14:creationId xmlns:p14="http://schemas.microsoft.com/office/powerpoint/2010/main" val="339899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éo diapositive entière">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xfrm>
            <a:off x="0" y="0"/>
            <a:ext cx="12192000" cy="6858000"/>
          </a:xfrm>
          <a:solidFill>
            <a:schemeClr val="accent6">
              <a:lumMod val="20000"/>
              <a:lumOff val="80000"/>
            </a:schemeClr>
          </a:solidFill>
        </p:spPr>
        <p:txBody>
          <a:bodyPr/>
          <a:lstStyle>
            <a:lvl1pPr marL="0" indent="0" algn="ctr">
              <a:buFont typeface="Arial" panose="020B0604020202020204" pitchFamily="34" charset="0"/>
              <a:buNone/>
              <a:defRPr/>
            </a:lvl1pPr>
          </a:lstStyle>
          <a:p>
            <a:r>
              <a:rPr lang="de-CH" dirty="0" err="1"/>
              <a:t>Vidéo</a:t>
            </a:r>
            <a:endParaRPr lang="de-CH" dirty="0"/>
          </a:p>
        </p:txBody>
      </p:sp>
    </p:spTree>
    <p:extLst>
      <p:ext uri="{BB962C8B-B14F-4D97-AF65-F5344CB8AC3E}">
        <p14:creationId xmlns:p14="http://schemas.microsoft.com/office/powerpoint/2010/main" val="30569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partenai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CH"/>
              <a:t>Mastertitelformat bearbeiten</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19.09.2018</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87D905E-D175-43FB-911E-14D3B49B171A}" type="slidenum">
              <a:rPr lang="de-CH" smtClean="0"/>
              <a:pPr/>
              <a:t>‹Nr.›</a:t>
            </a:fld>
            <a:endParaRPr lang="de-CH" dirty="0"/>
          </a:p>
        </p:txBody>
      </p:sp>
      <p:sp>
        <p:nvSpPr>
          <p:cNvPr id="7" name="Rectangle 6">
            <a:extLst>
              <a:ext uri="{FF2B5EF4-FFF2-40B4-BE49-F238E27FC236}">
                <a16:creationId xmlns:a16="http://schemas.microsoft.com/office/drawing/2014/main" id="{ADB8D6D7-947A-464D-BC7F-EF23BB984C3E}"/>
              </a:ext>
            </a:extLst>
          </p:cNvPr>
          <p:cNvSpPr/>
          <p:nvPr userDrawn="1"/>
        </p:nvSpPr>
        <p:spPr>
          <a:xfrm>
            <a:off x="551384" y="1557338"/>
            <a:ext cx="11089754" cy="4608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e-CH" sz="1400" b="1" dirty="0"/>
          </a:p>
        </p:txBody>
      </p:sp>
      <p:pic>
        <p:nvPicPr>
          <p:cNvPr id="9" name="Picture 8">
            <a:extLst>
              <a:ext uri="{FF2B5EF4-FFF2-40B4-BE49-F238E27FC236}">
                <a16:creationId xmlns:a16="http://schemas.microsoft.com/office/drawing/2014/main" id="{228FC0F7-045B-4A77-A5CF-A58CF8F17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438" y="3375596"/>
            <a:ext cx="4166459" cy="1045489"/>
          </a:xfrm>
          <a:prstGeom prst="rect">
            <a:avLst/>
          </a:prstGeom>
        </p:spPr>
      </p:pic>
      <p:sp>
        <p:nvSpPr>
          <p:cNvPr id="12" name="Picture Placeholder 8">
            <a:extLst>
              <a:ext uri="{FF2B5EF4-FFF2-40B4-BE49-F238E27FC236}">
                <a16:creationId xmlns:a16="http://schemas.microsoft.com/office/drawing/2014/main" id="{D4C1395A-7C97-400A-B51D-F7A7F8B2C91D}"/>
              </a:ext>
            </a:extLst>
          </p:cNvPr>
          <p:cNvSpPr>
            <a:spLocks noGrp="1"/>
          </p:cNvSpPr>
          <p:nvPr>
            <p:ph type="pic" sz="quarter" idx="13" hasCustomPrompt="1"/>
          </p:nvPr>
        </p:nvSpPr>
        <p:spPr>
          <a:xfrm>
            <a:off x="7824192" y="2848092"/>
            <a:ext cx="2088232" cy="2089184"/>
          </a:xfrm>
          <a:no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408447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ion (blan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19.09.2018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FF699B72-7FBE-4F8D-8428-1230818AD9F9}"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39860"/>
          </a:xfrm>
        </p:spPr>
        <p:txBody>
          <a:bodyPr anchor="b"/>
          <a:lstStyle>
            <a:lvl1pPr>
              <a:defRPr sz="4400">
                <a:solidFill>
                  <a:schemeClr val="accent3"/>
                </a:solidFill>
              </a:defRPr>
            </a:lvl1pPr>
          </a:lstStyle>
          <a:p>
            <a:r>
              <a:rPr lang="de-CH"/>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Master-Untertitelformat bearbeiten</a:t>
            </a:r>
            <a:endParaRPr lang="de-CH" dirty="0"/>
          </a:p>
        </p:txBody>
      </p:sp>
    </p:spTree>
    <p:extLst>
      <p:ext uri="{BB962C8B-B14F-4D97-AF65-F5344CB8AC3E}">
        <p14:creationId xmlns:p14="http://schemas.microsoft.com/office/powerpoint/2010/main" val="195312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tation (bleu)">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19.09.2018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CD1CA1D8-EB92-4908-AF20-BCAA06C7A08A}"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CH"/>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Master-Untertitelformat bearbeiten</a:t>
            </a:r>
            <a:endParaRPr lang="de-CH" dirty="0"/>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161988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itation (imag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lvl1pPr>
              <a:defRPr>
                <a:solidFill>
                  <a:schemeClr val="bg1"/>
                </a:solidFill>
              </a:defRPr>
            </a:lvl1pPr>
          </a:lstStyle>
          <a:p>
            <a:fld id="{99132BB1-EC3C-4C63-9A7A-ABF96E50CAAA}" type="datetime1">
              <a:rPr lang="de-CH" smtClean="0"/>
              <a:pPr/>
              <a:t>19.09.2018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lvl1pPr>
              <a:defRPr>
                <a:solidFill>
                  <a:schemeClr val="bg1"/>
                </a:solidFill>
              </a:defRPr>
            </a:lvl1p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lvl1pPr>
              <a:defRPr>
                <a:solidFill>
                  <a:schemeClr val="bg1"/>
                </a:solidFill>
              </a:defRPr>
            </a:lvl1pPr>
          </a:lstStyle>
          <a:p>
            <a:fld id="{8BFC54A6-73CC-48F7-98D1-B842A8965978}" type="slidenum">
              <a:rPr lang="de-CH" smtClean="0"/>
              <a:pPr/>
              <a:t>‹Nr.›</a:t>
            </a:fld>
            <a:endParaRPr lang="de-CH" dirty="0"/>
          </a:p>
        </p:txBody>
      </p:sp>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CH"/>
              <a:t>Mastertitelformat bearbeiten</a:t>
            </a:r>
            <a:endParaRPr lang="de-CH" dirty="0"/>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Master-Untertitelformat bearbeiten</a:t>
            </a:r>
            <a:endParaRPr lang="de-CH" dirty="0"/>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Tree>
    <p:extLst>
      <p:ext uri="{BB962C8B-B14F-4D97-AF65-F5344CB8AC3E}">
        <p14:creationId xmlns:p14="http://schemas.microsoft.com/office/powerpoint/2010/main" val="92523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eu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CH"/>
              <a:t>Mastertitelformat bearbeiten</a:t>
            </a:r>
            <a:endParaRPr lang="de-CH" dirty="0"/>
          </a:p>
        </p:txBody>
      </p:sp>
      <p:sp>
        <p:nvSpPr>
          <p:cNvPr id="3" name="Date Placeholder 2">
            <a:extLst>
              <a:ext uri="{FF2B5EF4-FFF2-40B4-BE49-F238E27FC236}">
                <a16:creationId xmlns:a16="http://schemas.microsoft.com/office/drawing/2014/main" id="{20EA3B59-C53E-479D-9239-C207E4820AA4}"/>
              </a:ext>
            </a:extLst>
          </p:cNvPr>
          <p:cNvSpPr>
            <a:spLocks noGrp="1"/>
          </p:cNvSpPr>
          <p:nvPr>
            <p:ph type="dt" sz="half" idx="10"/>
          </p:nvPr>
        </p:nvSpPr>
        <p:spPr/>
        <p:txBody>
          <a:bodyPr/>
          <a:lstStyle/>
          <a:p>
            <a:fld id="{1B04C38C-4EB2-413A-BF0F-B7F16C5CDE4E}" type="datetime1">
              <a:rPr lang="de-CH" smtClean="0"/>
              <a:t>19.09.2018</a:t>
            </a:fld>
            <a:endParaRPr lang="de-CH" dirty="0"/>
          </a:p>
        </p:txBody>
      </p:sp>
      <p:sp>
        <p:nvSpPr>
          <p:cNvPr id="4" name="Footer Placeholder 3">
            <a:extLst>
              <a:ext uri="{FF2B5EF4-FFF2-40B4-BE49-F238E27FC236}">
                <a16:creationId xmlns:a16="http://schemas.microsoft.com/office/drawing/2014/main" id="{8F765A02-CA46-4D90-94E1-850EBB9B0FC1}"/>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5" name="Slide Number Placeholder 4">
            <a:extLst>
              <a:ext uri="{FF2B5EF4-FFF2-40B4-BE49-F238E27FC236}">
                <a16:creationId xmlns:a16="http://schemas.microsoft.com/office/drawing/2014/main" id="{A4815658-ED1C-4D91-BA4E-2F25EA1C27DC}"/>
              </a:ext>
            </a:extLst>
          </p:cNvPr>
          <p:cNvSpPr>
            <a:spLocks noGrp="1"/>
          </p:cNvSpPr>
          <p:nvPr>
            <p:ph type="sldNum" sz="quarter" idx="12"/>
          </p:nvPr>
        </p:nvSpPr>
        <p:spPr/>
        <p:txBody>
          <a:bodyPr/>
          <a:lstStyle/>
          <a:p>
            <a:fld id="{A08E0235-58F6-4F55-AB7C-7287270B1087}" type="slidenum">
              <a:rPr lang="de-CH" smtClean="0"/>
              <a:pPr/>
              <a:t>‹Nr.›</a:t>
            </a:fld>
            <a:endParaRPr lang="de-CH" dirty="0"/>
          </a:p>
        </p:txBody>
      </p:sp>
      <p:sp>
        <p:nvSpPr>
          <p:cNvPr id="6" name="Text Placeholder 8">
            <a:extLst>
              <a:ext uri="{FF2B5EF4-FFF2-40B4-BE49-F238E27FC236}">
                <a16:creationId xmlns:a16="http://schemas.microsoft.com/office/drawing/2014/main" id="{5F202EA8-BF78-45FC-B765-3FB9AED1CB3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75444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99EB2-FFDA-4301-9C8A-5AB7C30BFEB7}"/>
              </a:ext>
            </a:extLst>
          </p:cNvPr>
          <p:cNvSpPr>
            <a:spLocks noGrp="1"/>
          </p:cNvSpPr>
          <p:nvPr>
            <p:ph type="dt" sz="half" idx="10"/>
          </p:nvPr>
        </p:nvSpPr>
        <p:spPr/>
        <p:txBody>
          <a:bodyPr/>
          <a:lstStyle/>
          <a:p>
            <a:fld id="{99132BB1-EC3C-4C63-9A7A-ABF96E50CAAA}" type="datetime1">
              <a:rPr lang="de-CH" smtClean="0"/>
              <a:t>19.09.2018</a:t>
            </a:fld>
            <a:endParaRPr lang="de-CH" dirty="0"/>
          </a:p>
        </p:txBody>
      </p:sp>
      <p:sp>
        <p:nvSpPr>
          <p:cNvPr id="3" name="Footer Placeholder 2">
            <a:extLst>
              <a:ext uri="{FF2B5EF4-FFF2-40B4-BE49-F238E27FC236}">
                <a16:creationId xmlns:a16="http://schemas.microsoft.com/office/drawing/2014/main" id="{69BAE397-E1E2-4191-B95B-3E696B9BB793}"/>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4" name="Slide Number Placeholder 3">
            <a:extLst>
              <a:ext uri="{FF2B5EF4-FFF2-40B4-BE49-F238E27FC236}">
                <a16:creationId xmlns:a16="http://schemas.microsoft.com/office/drawing/2014/main" id="{9412B0ED-1EEF-448A-B788-EF6071EDF47F}"/>
              </a:ext>
            </a:extLst>
          </p:cNvPr>
          <p:cNvSpPr>
            <a:spLocks noGrp="1"/>
          </p:cNvSpPr>
          <p:nvPr>
            <p:ph type="sldNum" sz="quarter" idx="12"/>
          </p:nvPr>
        </p:nvSpPr>
        <p:spPr/>
        <p:txBody>
          <a:bodyPr/>
          <a:lstStyle/>
          <a:p>
            <a:fld id="{8D0DD059-129C-482D-8740-69B920497CC5}" type="slidenum">
              <a:rPr lang="de-CH" smtClean="0"/>
              <a:pPr/>
              <a:t>‹Nr.›</a:t>
            </a:fld>
            <a:endParaRPr lang="de-CH" dirty="0"/>
          </a:p>
        </p:txBody>
      </p:sp>
    </p:spTree>
    <p:extLst>
      <p:ext uri="{BB962C8B-B14F-4D97-AF65-F5344CB8AC3E}">
        <p14:creationId xmlns:p14="http://schemas.microsoft.com/office/powerpoint/2010/main" val="191660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CH"/>
              <a:t>Mastertitelformat bearbeiten</a:t>
            </a:r>
            <a:endParaRPr lang="de-CH" dirty="0"/>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CH"/>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CH"/>
              <a:t>Mastertextformat bearbeiten</a:t>
            </a:r>
          </a:p>
        </p:txBody>
      </p:sp>
      <p:sp>
        <p:nvSpPr>
          <p:cNvPr id="12" name="Text Placeholder 9">
            <a:extLst>
              <a:ext uri="{FF2B5EF4-FFF2-40B4-BE49-F238E27FC236}">
                <a16:creationId xmlns:a16="http://schemas.microsoft.com/office/drawing/2014/main" id="{FB60F4C8-C38F-4032-B18C-C40E13684124}"/>
              </a:ext>
            </a:extLst>
          </p:cNvPr>
          <p:cNvSpPr>
            <a:spLocks noGrp="1"/>
          </p:cNvSpPr>
          <p:nvPr>
            <p:ph type="body" sz="quarter" idx="12"/>
          </p:nvPr>
        </p:nvSpPr>
        <p:spPr>
          <a:xfrm>
            <a:off x="7248128" y="3429000"/>
            <a:ext cx="2736850" cy="2736850"/>
          </a:xfrm>
        </p:spPr>
        <p:txBody>
          <a:bodyPr anchor="b"/>
          <a:lstStyle>
            <a:lvl1pPr marL="0" indent="0">
              <a:buNone/>
              <a:defRPr sz="1600"/>
            </a:lvl1pPr>
          </a:lstStyle>
          <a:p>
            <a:pPr lvl="0"/>
            <a:r>
              <a:rPr lang="de-CH"/>
              <a:t>Mastertextformat bearbeiten</a:t>
            </a:r>
          </a:p>
        </p:txBody>
      </p:sp>
    </p:spTree>
    <p:extLst>
      <p:ext uri="{BB962C8B-B14F-4D97-AF65-F5344CB8AC3E}">
        <p14:creationId xmlns:p14="http://schemas.microsoft.com/office/powerpoint/2010/main" val="42455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clusion (co-Brand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1"/>
                </a:solidFill>
              </a:defRPr>
            </a:lvl1pPr>
          </a:lstStyle>
          <a:p>
            <a:r>
              <a:rPr lang="de-CH"/>
              <a:t>Mastertitelformat bearbeiten</a:t>
            </a:r>
            <a:endParaRPr lang="de-CH" dirty="0"/>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CH"/>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CH"/>
              <a:t>Mastertextformat bearbeiten</a:t>
            </a:r>
          </a:p>
        </p:txBody>
      </p:sp>
      <p:sp>
        <p:nvSpPr>
          <p:cNvPr id="6" name="Picture Placeholder 8">
            <a:extLst>
              <a:ext uri="{FF2B5EF4-FFF2-40B4-BE49-F238E27FC236}">
                <a16:creationId xmlns:a16="http://schemas.microsoft.com/office/drawing/2014/main" id="{CB9BFD92-D848-42C2-9A37-32EEF01F8FDE}"/>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pic>
        <p:nvPicPr>
          <p:cNvPr id="8" name="Picture 7">
            <a:extLst>
              <a:ext uri="{FF2B5EF4-FFF2-40B4-BE49-F238E27FC236}">
                <a16:creationId xmlns:a16="http://schemas.microsoft.com/office/drawing/2014/main" id="{5E2F9851-372F-43BB-95A6-5B4E762857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729423664"/>
      </p:ext>
    </p:extLst>
  </p:cSld>
  <p:clrMapOvr>
    <a:masterClrMapping/>
  </p:clrMapOvr>
  <p:extLst mod="1">
    <p:ext uri="{DCECCB84-F9BA-43D5-87BE-67443E8EF086}">
      <p15:sldGuideLst xmlns:p15="http://schemas.microsoft.com/office/powerpoint/2012/main">
        <p15:guide id="1"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sans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CH"/>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Master-Untertitelformat bearbeiten</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08850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sans image (co-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lvl1pPr>
          </a:lstStyle>
          <a:p>
            <a:r>
              <a:rPr lang="de-CH"/>
              <a:t>Mastertitelformat bearbeiten</a:t>
            </a:r>
            <a:endParaRPr lang="de-CH" dirty="0"/>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Master-Untertitelformat bearbeiten</a:t>
            </a:r>
            <a:endParaRPr lang="de-CH" dirty="0"/>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8" name="Picture Placeholder 8">
            <a:extLst>
              <a:ext uri="{FF2B5EF4-FFF2-40B4-BE49-F238E27FC236}">
                <a16:creationId xmlns:a16="http://schemas.microsoft.com/office/drawing/2014/main" id="{C8C6438A-657A-434C-BF4C-CF90B9BD243B}"/>
              </a:ext>
            </a:extLst>
          </p:cNvPr>
          <p:cNvSpPr>
            <a:spLocks noGrp="1"/>
          </p:cNvSpPr>
          <p:nvPr>
            <p:ph type="pic" sz="quarter" idx="12" hasCustomPrompt="1"/>
          </p:nvPr>
        </p:nvSpPr>
        <p:spPr>
          <a:xfrm>
            <a:off x="8543925" y="5156795"/>
            <a:ext cx="1152000" cy="1152525"/>
          </a:xfrm>
          <a:solidFill>
            <a:schemeClr val="accent6">
              <a:lumMod val="20000"/>
              <a:lumOff val="80000"/>
            </a:schemeClr>
          </a:solidFill>
        </p:spPr>
        <p:txBody>
          <a:bodyPr/>
          <a:lstStyle>
            <a:lvl1pPr marL="0" indent="0" algn="ctr">
              <a:buNone/>
              <a:defRPr/>
            </a:lvl1pPr>
          </a:lstStyle>
          <a:p>
            <a:r>
              <a:rPr lang="de-CH"/>
              <a:t>Logo</a:t>
            </a:r>
            <a:endParaRPr lang="de-CH" dirty="0"/>
          </a:p>
        </p:txBody>
      </p:sp>
    </p:spTree>
    <p:extLst>
      <p:ext uri="{BB962C8B-B14F-4D97-AF65-F5344CB8AC3E}">
        <p14:creationId xmlns:p14="http://schemas.microsoft.com/office/powerpoint/2010/main" val="240665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rdre du j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marL="358775" indent="-358775">
              <a:lnSpc>
                <a:spcPct val="100000"/>
              </a:lnSpc>
              <a:spcBef>
                <a:spcPts val="1600"/>
              </a:spcBef>
              <a:buFont typeface="+mj-lt"/>
              <a:buAutoNum type="arabicPeriod"/>
              <a:defRPr b="1"/>
            </a:lvl1pPr>
            <a:lvl2pPr marL="628650" indent="-261938">
              <a:defRPr/>
            </a:lvl2pPr>
            <a:lvl3pPr marL="1077913" indent="-269875">
              <a:defRPr/>
            </a:lvl3pPr>
            <a:lvl4pPr marL="1436688" indent="-228600">
              <a:defRPr/>
            </a:lvl4pPr>
            <a:lvl5pPr marL="1881188" indent="-228600">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89500850-F1BF-4783-BAD3-3D381EA24A86}" type="datetime1">
              <a:rPr lang="de-CH" smtClean="0"/>
              <a:t>19.09.2018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2FE21D3F-E201-4FDC-91C5-D658BB790A7C}" type="slidenum">
              <a:rPr lang="de-CH" smtClean="0"/>
              <a:pPr/>
              <a:t>‹Nr.›</a:t>
            </a:fld>
            <a:endParaRPr lang="de-CH" dirty="0"/>
          </a:p>
        </p:txBody>
      </p:sp>
    </p:spTree>
    <p:extLst>
      <p:ext uri="{BB962C8B-B14F-4D97-AF65-F5344CB8AC3E}">
        <p14:creationId xmlns:p14="http://schemas.microsoft.com/office/powerpoint/2010/main" val="5119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19.09.2018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30610E4D-9146-49B5-86AC-7010CE3F736E}"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3841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16 pt) - étro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19.09.2018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89FCCD98-490F-4A2A-934D-D27647B78CAC}" type="slidenum">
              <a:rPr lang="de-CH" smtClean="0"/>
              <a:pPr/>
              <a:t>‹Nr.›</a:t>
            </a:fld>
            <a:endParaRPr lang="de-CH" dirty="0"/>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3314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a:lvl1pPr>
            <a:lvl4pPr marL="987425" indent="-268288">
              <a:defRPr/>
            </a:lvl4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19.09.2018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905133B1-196B-4806-87F8-E97E62673179}"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22084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20 pt) - étro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p>
            <a:r>
              <a:rPr lang="de-CH"/>
              <a:t>Mastertitelformat bearbeiten</a:t>
            </a:r>
            <a:endParaRPr lang="de-CH" dirty="0"/>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a:lvl1pPr>
            <a:lvl4pPr marL="987425" indent="-268288">
              <a:defRPr/>
            </a:lvl4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4" name="Date Placeholder 3">
            <a:extLst>
              <a:ext uri="{FF2B5EF4-FFF2-40B4-BE49-F238E27FC236}">
                <a16:creationId xmlns:a16="http://schemas.microsoft.com/office/drawing/2014/main" id="{9EA298D5-D76F-4118-AC77-0FA5F222D8F4}"/>
              </a:ext>
            </a:extLst>
          </p:cNvPr>
          <p:cNvSpPr>
            <a:spLocks noGrp="1"/>
          </p:cNvSpPr>
          <p:nvPr>
            <p:ph type="dt" sz="half" idx="10"/>
          </p:nvPr>
        </p:nvSpPr>
        <p:spPr/>
        <p:txBody>
          <a:bodyPr/>
          <a:lstStyle/>
          <a:p>
            <a:fld id="{5949DD4C-A2A5-45D7-8FC7-71E9089F31B7}" type="datetime1">
              <a:rPr lang="de-CH" smtClean="0"/>
              <a:t>19.09.2018</a:t>
            </a:fld>
            <a:endParaRPr lang="de-CH" dirty="0"/>
          </a:p>
        </p:txBody>
      </p:sp>
      <p:sp>
        <p:nvSpPr>
          <p:cNvPr id="5" name="Footer Placeholder 4">
            <a:extLst>
              <a:ext uri="{FF2B5EF4-FFF2-40B4-BE49-F238E27FC236}">
                <a16:creationId xmlns:a16="http://schemas.microsoft.com/office/drawing/2014/main" id="{7DCE6B79-C6A5-40DB-82BA-B6B2FD7C6DDE}"/>
              </a:ext>
            </a:extLst>
          </p:cNvPr>
          <p:cNvSpPr>
            <a:spLocks noGrp="1"/>
          </p:cNvSpPr>
          <p:nvPr>
            <p:ph type="ftr" sz="quarter" idx="11"/>
          </p:nvPr>
        </p:nvSpPr>
        <p:spPr/>
        <p:txBody>
          <a:body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73B3E3E9-A6E6-4BB4-BAE7-2D028BD02B24}"/>
              </a:ext>
            </a:extLst>
          </p:cNvPr>
          <p:cNvSpPr>
            <a:spLocks noGrp="1"/>
          </p:cNvSpPr>
          <p:nvPr>
            <p:ph type="sldNum" sz="quarter" idx="12"/>
          </p:nvPr>
        </p:nvSpPr>
        <p:spPr/>
        <p:txBody>
          <a:bodyPr/>
          <a:lstStyle/>
          <a:p>
            <a:fld id="{472CB2D6-DB26-494C-B415-EEE27489C551}" type="slidenum">
              <a:rPr lang="de-CH" smtClean="0"/>
              <a:pPr/>
              <a:t>‹Nr.›</a:t>
            </a:fld>
            <a:endParaRPr lang="de-CH" dirty="0"/>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de-CH" dirty="0"/>
              <a:t>Mention de la </a:t>
            </a:r>
            <a:r>
              <a:rPr lang="de-CH" dirty="0" err="1"/>
              <a:t>source</a:t>
            </a:r>
            <a:endParaRPr lang="de-CH" dirty="0"/>
          </a:p>
        </p:txBody>
      </p:sp>
    </p:spTree>
    <p:extLst>
      <p:ext uri="{BB962C8B-B14F-4D97-AF65-F5344CB8AC3E}">
        <p14:creationId xmlns:p14="http://schemas.microsoft.com/office/powerpoint/2010/main" val="400382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FC17E-321B-4008-A509-7E5184EC4A30}"/>
              </a:ext>
            </a:extLst>
          </p:cNvPr>
          <p:cNvSpPr>
            <a:spLocks noGrp="1"/>
          </p:cNvSpPr>
          <p:nvPr>
            <p:ph type="title"/>
          </p:nvPr>
        </p:nvSpPr>
        <p:spPr>
          <a:xfrm>
            <a:off x="551384" y="476672"/>
            <a:ext cx="11089232" cy="864096"/>
          </a:xfrm>
          <a:prstGeom prst="rect">
            <a:avLst/>
          </a:prstGeom>
        </p:spPr>
        <p:txBody>
          <a:bodyPr vert="horz" lIns="0" tIns="0" rIns="0" bIns="0" rtlCol="0" anchor="t">
            <a:noAutofit/>
          </a:bodyPr>
          <a:lstStyle/>
          <a:p>
            <a:r>
              <a:rPr lang="de-CH"/>
              <a:t>Mastertitelformat bearbeiten</a:t>
            </a:r>
            <a:endParaRPr lang="de-CH" dirty="0"/>
          </a:p>
        </p:txBody>
      </p:sp>
      <p:sp>
        <p:nvSpPr>
          <p:cNvPr id="3" name="Text Placeholder 2">
            <a:extLst>
              <a:ext uri="{FF2B5EF4-FFF2-40B4-BE49-F238E27FC236}">
                <a16:creationId xmlns:a16="http://schemas.microsoft.com/office/drawing/2014/main" id="{441BE9E9-71C8-4301-87F2-0B38A8ED3FAB}"/>
              </a:ext>
            </a:extLst>
          </p:cNvPr>
          <p:cNvSpPr>
            <a:spLocks noGrp="1"/>
          </p:cNvSpPr>
          <p:nvPr>
            <p:ph type="body" idx="1"/>
          </p:nvPr>
        </p:nvSpPr>
        <p:spPr>
          <a:xfrm>
            <a:off x="551384" y="1556792"/>
            <a:ext cx="11089232" cy="4608513"/>
          </a:xfrm>
          <a:prstGeom prst="rect">
            <a:avLst/>
          </a:prstGeom>
        </p:spPr>
        <p:txBody>
          <a:bodyPr vert="horz" lIns="0" tIns="0" rIns="0" bIns="0" rtlCol="0">
            <a:noAutofit/>
          </a:bodyPr>
          <a:lstStyle/>
          <a:p>
            <a:pPr lvl="0"/>
            <a:r>
              <a:rPr lang="de-CH"/>
              <a:t>Edit Master text styles</a:t>
            </a:r>
          </a:p>
          <a:p>
            <a:pPr lvl="1"/>
            <a:r>
              <a:rPr lang="de-CH"/>
              <a:t>Second level</a:t>
            </a:r>
          </a:p>
          <a:p>
            <a:pPr lvl="2"/>
            <a:r>
              <a:rPr lang="de-CH"/>
              <a:t>Third level</a:t>
            </a:r>
          </a:p>
          <a:p>
            <a:pPr lvl="3"/>
            <a:r>
              <a:rPr lang="de-CH"/>
              <a:t>Fourth level</a:t>
            </a:r>
          </a:p>
          <a:p>
            <a:pPr lvl="4"/>
            <a:r>
              <a:rPr lang="de-CH"/>
              <a:t>Fifth level</a:t>
            </a:r>
          </a:p>
          <a:p>
            <a:pPr lvl="5"/>
            <a:r>
              <a:rPr lang="de-CH"/>
              <a:t>Sixth level</a:t>
            </a:r>
          </a:p>
          <a:p>
            <a:pPr lvl="6"/>
            <a:r>
              <a:rPr lang="de-CH"/>
              <a:t>Seventh level</a:t>
            </a:r>
          </a:p>
          <a:p>
            <a:pPr lvl="7"/>
            <a:r>
              <a:rPr lang="de-CH"/>
              <a:t>Eighth level</a:t>
            </a:r>
          </a:p>
          <a:p>
            <a:pPr lvl="8"/>
            <a:r>
              <a:rPr lang="de-CH"/>
              <a:t>Ninth level</a:t>
            </a:r>
            <a:endParaRPr lang="de-CH" dirty="0"/>
          </a:p>
        </p:txBody>
      </p:sp>
      <p:sp>
        <p:nvSpPr>
          <p:cNvPr id="4" name="Date Placeholder 3">
            <a:extLst>
              <a:ext uri="{FF2B5EF4-FFF2-40B4-BE49-F238E27FC236}">
                <a16:creationId xmlns:a16="http://schemas.microsoft.com/office/drawing/2014/main" id="{4B776680-C298-4B77-A9AF-1F2197D1DB8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accent5"/>
                </a:solidFill>
              </a:defRPr>
            </a:lvl1pPr>
          </a:lstStyle>
          <a:p>
            <a:fld id="{5D591EB3-407D-493F-8A6B-E74825AE0D5D}" type="datetime1">
              <a:rPr lang="de-CH" smtClean="0"/>
              <a:pPr/>
              <a:t>19.09.2018</a:t>
            </a:fld>
            <a:endParaRPr lang="de-CH" dirty="0"/>
          </a:p>
        </p:txBody>
      </p:sp>
      <p:sp>
        <p:nvSpPr>
          <p:cNvPr id="5" name="Footer Placeholder 4">
            <a:extLst>
              <a:ext uri="{FF2B5EF4-FFF2-40B4-BE49-F238E27FC236}">
                <a16:creationId xmlns:a16="http://schemas.microsoft.com/office/drawing/2014/main" id="{CBBA90F4-BE6A-4B43-813B-8514C6A80B85}"/>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accent5"/>
                </a:solidFill>
              </a:defRPr>
            </a:lvl1pPr>
          </a:lstStyle>
          <a:p>
            <a:r>
              <a:rPr lang="de-CH" dirty="0" err="1"/>
              <a:t>Titre</a:t>
            </a:r>
            <a:r>
              <a:rPr lang="de-CH" dirty="0"/>
              <a:t> de </a:t>
            </a:r>
            <a:r>
              <a:rPr lang="de-CH" dirty="0" err="1"/>
              <a:t>présentation</a:t>
            </a:r>
            <a:r>
              <a:rPr lang="de-CH" dirty="0"/>
              <a:t> (Arial normal, 10 </a:t>
            </a:r>
            <a:r>
              <a:rPr lang="de-CH" dirty="0" err="1"/>
              <a:t>pt</a:t>
            </a:r>
            <a:r>
              <a:rPr lang="de-CH" dirty="0"/>
              <a:t>/</a:t>
            </a:r>
            <a:r>
              <a:rPr lang="de-CH" dirty="0" err="1"/>
              <a:t>interligne</a:t>
            </a:r>
            <a:r>
              <a:rPr lang="de-CH" dirty="0"/>
              <a:t> 14 </a:t>
            </a:r>
            <a:r>
              <a:rPr lang="de-CH" dirty="0" err="1"/>
              <a:t>pt</a:t>
            </a:r>
            <a:r>
              <a:rPr lang="de-CH" dirty="0"/>
              <a:t>)</a:t>
            </a:r>
          </a:p>
        </p:txBody>
      </p:sp>
      <p:sp>
        <p:nvSpPr>
          <p:cNvPr id="6" name="Slide Number Placeholder 5">
            <a:extLst>
              <a:ext uri="{FF2B5EF4-FFF2-40B4-BE49-F238E27FC236}">
                <a16:creationId xmlns:a16="http://schemas.microsoft.com/office/drawing/2014/main" id="{6F55AC4C-41CB-4962-8F28-46204D1D8C76}"/>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accent5"/>
                </a:solidFill>
              </a:defRPr>
            </a:lvl1pPr>
          </a:lstStyle>
          <a:p>
            <a:fld id="{412089B8-B5CE-4061-B9F1-3C6A87901BAB}" type="slidenum">
              <a:rPr lang="de-CH" smtClean="0"/>
              <a:pPr/>
              <a:t>‹Nr.›</a:t>
            </a:fld>
            <a:endParaRPr lang="de-CH" dirty="0"/>
          </a:p>
        </p:txBody>
      </p:sp>
      <p:pic>
        <p:nvPicPr>
          <p:cNvPr id="9" name="Picture 8">
            <a:extLst>
              <a:ext uri="{FF2B5EF4-FFF2-40B4-BE49-F238E27FC236}">
                <a16:creationId xmlns:a16="http://schemas.microsoft.com/office/drawing/2014/main" id="{91687E1B-9237-476D-8BC1-EADDAC2A1CD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00272812"/>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49" r:id="rId3"/>
    <p:sldLayoutId id="2147483678" r:id="rId4"/>
    <p:sldLayoutId id="2147483662" r:id="rId5"/>
    <p:sldLayoutId id="2147483664" r:id="rId6"/>
    <p:sldLayoutId id="2147483681" r:id="rId7"/>
    <p:sldLayoutId id="2147483650" r:id="rId8"/>
    <p:sldLayoutId id="2147483682" r:id="rId9"/>
    <p:sldLayoutId id="2147483663" r:id="rId10"/>
    <p:sldLayoutId id="2147483683" r:id="rId11"/>
    <p:sldLayoutId id="2147483651" r:id="rId12"/>
    <p:sldLayoutId id="2147483666" r:id="rId13"/>
    <p:sldLayoutId id="2147483667" r:id="rId14"/>
    <p:sldLayoutId id="2147483652" r:id="rId15"/>
    <p:sldLayoutId id="2147483665" r:id="rId16"/>
    <p:sldLayoutId id="2147483668" r:id="rId17"/>
    <p:sldLayoutId id="2147483669" r:id="rId18"/>
    <p:sldLayoutId id="2147483670" r:id="rId19"/>
    <p:sldLayoutId id="2147483671" r:id="rId20"/>
    <p:sldLayoutId id="2147483672" r:id="rId21"/>
    <p:sldLayoutId id="2147483680" r:id="rId22"/>
    <p:sldLayoutId id="2147483673" r:id="rId23"/>
    <p:sldLayoutId id="2147483674" r:id="rId24"/>
    <p:sldLayoutId id="2147483675" r:id="rId25"/>
    <p:sldLayoutId id="2147483654" r:id="rId26"/>
    <p:sldLayoutId id="2147483655" r:id="rId27"/>
    <p:sldLayoutId id="2147483676" r:id="rId28"/>
    <p:sldLayoutId id="2147483679" r:id="rId29"/>
  </p:sldLayoutIdLst>
  <p:hf hdr="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orient="horz" pos="482" userDrawn="1">
          <p15:clr>
            <a:srgbClr val="F26B43"/>
          </p15:clr>
        </p15:guide>
        <p15:guide id="3" pos="7333" userDrawn="1">
          <p15:clr>
            <a:srgbClr val="F26B43"/>
          </p15:clr>
        </p15:guide>
        <p15:guide id="4" orient="horz" pos="981" userDrawn="1">
          <p15:clr>
            <a:srgbClr val="F26B43"/>
          </p15:clr>
        </p15:guide>
        <p15:guide id="5" orient="horz" pos="3884" userDrawn="1">
          <p15:clr>
            <a:srgbClr val="F26B43"/>
          </p15:clr>
        </p15:guide>
        <p15:guide id="6" orient="horz" pos="41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B047-F8F7-4066-A12B-5F2C8FC02237}"/>
              </a:ext>
            </a:extLst>
          </p:cNvPr>
          <p:cNvSpPr>
            <a:spLocks noGrp="1"/>
          </p:cNvSpPr>
          <p:nvPr>
            <p:ph type="ctrTitle"/>
          </p:nvPr>
        </p:nvSpPr>
        <p:spPr/>
        <p:txBody>
          <a:bodyPr/>
          <a:lstStyle/>
          <a:p>
            <a:r>
              <a:rPr lang="fr-FR" dirty="0"/>
              <a:t>Chutes et faux pas: </a:t>
            </a:r>
            <a:br>
              <a:rPr lang="fr-FR" dirty="0"/>
            </a:br>
            <a:r>
              <a:rPr lang="fr-FR" dirty="0"/>
              <a:t>zoom sur la cause d’accident numéro un </a:t>
            </a:r>
          </a:p>
        </p:txBody>
      </p:sp>
      <p:sp>
        <p:nvSpPr>
          <p:cNvPr id="3" name="Subtitle 2">
            <a:extLst>
              <a:ext uri="{FF2B5EF4-FFF2-40B4-BE49-F238E27FC236}">
                <a16:creationId xmlns:a16="http://schemas.microsoft.com/office/drawing/2014/main" id="{D1898D4D-5C94-4D58-BA8C-3586A40A30C4}"/>
              </a:ext>
            </a:extLst>
          </p:cNvPr>
          <p:cNvSpPr>
            <a:spLocks noGrp="1"/>
          </p:cNvSpPr>
          <p:nvPr>
            <p:ph type="subTitle" idx="1"/>
          </p:nvPr>
        </p:nvSpPr>
        <p:spPr>
          <a:xfrm>
            <a:off x="623392" y="5877321"/>
            <a:ext cx="9145016" cy="659146"/>
          </a:xfrm>
        </p:spPr>
        <p:txBody>
          <a:bodyPr/>
          <a:lstStyle/>
          <a:p>
            <a:r>
              <a:rPr lang="fr-FR" dirty="0"/>
              <a:t>Ce guide «do </a:t>
            </a:r>
            <a:r>
              <a:rPr lang="fr-FR" dirty="0" err="1"/>
              <a:t>it</a:t>
            </a:r>
            <a:r>
              <a:rPr lang="fr-FR" dirty="0"/>
              <a:t> </a:t>
            </a:r>
            <a:r>
              <a:rPr lang="fr-FR" dirty="0" err="1"/>
              <a:t>yourself</a:t>
            </a:r>
            <a:r>
              <a:rPr lang="fr-FR" dirty="0"/>
              <a:t>» contient toutes les informations nécessaires pour la présentation de la séance «kit de démarrage».</a:t>
            </a:r>
            <a:endParaRPr lang="fr-CH" noProof="0" dirty="0"/>
          </a:p>
        </p:txBody>
      </p:sp>
      <p:pic>
        <p:nvPicPr>
          <p:cNvPr id="7" name="Bildplatzhalter 10" descr="BIld von Beever für Folien.jpg"/>
          <p:cNvPicPr>
            <a:picLocks noGrp="1" noChangeAspect="1"/>
          </p:cNvPicPr>
          <p:nvPr>
            <p:ph type="pic" sz="quarter" idx="10"/>
          </p:nvPr>
        </p:nvPicPr>
        <p:blipFill rotWithShape="1">
          <a:blip r:embed="rId2" cstate="print"/>
          <a:srcRect l="118" t="19631" r="-118" b="30273"/>
          <a:stretch/>
        </p:blipFill>
        <p:spPr>
          <a:xfrm>
            <a:off x="0" y="549275"/>
            <a:ext cx="11641138" cy="3887788"/>
          </a:xfrm>
        </p:spPr>
      </p:pic>
    </p:spTree>
    <p:extLst>
      <p:ext uri="{BB962C8B-B14F-4D97-AF65-F5344CB8AC3E}">
        <p14:creationId xmlns:p14="http://schemas.microsoft.com/office/powerpoint/2010/main" val="404187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099B-518D-4C9C-B513-960845C31A04}"/>
              </a:ext>
            </a:extLst>
          </p:cNvPr>
          <p:cNvSpPr>
            <a:spLocks noGrp="1"/>
          </p:cNvSpPr>
          <p:nvPr>
            <p:ph type="title"/>
          </p:nvPr>
        </p:nvSpPr>
        <p:spPr/>
        <p:txBody>
          <a:bodyPr/>
          <a:lstStyle/>
          <a:p>
            <a:r>
              <a:rPr lang="fr-FR" dirty="0"/>
              <a:t>Principales causes d’accident </a:t>
            </a:r>
          </a:p>
        </p:txBody>
      </p:sp>
      <p:sp>
        <p:nvSpPr>
          <p:cNvPr id="3" name="Content Placeholder 2">
            <a:extLst>
              <a:ext uri="{FF2B5EF4-FFF2-40B4-BE49-F238E27FC236}">
                <a16:creationId xmlns:a16="http://schemas.microsoft.com/office/drawing/2014/main" id="{89DA75CA-601E-405E-8F48-0A95387C5A3B}"/>
              </a:ext>
            </a:extLst>
          </p:cNvPr>
          <p:cNvSpPr>
            <a:spLocks noGrp="1"/>
          </p:cNvSpPr>
          <p:nvPr>
            <p:ph idx="1"/>
          </p:nvPr>
        </p:nvSpPr>
        <p:spPr/>
        <p:txBody>
          <a:bodyPr/>
          <a:lstStyle/>
          <a:p>
            <a:pPr marL="0" indent="0">
              <a:buNone/>
            </a:pPr>
            <a:r>
              <a:rPr lang="fr-FR" b="1" dirty="0"/>
              <a:t>Causes techniques</a:t>
            </a:r>
          </a:p>
          <a:p>
            <a:pPr marL="0" indent="0">
              <a:buNone/>
            </a:pPr>
            <a:r>
              <a:rPr lang="fr-FR" dirty="0"/>
              <a:t>Sols défectueux, absence ou manque d’éclairage, absence de main courante, sols glissants, chaussures inappropriées, chaussures en mauvais état </a:t>
            </a:r>
          </a:p>
          <a:p>
            <a:pPr marL="0" indent="0">
              <a:buNone/>
            </a:pPr>
            <a:endParaRPr lang="fr-FR" dirty="0"/>
          </a:p>
          <a:p>
            <a:pPr marL="0" indent="0">
              <a:buNone/>
            </a:pPr>
            <a:r>
              <a:rPr lang="fr-FR" b="1" dirty="0"/>
              <a:t>Causes organisationnelles </a:t>
            </a:r>
          </a:p>
          <a:p>
            <a:pPr marL="0" indent="0">
              <a:buNone/>
            </a:pPr>
            <a:r>
              <a:rPr lang="fr-FR" dirty="0"/>
              <a:t>Manque d’ordre et de propreté au poste de travail, absence de signalisation des zones dangereuses, absence de prescriptions ou prescriptions incomplètes, etc. </a:t>
            </a:r>
          </a:p>
          <a:p>
            <a:pPr marL="0" indent="0">
              <a:buNone/>
            </a:pPr>
            <a:endParaRPr lang="fr-FR" dirty="0"/>
          </a:p>
          <a:p>
            <a:pPr marL="0" indent="0">
              <a:buNone/>
            </a:pPr>
            <a:r>
              <a:rPr lang="fr-FR" b="1" dirty="0"/>
              <a:t>Causes individuelles </a:t>
            </a:r>
          </a:p>
          <a:p>
            <a:pPr marL="0" indent="0">
              <a:buNone/>
            </a:pPr>
            <a:r>
              <a:rPr lang="fr-FR" dirty="0"/>
              <a:t>Objets qui traînent, inattention, désordre, sous-estimation du risque, manque </a:t>
            </a:r>
            <a:br>
              <a:rPr lang="fr-FR" dirty="0"/>
            </a:br>
            <a:r>
              <a:rPr lang="fr-FR" dirty="0"/>
              <a:t>de condition physique, etc. </a:t>
            </a:r>
          </a:p>
        </p:txBody>
      </p:sp>
      <p:sp>
        <p:nvSpPr>
          <p:cNvPr id="4" name="Date Placeholder 3">
            <a:extLst>
              <a:ext uri="{FF2B5EF4-FFF2-40B4-BE49-F238E27FC236}">
                <a16:creationId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19.09.2018</a:t>
            </a:fld>
            <a:endParaRPr lang="de-CH" dirty="0"/>
          </a:p>
        </p:txBody>
      </p:sp>
      <p:sp>
        <p:nvSpPr>
          <p:cNvPr id="5" name="Footer Placeholder 4">
            <a:extLst>
              <a:ext uri="{FF2B5EF4-FFF2-40B4-BE49-F238E27FC236}">
                <a16:creationId xmlns:a16="http://schemas.microsoft.com/office/drawing/2014/main" id="{E13EFD1E-21A0-4EFA-89E9-D5CF4C7A2566}"/>
              </a:ext>
            </a:extLst>
          </p:cNvPr>
          <p:cNvSpPr>
            <a:spLocks noGrp="1"/>
          </p:cNvSpPr>
          <p:nvPr>
            <p:ph type="ftr" sz="quarter" idx="11"/>
          </p:nvPr>
        </p:nvSpPr>
        <p:spPr/>
        <p:txBody>
          <a:bodyPr/>
          <a:lstStyle/>
          <a:p>
            <a:r>
              <a:rPr lang="fr-FR" dirty="0"/>
              <a:t>Chutes et faux pas: zoom sur la cause d’accident numéro un </a:t>
            </a:r>
          </a:p>
        </p:txBody>
      </p:sp>
      <p:sp>
        <p:nvSpPr>
          <p:cNvPr id="6" name="Slide Number Placeholder 5">
            <a:extLst>
              <a:ext uri="{FF2B5EF4-FFF2-40B4-BE49-F238E27FC236}">
                <a16:creationId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10</a:t>
            </a:fld>
            <a:endParaRPr lang="de-CH" dirty="0"/>
          </a:p>
        </p:txBody>
      </p:sp>
    </p:spTree>
    <p:extLst>
      <p:ext uri="{BB962C8B-B14F-4D97-AF65-F5344CB8AC3E}">
        <p14:creationId xmlns:p14="http://schemas.microsoft.com/office/powerpoint/2010/main" val="304646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1C0A-FE85-48E4-BA6C-7B46C4D0502B}"/>
              </a:ext>
            </a:extLst>
          </p:cNvPr>
          <p:cNvSpPr>
            <a:spLocks noGrp="1"/>
          </p:cNvSpPr>
          <p:nvPr>
            <p:ph type="title"/>
          </p:nvPr>
        </p:nvSpPr>
        <p:spPr/>
        <p:txBody>
          <a:bodyPr/>
          <a:lstStyle/>
          <a:p>
            <a:r>
              <a:rPr lang="fr-FR" dirty="0"/>
              <a:t>Service d’annonce des zones à risque</a:t>
            </a:r>
          </a:p>
        </p:txBody>
      </p:sp>
      <p:sp>
        <p:nvSpPr>
          <p:cNvPr id="3" name="Content Placeholder 2">
            <a:extLst>
              <a:ext uri="{FF2B5EF4-FFF2-40B4-BE49-F238E27FC236}">
                <a16:creationId xmlns:a16="http://schemas.microsoft.com/office/drawing/2014/main" id="{65DF5501-6275-4A7B-8B77-34DF579D6B79}"/>
              </a:ext>
            </a:extLst>
          </p:cNvPr>
          <p:cNvSpPr>
            <a:spLocks noGrp="1"/>
          </p:cNvSpPr>
          <p:nvPr>
            <p:ph sz="half" idx="1"/>
          </p:nvPr>
        </p:nvSpPr>
        <p:spPr/>
        <p:txBody>
          <a:bodyPr/>
          <a:lstStyle/>
          <a:p>
            <a:pPr marL="0" indent="0">
              <a:buNone/>
            </a:pPr>
            <a:r>
              <a:rPr lang="fr-FR" dirty="0"/>
              <a:t>Si vous remarquez une situation à risque, nous vous prions de l’éliminer immédiatement ou de signaler la zone dangereuse. </a:t>
            </a:r>
          </a:p>
          <a:p>
            <a:pPr marL="0" indent="0">
              <a:buNone/>
            </a:pPr>
            <a:endParaRPr lang="fr-FR" dirty="0"/>
          </a:p>
          <a:p>
            <a:pPr marL="0" indent="0">
              <a:buNone/>
            </a:pPr>
            <a:r>
              <a:rPr lang="fr-FR" dirty="0"/>
              <a:t>Si une autre mesure est nécessaire, </a:t>
            </a:r>
            <a:br>
              <a:rPr lang="fr-FR" dirty="0"/>
            </a:br>
            <a:r>
              <a:rPr lang="fr-FR" dirty="0"/>
              <a:t>signalez le cas au responsable: </a:t>
            </a:r>
            <a:br>
              <a:rPr lang="fr-FR" dirty="0"/>
            </a:br>
            <a:r>
              <a:rPr lang="fr-FR" dirty="0">
                <a:solidFill>
                  <a:srgbClr val="FF0000"/>
                </a:solidFill>
              </a:rPr>
              <a:t>(inscrire le nom de la personne) </a:t>
            </a:r>
          </a:p>
          <a:p>
            <a:pPr marL="0" indent="0">
              <a:buNone/>
            </a:pPr>
            <a:endParaRPr lang="fr-FR" dirty="0"/>
          </a:p>
          <a:p>
            <a:pPr marL="0" indent="0">
              <a:buNone/>
            </a:pPr>
            <a:endParaRPr lang="fr-FR" dirty="0"/>
          </a:p>
          <a:p>
            <a:pPr marL="0" indent="0">
              <a:buNone/>
            </a:pPr>
            <a:r>
              <a:rPr lang="fr-FR" dirty="0"/>
              <a:t>Cette personne se chargera de prendre </a:t>
            </a:r>
            <a:br>
              <a:rPr lang="fr-FR" dirty="0"/>
            </a:br>
            <a:r>
              <a:rPr lang="fr-FR" dirty="0"/>
              <a:t>les mesures nécessaires. </a:t>
            </a:r>
          </a:p>
          <a:p>
            <a:pPr marL="0" indent="0">
              <a:buNone/>
            </a:pPr>
            <a:endParaRPr lang="fr-FR" dirty="0"/>
          </a:p>
          <a:p>
            <a:pPr marL="0" indent="0">
              <a:buNone/>
            </a:pPr>
            <a:r>
              <a:rPr lang="fr-FR" dirty="0"/>
              <a:t>Merci de votre aide! </a:t>
            </a:r>
          </a:p>
        </p:txBody>
      </p:sp>
      <p:sp>
        <p:nvSpPr>
          <p:cNvPr id="4" name="Date Placeholder 3">
            <a:extLst>
              <a:ext uri="{FF2B5EF4-FFF2-40B4-BE49-F238E27FC236}">
                <a16:creationId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5" name="Footer Placeholder 4">
            <a:extLst>
              <a:ext uri="{FF2B5EF4-FFF2-40B4-BE49-F238E27FC236}">
                <a16:creationId xmlns:a16="http://schemas.microsoft.com/office/drawing/2014/main" id="{F09E40BB-CF82-437F-A747-D794638421A7}"/>
              </a:ext>
            </a:extLst>
          </p:cNvPr>
          <p:cNvSpPr>
            <a:spLocks noGrp="1"/>
          </p:cNvSpPr>
          <p:nvPr>
            <p:ph type="ftr" sz="quarter" idx="11"/>
          </p:nvPr>
        </p:nvSpPr>
        <p:spPr/>
        <p:txBody>
          <a:bodyPr/>
          <a:lstStyle/>
          <a:p>
            <a:r>
              <a:rPr lang="fr-FR" dirty="0"/>
              <a:t>Chutes et faux pas: zoom sur la cause d’accident numéro un </a:t>
            </a:r>
          </a:p>
        </p:txBody>
      </p:sp>
      <p:sp>
        <p:nvSpPr>
          <p:cNvPr id="6" name="Slide Number Placeholder 5">
            <a:extLst>
              <a:ext uri="{FF2B5EF4-FFF2-40B4-BE49-F238E27FC236}">
                <a16:creationId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11</a:t>
            </a:fld>
            <a:endParaRPr lang="de-CH" dirty="0"/>
          </a:p>
        </p:txBody>
      </p:sp>
      <p:pic>
        <p:nvPicPr>
          <p:cNvPr id="11" name="Bildplatzhalter 4" descr="DSC02114.jpg"/>
          <p:cNvPicPr>
            <a:picLocks noGrp="1" noChangeAspect="1"/>
          </p:cNvPicPr>
          <p:nvPr>
            <p:ph type="pic" sz="quarter" idx="14"/>
          </p:nvPr>
        </p:nvPicPr>
        <p:blipFill rotWithShape="1">
          <a:blip r:embed="rId3" cstate="print"/>
          <a:srcRect l="296" t="21961" r="1709" b="23350"/>
          <a:stretch/>
        </p:blipFill>
        <p:spPr>
          <a:xfrm>
            <a:off x="6383338" y="1628774"/>
            <a:ext cx="5808662" cy="4320505"/>
          </a:xfrm>
        </p:spPr>
      </p:pic>
    </p:spTree>
    <p:extLst>
      <p:ext uri="{BB962C8B-B14F-4D97-AF65-F5344CB8AC3E}">
        <p14:creationId xmlns:p14="http://schemas.microsoft.com/office/powerpoint/2010/main" val="381762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0C13-A945-4D0E-8F61-B5315521B9C6}"/>
              </a:ext>
            </a:extLst>
          </p:cNvPr>
          <p:cNvSpPr>
            <a:spLocks noGrp="1"/>
          </p:cNvSpPr>
          <p:nvPr>
            <p:ph type="title"/>
          </p:nvPr>
        </p:nvSpPr>
        <p:spPr/>
        <p:txBody>
          <a:bodyPr/>
          <a:lstStyle/>
          <a:p>
            <a:r>
              <a:rPr lang="fr-FR" dirty="0"/>
              <a:t>Message compris! </a:t>
            </a:r>
            <a:endParaRPr lang="fr-CH" noProof="0" dirty="0"/>
          </a:p>
        </p:txBody>
      </p:sp>
      <p:sp>
        <p:nvSpPr>
          <p:cNvPr id="3" name="Date Placeholder 2">
            <a:extLst>
              <a:ext uri="{FF2B5EF4-FFF2-40B4-BE49-F238E27FC236}">
                <a16:creationId xmlns:a16="http://schemas.microsoft.com/office/drawing/2014/main" id="{26935253-15F9-4F0B-8D65-7E29F234B335}"/>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4" name="Footer Placeholder 3">
            <a:extLst>
              <a:ext uri="{FF2B5EF4-FFF2-40B4-BE49-F238E27FC236}">
                <a16:creationId xmlns:a16="http://schemas.microsoft.com/office/drawing/2014/main" id="{B450F1A4-D9D8-43BE-8300-A3643561068B}"/>
              </a:ext>
            </a:extLst>
          </p:cNvPr>
          <p:cNvSpPr>
            <a:spLocks noGrp="1"/>
          </p:cNvSpPr>
          <p:nvPr>
            <p:ph type="ftr" sz="quarter" idx="11"/>
          </p:nvPr>
        </p:nvSpPr>
        <p:spPr/>
        <p:txBody>
          <a:bodyPr/>
          <a:lstStyle/>
          <a:p>
            <a:r>
              <a:rPr lang="fr-FR" dirty="0"/>
              <a:t>Chutes et faux pas: zoom sur la cause d’accident numéro un </a:t>
            </a:r>
          </a:p>
        </p:txBody>
      </p:sp>
      <p:sp>
        <p:nvSpPr>
          <p:cNvPr id="5" name="Slide Number Placeholder 4">
            <a:extLst>
              <a:ext uri="{FF2B5EF4-FFF2-40B4-BE49-F238E27FC236}">
                <a16:creationId xmlns:a16="http://schemas.microsoft.com/office/drawing/2014/main" id="{8B0E1312-12DB-4C1E-A642-D98475B4EAA6}"/>
              </a:ext>
            </a:extLst>
          </p:cNvPr>
          <p:cNvSpPr>
            <a:spLocks noGrp="1"/>
          </p:cNvSpPr>
          <p:nvPr>
            <p:ph type="sldNum" sz="quarter" idx="12"/>
          </p:nvPr>
        </p:nvSpPr>
        <p:spPr/>
        <p:txBody>
          <a:bodyPr/>
          <a:lstStyle/>
          <a:p>
            <a:fld id="{997C1188-46F9-40DB-8D3E-1DFAC3A47FC6}" type="slidenum">
              <a:rPr lang="de-CH" smtClean="0"/>
              <a:t>12</a:t>
            </a:fld>
            <a:endParaRPr lang="de-CH" dirty="0"/>
          </a:p>
        </p:txBody>
      </p:sp>
      <p:pic>
        <p:nvPicPr>
          <p:cNvPr id="8" name="Bildplatzhalter 7" descr="Daumen hoch.jpg"/>
          <p:cNvPicPr>
            <a:picLocks noGrp="1" noChangeAspect="1"/>
          </p:cNvPicPr>
          <p:nvPr>
            <p:ph type="pic" sz="quarter" idx="14"/>
          </p:nvPr>
        </p:nvPicPr>
        <p:blipFill rotWithShape="1">
          <a:blip r:embed="rId3" cstate="print"/>
          <a:srcRect t="24209" b="21407"/>
          <a:stretch/>
        </p:blipFill>
        <p:spPr>
          <a:xfrm>
            <a:off x="550863" y="1628774"/>
            <a:ext cx="11641137" cy="4537076"/>
          </a:xfrm>
        </p:spPr>
      </p:pic>
    </p:spTree>
    <p:extLst>
      <p:ext uri="{BB962C8B-B14F-4D97-AF65-F5344CB8AC3E}">
        <p14:creationId xmlns:p14="http://schemas.microsoft.com/office/powerpoint/2010/main" val="88785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1C0A-FE85-48E4-BA6C-7B46C4D0502B}"/>
              </a:ext>
            </a:extLst>
          </p:cNvPr>
          <p:cNvSpPr>
            <a:spLocks noGrp="1"/>
          </p:cNvSpPr>
          <p:nvPr>
            <p:ph type="title"/>
          </p:nvPr>
        </p:nvSpPr>
        <p:spPr/>
        <p:txBody>
          <a:bodyPr/>
          <a:lstStyle/>
          <a:p>
            <a:r>
              <a:rPr lang="da-DK" dirty="0"/>
              <a:t>Programme en 50 min </a:t>
            </a:r>
          </a:p>
        </p:txBody>
      </p:sp>
      <p:sp>
        <p:nvSpPr>
          <p:cNvPr id="3" name="Content Placeholder 2">
            <a:extLst>
              <a:ext uri="{FF2B5EF4-FFF2-40B4-BE49-F238E27FC236}">
                <a16:creationId xmlns:a16="http://schemas.microsoft.com/office/drawing/2014/main" id="{65DF5501-6275-4A7B-8B77-34DF579D6B79}"/>
              </a:ext>
            </a:extLst>
          </p:cNvPr>
          <p:cNvSpPr>
            <a:spLocks noGrp="1"/>
          </p:cNvSpPr>
          <p:nvPr>
            <p:ph sz="half" idx="1"/>
          </p:nvPr>
        </p:nvSpPr>
        <p:spPr/>
        <p:txBody>
          <a:bodyPr/>
          <a:lstStyle/>
          <a:p>
            <a:pPr marL="0" indent="0">
              <a:buNone/>
            </a:pPr>
            <a:r>
              <a:rPr lang="fr-FR" dirty="0"/>
              <a:t>Film d’introduction «En bas» (20') </a:t>
            </a:r>
          </a:p>
          <a:p>
            <a:pPr marL="0" indent="0">
              <a:buNone/>
            </a:pPr>
            <a:endParaRPr lang="fr-FR" dirty="0"/>
          </a:p>
          <a:p>
            <a:pPr marL="0" indent="0">
              <a:buNone/>
            </a:pPr>
            <a:r>
              <a:rPr lang="fr-FR" dirty="0"/>
              <a:t>Travail de groupe (15') </a:t>
            </a:r>
          </a:p>
          <a:p>
            <a:pPr marL="0" indent="0">
              <a:buNone/>
            </a:pPr>
            <a:endParaRPr lang="fr-FR" dirty="0"/>
          </a:p>
          <a:p>
            <a:pPr marL="0" indent="0">
              <a:buNone/>
            </a:pPr>
            <a:r>
              <a:rPr lang="fr-FR" dirty="0"/>
              <a:t>Rébus en images (10') </a:t>
            </a:r>
          </a:p>
          <a:p>
            <a:pPr marL="0" indent="0">
              <a:buNone/>
            </a:pPr>
            <a:endParaRPr lang="fr-FR" dirty="0"/>
          </a:p>
          <a:p>
            <a:pPr marL="0" indent="0">
              <a:buNone/>
            </a:pPr>
            <a:r>
              <a:rPr lang="fr-FR" dirty="0"/>
              <a:t>Conclusions (5') </a:t>
            </a:r>
          </a:p>
        </p:txBody>
      </p:sp>
      <p:sp>
        <p:nvSpPr>
          <p:cNvPr id="4" name="Date Placeholder 3">
            <a:extLst>
              <a:ext uri="{FF2B5EF4-FFF2-40B4-BE49-F238E27FC236}">
                <a16:creationId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5" name="Footer Placeholder 4">
            <a:extLst>
              <a:ext uri="{FF2B5EF4-FFF2-40B4-BE49-F238E27FC236}">
                <a16:creationId xmlns:a16="http://schemas.microsoft.com/office/drawing/2014/main" id="{F09E40BB-CF82-437F-A747-D794638421A7}"/>
              </a:ext>
            </a:extLst>
          </p:cNvPr>
          <p:cNvSpPr>
            <a:spLocks noGrp="1"/>
          </p:cNvSpPr>
          <p:nvPr>
            <p:ph type="ftr" sz="quarter" idx="11"/>
          </p:nvPr>
        </p:nvSpPr>
        <p:spPr/>
        <p:txBody>
          <a:bodyPr/>
          <a:lstStyle/>
          <a:p>
            <a:r>
              <a:rPr lang="fr-FR" dirty="0"/>
              <a:t>Chutes et faux pas: zoom sur la cause d’accident numéro un </a:t>
            </a:r>
            <a:endParaRPr lang="de-CH" dirty="0"/>
          </a:p>
        </p:txBody>
      </p:sp>
      <p:sp>
        <p:nvSpPr>
          <p:cNvPr id="6" name="Slide Number Placeholder 5">
            <a:extLst>
              <a:ext uri="{FF2B5EF4-FFF2-40B4-BE49-F238E27FC236}">
                <a16:creationId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2</a:t>
            </a:fld>
            <a:endParaRPr lang="de-CH" dirty="0"/>
          </a:p>
        </p:txBody>
      </p:sp>
      <p:pic>
        <p:nvPicPr>
          <p:cNvPr id="13" name="Bildplatzhalter 4" descr="Agenda_Uhr.jpg"/>
          <p:cNvPicPr>
            <a:picLocks noChangeAspect="1"/>
          </p:cNvPicPr>
          <p:nvPr/>
        </p:nvPicPr>
        <p:blipFill rotWithShape="1">
          <a:blip r:embed="rId3" cstate="print"/>
          <a:srcRect l="13381" t="17077" r="19284" b="7989"/>
          <a:stretch/>
        </p:blipFill>
        <p:spPr>
          <a:xfrm>
            <a:off x="6382800" y="1628798"/>
            <a:ext cx="5819112" cy="4320000"/>
          </a:xfrm>
          <a:prstGeom prst="rect">
            <a:avLst/>
          </a:prstGeom>
        </p:spPr>
      </p:pic>
    </p:spTree>
    <p:extLst>
      <p:ext uri="{BB962C8B-B14F-4D97-AF65-F5344CB8AC3E}">
        <p14:creationId xmlns:p14="http://schemas.microsoft.com/office/powerpoint/2010/main" val="135784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1C0A-FE85-48E4-BA6C-7B46C4D0502B}"/>
              </a:ext>
            </a:extLst>
          </p:cNvPr>
          <p:cNvSpPr>
            <a:spLocks noGrp="1"/>
          </p:cNvSpPr>
          <p:nvPr>
            <p:ph type="title"/>
          </p:nvPr>
        </p:nvSpPr>
        <p:spPr/>
        <p:txBody>
          <a:bodyPr/>
          <a:lstStyle/>
          <a:p>
            <a:r>
              <a:rPr lang="fr-FR" dirty="0"/>
              <a:t>Objectifs de la journée </a:t>
            </a:r>
          </a:p>
        </p:txBody>
      </p:sp>
      <p:sp>
        <p:nvSpPr>
          <p:cNvPr id="3" name="Content Placeholder 2">
            <a:extLst>
              <a:ext uri="{FF2B5EF4-FFF2-40B4-BE49-F238E27FC236}">
                <a16:creationId xmlns:a16="http://schemas.microsoft.com/office/drawing/2014/main" id="{65DF5501-6275-4A7B-8B77-34DF579D6B79}"/>
              </a:ext>
            </a:extLst>
          </p:cNvPr>
          <p:cNvSpPr>
            <a:spLocks noGrp="1"/>
          </p:cNvSpPr>
          <p:nvPr>
            <p:ph sz="half" idx="1"/>
          </p:nvPr>
        </p:nvSpPr>
        <p:spPr/>
        <p:txBody>
          <a:bodyPr/>
          <a:lstStyle/>
          <a:p>
            <a:pPr marL="0" indent="0">
              <a:buNone/>
            </a:pPr>
            <a:r>
              <a:rPr lang="fr-FR" dirty="0"/>
              <a:t>Vous connaissez les causes des accidents dus aux chutes et faux pas au travail et durant les loisirs.  </a:t>
            </a:r>
          </a:p>
          <a:p>
            <a:pPr marL="0" indent="0">
              <a:buNone/>
            </a:pPr>
            <a:endParaRPr lang="fr-FR" dirty="0"/>
          </a:p>
          <a:p>
            <a:pPr marL="0" indent="0">
              <a:buNone/>
            </a:pPr>
            <a:r>
              <a:rPr lang="fr-FR" dirty="0"/>
              <a:t>Vous savez comment prévenir les accidents dus aux chutes et faux pas. </a:t>
            </a:r>
          </a:p>
          <a:p>
            <a:pPr marL="0" indent="0">
              <a:buNone/>
            </a:pPr>
            <a:endParaRPr lang="fr-FR" dirty="0"/>
          </a:p>
          <a:p>
            <a:pPr marL="0" indent="0">
              <a:buNone/>
            </a:pPr>
            <a:r>
              <a:rPr lang="fr-FR" dirty="0"/>
              <a:t>Vous faites partie des collaborateurs qui contribueront à la réalisation de l’objectif de l’entreprise, c’est-à-dire une baisse de </a:t>
            </a:r>
            <a:br>
              <a:rPr lang="fr-FR" dirty="0"/>
            </a:br>
            <a:r>
              <a:rPr lang="fr-FR" dirty="0"/>
              <a:t>XX</a:t>
            </a:r>
            <a:r>
              <a:rPr lang="fr-FR" spc="-300" dirty="0"/>
              <a:t> </a:t>
            </a:r>
            <a:r>
              <a:rPr lang="fr-FR" dirty="0"/>
              <a:t>% des accidents d’ici à 201?.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4" name="Date Placeholder 3">
            <a:extLst>
              <a:ext uri="{FF2B5EF4-FFF2-40B4-BE49-F238E27FC236}">
                <a16:creationId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5" name="Footer Placeholder 4">
            <a:extLst>
              <a:ext uri="{FF2B5EF4-FFF2-40B4-BE49-F238E27FC236}">
                <a16:creationId xmlns:a16="http://schemas.microsoft.com/office/drawing/2014/main" id="{F09E40BB-CF82-437F-A747-D794638421A7}"/>
              </a:ext>
            </a:extLst>
          </p:cNvPr>
          <p:cNvSpPr>
            <a:spLocks noGrp="1"/>
          </p:cNvSpPr>
          <p:nvPr>
            <p:ph type="ftr" sz="quarter" idx="11"/>
          </p:nvPr>
        </p:nvSpPr>
        <p:spPr/>
        <p:txBody>
          <a:bodyPr/>
          <a:lstStyle/>
          <a:p>
            <a:r>
              <a:rPr lang="fr-FR" dirty="0"/>
              <a:t>Chutes et faux pas: zoom sur la cause d’accident numéro un </a:t>
            </a:r>
          </a:p>
        </p:txBody>
      </p:sp>
      <p:sp>
        <p:nvSpPr>
          <p:cNvPr id="6" name="Slide Number Placeholder 5">
            <a:extLst>
              <a:ext uri="{FF2B5EF4-FFF2-40B4-BE49-F238E27FC236}">
                <a16:creationId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3</a:t>
            </a:fld>
            <a:endParaRPr lang="de-CH" dirty="0"/>
          </a:p>
        </p:txBody>
      </p:sp>
      <p:pic>
        <p:nvPicPr>
          <p:cNvPr id="11" name="Bildplatzhalter 5"/>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1369" t="5873" r="13794" b="1339"/>
          <a:stretch/>
        </p:blipFill>
        <p:spPr>
          <a:xfrm>
            <a:off x="6383338" y="1628774"/>
            <a:ext cx="5808662" cy="4320505"/>
          </a:xfrm>
          <a:prstGeom prst="rect">
            <a:avLst/>
          </a:prstGeom>
          <a:ln>
            <a:solidFill>
              <a:schemeClr val="bg2"/>
            </a:solidFill>
          </a:ln>
        </p:spPr>
      </p:pic>
    </p:spTree>
    <p:extLst>
      <p:ext uri="{BB962C8B-B14F-4D97-AF65-F5344CB8AC3E}">
        <p14:creationId xmlns:p14="http://schemas.microsoft.com/office/powerpoint/2010/main" val="317950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099B-518D-4C9C-B513-960845C31A04}"/>
              </a:ext>
            </a:extLst>
          </p:cNvPr>
          <p:cNvSpPr>
            <a:spLocks noGrp="1"/>
          </p:cNvSpPr>
          <p:nvPr>
            <p:ph type="title"/>
          </p:nvPr>
        </p:nvSpPr>
        <p:spPr/>
        <p:txBody>
          <a:bodyPr/>
          <a:lstStyle/>
          <a:p>
            <a:r>
              <a:rPr lang="fr-FR" dirty="0"/>
              <a:t>Votre expérience nous intéresse </a:t>
            </a:r>
            <a:endParaRPr lang="fr-CH" noProof="0" dirty="0"/>
          </a:p>
        </p:txBody>
      </p:sp>
      <p:sp>
        <p:nvSpPr>
          <p:cNvPr id="3" name="Content Placeholder 2">
            <a:extLst>
              <a:ext uri="{FF2B5EF4-FFF2-40B4-BE49-F238E27FC236}">
                <a16:creationId xmlns:a16="http://schemas.microsoft.com/office/drawing/2014/main" id="{89DA75CA-601E-405E-8F48-0A95387C5A3B}"/>
              </a:ext>
            </a:extLst>
          </p:cNvPr>
          <p:cNvSpPr>
            <a:spLocks noGrp="1"/>
          </p:cNvSpPr>
          <p:nvPr>
            <p:ph idx="1"/>
          </p:nvPr>
        </p:nvSpPr>
        <p:spPr/>
        <p:txBody>
          <a:bodyPr/>
          <a:lstStyle/>
          <a:p>
            <a:pPr marL="0" indent="0">
              <a:buNone/>
            </a:pPr>
            <a:r>
              <a:rPr lang="fr-FR" dirty="0"/>
              <a:t>Vous est-il déjà arrivé de trébucher et de faire une chute de plain-pied? </a:t>
            </a:r>
          </a:p>
          <a:p>
            <a:pPr marL="0" indent="0">
              <a:buNone/>
            </a:pPr>
            <a:endParaRPr lang="fr-FR" dirty="0"/>
          </a:p>
          <a:p>
            <a:pPr marL="0" indent="0">
              <a:buNone/>
            </a:pPr>
            <a:r>
              <a:rPr lang="fr-FR" dirty="0"/>
              <a:t>Connaissez-vous des situations à risque de chute typiques dans la vie de tous les jours? </a:t>
            </a:r>
          </a:p>
          <a:p>
            <a:pPr marL="0" indent="0">
              <a:buNone/>
            </a:pPr>
            <a:endParaRPr lang="fr-FR" dirty="0"/>
          </a:p>
          <a:p>
            <a:pPr marL="0" indent="0">
              <a:buNone/>
            </a:pPr>
            <a:r>
              <a:rPr lang="fr-FR" dirty="0"/>
              <a:t>Que peut-on faire pour les éliminer? </a:t>
            </a:r>
          </a:p>
          <a:p>
            <a:pPr marL="0" indent="0">
              <a:buNone/>
            </a:pPr>
            <a:endParaRPr lang="fr-FR" dirty="0"/>
          </a:p>
          <a:p>
            <a:pPr marL="0" indent="0">
              <a:buNone/>
            </a:pPr>
            <a:r>
              <a:rPr lang="fr-FR" dirty="0"/>
              <a:t>Votre entreprise a-t-elle nommé un responsable à qui s’adresser pour annoncer les situations à risque? </a:t>
            </a:r>
          </a:p>
        </p:txBody>
      </p:sp>
      <p:sp>
        <p:nvSpPr>
          <p:cNvPr id="4" name="Date Placeholder 3">
            <a:extLst>
              <a:ext uri="{FF2B5EF4-FFF2-40B4-BE49-F238E27FC236}">
                <a16:creationId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19.09.2018</a:t>
            </a:fld>
            <a:endParaRPr lang="de-CH" dirty="0"/>
          </a:p>
        </p:txBody>
      </p:sp>
      <p:sp>
        <p:nvSpPr>
          <p:cNvPr id="5" name="Footer Placeholder 4">
            <a:extLst>
              <a:ext uri="{FF2B5EF4-FFF2-40B4-BE49-F238E27FC236}">
                <a16:creationId xmlns:a16="http://schemas.microsoft.com/office/drawing/2014/main" id="{E13EFD1E-21A0-4EFA-89E9-D5CF4C7A2566}"/>
              </a:ext>
            </a:extLst>
          </p:cNvPr>
          <p:cNvSpPr>
            <a:spLocks noGrp="1"/>
          </p:cNvSpPr>
          <p:nvPr>
            <p:ph type="ftr" sz="quarter" idx="11"/>
          </p:nvPr>
        </p:nvSpPr>
        <p:spPr/>
        <p:txBody>
          <a:bodyPr/>
          <a:lstStyle/>
          <a:p>
            <a:r>
              <a:rPr lang="fr-FR" dirty="0"/>
              <a:t>Chutes et faux pas: zoom sur la cause d’accident numéro un </a:t>
            </a:r>
          </a:p>
        </p:txBody>
      </p:sp>
      <p:sp>
        <p:nvSpPr>
          <p:cNvPr id="6" name="Slide Number Placeholder 5">
            <a:extLst>
              <a:ext uri="{FF2B5EF4-FFF2-40B4-BE49-F238E27FC236}">
                <a16:creationId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4</a:t>
            </a:fld>
            <a:endParaRPr lang="de-CH" dirty="0"/>
          </a:p>
        </p:txBody>
      </p:sp>
    </p:spTree>
    <p:extLst>
      <p:ext uri="{BB962C8B-B14F-4D97-AF65-F5344CB8AC3E}">
        <p14:creationId xmlns:p14="http://schemas.microsoft.com/office/powerpoint/2010/main" val="89534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099B-518D-4C9C-B513-960845C31A04}"/>
              </a:ext>
            </a:extLst>
          </p:cNvPr>
          <p:cNvSpPr>
            <a:spLocks noGrp="1"/>
          </p:cNvSpPr>
          <p:nvPr>
            <p:ph type="title"/>
          </p:nvPr>
        </p:nvSpPr>
        <p:spPr/>
        <p:txBody>
          <a:bodyPr/>
          <a:lstStyle/>
          <a:p>
            <a:r>
              <a:rPr lang="fr-FR" dirty="0"/>
              <a:t>Eviter les chutes et faux pas: trois niveaux d’intervention </a:t>
            </a:r>
          </a:p>
        </p:txBody>
      </p:sp>
      <p:sp>
        <p:nvSpPr>
          <p:cNvPr id="4" name="Date Placeholder 3">
            <a:extLst>
              <a:ext uri="{FF2B5EF4-FFF2-40B4-BE49-F238E27FC236}">
                <a16:creationId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19.09.2018</a:t>
            </a:fld>
            <a:endParaRPr lang="de-CH" dirty="0"/>
          </a:p>
        </p:txBody>
      </p:sp>
      <p:sp>
        <p:nvSpPr>
          <p:cNvPr id="5" name="Footer Placeholder 4">
            <a:extLst>
              <a:ext uri="{FF2B5EF4-FFF2-40B4-BE49-F238E27FC236}">
                <a16:creationId xmlns:a16="http://schemas.microsoft.com/office/drawing/2014/main" id="{E13EFD1E-21A0-4EFA-89E9-D5CF4C7A2566}"/>
              </a:ext>
            </a:extLst>
          </p:cNvPr>
          <p:cNvSpPr>
            <a:spLocks noGrp="1"/>
          </p:cNvSpPr>
          <p:nvPr>
            <p:ph type="ftr" sz="quarter" idx="11"/>
          </p:nvPr>
        </p:nvSpPr>
        <p:spPr/>
        <p:txBody>
          <a:bodyPr/>
          <a:lstStyle/>
          <a:p>
            <a:r>
              <a:rPr lang="fr-FR" dirty="0"/>
              <a:t>Chutes et faux pas: zoom sur la cause d’accident numéro un </a:t>
            </a:r>
          </a:p>
        </p:txBody>
      </p:sp>
      <p:sp>
        <p:nvSpPr>
          <p:cNvPr id="6" name="Slide Number Placeholder 5">
            <a:extLst>
              <a:ext uri="{FF2B5EF4-FFF2-40B4-BE49-F238E27FC236}">
                <a16:creationId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5</a:t>
            </a:fld>
            <a:endParaRPr lang="de-CH" dirty="0"/>
          </a:p>
        </p:txBody>
      </p:sp>
      <p:pic>
        <p:nvPicPr>
          <p:cNvPr id="10" name="Grafik 14" descr="p429m713104_fuer PP.jpg"/>
          <p:cNvPicPr>
            <a:picLocks noChangeAspect="1"/>
          </p:cNvPicPr>
          <p:nvPr/>
        </p:nvPicPr>
        <p:blipFill rotWithShape="1">
          <a:blip r:embed="rId2" cstate="print"/>
          <a:srcRect l="11629" t="-2" r="37681" b="884"/>
          <a:stretch/>
        </p:blipFill>
        <p:spPr>
          <a:xfrm>
            <a:off x="7176120" y="2060848"/>
            <a:ext cx="1869997" cy="2621524"/>
          </a:xfrm>
          <a:prstGeom prst="rect">
            <a:avLst/>
          </a:prstGeom>
        </p:spPr>
      </p:pic>
      <p:pic>
        <p:nvPicPr>
          <p:cNvPr id="11" name="Picture 12"/>
          <p:cNvPicPr>
            <a:picLocks noChangeAspect="1" noChangeArrowheads="1"/>
          </p:cNvPicPr>
          <p:nvPr/>
        </p:nvPicPr>
        <p:blipFill rotWithShape="1">
          <a:blip r:embed="rId3" cstate="print"/>
          <a:srcRect l="12348" t="1729" r="2662" b="580"/>
          <a:stretch/>
        </p:blipFill>
        <p:spPr bwMode="auto">
          <a:xfrm>
            <a:off x="3863751" y="2060848"/>
            <a:ext cx="1870911" cy="2621524"/>
          </a:xfrm>
          <a:prstGeom prst="rect">
            <a:avLst/>
          </a:prstGeom>
          <a:noFill/>
          <a:ln w="9525">
            <a:noFill/>
            <a:miter lim="800000"/>
            <a:headEnd/>
            <a:tailEnd/>
          </a:ln>
        </p:spPr>
      </p:pic>
      <p:pic>
        <p:nvPicPr>
          <p:cNvPr id="13" name="Picture 11"/>
          <p:cNvPicPr>
            <a:picLocks noChangeAspect="1" noChangeArrowheads="1"/>
          </p:cNvPicPr>
          <p:nvPr/>
        </p:nvPicPr>
        <p:blipFill rotWithShape="1">
          <a:blip r:embed="rId4" cstate="print"/>
          <a:srcRect l="5028" r="8701" b="884"/>
          <a:stretch/>
        </p:blipFill>
        <p:spPr bwMode="auto">
          <a:xfrm>
            <a:off x="551384" y="2060848"/>
            <a:ext cx="1871822" cy="2621523"/>
          </a:xfrm>
          <a:prstGeom prst="rect">
            <a:avLst/>
          </a:prstGeom>
          <a:noFill/>
          <a:ln w="9525">
            <a:noFill/>
            <a:miter lim="800000"/>
            <a:headEnd/>
            <a:tailEnd/>
          </a:ln>
        </p:spPr>
      </p:pic>
      <p:sp>
        <p:nvSpPr>
          <p:cNvPr id="14" name="Inhaltsplatzhalter 12"/>
          <p:cNvSpPr txBox="1">
            <a:spLocks/>
          </p:cNvSpPr>
          <p:nvPr/>
        </p:nvSpPr>
        <p:spPr>
          <a:xfrm>
            <a:off x="550864" y="1396580"/>
            <a:ext cx="2849312" cy="427924"/>
          </a:xfrm>
          <a:prstGeom prst="rect">
            <a:avLst/>
          </a:prstGeom>
        </p:spPr>
        <p:txBody>
          <a:bodyPr lIns="0" tIns="0" rIns="0" bIns="0"/>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t>Conditions</a:t>
            </a:r>
            <a:br>
              <a:rPr lang="fr-FR" sz="1600" b="1" dirty="0"/>
            </a:br>
            <a:r>
              <a:rPr lang="fr-FR" sz="1600" b="1" dirty="0"/>
              <a:t>favorables </a:t>
            </a:r>
          </a:p>
        </p:txBody>
      </p:sp>
      <p:sp>
        <p:nvSpPr>
          <p:cNvPr id="15" name="Inhaltsplatzhalter 12"/>
          <p:cNvSpPr txBox="1">
            <a:spLocks/>
          </p:cNvSpPr>
          <p:nvPr/>
        </p:nvSpPr>
        <p:spPr>
          <a:xfrm>
            <a:off x="550863" y="4816990"/>
            <a:ext cx="3082421" cy="975327"/>
          </a:xfrm>
          <a:prstGeom prst="rect">
            <a:avLst/>
          </a:prstGeom>
        </p:spPr>
        <p:txBody>
          <a:bodyPr vert="horz" lIns="0" tIns="0" rIns="0" bIns="0" rtlCol="0">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Eclairage optimal </a:t>
            </a:r>
          </a:p>
          <a:p>
            <a:r>
              <a:rPr lang="fr-FR" sz="1600" dirty="0"/>
              <a:t>Sols antidérapants </a:t>
            </a:r>
          </a:p>
          <a:p>
            <a:r>
              <a:rPr lang="fr-FR" sz="1600" dirty="0"/>
              <a:t>Service d’hiver </a:t>
            </a:r>
          </a:p>
          <a:p>
            <a:r>
              <a:rPr lang="fr-FR" sz="1600" dirty="0"/>
              <a:t>Chaussures</a:t>
            </a:r>
          </a:p>
        </p:txBody>
      </p:sp>
      <p:sp>
        <p:nvSpPr>
          <p:cNvPr id="16" name="Inhaltsplatzhalter 12"/>
          <p:cNvSpPr txBox="1">
            <a:spLocks/>
          </p:cNvSpPr>
          <p:nvPr/>
        </p:nvSpPr>
        <p:spPr>
          <a:xfrm>
            <a:off x="3869381" y="4816990"/>
            <a:ext cx="2658668" cy="1348314"/>
          </a:xfrm>
          <a:prstGeom prst="rect">
            <a:avLst/>
          </a:prstGeom>
        </p:spPr>
        <p:txBody>
          <a:bodyPr vert="horz" lIns="0" tIns="0" rIns="0" bIns="0" rtlCol="0">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Faire de l’ordre </a:t>
            </a:r>
          </a:p>
          <a:p>
            <a:r>
              <a:rPr lang="fr-FR" sz="1600" dirty="0"/>
              <a:t>Définir et observer des règles précises </a:t>
            </a:r>
          </a:p>
          <a:p>
            <a:r>
              <a:rPr lang="fr-FR" sz="1600" dirty="0"/>
              <a:t>Renforcer l’attention </a:t>
            </a:r>
          </a:p>
        </p:txBody>
      </p:sp>
      <p:sp>
        <p:nvSpPr>
          <p:cNvPr id="17" name="Inhaltsplatzhalter 12"/>
          <p:cNvSpPr txBox="1">
            <a:spLocks/>
          </p:cNvSpPr>
          <p:nvPr/>
        </p:nvSpPr>
        <p:spPr>
          <a:xfrm>
            <a:off x="7185810" y="4816990"/>
            <a:ext cx="2468116" cy="1191351"/>
          </a:xfrm>
          <a:prstGeom prst="rect">
            <a:avLst/>
          </a:prstGeom>
        </p:spPr>
        <p:txBody>
          <a:bodyPr vert="horz" lIns="0" tIns="0" rIns="0" bIns="0" rtlCol="0">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Améliorer l’équilibre </a:t>
            </a:r>
          </a:p>
          <a:p>
            <a:r>
              <a:rPr lang="fr-FR" sz="1600" dirty="0"/>
              <a:t>Développer la force </a:t>
            </a:r>
          </a:p>
          <a:p>
            <a:r>
              <a:rPr lang="fr-FR" sz="1600" dirty="0"/>
              <a:t>Améliorer la coordination </a:t>
            </a:r>
          </a:p>
        </p:txBody>
      </p:sp>
      <p:sp>
        <p:nvSpPr>
          <p:cNvPr id="18" name="Inhaltsplatzhalter 12"/>
          <p:cNvSpPr txBox="1">
            <a:spLocks/>
          </p:cNvSpPr>
          <p:nvPr/>
        </p:nvSpPr>
        <p:spPr>
          <a:xfrm>
            <a:off x="3869380" y="1396580"/>
            <a:ext cx="2849312" cy="427924"/>
          </a:xfrm>
          <a:prstGeom prst="rect">
            <a:avLst/>
          </a:prstGeom>
        </p:spPr>
        <p:txBody>
          <a:bodyPr vert="horz" lIns="0" tIns="0" rIns="0" bIns="0" rtlCol="0">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t>Comportements </a:t>
            </a:r>
          </a:p>
          <a:p>
            <a:pPr marL="0" indent="0">
              <a:buNone/>
            </a:pPr>
            <a:r>
              <a:rPr lang="fr-FR" sz="1600" b="1" dirty="0"/>
              <a:t>favorables </a:t>
            </a:r>
          </a:p>
        </p:txBody>
      </p:sp>
      <p:sp>
        <p:nvSpPr>
          <p:cNvPr id="19" name="Inhaltsplatzhalter 12"/>
          <p:cNvSpPr txBox="1">
            <a:spLocks/>
          </p:cNvSpPr>
          <p:nvPr/>
        </p:nvSpPr>
        <p:spPr>
          <a:xfrm>
            <a:off x="7185809" y="1396580"/>
            <a:ext cx="2849312" cy="427924"/>
          </a:xfrm>
          <a:prstGeom prst="rect">
            <a:avLst/>
          </a:prstGeom>
        </p:spPr>
        <p:txBody>
          <a:bodyPr vert="horz" lIns="0" tIns="0" rIns="0" bIns="0" rtlCol="0">
            <a:noAutofit/>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t>Condition physique </a:t>
            </a:r>
          </a:p>
          <a:p>
            <a:pPr marL="0" indent="0">
              <a:buNone/>
            </a:pPr>
            <a:r>
              <a:rPr lang="fr-FR" sz="1600" b="1" dirty="0"/>
              <a:t>optimale </a:t>
            </a:r>
          </a:p>
        </p:txBody>
      </p:sp>
    </p:spTree>
    <p:extLst>
      <p:ext uri="{BB962C8B-B14F-4D97-AF65-F5344CB8AC3E}">
        <p14:creationId xmlns:p14="http://schemas.microsoft.com/office/powerpoint/2010/main" val="248481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1C0A-FE85-48E4-BA6C-7B46C4D0502B}"/>
              </a:ext>
            </a:extLst>
          </p:cNvPr>
          <p:cNvSpPr>
            <a:spLocks noGrp="1"/>
          </p:cNvSpPr>
          <p:nvPr>
            <p:ph type="title"/>
          </p:nvPr>
        </p:nvSpPr>
        <p:spPr/>
        <p:txBody>
          <a:bodyPr/>
          <a:lstStyle/>
          <a:p>
            <a:r>
              <a:rPr lang="fr-FR" dirty="0"/>
              <a:t>Chutes et faux pas: cause d’accident numéro un </a:t>
            </a:r>
          </a:p>
        </p:txBody>
      </p:sp>
      <p:sp>
        <p:nvSpPr>
          <p:cNvPr id="3" name="Content Placeholder 2">
            <a:extLst>
              <a:ext uri="{FF2B5EF4-FFF2-40B4-BE49-F238E27FC236}">
                <a16:creationId xmlns:a16="http://schemas.microsoft.com/office/drawing/2014/main" id="{65DF5501-6275-4A7B-8B77-34DF579D6B79}"/>
              </a:ext>
            </a:extLst>
          </p:cNvPr>
          <p:cNvSpPr>
            <a:spLocks noGrp="1"/>
          </p:cNvSpPr>
          <p:nvPr>
            <p:ph sz="half" idx="1"/>
          </p:nvPr>
        </p:nvSpPr>
        <p:spPr/>
        <p:txBody>
          <a:bodyPr/>
          <a:lstStyle/>
          <a:p>
            <a:pPr marL="0" indent="0">
              <a:buNone/>
            </a:pPr>
            <a:r>
              <a:rPr lang="fr-FR" dirty="0"/>
              <a:t>La Suisse enregistre env.</a:t>
            </a:r>
            <a:r>
              <a:rPr lang="fr-FR" spc="-300" dirty="0"/>
              <a:t> </a:t>
            </a:r>
            <a:r>
              <a:rPr lang="fr-FR" dirty="0"/>
              <a:t>190</a:t>
            </a:r>
            <a:r>
              <a:rPr lang="fr-FR" spc="-300" dirty="0"/>
              <a:t> </a:t>
            </a:r>
            <a:r>
              <a:rPr lang="fr-FR" dirty="0"/>
              <a:t>000 accidents professionnels par an. </a:t>
            </a:r>
          </a:p>
          <a:p>
            <a:pPr marL="0" indent="0">
              <a:buNone/>
            </a:pPr>
            <a:endParaRPr lang="fr-FR" dirty="0"/>
          </a:p>
          <a:p>
            <a:pPr marL="0" indent="0">
              <a:buNone/>
            </a:pPr>
            <a:r>
              <a:rPr lang="fr-FR" dirty="0"/>
              <a:t>75</a:t>
            </a:r>
            <a:r>
              <a:rPr lang="fr-FR" spc="-300" dirty="0"/>
              <a:t> </a:t>
            </a:r>
            <a:r>
              <a:rPr lang="fr-FR" dirty="0"/>
              <a:t>% des accidents se produisent de plain-pied et 25</a:t>
            </a:r>
            <a:r>
              <a:rPr lang="fr-FR" spc="-300" dirty="0"/>
              <a:t> </a:t>
            </a:r>
            <a:r>
              <a:rPr lang="fr-FR" dirty="0"/>
              <a:t>% des accidents se produisent dans les escaliers. </a:t>
            </a:r>
          </a:p>
          <a:p>
            <a:pPr marL="0" indent="0">
              <a:buNone/>
            </a:pPr>
            <a:endParaRPr lang="fr-FR" dirty="0"/>
          </a:p>
          <a:p>
            <a:pPr marL="0" indent="0">
              <a:buNone/>
            </a:pPr>
            <a:r>
              <a:rPr lang="fr-FR" dirty="0"/>
              <a:t>Les accidents dus aux chutes et faux pas </a:t>
            </a:r>
            <a:br>
              <a:rPr lang="fr-FR" dirty="0"/>
            </a:br>
            <a:r>
              <a:rPr lang="fr-FR" dirty="0"/>
              <a:t>sont particulièrement nombreux en hiver </a:t>
            </a:r>
            <a:br>
              <a:rPr lang="fr-FR" dirty="0"/>
            </a:br>
            <a:r>
              <a:rPr lang="fr-FR" dirty="0"/>
              <a:t>(du mois de décembre au mois de février).</a:t>
            </a:r>
          </a:p>
          <a:p>
            <a:pPr marL="0" indent="0">
              <a:buNone/>
            </a:pPr>
            <a:endParaRPr lang="fr-FR" dirty="0"/>
          </a:p>
          <a:p>
            <a:pPr marL="0" indent="0">
              <a:buNone/>
            </a:pPr>
            <a:r>
              <a:rPr lang="fr-FR" dirty="0"/>
              <a:t>De nombreux accidents pourraient être facilement évités.</a:t>
            </a:r>
          </a:p>
        </p:txBody>
      </p:sp>
      <p:sp>
        <p:nvSpPr>
          <p:cNvPr id="4" name="Date Placeholder 3">
            <a:extLst>
              <a:ext uri="{FF2B5EF4-FFF2-40B4-BE49-F238E27FC236}">
                <a16:creationId xmlns:a16="http://schemas.microsoft.com/office/drawing/2014/main" id="{F3096807-7DEC-4D8E-ADE2-63636CD3A2DB}"/>
              </a:ext>
            </a:extLst>
          </p:cNvPr>
          <p:cNvSpPr>
            <a:spLocks noGrp="1"/>
          </p:cNvSpPr>
          <p:nvPr>
            <p:ph type="dt" sz="half" idx="10"/>
          </p:nvPr>
        </p:nvSpPr>
        <p:spPr/>
        <p:txBody>
          <a:bodyPr/>
          <a:lstStyle/>
          <a:p>
            <a:fld id="{BD44C1C6-F47A-4C0C-9C14-866C0EC578C3}" type="datetime1">
              <a:rPr lang="de-CH" smtClean="0"/>
              <a:t>19.09.2018</a:t>
            </a:fld>
            <a:endParaRPr lang="de-CH" dirty="0"/>
          </a:p>
        </p:txBody>
      </p:sp>
      <p:sp>
        <p:nvSpPr>
          <p:cNvPr id="5" name="Footer Placeholder 4">
            <a:extLst>
              <a:ext uri="{FF2B5EF4-FFF2-40B4-BE49-F238E27FC236}">
                <a16:creationId xmlns:a16="http://schemas.microsoft.com/office/drawing/2014/main" id="{F09E40BB-CF82-437F-A747-D794638421A7}"/>
              </a:ext>
            </a:extLst>
          </p:cNvPr>
          <p:cNvSpPr>
            <a:spLocks noGrp="1"/>
          </p:cNvSpPr>
          <p:nvPr>
            <p:ph type="ftr" sz="quarter" idx="11"/>
          </p:nvPr>
        </p:nvSpPr>
        <p:spPr/>
        <p:txBody>
          <a:bodyPr/>
          <a:lstStyle/>
          <a:p>
            <a:r>
              <a:rPr lang="fr-FR" dirty="0"/>
              <a:t>Chutes et faux pas: zoom sur la cause d’accident numéro un </a:t>
            </a:r>
          </a:p>
        </p:txBody>
      </p:sp>
      <p:sp>
        <p:nvSpPr>
          <p:cNvPr id="6" name="Slide Number Placeholder 5">
            <a:extLst>
              <a:ext uri="{FF2B5EF4-FFF2-40B4-BE49-F238E27FC236}">
                <a16:creationId xmlns:a16="http://schemas.microsoft.com/office/drawing/2014/main" id="{49D9B8D9-413D-44AD-91AD-54A7C5E0012E}"/>
              </a:ext>
            </a:extLst>
          </p:cNvPr>
          <p:cNvSpPr>
            <a:spLocks noGrp="1"/>
          </p:cNvSpPr>
          <p:nvPr>
            <p:ph type="sldNum" sz="quarter" idx="12"/>
          </p:nvPr>
        </p:nvSpPr>
        <p:spPr/>
        <p:txBody>
          <a:bodyPr/>
          <a:lstStyle/>
          <a:p>
            <a:fld id="{F24536A0-103F-4254-944D-7F09BB7E4B96}" type="slidenum">
              <a:rPr lang="de-CH" smtClean="0"/>
              <a:t>6</a:t>
            </a:fld>
            <a:endParaRPr lang="de-CH" dirty="0"/>
          </a:p>
        </p:txBody>
      </p:sp>
      <p:pic>
        <p:nvPicPr>
          <p:cNvPr id="11" name="Bildplatzhalter 6" descr="Bild28.jpg"/>
          <p:cNvPicPr>
            <a:picLocks noGrp="1" noChangeAspect="1"/>
          </p:cNvPicPr>
          <p:nvPr>
            <p:ph type="pic" sz="quarter" idx="14"/>
          </p:nvPr>
        </p:nvPicPr>
        <p:blipFill rotWithShape="1">
          <a:blip r:embed="rId2" cstate="print"/>
          <a:srcRect l="-100" t="36459" r="1063" b="15022"/>
          <a:stretch/>
        </p:blipFill>
        <p:spPr>
          <a:xfrm>
            <a:off x="6384032" y="1628774"/>
            <a:ext cx="5808662" cy="4320505"/>
          </a:xfrm>
        </p:spPr>
      </p:pic>
    </p:spTree>
    <p:extLst>
      <p:ext uri="{BB962C8B-B14F-4D97-AF65-F5344CB8AC3E}">
        <p14:creationId xmlns:p14="http://schemas.microsoft.com/office/powerpoint/2010/main" val="169016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099B-518D-4C9C-B513-960845C31A04}"/>
              </a:ext>
            </a:extLst>
          </p:cNvPr>
          <p:cNvSpPr>
            <a:spLocks noGrp="1"/>
          </p:cNvSpPr>
          <p:nvPr>
            <p:ph type="title"/>
          </p:nvPr>
        </p:nvSpPr>
        <p:spPr/>
        <p:txBody>
          <a:bodyPr/>
          <a:lstStyle/>
          <a:p>
            <a:r>
              <a:rPr lang="fr-FR" dirty="0"/>
              <a:t>Statistique des accidents de l’entreprise </a:t>
            </a:r>
          </a:p>
        </p:txBody>
      </p:sp>
      <p:sp>
        <p:nvSpPr>
          <p:cNvPr id="4" name="Date Placeholder 3">
            <a:extLst>
              <a:ext uri="{FF2B5EF4-FFF2-40B4-BE49-F238E27FC236}">
                <a16:creationId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19.09.2018</a:t>
            </a:fld>
            <a:endParaRPr lang="de-CH" dirty="0"/>
          </a:p>
        </p:txBody>
      </p:sp>
      <p:sp>
        <p:nvSpPr>
          <p:cNvPr id="5" name="Footer Placeholder 4">
            <a:extLst>
              <a:ext uri="{FF2B5EF4-FFF2-40B4-BE49-F238E27FC236}">
                <a16:creationId xmlns:a16="http://schemas.microsoft.com/office/drawing/2014/main" id="{E13EFD1E-21A0-4EFA-89E9-D5CF4C7A2566}"/>
              </a:ext>
            </a:extLst>
          </p:cNvPr>
          <p:cNvSpPr>
            <a:spLocks noGrp="1"/>
          </p:cNvSpPr>
          <p:nvPr>
            <p:ph type="ftr" sz="quarter" idx="11"/>
          </p:nvPr>
        </p:nvSpPr>
        <p:spPr/>
        <p:txBody>
          <a:bodyPr/>
          <a:lstStyle/>
          <a:p>
            <a:r>
              <a:rPr lang="fr-FR" dirty="0"/>
              <a:t>Chutes et faux pas: zoom sur la cause d’accident numéro un </a:t>
            </a:r>
          </a:p>
        </p:txBody>
      </p:sp>
      <p:sp>
        <p:nvSpPr>
          <p:cNvPr id="6" name="Slide Number Placeholder 5">
            <a:extLst>
              <a:ext uri="{FF2B5EF4-FFF2-40B4-BE49-F238E27FC236}">
                <a16:creationId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7</a:t>
            </a:fld>
            <a:endParaRPr lang="de-CH" dirty="0"/>
          </a:p>
        </p:txBody>
      </p:sp>
      <p:graphicFrame>
        <p:nvGraphicFramePr>
          <p:cNvPr id="10" name="Content Placeholder 7">
            <a:extLst>
              <a:ext uri="{FF2B5EF4-FFF2-40B4-BE49-F238E27FC236}">
                <a16:creationId xmlns:a16="http://schemas.microsoft.com/office/drawing/2014/main" id="{6C9FF48D-5AE9-42FA-9008-FFB43B7C2827}"/>
              </a:ext>
            </a:extLst>
          </p:cNvPr>
          <p:cNvGraphicFramePr>
            <a:graphicFrameLocks/>
          </p:cNvGraphicFramePr>
          <p:nvPr>
            <p:extLst>
              <p:ext uri="{D42A27DB-BD31-4B8C-83A1-F6EECF244321}">
                <p14:modId xmlns:p14="http://schemas.microsoft.com/office/powerpoint/2010/main" val="3370878564"/>
              </p:ext>
            </p:extLst>
          </p:nvPr>
        </p:nvGraphicFramePr>
        <p:xfrm>
          <a:off x="550863" y="1557338"/>
          <a:ext cx="9145584" cy="3566160"/>
        </p:xfrm>
        <a:graphic>
          <a:graphicData uri="http://schemas.openxmlformats.org/drawingml/2006/table">
            <a:tbl>
              <a:tblPr firstRow="1">
                <a:tableStyleId>{8251B765-F91A-4008-8DD1-53D880B8B698}</a:tableStyleId>
              </a:tblPr>
              <a:tblGrid>
                <a:gridCol w="1224657">
                  <a:extLst>
                    <a:ext uri="{9D8B030D-6E8A-4147-A177-3AD203B41FA5}">
                      <a16:colId xmlns:a16="http://schemas.microsoft.com/office/drawing/2014/main" val="956904968"/>
                    </a:ext>
                  </a:extLst>
                </a:gridCol>
                <a:gridCol w="1512168">
                  <a:extLst>
                    <a:ext uri="{9D8B030D-6E8A-4147-A177-3AD203B41FA5}">
                      <a16:colId xmlns:a16="http://schemas.microsoft.com/office/drawing/2014/main" val="1445462497"/>
                    </a:ext>
                  </a:extLst>
                </a:gridCol>
                <a:gridCol w="1584176">
                  <a:extLst>
                    <a:ext uri="{9D8B030D-6E8A-4147-A177-3AD203B41FA5}">
                      <a16:colId xmlns:a16="http://schemas.microsoft.com/office/drawing/2014/main" val="1921323573"/>
                    </a:ext>
                  </a:extLst>
                </a:gridCol>
                <a:gridCol w="1656184">
                  <a:extLst>
                    <a:ext uri="{9D8B030D-6E8A-4147-A177-3AD203B41FA5}">
                      <a16:colId xmlns:a16="http://schemas.microsoft.com/office/drawing/2014/main" val="408385416"/>
                    </a:ext>
                  </a:extLst>
                </a:gridCol>
                <a:gridCol w="1584176">
                  <a:extLst>
                    <a:ext uri="{9D8B030D-6E8A-4147-A177-3AD203B41FA5}">
                      <a16:colId xmlns:a16="http://schemas.microsoft.com/office/drawing/2014/main" val="200829963"/>
                    </a:ext>
                  </a:extLst>
                </a:gridCol>
                <a:gridCol w="1584223">
                  <a:extLst>
                    <a:ext uri="{9D8B030D-6E8A-4147-A177-3AD203B41FA5}">
                      <a16:colId xmlns:a16="http://schemas.microsoft.com/office/drawing/2014/main" val="20005"/>
                    </a:ext>
                  </a:extLst>
                </a:gridCol>
              </a:tblGrid>
              <a:tr h="359494">
                <a:tc>
                  <a:txBody>
                    <a:bodyPr/>
                    <a:lstStyle/>
                    <a:p>
                      <a:r>
                        <a:rPr lang="fr-FR" sz="1400" dirty="0"/>
                        <a:t>AP et ANP </a:t>
                      </a:r>
                    </a:p>
                  </a:txBody>
                  <a:tcPr marL="75406" marR="75406">
                    <a:solidFill>
                      <a:schemeClr val="accent6">
                        <a:lumMod val="40000"/>
                        <a:lumOff val="60000"/>
                      </a:schemeClr>
                    </a:solidFill>
                  </a:tcPr>
                </a:tc>
                <a:tc>
                  <a:txBody>
                    <a:bodyPr/>
                    <a:lstStyle/>
                    <a:p>
                      <a:pPr algn="l"/>
                      <a:r>
                        <a:rPr lang="fr-FR" sz="1400" dirty="0"/>
                        <a:t>Tous les accidents </a:t>
                      </a:r>
                    </a:p>
                  </a:txBody>
                  <a:tcPr marL="75406" marR="75406">
                    <a:noFill/>
                  </a:tcPr>
                </a:tc>
                <a:tc>
                  <a:txBody>
                    <a:bodyPr/>
                    <a:lstStyle/>
                    <a:p>
                      <a:pPr algn="l"/>
                      <a:r>
                        <a:rPr lang="fr-FR" sz="1400" dirty="0"/>
                        <a:t>Accidents </a:t>
                      </a:r>
                      <a:br>
                        <a:rPr lang="fr-FR" sz="1400" dirty="0"/>
                      </a:br>
                      <a:r>
                        <a:rPr lang="fr-FR" sz="1400" dirty="0"/>
                        <a:t>dus aux chutes </a:t>
                      </a:r>
                      <a:br>
                        <a:rPr lang="fr-FR" sz="1400" dirty="0"/>
                      </a:br>
                      <a:r>
                        <a:rPr lang="fr-FR" sz="1400" dirty="0"/>
                        <a:t>et faux pas</a:t>
                      </a:r>
                      <a:endParaRPr lang="de-CH" sz="1400" dirty="0"/>
                    </a:p>
                  </a:txBody>
                  <a:tcPr marL="75406" marR="75406">
                    <a:solidFill>
                      <a:schemeClr val="accent6">
                        <a:lumMod val="40000"/>
                        <a:lumOff val="60000"/>
                      </a:schemeClr>
                    </a:solidFill>
                  </a:tcPr>
                </a:tc>
                <a:tc>
                  <a:txBody>
                    <a:bodyPr/>
                    <a:lstStyle/>
                    <a:p>
                      <a:pPr algn="l"/>
                      <a:r>
                        <a:rPr lang="fr-FR" sz="1400" dirty="0"/>
                        <a:t>Part des chutes et faux pas </a:t>
                      </a:r>
                    </a:p>
                  </a:txBody>
                  <a:tcPr marL="75406" marR="75406">
                    <a:noFill/>
                  </a:tcPr>
                </a:tc>
                <a:tc>
                  <a:txBody>
                    <a:bodyPr/>
                    <a:lstStyle/>
                    <a:p>
                      <a:pPr algn="l"/>
                      <a:r>
                        <a:rPr lang="fr-FR" sz="1400" dirty="0"/>
                        <a:t>Coûts des accidents (total)</a:t>
                      </a:r>
                      <a:endParaRPr lang="de-DE" sz="1400" dirty="0"/>
                    </a:p>
                  </a:txBody>
                  <a:tcPr marL="75406" marR="75406">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t>Coûts des chutes et faux pas </a:t>
                      </a:r>
                    </a:p>
                  </a:txBody>
                  <a:tcPr marL="75406" marR="75406">
                    <a:noFill/>
                  </a:tcPr>
                </a:tc>
                <a:extLst>
                  <a:ext uri="{0D108BD9-81ED-4DB2-BD59-A6C34878D82A}">
                    <a16:rowId xmlns:a16="http://schemas.microsoft.com/office/drawing/2014/main" val="205420115"/>
                  </a:ext>
                </a:extLst>
              </a:tr>
              <a:tr h="373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AP et ANP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400" dirty="0"/>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u="none" strike="noStrike" kern="1200" cap="none" spc="0" normalizeH="0" baseline="0" noProof="0" dirty="0">
                        <a:ln>
                          <a:noFill/>
                        </a:ln>
                        <a:effectLst/>
                        <a:uLnTx/>
                        <a:uFillTx/>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u="none" strike="noStrike" kern="1200" cap="none" spc="0" normalizeH="0" baseline="0" noProof="0" dirty="0">
                        <a:ln>
                          <a:noFill/>
                        </a:ln>
                        <a:effectLst/>
                        <a:uLnTx/>
                        <a:uFillTx/>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noFill/>
                  </a:tcPr>
                </a:tc>
                <a:extLst>
                  <a:ext uri="{0D108BD9-81ED-4DB2-BD59-A6C34878D82A}">
                    <a16:rowId xmlns:a16="http://schemas.microsoft.com/office/drawing/2014/main" val="2362746191"/>
                  </a:ext>
                </a:extLst>
              </a:tr>
              <a:tr h="373083">
                <a:tc>
                  <a:txBody>
                    <a:bodyPr/>
                    <a:lstStyle/>
                    <a:p>
                      <a:r>
                        <a:rPr lang="de-CH" sz="1400" dirty="0"/>
                        <a:t>AP</a:t>
                      </a:r>
                    </a:p>
                    <a:p>
                      <a:endParaRPr lang="de-CH" sz="1400" dirty="0"/>
                    </a:p>
                    <a:p>
                      <a:endParaRPr lang="de-CH" sz="1400" dirty="0"/>
                    </a:p>
                    <a:p>
                      <a:endParaRPr lang="de-CH" sz="1400" dirty="0"/>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noFill/>
                  </a:tcPr>
                </a:tc>
                <a:extLst>
                  <a:ext uri="{0D108BD9-81ED-4DB2-BD59-A6C34878D82A}">
                    <a16:rowId xmlns:a16="http://schemas.microsoft.com/office/drawing/2014/main" val="2769874436"/>
                  </a:ext>
                </a:extLst>
              </a:tr>
              <a:tr h="373083">
                <a:tc>
                  <a:txBody>
                    <a:bodyPr/>
                    <a:lstStyle/>
                    <a:p>
                      <a:r>
                        <a:rPr lang="de-CH" sz="1400" dirty="0"/>
                        <a:t>ANP</a:t>
                      </a:r>
                    </a:p>
                    <a:p>
                      <a:endParaRPr lang="de-CH" sz="1400" dirty="0"/>
                    </a:p>
                    <a:p>
                      <a:endParaRPr lang="de-CH" sz="1400" dirty="0"/>
                    </a:p>
                    <a:p>
                      <a:endParaRPr lang="de-CH" sz="1400" dirty="0"/>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5406" marR="75406">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8905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86775F-4C20-4D9C-93E8-935A62049E40}"/>
              </a:ext>
            </a:extLst>
          </p:cNvPr>
          <p:cNvSpPr>
            <a:spLocks noGrp="1"/>
          </p:cNvSpPr>
          <p:nvPr>
            <p:ph type="dt" sz="half" idx="10"/>
          </p:nvPr>
        </p:nvSpPr>
        <p:spPr/>
        <p:txBody>
          <a:bodyPr/>
          <a:lstStyle/>
          <a:p>
            <a:fld id="{BD44C1C6-F47A-4C0C-9C14-866C0EC578C3}" type="datetime1">
              <a:rPr lang="de-CH" smtClean="0"/>
              <a:pPr/>
              <a:t>19.09.2018</a:t>
            </a:fld>
            <a:endParaRPr lang="de-CH" dirty="0"/>
          </a:p>
        </p:txBody>
      </p:sp>
      <p:sp>
        <p:nvSpPr>
          <p:cNvPr id="3" name="Footer Placeholder 2">
            <a:extLst>
              <a:ext uri="{FF2B5EF4-FFF2-40B4-BE49-F238E27FC236}">
                <a16:creationId xmlns:a16="http://schemas.microsoft.com/office/drawing/2014/main" id="{5563C42C-1C24-42FB-96B9-C4C453B83686}"/>
              </a:ext>
            </a:extLst>
          </p:cNvPr>
          <p:cNvSpPr>
            <a:spLocks noGrp="1"/>
          </p:cNvSpPr>
          <p:nvPr>
            <p:ph type="ftr" sz="quarter" idx="11"/>
          </p:nvPr>
        </p:nvSpPr>
        <p:spPr/>
        <p:txBody>
          <a:bodyPr/>
          <a:lstStyle/>
          <a:p>
            <a:r>
              <a:rPr lang="fr-FR" dirty="0"/>
              <a:t>Chutes et faux pas: zoom sur la cause d’accident numéro un </a:t>
            </a:r>
          </a:p>
        </p:txBody>
      </p:sp>
      <p:sp>
        <p:nvSpPr>
          <p:cNvPr id="4" name="Slide Number Placeholder 3">
            <a:extLst>
              <a:ext uri="{FF2B5EF4-FFF2-40B4-BE49-F238E27FC236}">
                <a16:creationId xmlns:a16="http://schemas.microsoft.com/office/drawing/2014/main" id="{0E5C3646-FB27-4721-9195-BDB260DF5082}"/>
              </a:ext>
            </a:extLst>
          </p:cNvPr>
          <p:cNvSpPr>
            <a:spLocks noGrp="1"/>
          </p:cNvSpPr>
          <p:nvPr>
            <p:ph type="sldNum" sz="quarter" idx="12"/>
          </p:nvPr>
        </p:nvSpPr>
        <p:spPr/>
        <p:txBody>
          <a:bodyPr/>
          <a:lstStyle/>
          <a:p>
            <a:fld id="{029765D4-0387-4F95-AE11-5A566BCC0DA2}" type="slidenum">
              <a:rPr lang="de-CH" smtClean="0"/>
              <a:pPr/>
              <a:t>8</a:t>
            </a:fld>
            <a:endParaRPr lang="de-CH" dirty="0"/>
          </a:p>
        </p:txBody>
      </p:sp>
      <p:sp>
        <p:nvSpPr>
          <p:cNvPr id="5" name="Title 4">
            <a:extLst>
              <a:ext uri="{FF2B5EF4-FFF2-40B4-BE49-F238E27FC236}">
                <a16:creationId xmlns:a16="http://schemas.microsoft.com/office/drawing/2014/main" id="{529ED1FA-DCC7-44A5-8274-CFC035A3358B}"/>
              </a:ext>
            </a:extLst>
          </p:cNvPr>
          <p:cNvSpPr>
            <a:spLocks noGrp="1"/>
          </p:cNvSpPr>
          <p:nvPr>
            <p:ph type="title"/>
          </p:nvPr>
        </p:nvSpPr>
        <p:spPr/>
        <p:txBody>
          <a:bodyPr/>
          <a:lstStyle/>
          <a:p>
            <a:r>
              <a:rPr lang="fr-FR" dirty="0"/>
              <a:t>Projection du film </a:t>
            </a:r>
            <a:endParaRPr lang="fr-CH" noProof="0" dirty="0"/>
          </a:p>
        </p:txBody>
      </p:sp>
      <p:pic>
        <p:nvPicPr>
          <p:cNvPr id="8" name="Bildplatzhalter 5" descr="Film unten Schuh binden.jpg"/>
          <p:cNvPicPr>
            <a:picLocks noGrp="1" noChangeAspect="1"/>
          </p:cNvPicPr>
          <p:nvPr>
            <p:ph type="media" sz="quarter" idx="13"/>
          </p:nvPr>
        </p:nvPicPr>
        <p:blipFill rotWithShape="1">
          <a:blip r:embed="rId3" cstate="print"/>
          <a:srcRect t="17676" b="17894"/>
          <a:stretch/>
        </p:blipFill>
        <p:spPr>
          <a:xfrm>
            <a:off x="551384" y="1556792"/>
            <a:ext cx="11089232" cy="4608513"/>
          </a:xfrm>
        </p:spPr>
      </p:pic>
    </p:spTree>
    <p:extLst>
      <p:ext uri="{BB962C8B-B14F-4D97-AF65-F5344CB8AC3E}">
        <p14:creationId xmlns:p14="http://schemas.microsoft.com/office/powerpoint/2010/main" val="134465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099B-518D-4C9C-B513-960845C31A04}"/>
              </a:ext>
            </a:extLst>
          </p:cNvPr>
          <p:cNvSpPr>
            <a:spLocks noGrp="1"/>
          </p:cNvSpPr>
          <p:nvPr>
            <p:ph type="title"/>
          </p:nvPr>
        </p:nvSpPr>
        <p:spPr/>
        <p:txBody>
          <a:bodyPr/>
          <a:lstStyle/>
          <a:p>
            <a:r>
              <a:rPr lang="fr-FR" dirty="0"/>
              <a:t>Discussion de groupe </a:t>
            </a:r>
          </a:p>
        </p:txBody>
      </p:sp>
      <p:sp>
        <p:nvSpPr>
          <p:cNvPr id="3" name="Content Placeholder 2">
            <a:extLst>
              <a:ext uri="{FF2B5EF4-FFF2-40B4-BE49-F238E27FC236}">
                <a16:creationId xmlns:a16="http://schemas.microsoft.com/office/drawing/2014/main" id="{89DA75CA-601E-405E-8F48-0A95387C5A3B}"/>
              </a:ext>
            </a:extLst>
          </p:cNvPr>
          <p:cNvSpPr>
            <a:spLocks noGrp="1"/>
          </p:cNvSpPr>
          <p:nvPr>
            <p:ph idx="1"/>
          </p:nvPr>
        </p:nvSpPr>
        <p:spPr/>
        <p:txBody>
          <a:bodyPr/>
          <a:lstStyle/>
          <a:p>
            <a:r>
              <a:rPr lang="fr-FR" dirty="0"/>
              <a:t>Quelle est la situation dans votre entreprise? </a:t>
            </a:r>
            <a:br>
              <a:rPr lang="fr-FR" dirty="0"/>
            </a:br>
            <a:r>
              <a:rPr lang="fr-FR" dirty="0"/>
              <a:t>Y a t-il des situations à risque pouvant être éliminées? </a:t>
            </a:r>
          </a:p>
          <a:p>
            <a:endParaRPr lang="fr-FR" dirty="0"/>
          </a:p>
          <a:p>
            <a:r>
              <a:rPr lang="fr-FR" dirty="0"/>
              <a:t>Quelle est la situation chez vous? </a:t>
            </a:r>
            <a:br>
              <a:rPr lang="fr-FR" dirty="0"/>
            </a:br>
            <a:r>
              <a:rPr lang="fr-FR" dirty="0"/>
              <a:t>Réagissez-vous différemment que dans votre entreprise? </a:t>
            </a:r>
          </a:p>
          <a:p>
            <a:endParaRPr lang="fr-FR" dirty="0"/>
          </a:p>
          <a:p>
            <a:r>
              <a:rPr lang="fr-FR" dirty="0"/>
              <a:t>Quelles sont les causes possibles des chutes? </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4" name="Date Placeholder 3">
            <a:extLst>
              <a:ext uri="{FF2B5EF4-FFF2-40B4-BE49-F238E27FC236}">
                <a16:creationId xmlns:a16="http://schemas.microsoft.com/office/drawing/2014/main" id="{A2F7F671-33A2-4DFB-ADEB-67D8E632E2A5}"/>
              </a:ext>
            </a:extLst>
          </p:cNvPr>
          <p:cNvSpPr>
            <a:spLocks noGrp="1"/>
          </p:cNvSpPr>
          <p:nvPr>
            <p:ph type="dt" sz="half" idx="10"/>
          </p:nvPr>
        </p:nvSpPr>
        <p:spPr/>
        <p:txBody>
          <a:bodyPr/>
          <a:lstStyle/>
          <a:p>
            <a:fld id="{5949DD4C-A2A5-45D7-8FC7-71E9089F31B7}" type="datetime1">
              <a:rPr lang="de-CH" smtClean="0"/>
              <a:pPr/>
              <a:t>19.09.2018</a:t>
            </a:fld>
            <a:endParaRPr lang="de-CH" dirty="0"/>
          </a:p>
        </p:txBody>
      </p:sp>
      <p:sp>
        <p:nvSpPr>
          <p:cNvPr id="5" name="Footer Placeholder 4">
            <a:extLst>
              <a:ext uri="{FF2B5EF4-FFF2-40B4-BE49-F238E27FC236}">
                <a16:creationId xmlns:a16="http://schemas.microsoft.com/office/drawing/2014/main" id="{E13EFD1E-21A0-4EFA-89E9-D5CF4C7A2566}"/>
              </a:ext>
            </a:extLst>
          </p:cNvPr>
          <p:cNvSpPr>
            <a:spLocks noGrp="1"/>
          </p:cNvSpPr>
          <p:nvPr>
            <p:ph type="ftr" sz="quarter" idx="11"/>
          </p:nvPr>
        </p:nvSpPr>
        <p:spPr/>
        <p:txBody>
          <a:bodyPr/>
          <a:lstStyle/>
          <a:p>
            <a:r>
              <a:rPr lang="fr-FR" dirty="0"/>
              <a:t>Chutes et faux pas: zoom sur la cause d’accident numéro un </a:t>
            </a:r>
          </a:p>
        </p:txBody>
      </p:sp>
      <p:sp>
        <p:nvSpPr>
          <p:cNvPr id="6" name="Slide Number Placeholder 5">
            <a:extLst>
              <a:ext uri="{FF2B5EF4-FFF2-40B4-BE49-F238E27FC236}">
                <a16:creationId xmlns:a16="http://schemas.microsoft.com/office/drawing/2014/main" id="{CC37D681-D3B0-47A4-AAD6-A84F10675E20}"/>
              </a:ext>
            </a:extLst>
          </p:cNvPr>
          <p:cNvSpPr>
            <a:spLocks noGrp="1"/>
          </p:cNvSpPr>
          <p:nvPr>
            <p:ph type="sldNum" sz="quarter" idx="12"/>
          </p:nvPr>
        </p:nvSpPr>
        <p:spPr/>
        <p:txBody>
          <a:bodyPr/>
          <a:lstStyle/>
          <a:p>
            <a:fld id="{B55FF471-C2C5-4EC6-88B8-EE0CC9877A9D}" type="slidenum">
              <a:rPr lang="de-CH" smtClean="0"/>
              <a:t>9</a:t>
            </a:fld>
            <a:endParaRPr lang="de-CH" dirty="0"/>
          </a:p>
        </p:txBody>
      </p:sp>
    </p:spTree>
    <p:extLst>
      <p:ext uri="{BB962C8B-B14F-4D97-AF65-F5344CB8AC3E}">
        <p14:creationId xmlns:p14="http://schemas.microsoft.com/office/powerpoint/2010/main" val="382373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Lst>
</file>

<file path=ppt/theme/theme1.xml><?xml version="1.0" encoding="utf-8"?>
<a:theme xmlns:a="http://schemas.openxmlformats.org/drawingml/2006/main" name=" Nouvelle presentation 16x9_Muster">
  <a:themeElements>
    <a:clrScheme name="SUVA">
      <a:dk1>
        <a:sysClr val="windowText" lastClr="000000"/>
      </a:dk1>
      <a:lt1>
        <a:sysClr val="window" lastClr="FFFFFF"/>
      </a:lt1>
      <a:dk2>
        <a:srgbClr val="000000"/>
      </a:dk2>
      <a:lt2>
        <a:srgbClr val="FFFFFF"/>
      </a:lt2>
      <a:accent1>
        <a:srgbClr val="FF8200"/>
      </a:accent1>
      <a:accent2>
        <a:srgbClr val="FFC180"/>
      </a:accent2>
      <a:accent3>
        <a:srgbClr val="00B8CF"/>
      </a:accent3>
      <a:accent4>
        <a:srgbClr val="80DCE7"/>
      </a:accent4>
      <a:accent5>
        <a:srgbClr val="666666"/>
      </a:accent5>
      <a:accent6>
        <a:srgbClr val="B3B3B3"/>
      </a:accent6>
      <a:hlink>
        <a:srgbClr val="44546A"/>
      </a:hlink>
      <a:folHlink>
        <a:srgbClr val="AEABA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ot">
      <a:srgbClr val="F50000"/>
    </a:custClr>
    <a:custClr name="Gelb">
      <a:srgbClr val="FFD700"/>
    </a:custClr>
    <a:custClr name="Gruen">
      <a:srgbClr val="009B00"/>
    </a:custClr>
  </a:custClrLst>
  <a:extLst>
    <a:ext uri="{05A4C25C-085E-4340-85A3-A5531E510DB2}">
      <thm15:themeFamily xmlns:thm15="http://schemas.microsoft.com/office/thememl/2012/main" name="16_9_Fr_Ver 1.2.potx" id="{7CF66884-3FBB-4714-AE43-04561B676798}" vid="{83C7C419-B1B6-4854-933F-512855402D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Nouvelle presentation 16x9_Muster.potx</Template>
  <TotalTime>0</TotalTime>
  <Words>863</Words>
  <Application>Microsoft Office PowerPoint</Application>
  <PresentationFormat>Breitbild</PresentationFormat>
  <Paragraphs>180</Paragraphs>
  <Slides>12</Slides>
  <Notes>8</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Calibri</vt:lpstr>
      <vt:lpstr> Nouvelle presentation 16x9_Muster</vt:lpstr>
      <vt:lpstr>Chutes et faux pas:  zoom sur la cause d’accident numéro un </vt:lpstr>
      <vt:lpstr>Programme en 50 min </vt:lpstr>
      <vt:lpstr>Objectifs de la journée </vt:lpstr>
      <vt:lpstr>Votre expérience nous intéresse </vt:lpstr>
      <vt:lpstr>Eviter les chutes et faux pas: trois niveaux d’intervention </vt:lpstr>
      <vt:lpstr>Chutes et faux pas: cause d’accident numéro un </vt:lpstr>
      <vt:lpstr>Statistique des accidents de l’entreprise </vt:lpstr>
      <vt:lpstr>Projection du film </vt:lpstr>
      <vt:lpstr>Discussion de groupe </vt:lpstr>
      <vt:lpstr>Principales causes d’accident </vt:lpstr>
      <vt:lpstr>Service d’annonce des zones à risque</vt:lpstr>
      <vt:lpstr>Message compris!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(Arial Bold, 26 pt/Zab 38 pt)</dc:title>
  <cp:lastModifiedBy>Huber-Brun Susan (HBU)</cp:lastModifiedBy>
  <cp:revision>54</cp:revision>
  <dcterms:created xsi:type="dcterms:W3CDTF">2018-01-15T09:56:44Z</dcterms:created>
  <dcterms:modified xsi:type="dcterms:W3CDTF">2018-09-19T09:28:21Z</dcterms:modified>
</cp:coreProperties>
</file>