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9" r:id="rId3"/>
    <p:sldId id="311" r:id="rId4"/>
    <p:sldId id="262" r:id="rId5"/>
    <p:sldId id="303" r:id="rId6"/>
    <p:sldId id="304" r:id="rId7"/>
    <p:sldId id="305" r:id="rId8"/>
    <p:sldId id="270" r:id="rId9"/>
    <p:sldId id="306" r:id="rId10"/>
    <p:sldId id="307" r:id="rId11"/>
    <p:sldId id="308" r:id="rId12"/>
    <p:sldId id="309" r:id="rId13"/>
    <p:sldId id="312" r:id="rId14"/>
    <p:sldId id="310" r:id="rId15"/>
    <p:sldId id="313" r:id="rId16"/>
  </p:sldIdLst>
  <p:sldSz cx="12192000" cy="6858000"/>
  <p:notesSz cx="6858000" cy="9144000"/>
  <p:custDataLst>
    <p:tags r:id="rId19"/>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721" autoAdjust="0"/>
  </p:normalViewPr>
  <p:slideViewPr>
    <p:cSldViewPr showGuides="1">
      <p:cViewPr varScale="1">
        <p:scale>
          <a:sx n="122" d="100"/>
          <a:sy n="122" d="100"/>
        </p:scale>
        <p:origin x="120" y="180"/>
      </p:cViewPr>
      <p:guideLst>
        <p:guide orient="horz" pos="1207"/>
        <p:guide pos="3840"/>
        <p:guide orient="horz" pos="3702"/>
      </p:guideLst>
    </p:cSldViewPr>
  </p:slideViewPr>
  <p:outlineViewPr>
    <p:cViewPr>
      <p:scale>
        <a:sx n="33" d="100"/>
        <a:sy n="33" d="100"/>
      </p:scale>
      <p:origin x="0" y="-26349"/>
    </p:cViewPr>
  </p:outlineViewPr>
  <p:notesTextViewPr>
    <p:cViewPr>
      <p:scale>
        <a:sx n="1" d="1"/>
        <a:sy n="1" d="1"/>
      </p:scale>
      <p:origin x="0" y="-162"/>
    </p:cViewPr>
  </p:notesTextViewPr>
  <p:sorterViewPr>
    <p:cViewPr>
      <p:scale>
        <a:sx n="100" d="100"/>
        <a:sy n="100" d="100"/>
      </p:scale>
      <p:origin x="0" y="-7431"/>
    </p:cViewPr>
  </p:sorterViewPr>
  <p:notesViewPr>
    <p:cSldViewPr showGuides="1">
      <p:cViewPr varScale="1">
        <p:scale>
          <a:sx n="88" d="100"/>
          <a:sy n="88" d="100"/>
        </p:scale>
        <p:origin x="375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3/28/2018</a:t>
            </a:fld>
            <a:endParaRPr lang="en-US"/>
          </a:p>
        </p:txBody>
      </p:sp>
      <p:sp>
        <p:nvSpPr>
          <p:cNvPr id="4" name="Footer Placeholder 3">
            <a:extLst>
              <a:ext uri="{FF2B5EF4-FFF2-40B4-BE49-F238E27FC236}">
                <a16:creationId xmlns=""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smtClean="0"/>
              <a:t>Définir avant le cours le pourcentage de réduction des accidents dus aux chutes et faux pas visé par l'entreprise. </a:t>
            </a:r>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259693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smtClean="0"/>
              <a:t>Quels messages les participants ont-ils retenus? </a:t>
            </a:r>
          </a:p>
          <a:p>
            <a:r>
              <a:rPr lang="fr-CH" dirty="0" smtClean="0"/>
              <a:t>A quoi feront-ils particulièrement attention? </a:t>
            </a:r>
          </a:p>
          <a:p>
            <a:r>
              <a:rPr lang="fr-CH" dirty="0" smtClean="0"/>
              <a:t>Comment chacun peut-il contribuer à la réalisation de l'objectif? </a:t>
            </a:r>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336298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smtClean="0"/>
              <a:t>Les participants donnent des exemples de situations où ils sont tombés. </a:t>
            </a:r>
          </a:p>
          <a:p>
            <a:endParaRPr lang="de-CH" baseline="0" dirty="0" smtClean="0"/>
          </a:p>
          <a:p>
            <a:r>
              <a:rPr lang="fr-CH" dirty="0" smtClean="0"/>
              <a:t>Les participants se sont-ils chargés de trouver des solutions pour éliminer les situations à risque? Si non, pourquoi? </a:t>
            </a:r>
          </a:p>
          <a:p>
            <a:endParaRPr lang="de-CH" baseline="0"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78098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smtClean="0"/>
              <a:t>Complétez le transparent avec la statistique des accidents de l'entreprise. </a:t>
            </a:r>
            <a:endParaRPr lang="de-CH" baseline="0" dirty="0" smtClean="0"/>
          </a:p>
          <a:p>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kern="1200" dirty="0" smtClean="0">
                <a:solidFill>
                  <a:schemeClr val="tx1"/>
                </a:solidFill>
                <a:latin typeface="+mn-lt"/>
                <a:ea typeface="+mn-ea"/>
                <a:cs typeface="+mn-cs"/>
              </a:rPr>
              <a:t>En Suisse, les chutes et faux pas constituent la cause d'accident la plus fréquente. Chaque année, plus de 165 000 assurés LAA se blessent en trébuchant ou en tombant, ce qui représente environ 60 000 accidents professionnels et 105 000 accidents dans le cadre des loisirs. </a:t>
            </a:r>
          </a:p>
          <a:p>
            <a:endParaRPr lang="de-CH" baseline="0" dirty="0" smtClean="0"/>
          </a:p>
          <a:p>
            <a:pPr>
              <a:spcAft>
                <a:spcPts val="600"/>
              </a:spcAft>
            </a:pPr>
            <a:r>
              <a:rPr lang="fr-CH" dirty="0" smtClean="0"/>
              <a:t>Les accidents dus aux chutes et faux pas sont des accidents qui coûtent cher en moyenne et génèrent des coûts indirects élevés pour l'entreprise (redistribuer le travail, chercher des remplaçants, heures supplémentaires, etc.). </a:t>
            </a:r>
          </a:p>
          <a:p>
            <a:r>
              <a:rPr lang="fr-CH" dirty="0" smtClean="0"/>
              <a:t>Selon la branche considérée, ces coûts indirects sont entre une fois et demie et cinq fois plus élevés que les coûts directs (prestations d'assurance: voir ci-dessus).</a:t>
            </a:r>
          </a:p>
          <a:p>
            <a:endParaRPr lang="de-CH" dirty="0" smtClean="0"/>
          </a:p>
          <a:p>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150376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Assombrissez la pièce pour créer une ambiance de salle de cinéma. </a:t>
            </a:r>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31067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smtClean="0"/>
              <a:t>Les participants décrivent brièvement leurs impressions concernant le film. </a:t>
            </a:r>
          </a:p>
          <a:p>
            <a:endParaRPr lang="de-CH" baseline="0" dirty="0" smtClean="0"/>
          </a:p>
          <a:p>
            <a:pPr>
              <a:buFont typeface="Symbol" pitchFamily="18" charset="2"/>
              <a:buChar char="-"/>
            </a:pPr>
            <a:r>
              <a:rPr lang="fr-CH" dirty="0" smtClean="0"/>
              <a:t> Ce film est-il réaliste? Si oui, pourquoi?</a:t>
            </a:r>
          </a:p>
          <a:p>
            <a:pPr>
              <a:buFont typeface="Symbol" pitchFamily="18" charset="2"/>
              <a:buChar char="-"/>
            </a:pPr>
            <a:r>
              <a:rPr lang="fr-CH" dirty="0" smtClean="0"/>
              <a:t> Quelles situations à risque les participants ont-ils reconnues? </a:t>
            </a:r>
          </a:p>
          <a:p>
            <a:pPr>
              <a:buFont typeface="Symbol" pitchFamily="18" charset="2"/>
              <a:buChar char="-"/>
            </a:pPr>
            <a:r>
              <a:rPr lang="fr-CH" dirty="0" smtClean="0"/>
              <a:t> Connaissez-vous des situations semblables (chez vous, sur le chemin du travail)? </a:t>
            </a:r>
          </a:p>
          <a:p>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94541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Chaque groupe composé de quatre ou cinq participants reçoit un appareil photo numérique. Les participants partent à la recherche des situations dangereuses dans le bâtiment et (ou) sur le site de l'entreprise</a:t>
            </a:r>
            <a:r>
              <a:rPr lang="fr-CH" baseline="0" dirty="0" smtClean="0"/>
              <a:t> et prennent des photos des zones à risque. </a:t>
            </a:r>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103563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Chaque groupe présente brièvement ses photos et décrit ses idées d'amélioration. </a:t>
            </a:r>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366228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Demander le nom de la personne responsable du service d'annonce avant le cours et se faire expliquer la procédure prévue. </a:t>
            </a:r>
            <a:endParaRPr lang="de-CH" dirty="0" smtClean="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117701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Quelle est la situation chez vous? </a:t>
            </a:r>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178367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avec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CH" smtClean="0"/>
              <a:t>Mastertitelformat bearbeiten</a:t>
            </a:r>
            <a:endParaRPr lang="de-CH" dirty="0"/>
          </a:p>
        </p:txBody>
      </p:sp>
      <p:sp>
        <p:nvSpPr>
          <p:cNvPr id="3" name="Subtitle 2">
            <a:extLst>
              <a:ext uri="{FF2B5EF4-FFF2-40B4-BE49-F238E27FC236}">
                <a16:creationId xmlns=""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sp>
        <p:nvSpPr>
          <p:cNvPr id="7" name="Picture Placeholder 6">
            <a:extLst>
              <a:ext uri="{FF2B5EF4-FFF2-40B4-BE49-F238E27FC236}">
                <a16:creationId xmlns=""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CH" smtClean="0"/>
              <a:t>Bild auf Platzhalter ziehen oder durch Klicken auf Symbol hinzufügen</a:t>
            </a:r>
            <a:endParaRPr lang="en-US"/>
          </a:p>
        </p:txBody>
      </p:sp>
      <p:pic>
        <p:nvPicPr>
          <p:cNvPr id="8" name="Picture 7">
            <a:extLst>
              <a:ext uri="{FF2B5EF4-FFF2-40B4-BE49-F238E27FC236}">
                <a16:creationId xmlns=""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24 p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24 pt) - étroi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blanc)">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CH" smtClean="0"/>
              <a:t>Mastertitelformat bearbeiten</a:t>
            </a:r>
            <a:endParaRPr lang="de-CH" dirty="0"/>
          </a:p>
        </p:txBody>
      </p:sp>
      <p:sp>
        <p:nvSpPr>
          <p:cNvPr id="4" name="Date Placeholder 3">
            <a:extLst>
              <a:ext uri="{FF2B5EF4-FFF2-40B4-BE49-F238E27FC236}">
                <a16:creationId xmlns=""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28.03.2018</a:t>
            </a:fld>
            <a:endParaRPr lang="de-CH" dirty="0"/>
          </a:p>
        </p:txBody>
      </p:sp>
      <p:sp>
        <p:nvSpPr>
          <p:cNvPr id="5" name="Footer Placeholder 4">
            <a:extLst>
              <a:ext uri="{FF2B5EF4-FFF2-40B4-BE49-F238E27FC236}">
                <a16:creationId xmlns="" xmlns:a16="http://schemas.microsoft.com/office/drawing/2014/main" id="{71390032-627B-419F-A984-806F4AE6F2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de section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smtClean="0"/>
              <a:t>Mastertitelformat bearbeiten</a:t>
            </a:r>
            <a:endParaRPr lang="de-CH" dirty="0"/>
          </a:p>
        </p:txBody>
      </p:sp>
      <p:sp>
        <p:nvSpPr>
          <p:cNvPr id="4" name="Date Placeholder 3">
            <a:extLst>
              <a:ext uri="{FF2B5EF4-FFF2-40B4-BE49-F238E27FC236}">
                <a16:creationId xmlns=""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28.03.2018</a:t>
            </a:fld>
            <a:endParaRPr lang="de-CH" dirty="0"/>
          </a:p>
        </p:txBody>
      </p:sp>
      <p:sp>
        <p:nvSpPr>
          <p:cNvPr id="5" name="Footer Placeholder 4">
            <a:extLst>
              <a:ext uri="{FF2B5EF4-FFF2-40B4-BE49-F238E27FC236}">
                <a16:creationId xmlns=""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de section (ble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smtClean="0"/>
              <a:t>Mastertitelformat bearbeiten</a:t>
            </a:r>
            <a:endParaRPr lang="de-CH" dirty="0"/>
          </a:p>
        </p:txBody>
      </p:sp>
      <p:sp>
        <p:nvSpPr>
          <p:cNvPr id="4" name="Date Placeholder 3">
            <a:extLst>
              <a:ext uri="{FF2B5EF4-FFF2-40B4-BE49-F238E27FC236}">
                <a16:creationId xmlns=""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28.03.2018</a:t>
            </a:fld>
            <a:endParaRPr lang="de-CH" dirty="0"/>
          </a:p>
        </p:txBody>
      </p:sp>
      <p:sp>
        <p:nvSpPr>
          <p:cNvPr id="5" name="Footer Placeholder 4">
            <a:extLst>
              <a:ext uri="{FF2B5EF4-FFF2-40B4-BE49-F238E27FC236}">
                <a16:creationId xmlns=""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20 p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17F60-50C9-498E-870C-52D42C0B20AA}"/>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Content Placeholder 3">
            <a:extLst>
              <a:ext uri="{FF2B5EF4-FFF2-40B4-BE49-F238E27FC236}">
                <a16:creationId xmlns=""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5" name="Date Placeholder 4">
            <a:extLst>
              <a:ext uri="{FF2B5EF4-FFF2-40B4-BE49-F238E27FC236}">
                <a16:creationId xmlns=""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6" name="Footer Placeholder 5">
            <a:extLst>
              <a:ext uri="{FF2B5EF4-FFF2-40B4-BE49-F238E27FC236}">
                <a16:creationId xmlns=""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
        <p:nvSpPr>
          <p:cNvPr id="10" name="Text Placeholder 8">
            <a:extLst>
              <a:ext uri="{FF2B5EF4-FFF2-40B4-BE49-F238E27FC236}">
                <a16:creationId xmlns=""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16 p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17F60-50C9-498E-870C-52D42C0B20AA}"/>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Content Placeholder 3">
            <a:extLst>
              <a:ext uri="{FF2B5EF4-FFF2-40B4-BE49-F238E27FC236}">
                <a16:creationId xmlns=""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5" name="Date Placeholder 4">
            <a:extLst>
              <a:ext uri="{FF2B5EF4-FFF2-40B4-BE49-F238E27FC236}">
                <a16:creationId xmlns=""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6" name="Footer Placeholder 5">
            <a:extLst>
              <a:ext uri="{FF2B5EF4-FFF2-40B4-BE49-F238E27FC236}">
                <a16:creationId xmlns=""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
        <p:nvSpPr>
          <p:cNvPr id="10" name="Text Placeholder 8">
            <a:extLst>
              <a:ext uri="{FF2B5EF4-FFF2-40B4-BE49-F238E27FC236}">
                <a16:creationId xmlns=""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et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17F60-50C9-498E-870C-52D42C0B20AA}"/>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5" name="Date Placeholder 4">
            <a:extLst>
              <a:ext uri="{FF2B5EF4-FFF2-40B4-BE49-F238E27FC236}">
                <a16:creationId xmlns=""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6" name="Footer Placeholder 5">
            <a:extLst>
              <a:ext uri="{FF2B5EF4-FFF2-40B4-BE49-F238E27FC236}">
                <a16:creationId xmlns=""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dirty="0"/>
              <a:t>Mention de la </a:t>
            </a:r>
            <a:r>
              <a:rPr lang="de-CH" dirty="0" err="1"/>
              <a:t>source</a:t>
            </a:r>
            <a:endParaRPr lang="de-CH" dirty="0"/>
          </a:p>
        </p:txBody>
      </p:sp>
      <p:sp>
        <p:nvSpPr>
          <p:cNvPr id="12" name="Picture Placeholder 11">
            <a:extLst>
              <a:ext uri="{FF2B5EF4-FFF2-40B4-BE49-F238E27FC236}">
                <a16:creationId xmlns="" xmlns:a16="http://schemas.microsoft.com/office/drawing/2014/main" id="{457D9D73-1B2C-4AAF-9B7A-DD94330A648C}"/>
              </a:ext>
            </a:extLst>
          </p:cNvPr>
          <p:cNvSpPr>
            <a:spLocks noGrp="1"/>
          </p:cNvSpPr>
          <p:nvPr>
            <p:ph type="pic" sz="quarter" idx="14" hasCustomPrompt="1"/>
          </p:nvPr>
        </p:nvSpPr>
        <p:spPr>
          <a:xfrm>
            <a:off x="6383338" y="1628774"/>
            <a:ext cx="5808662" cy="4320505"/>
          </a:xfrm>
          <a:solidFill>
            <a:schemeClr val="accent6">
              <a:lumMod val="20000"/>
              <a:lumOff val="80000"/>
            </a:schemeClr>
          </a:solidFill>
        </p:spPr>
        <p:txBody>
          <a:bodyPr/>
          <a:lstStyle>
            <a:lvl1pPr marL="0" indent="0" algn="ctr">
              <a:buNone/>
              <a:defRPr/>
            </a:lvl1pPr>
          </a:lstStyle>
          <a:p>
            <a:r>
              <a:rPr lang="en-US" dirty="0"/>
              <a:t>Image</a:t>
            </a:r>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17F60-50C9-498E-870C-52D42C0B20AA}"/>
              </a:ext>
            </a:extLst>
          </p:cNvPr>
          <p:cNvSpPr>
            <a:spLocks noGrp="1"/>
          </p:cNvSpPr>
          <p:nvPr>
            <p:ph type="title"/>
          </p:nvPr>
        </p:nvSpPr>
        <p:spPr/>
        <p:txBody>
          <a:bodyPr/>
          <a:lstStyle/>
          <a:p>
            <a:r>
              <a:rPr lang="de-CH" smtClean="0"/>
              <a:t>Mastertitelformat bearbeiten</a:t>
            </a:r>
            <a:endParaRPr lang="de-CH" dirty="0"/>
          </a:p>
        </p:txBody>
      </p:sp>
      <p:sp>
        <p:nvSpPr>
          <p:cNvPr id="5" name="Date Placeholder 4">
            <a:extLst>
              <a:ext uri="{FF2B5EF4-FFF2-40B4-BE49-F238E27FC236}">
                <a16:creationId xmlns=""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6" name="Footer Placeholder 5">
            <a:extLst>
              <a:ext uri="{FF2B5EF4-FFF2-40B4-BE49-F238E27FC236}">
                <a16:creationId xmlns=""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 xmlns:a16="http://schemas.microsoft.com/office/drawing/2014/main" id="{457D9D73-1B2C-4AAF-9B7A-DD94330A648C}"/>
              </a:ext>
            </a:extLst>
          </p:cNvPr>
          <p:cNvSpPr>
            <a:spLocks noGrp="1"/>
          </p:cNvSpPr>
          <p:nvPr>
            <p:ph type="pic" sz="quarter" idx="14" hasCustomPrompt="1"/>
          </p:nvPr>
        </p:nvSpPr>
        <p:spPr>
          <a:xfrm>
            <a:off x="550863" y="1628774"/>
            <a:ext cx="11641137" cy="4537076"/>
          </a:xfrm>
          <a:solidFill>
            <a:schemeClr val="accent6">
              <a:lumMod val="20000"/>
              <a:lumOff val="80000"/>
            </a:schemeClr>
          </a:solidFill>
        </p:spPr>
        <p:txBody>
          <a:bodyPr/>
          <a:lstStyle>
            <a:lvl1pPr marL="0" indent="0" algn="ctr">
              <a:buNone/>
              <a:defRPr/>
            </a:lvl1pPr>
          </a:lstStyle>
          <a:p>
            <a:r>
              <a:rPr lang="en-US" dirty="0"/>
              <a:t>Image</a:t>
            </a:r>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grande">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6" name="Footer Placeholder 5">
            <a:extLst>
              <a:ext uri="{FF2B5EF4-FFF2-40B4-BE49-F238E27FC236}">
                <a16:creationId xmlns=""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 xmlns:a16="http://schemas.microsoft.com/office/drawing/2014/main" id="{457D9D73-1B2C-4AAF-9B7A-DD94330A648C}"/>
              </a:ext>
            </a:extLst>
          </p:cNvPr>
          <p:cNvSpPr>
            <a:spLocks noGrp="1"/>
          </p:cNvSpPr>
          <p:nvPr>
            <p:ph type="pic" sz="quarter" idx="14" hasCustomPrompt="1"/>
          </p:nvPr>
        </p:nvSpPr>
        <p:spPr>
          <a:xfrm>
            <a:off x="1" y="0"/>
            <a:ext cx="12192000" cy="6165850"/>
          </a:xfrm>
          <a:solidFill>
            <a:schemeClr val="accent6">
              <a:lumMod val="20000"/>
              <a:lumOff val="80000"/>
            </a:schemeClr>
          </a:solidFill>
        </p:spPr>
        <p:txBody>
          <a:bodyPr/>
          <a:lstStyle>
            <a:lvl1pPr marL="0" indent="0" algn="ctr">
              <a:buNone/>
              <a:defRPr/>
            </a:lvl1pPr>
          </a:lstStyle>
          <a:p>
            <a:r>
              <a:rPr lang="en-US" dirty="0"/>
              <a:t>Image</a:t>
            </a:r>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avec image (co-Brandin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CH" smtClean="0"/>
              <a:t>Mastertitelformat bearbeiten</a:t>
            </a:r>
            <a:endParaRPr lang="de-CH" dirty="0"/>
          </a:p>
        </p:txBody>
      </p:sp>
      <p:sp>
        <p:nvSpPr>
          <p:cNvPr id="3" name="Subtitle 2">
            <a:extLst>
              <a:ext uri="{FF2B5EF4-FFF2-40B4-BE49-F238E27FC236}">
                <a16:creationId xmlns=""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sp>
        <p:nvSpPr>
          <p:cNvPr id="7" name="Picture Placeholder 6">
            <a:extLst>
              <a:ext uri="{FF2B5EF4-FFF2-40B4-BE49-F238E27FC236}">
                <a16:creationId xmlns=""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CH" smtClean="0"/>
              <a:t>Bild auf Platzhalter ziehen oder durch Klicken auf Symbol hinzufügen</a:t>
            </a:r>
            <a:endParaRPr lang="en-US"/>
          </a:p>
        </p:txBody>
      </p:sp>
      <p:pic>
        <p:nvPicPr>
          <p:cNvPr id="8" name="Picture 7">
            <a:extLst>
              <a:ext uri="{FF2B5EF4-FFF2-40B4-BE49-F238E27FC236}">
                <a16:creationId xmlns=""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vidéo">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6" name="Footer Placeholder 5">
            <a:extLst>
              <a:ext uri="{FF2B5EF4-FFF2-40B4-BE49-F238E27FC236}">
                <a16:creationId xmlns=""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 xmlns:a16="http://schemas.microsoft.com/office/drawing/2014/main" id="{E4B1B9A2-1C30-457A-A137-52D4E0E7B968}"/>
              </a:ext>
            </a:extLst>
          </p:cNvPr>
          <p:cNvSpPr>
            <a:spLocks noGrp="1"/>
          </p:cNvSpPr>
          <p:nvPr>
            <p:ph type="title"/>
          </p:nvPr>
        </p:nvSpPr>
        <p:spPr/>
        <p:txBody>
          <a:bodyPr/>
          <a:lstStyle/>
          <a:p>
            <a:r>
              <a:rPr lang="de-CH" smtClean="0"/>
              <a:t>Mastertitelformat bearbeiten</a:t>
            </a:r>
            <a:endParaRPr lang="de-CH" dirty="0"/>
          </a:p>
        </p:txBody>
      </p:sp>
      <p:sp>
        <p:nvSpPr>
          <p:cNvPr id="4" name="Media Placeholder 3">
            <a:extLst>
              <a:ext uri="{FF2B5EF4-FFF2-40B4-BE49-F238E27FC236}">
                <a16:creationId xmlns=""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dirty="0" err="1"/>
              <a:t>Vidéo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éo diapositive entière">
    <p:spTree>
      <p:nvGrpSpPr>
        <p:cNvPr id="1" name=""/>
        <p:cNvGrpSpPr/>
        <p:nvPr/>
      </p:nvGrpSpPr>
      <p:grpSpPr>
        <a:xfrm>
          <a:off x="0" y="0"/>
          <a:ext cx="0" cy="0"/>
          <a:chOff x="0" y="0"/>
          <a:chExt cx="0" cy="0"/>
        </a:xfrm>
      </p:grpSpPr>
      <p:sp>
        <p:nvSpPr>
          <p:cNvPr id="4" name="Media Placeholder 3">
            <a:extLst>
              <a:ext uri="{FF2B5EF4-FFF2-40B4-BE49-F238E27FC236}">
                <a16:creationId xmlns=""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dirty="0" err="1"/>
              <a:t>Vidéo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partenair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4BA3A-06FB-4B5B-956D-4215D51B1CBE}"/>
              </a:ext>
            </a:extLst>
          </p:cNvPr>
          <p:cNvSpPr>
            <a:spLocks noGrp="1"/>
          </p:cNvSpPr>
          <p:nvPr>
            <p:ph type="title"/>
          </p:nvPr>
        </p:nvSpPr>
        <p:spPr/>
        <p:txBody>
          <a:bodyPr/>
          <a:lstStyle/>
          <a:p>
            <a:r>
              <a:rPr lang="de-CH" smtClean="0"/>
              <a:t>Mastertitelformat bearbeiten</a:t>
            </a:r>
            <a:endParaRPr lang="de-CH" dirty="0"/>
          </a:p>
        </p:txBody>
      </p:sp>
      <p:sp>
        <p:nvSpPr>
          <p:cNvPr id="3" name="Date Placeholder 2">
            <a:extLst>
              <a:ext uri="{FF2B5EF4-FFF2-40B4-BE49-F238E27FC236}">
                <a16:creationId xmlns=""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28.03.2018</a:t>
            </a:fld>
            <a:endParaRPr lang="de-CH" dirty="0"/>
          </a:p>
        </p:txBody>
      </p:sp>
      <p:sp>
        <p:nvSpPr>
          <p:cNvPr id="4" name="Footer Placeholder 3">
            <a:extLst>
              <a:ext uri="{FF2B5EF4-FFF2-40B4-BE49-F238E27FC236}">
                <a16:creationId xmlns="" xmlns:a16="http://schemas.microsoft.com/office/drawing/2014/main" id="{8F765A02-CA46-4D90-94E1-850EBB9B0FC1}"/>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5" name="Slide Number Placeholder 4">
            <a:extLst>
              <a:ext uri="{FF2B5EF4-FFF2-40B4-BE49-F238E27FC236}">
                <a16:creationId xmlns=""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ion (blanc)">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28.03.2018</a:t>
            </a:fld>
            <a:endParaRPr lang="de-CH" dirty="0"/>
          </a:p>
        </p:txBody>
      </p:sp>
      <p:sp>
        <p:nvSpPr>
          <p:cNvPr id="3" name="Footer Placeholder 2">
            <a:extLst>
              <a:ext uri="{FF2B5EF4-FFF2-40B4-BE49-F238E27FC236}">
                <a16:creationId xmlns="" xmlns:a16="http://schemas.microsoft.com/office/drawing/2014/main" id="{69BAE397-E1E2-4191-B95B-3E696B9BB793}"/>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CH" smtClean="0"/>
              <a:t>Mastertitelformat bearbeiten</a:t>
            </a:r>
            <a:endParaRPr lang="de-CH" dirty="0"/>
          </a:p>
        </p:txBody>
      </p:sp>
      <p:sp>
        <p:nvSpPr>
          <p:cNvPr id="8" name="Subtitle 2">
            <a:extLst>
              <a:ext uri="{FF2B5EF4-FFF2-40B4-BE49-F238E27FC236}">
                <a16:creationId xmlns=""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ion (ble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28.03.2018</a:t>
            </a:fld>
            <a:endParaRPr lang="de-CH" dirty="0"/>
          </a:p>
        </p:txBody>
      </p:sp>
      <p:sp>
        <p:nvSpPr>
          <p:cNvPr id="3" name="Footer Placeholder 2">
            <a:extLst>
              <a:ext uri="{FF2B5EF4-FFF2-40B4-BE49-F238E27FC236}">
                <a16:creationId xmlns=""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smtClean="0"/>
              <a:t>Mastertitelformat bearbeiten</a:t>
            </a:r>
            <a:endParaRPr lang="de-CH" dirty="0"/>
          </a:p>
        </p:txBody>
      </p:sp>
      <p:sp>
        <p:nvSpPr>
          <p:cNvPr id="8" name="Subtitle 2">
            <a:extLst>
              <a:ext uri="{FF2B5EF4-FFF2-40B4-BE49-F238E27FC236}">
                <a16:creationId xmlns=""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pic>
        <p:nvPicPr>
          <p:cNvPr id="9" name="Picture 8">
            <a:extLst>
              <a:ext uri="{FF2B5EF4-FFF2-40B4-BE49-F238E27FC236}">
                <a16:creationId xmlns=""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ion (imag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28.03.2018</a:t>
            </a:fld>
            <a:endParaRPr lang="de-CH" dirty="0"/>
          </a:p>
        </p:txBody>
      </p:sp>
      <p:sp>
        <p:nvSpPr>
          <p:cNvPr id="3" name="Footer Placeholder 2">
            <a:extLst>
              <a:ext uri="{FF2B5EF4-FFF2-40B4-BE49-F238E27FC236}">
                <a16:creationId xmlns=""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smtClean="0"/>
              <a:t>Mastertitelformat bearbeiten</a:t>
            </a:r>
            <a:endParaRPr lang="de-CH" dirty="0"/>
          </a:p>
        </p:txBody>
      </p:sp>
      <p:sp>
        <p:nvSpPr>
          <p:cNvPr id="8" name="Subtitle 2">
            <a:extLst>
              <a:ext uri="{FF2B5EF4-FFF2-40B4-BE49-F238E27FC236}">
                <a16:creationId xmlns=""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pic>
        <p:nvPicPr>
          <p:cNvPr id="9" name="Picture 8">
            <a:extLst>
              <a:ext uri="{FF2B5EF4-FFF2-40B4-BE49-F238E27FC236}">
                <a16:creationId xmlns="" xmlns:a16="http://schemas.microsoft.com/office/drawing/2014/main" id="{1A209181-9C63-49AD-B190-1EF3172CAB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em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4BA3A-06FB-4B5B-956D-4215D51B1CBE}"/>
              </a:ext>
            </a:extLst>
          </p:cNvPr>
          <p:cNvSpPr>
            <a:spLocks noGrp="1"/>
          </p:cNvSpPr>
          <p:nvPr>
            <p:ph type="title"/>
          </p:nvPr>
        </p:nvSpPr>
        <p:spPr/>
        <p:txBody>
          <a:bodyPr/>
          <a:lstStyle/>
          <a:p>
            <a:r>
              <a:rPr lang="de-CH" smtClean="0"/>
              <a:t>Mastertitelformat bearbeiten</a:t>
            </a:r>
            <a:endParaRPr lang="de-CH" dirty="0"/>
          </a:p>
        </p:txBody>
      </p:sp>
      <p:sp>
        <p:nvSpPr>
          <p:cNvPr id="3" name="Date Placeholder 2">
            <a:extLst>
              <a:ext uri="{FF2B5EF4-FFF2-40B4-BE49-F238E27FC236}">
                <a16:creationId xmlns=""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28.03.2018</a:t>
            </a:fld>
            <a:endParaRPr lang="de-CH" dirty="0"/>
          </a:p>
        </p:txBody>
      </p:sp>
      <p:sp>
        <p:nvSpPr>
          <p:cNvPr id="4" name="Footer Placeholder 3">
            <a:extLst>
              <a:ext uri="{FF2B5EF4-FFF2-40B4-BE49-F238E27FC236}">
                <a16:creationId xmlns="" xmlns:a16="http://schemas.microsoft.com/office/drawing/2014/main" id="{8F765A02-CA46-4D90-94E1-850EBB9B0FC1}"/>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5" name="Slide Number Placeholder 4">
            <a:extLst>
              <a:ext uri="{FF2B5EF4-FFF2-40B4-BE49-F238E27FC236}">
                <a16:creationId xmlns=""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28.03.2018</a:t>
            </a:fld>
            <a:endParaRPr lang="de-CH" dirty="0"/>
          </a:p>
        </p:txBody>
      </p:sp>
      <p:sp>
        <p:nvSpPr>
          <p:cNvPr id="3" name="Footer Placeholder 2">
            <a:extLst>
              <a:ext uri="{FF2B5EF4-FFF2-40B4-BE49-F238E27FC236}">
                <a16:creationId xmlns="" xmlns:a16="http://schemas.microsoft.com/office/drawing/2014/main" id="{69BAE397-E1E2-4191-B95B-3E696B9BB793}"/>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smtClean="0"/>
              <a:t>Mastertitelformat bearbeiten</a:t>
            </a:r>
            <a:endParaRPr lang="de-CH" dirty="0"/>
          </a:p>
        </p:txBody>
      </p:sp>
      <p:sp>
        <p:nvSpPr>
          <p:cNvPr id="10" name="Text Placeholder 9">
            <a:extLst>
              <a:ext uri="{FF2B5EF4-FFF2-40B4-BE49-F238E27FC236}">
                <a16:creationId xmlns=""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smtClean="0"/>
              <a:t>Mastertextformat bearbeiten</a:t>
            </a:r>
          </a:p>
        </p:txBody>
      </p:sp>
      <p:sp>
        <p:nvSpPr>
          <p:cNvPr id="11" name="Text Placeholder 9">
            <a:extLst>
              <a:ext uri="{FF2B5EF4-FFF2-40B4-BE49-F238E27FC236}">
                <a16:creationId xmlns=""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smtClean="0"/>
              <a:t>Mastertextformat bearbeiten</a:t>
            </a:r>
          </a:p>
        </p:txBody>
      </p:sp>
      <p:sp>
        <p:nvSpPr>
          <p:cNvPr id="12" name="Text Placeholder 9">
            <a:extLst>
              <a:ext uri="{FF2B5EF4-FFF2-40B4-BE49-F238E27FC236}">
                <a16:creationId xmlns=""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CH" smtClean="0"/>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clusion (co-Branding)">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smtClean="0"/>
              <a:t>Mastertitelformat bearbeiten</a:t>
            </a:r>
            <a:endParaRPr lang="de-CH" dirty="0"/>
          </a:p>
        </p:txBody>
      </p:sp>
      <p:sp>
        <p:nvSpPr>
          <p:cNvPr id="10" name="Text Placeholder 9">
            <a:extLst>
              <a:ext uri="{FF2B5EF4-FFF2-40B4-BE49-F238E27FC236}">
                <a16:creationId xmlns=""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smtClean="0"/>
              <a:t>Mastertextformat bearbeiten</a:t>
            </a:r>
          </a:p>
        </p:txBody>
      </p:sp>
      <p:sp>
        <p:nvSpPr>
          <p:cNvPr id="11" name="Text Placeholder 9">
            <a:extLst>
              <a:ext uri="{FF2B5EF4-FFF2-40B4-BE49-F238E27FC236}">
                <a16:creationId xmlns=""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smtClean="0"/>
              <a:t>Mastertextformat bearbeiten</a:t>
            </a:r>
          </a:p>
        </p:txBody>
      </p:sp>
      <p:sp>
        <p:nvSpPr>
          <p:cNvPr id="6" name="Picture Placeholder 8">
            <a:extLst>
              <a:ext uri="{FF2B5EF4-FFF2-40B4-BE49-F238E27FC236}">
                <a16:creationId xmlns=""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mod="1">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sans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smtClean="0"/>
              <a:t>Mastertitelformat bearbeiten</a:t>
            </a:r>
            <a:endParaRPr lang="de-CH" dirty="0"/>
          </a:p>
        </p:txBody>
      </p:sp>
      <p:sp>
        <p:nvSpPr>
          <p:cNvPr id="3" name="Subtitle 2">
            <a:extLst>
              <a:ext uri="{FF2B5EF4-FFF2-40B4-BE49-F238E27FC236}">
                <a16:creationId xmlns=""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pic>
        <p:nvPicPr>
          <p:cNvPr id="4" name="Picture 3">
            <a:extLst>
              <a:ext uri="{FF2B5EF4-FFF2-40B4-BE49-F238E27FC236}">
                <a16:creationId xmlns=""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sans image (co-Brandin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smtClean="0"/>
              <a:t>Mastertitelformat bearbeiten</a:t>
            </a:r>
            <a:endParaRPr lang="de-CH" dirty="0"/>
          </a:p>
        </p:txBody>
      </p:sp>
      <p:sp>
        <p:nvSpPr>
          <p:cNvPr id="3" name="Subtitle 2">
            <a:extLst>
              <a:ext uri="{FF2B5EF4-FFF2-40B4-BE49-F238E27FC236}">
                <a16:creationId xmlns=""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smtClean="0"/>
              <a:t>Master-Untertitelformat bearbeiten</a:t>
            </a:r>
            <a:endParaRPr lang="de-CH" dirty="0"/>
          </a:p>
        </p:txBody>
      </p:sp>
      <p:pic>
        <p:nvPicPr>
          <p:cNvPr id="4" name="Picture 3">
            <a:extLst>
              <a:ext uri="{FF2B5EF4-FFF2-40B4-BE49-F238E27FC236}">
                <a16:creationId xmlns=""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rdre du jou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6 p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16 pt) - étroi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0 p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20 pt) - étroi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30912-C259-45CB-9810-1C7B1566778B}"/>
              </a:ext>
            </a:extLst>
          </p:cNvPr>
          <p:cNvSpPr>
            <a:spLocks noGrp="1"/>
          </p:cNvSpPr>
          <p:nvPr>
            <p:ph type="title"/>
          </p:nvPr>
        </p:nvSpPr>
        <p:spPr/>
        <p:txBody>
          <a:bodyPr/>
          <a:lstStyle/>
          <a:p>
            <a:r>
              <a:rPr lang="de-CH" smtClean="0"/>
              <a:t>Mastertitelformat bearbeiten</a:t>
            </a:r>
            <a:endParaRPr lang="de-CH" dirty="0"/>
          </a:p>
        </p:txBody>
      </p:sp>
      <p:sp>
        <p:nvSpPr>
          <p:cNvPr id="3" name="Content Placeholder 2">
            <a:extLst>
              <a:ext uri="{FF2B5EF4-FFF2-40B4-BE49-F238E27FC236}">
                <a16:creationId xmlns=""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4" name="Date Placeholder 3">
            <a:extLst>
              <a:ext uri="{FF2B5EF4-FFF2-40B4-BE49-F238E27FC236}">
                <a16:creationId xmlns=""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28.03.2018</a:t>
            </a:fld>
            <a:endParaRPr lang="de-CH" dirty="0"/>
          </a:p>
        </p:txBody>
      </p:sp>
      <p:sp>
        <p:nvSpPr>
          <p:cNvPr id="5" name="Footer Placeholder 4">
            <a:extLst>
              <a:ext uri="{FF2B5EF4-FFF2-40B4-BE49-F238E27FC236}">
                <a16:creationId xmlns=""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CH" smtClean="0"/>
              <a:t>Mastertitelformat bearbeiten</a:t>
            </a:r>
            <a:endParaRPr lang="de-CH" dirty="0"/>
          </a:p>
        </p:txBody>
      </p:sp>
      <p:sp>
        <p:nvSpPr>
          <p:cNvPr id="3" name="Text Placeholder 2">
            <a:extLst>
              <a:ext uri="{FF2B5EF4-FFF2-40B4-BE49-F238E27FC236}">
                <a16:creationId xmlns=""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28.03.2018</a:t>
            </a:fld>
            <a:endParaRPr lang="de-CH" dirty="0"/>
          </a:p>
        </p:txBody>
      </p:sp>
      <p:sp>
        <p:nvSpPr>
          <p:cNvPr id="5" name="Footer Placeholder 4">
            <a:extLst>
              <a:ext uri="{FF2B5EF4-FFF2-40B4-BE49-F238E27FC236}">
                <a16:creationId xmlns=""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 xmlns:a16="http://schemas.microsoft.com/office/drawing/2014/main" id="{91687E1B-9237-476D-8BC1-EADDAC2A1CD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AB047-F8F7-4066-A12B-5F2C8FC02237}"/>
              </a:ext>
            </a:extLst>
          </p:cNvPr>
          <p:cNvSpPr>
            <a:spLocks noGrp="1"/>
          </p:cNvSpPr>
          <p:nvPr>
            <p:ph type="ctrTitle"/>
          </p:nvPr>
        </p:nvSpPr>
        <p:spPr/>
        <p:txBody>
          <a:bodyPr/>
          <a:lstStyle/>
          <a:p>
            <a:r>
              <a:rPr lang="fr-FR" dirty="0"/>
              <a:t>Bienvenue au «Safari-photo </a:t>
            </a:r>
            <a:r>
              <a:rPr lang="fr-FR" dirty="0" smtClean="0"/>
              <a:t>d’obstacles</a:t>
            </a:r>
            <a:r>
              <a:rPr lang="fr-FR" dirty="0"/>
              <a:t>» </a:t>
            </a:r>
          </a:p>
        </p:txBody>
      </p:sp>
      <p:sp>
        <p:nvSpPr>
          <p:cNvPr id="3" name="Subtitle 2">
            <a:extLst>
              <a:ext uri="{FF2B5EF4-FFF2-40B4-BE49-F238E27FC236}">
                <a16:creationId xmlns="" xmlns:a16="http://schemas.microsoft.com/office/drawing/2014/main" id="{D1898D4D-5C94-4D58-BA8C-3586A40A30C4}"/>
              </a:ext>
            </a:extLst>
          </p:cNvPr>
          <p:cNvSpPr>
            <a:spLocks noGrp="1"/>
          </p:cNvSpPr>
          <p:nvPr>
            <p:ph type="subTitle" idx="1"/>
          </p:nvPr>
        </p:nvSpPr>
        <p:spPr/>
        <p:txBody>
          <a:bodyPr/>
          <a:lstStyle/>
          <a:p>
            <a:endParaRPr lang="fr-CH" noProof="0" dirty="0"/>
          </a:p>
        </p:txBody>
      </p:sp>
      <p:pic>
        <p:nvPicPr>
          <p:cNvPr id="6" name="Picture 2"/>
          <p:cNvPicPr>
            <a:picLocks noGrp="1" noChangeAspect="1" noChangeArrowheads="1"/>
          </p:cNvPicPr>
          <p:nvPr>
            <p:ph type="pic" sz="quarter" idx="10"/>
          </p:nvPr>
        </p:nvPicPr>
        <p:blipFill rotWithShape="1">
          <a:blip r:embed="rId2" cstate="print"/>
          <a:srcRect l="-127" t="18048" r="127" b="30688"/>
          <a:stretch/>
        </p:blipFill>
        <p:spPr bwMode="auto">
          <a:xfrm>
            <a:off x="0" y="549275"/>
            <a:ext cx="11641138" cy="3887788"/>
          </a:xfrm>
          <a:prstGeom prst="rect">
            <a:avLst/>
          </a:prstGeom>
          <a:noFill/>
          <a:ln w="9525">
            <a:noFill/>
            <a:miter lim="800000"/>
            <a:headEnd/>
            <a:tailEnd/>
          </a:ln>
        </p:spPr>
      </p:pic>
    </p:spTree>
    <p:extLst>
      <p:ext uri="{BB962C8B-B14F-4D97-AF65-F5344CB8AC3E}">
        <p14:creationId xmlns:p14="http://schemas.microsoft.com/office/powerpoint/2010/main" val="4041876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60C13-A945-4D0E-8F61-B5315521B9C6}"/>
              </a:ext>
            </a:extLst>
          </p:cNvPr>
          <p:cNvSpPr>
            <a:spLocks noGrp="1"/>
          </p:cNvSpPr>
          <p:nvPr>
            <p:ph type="title"/>
          </p:nvPr>
        </p:nvSpPr>
        <p:spPr/>
        <p:txBody>
          <a:bodyPr/>
          <a:lstStyle/>
          <a:p>
            <a:r>
              <a:rPr lang="fr-FR" dirty="0"/>
              <a:t>Safari et photos des situations à risque </a:t>
            </a:r>
          </a:p>
        </p:txBody>
      </p:sp>
      <p:sp>
        <p:nvSpPr>
          <p:cNvPr id="3" name="Date Placeholder 2">
            <a:extLst>
              <a:ext uri="{FF2B5EF4-FFF2-40B4-BE49-F238E27FC236}">
                <a16:creationId xmlns=""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4" name="Footer Placeholder 3">
            <a:extLst>
              <a:ext uri="{FF2B5EF4-FFF2-40B4-BE49-F238E27FC236}">
                <a16:creationId xmlns="" xmlns:a16="http://schemas.microsoft.com/office/drawing/2014/main" id="{B450F1A4-D9D8-43BE-8300-A3643561068B}"/>
              </a:ext>
            </a:extLst>
          </p:cNvPr>
          <p:cNvSpPr>
            <a:spLocks noGrp="1"/>
          </p:cNvSpPr>
          <p:nvPr>
            <p:ph type="ftr" sz="quarter" idx="11"/>
          </p:nvPr>
        </p:nvSpPr>
        <p:spPr/>
        <p:txBody>
          <a:bodyPr/>
          <a:lstStyle/>
          <a:p>
            <a:r>
              <a:rPr lang="fr-FR" dirty="0"/>
              <a:t>Bienvenue au «Safari-photo d’obstacles» </a:t>
            </a:r>
            <a:endParaRPr lang="de-CH" dirty="0"/>
          </a:p>
        </p:txBody>
      </p:sp>
      <p:sp>
        <p:nvSpPr>
          <p:cNvPr id="5" name="Slide Number Placeholder 4">
            <a:extLst>
              <a:ext uri="{FF2B5EF4-FFF2-40B4-BE49-F238E27FC236}">
                <a16:creationId xmlns=""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10</a:t>
            </a:fld>
            <a:endParaRPr lang="de-CH" dirty="0"/>
          </a:p>
        </p:txBody>
      </p:sp>
      <p:pic>
        <p:nvPicPr>
          <p:cNvPr id="8" name="Bildplatzhalter 5" descr="Hakensteller.JPG"/>
          <p:cNvPicPr>
            <a:picLocks noGrp="1" noChangeAspect="1"/>
          </p:cNvPicPr>
          <p:nvPr>
            <p:ph type="pic" sz="quarter" idx="14"/>
          </p:nvPr>
        </p:nvPicPr>
        <p:blipFill rotWithShape="1">
          <a:blip r:embed="rId2" cstate="print"/>
          <a:srcRect t="20162" b="27842"/>
          <a:stretch/>
        </p:blipFill>
        <p:spPr>
          <a:xfrm>
            <a:off x="550863" y="1628774"/>
            <a:ext cx="11641137" cy="4537076"/>
          </a:xfrm>
        </p:spPr>
      </p:pic>
    </p:spTree>
    <p:extLst>
      <p:ext uri="{BB962C8B-B14F-4D97-AF65-F5344CB8AC3E}">
        <p14:creationId xmlns:p14="http://schemas.microsoft.com/office/powerpoint/2010/main" val="219871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1099B-518D-4C9C-B513-960845C31A04}"/>
              </a:ext>
            </a:extLst>
          </p:cNvPr>
          <p:cNvSpPr>
            <a:spLocks noGrp="1"/>
          </p:cNvSpPr>
          <p:nvPr>
            <p:ph type="title"/>
          </p:nvPr>
        </p:nvSpPr>
        <p:spPr/>
        <p:txBody>
          <a:bodyPr/>
          <a:lstStyle/>
          <a:p>
            <a:r>
              <a:rPr lang="fr-FR" dirty="0"/>
              <a:t>Itinéraires et consignes </a:t>
            </a:r>
          </a:p>
        </p:txBody>
      </p:sp>
      <p:sp>
        <p:nvSpPr>
          <p:cNvPr id="4" name="Date Placeholder 3">
            <a:extLst>
              <a:ext uri="{FF2B5EF4-FFF2-40B4-BE49-F238E27FC236}">
                <a16:creationId xmlns=""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28.03.2018</a:t>
            </a:fld>
            <a:endParaRPr lang="de-CH" dirty="0"/>
          </a:p>
        </p:txBody>
      </p:sp>
      <p:sp>
        <p:nvSpPr>
          <p:cNvPr id="5" name="Footer Placeholder 4">
            <a:extLst>
              <a:ext uri="{FF2B5EF4-FFF2-40B4-BE49-F238E27FC236}">
                <a16:creationId xmlns="" xmlns:a16="http://schemas.microsoft.com/office/drawing/2014/main" id="{E13EFD1E-21A0-4EFA-89E9-D5CF4C7A2566}"/>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11</a:t>
            </a:fld>
            <a:endParaRPr lang="de-CH" dirty="0"/>
          </a:p>
        </p:txBody>
      </p:sp>
      <p:sp>
        <p:nvSpPr>
          <p:cNvPr id="11" name="Content Placeholder 2">
            <a:extLst>
              <a:ext uri="{FF2B5EF4-FFF2-40B4-BE49-F238E27FC236}">
                <a16:creationId xmlns="" xmlns:a16="http://schemas.microsoft.com/office/drawing/2014/main" id="{4BC18BC2-B7B4-4E7F-9AA9-AD85102F37D5}"/>
              </a:ext>
            </a:extLst>
          </p:cNvPr>
          <p:cNvSpPr>
            <a:spLocks noGrp="1"/>
          </p:cNvSpPr>
          <p:nvPr>
            <p:ph idx="1"/>
          </p:nvPr>
        </p:nvSpPr>
        <p:spPr>
          <a:xfrm>
            <a:off x="551384" y="3789040"/>
            <a:ext cx="9145016" cy="2376265"/>
          </a:xfrm>
        </p:spPr>
        <p:txBody>
          <a:bodyPr/>
          <a:lstStyle/>
          <a:p>
            <a:pPr>
              <a:spcBef>
                <a:spcPts val="1000"/>
              </a:spcBef>
            </a:pPr>
            <a:r>
              <a:rPr lang="fr-FR" dirty="0"/>
              <a:t> Chaque groupe part à la recherche de situations à risque sur son itinéraire </a:t>
            </a:r>
            <a:r>
              <a:rPr lang="fr-FR" dirty="0" smtClean="0"/>
              <a:t>pendant </a:t>
            </a:r>
            <a:r>
              <a:rPr lang="fr-FR" dirty="0"/>
              <a:t>dix minutes. </a:t>
            </a:r>
          </a:p>
          <a:p>
            <a:pPr>
              <a:spcBef>
                <a:spcPts val="1000"/>
              </a:spcBef>
            </a:pPr>
            <a:r>
              <a:rPr lang="fr-FR" dirty="0" smtClean="0"/>
              <a:t> </a:t>
            </a:r>
            <a:r>
              <a:rPr lang="fr-FR" dirty="0"/>
              <a:t>Chaque groupe photographie quatre ou cinq situations à risque au maximum. </a:t>
            </a:r>
          </a:p>
          <a:p>
            <a:pPr>
              <a:spcBef>
                <a:spcPts val="1000"/>
              </a:spcBef>
            </a:pPr>
            <a:r>
              <a:rPr lang="fr-FR" dirty="0"/>
              <a:t> Il est également permis de photographier des </a:t>
            </a:r>
            <a:r>
              <a:rPr lang="fr-FR" dirty="0" smtClean="0"/>
              <a:t>exemples </a:t>
            </a:r>
            <a:r>
              <a:rPr lang="fr-FR" dirty="0"/>
              <a:t>positifs. </a:t>
            </a:r>
          </a:p>
          <a:p>
            <a:pPr>
              <a:spcBef>
                <a:spcPts val="1000"/>
              </a:spcBef>
            </a:pPr>
            <a:r>
              <a:rPr lang="fr-FR" dirty="0"/>
              <a:t> A la fin du safari, les participants font télécharger leurs photos. </a:t>
            </a:r>
          </a:p>
          <a:p>
            <a:pPr>
              <a:spcBef>
                <a:spcPts val="1000"/>
              </a:spcBef>
            </a:pPr>
            <a:r>
              <a:rPr lang="fr-FR" dirty="0"/>
              <a:t> Chaque groupe présente brièvement ses photos et propose des améliorations. </a:t>
            </a:r>
          </a:p>
        </p:txBody>
      </p:sp>
      <p:graphicFrame>
        <p:nvGraphicFramePr>
          <p:cNvPr id="13" name="Content Placeholder 7">
            <a:extLst>
              <a:ext uri="{FF2B5EF4-FFF2-40B4-BE49-F238E27FC236}">
                <a16:creationId xmlns:a16="http://schemas.microsoft.com/office/drawing/2014/main" xmlns="" id="{6C9FF48D-5AE9-42FA-9008-FFB43B7C2827}"/>
              </a:ext>
            </a:extLst>
          </p:cNvPr>
          <p:cNvGraphicFramePr>
            <a:graphicFrameLocks/>
          </p:cNvGraphicFramePr>
          <p:nvPr>
            <p:extLst>
              <p:ext uri="{D42A27DB-BD31-4B8C-83A1-F6EECF244321}">
                <p14:modId xmlns:p14="http://schemas.microsoft.com/office/powerpoint/2010/main" val="2785459366"/>
              </p:ext>
            </p:extLst>
          </p:nvPr>
        </p:nvGraphicFramePr>
        <p:xfrm>
          <a:off x="550863" y="1557338"/>
          <a:ext cx="9145585" cy="1944454"/>
        </p:xfrm>
        <a:graphic>
          <a:graphicData uri="http://schemas.openxmlformats.org/drawingml/2006/table">
            <a:tbl>
              <a:tblPr firstRow="1">
                <a:tableStyleId>{8251B765-F91A-4008-8DD1-53D880B8B698}</a:tableStyleId>
              </a:tblPr>
              <a:tblGrid>
                <a:gridCol w="1440681">
                  <a:extLst>
                    <a:ext uri="{9D8B030D-6E8A-4147-A177-3AD203B41FA5}">
                      <a16:colId xmlns:a16="http://schemas.microsoft.com/office/drawing/2014/main" xmlns="" val="956904968"/>
                    </a:ext>
                  </a:extLst>
                </a:gridCol>
                <a:gridCol w="1872208">
                  <a:extLst>
                    <a:ext uri="{9D8B030D-6E8A-4147-A177-3AD203B41FA5}">
                      <a16:colId xmlns:a16="http://schemas.microsoft.com/office/drawing/2014/main" xmlns="" val="1445462497"/>
                    </a:ext>
                  </a:extLst>
                </a:gridCol>
                <a:gridCol w="1944216">
                  <a:extLst>
                    <a:ext uri="{9D8B030D-6E8A-4147-A177-3AD203B41FA5}">
                      <a16:colId xmlns:a16="http://schemas.microsoft.com/office/drawing/2014/main" xmlns="" val="1921323573"/>
                    </a:ext>
                  </a:extLst>
                </a:gridCol>
                <a:gridCol w="1944216">
                  <a:extLst>
                    <a:ext uri="{9D8B030D-6E8A-4147-A177-3AD203B41FA5}">
                      <a16:colId xmlns:a16="http://schemas.microsoft.com/office/drawing/2014/main" xmlns="" val="408385416"/>
                    </a:ext>
                  </a:extLst>
                </a:gridCol>
                <a:gridCol w="1944264">
                  <a:extLst>
                    <a:ext uri="{9D8B030D-6E8A-4147-A177-3AD203B41FA5}">
                      <a16:colId xmlns:a16="http://schemas.microsoft.com/office/drawing/2014/main" xmlns="" val="200829963"/>
                    </a:ext>
                  </a:extLst>
                </a:gridCol>
              </a:tblGrid>
              <a:tr h="359494">
                <a:tc>
                  <a:txBody>
                    <a:bodyPr/>
                    <a:lstStyle/>
                    <a:p>
                      <a:r>
                        <a:rPr lang="fr-FR" sz="1400" dirty="0" smtClean="0"/>
                        <a:t>Groupes</a:t>
                      </a:r>
                      <a:endParaRPr lang="de-CH" sz="1400" dirty="0"/>
                    </a:p>
                  </a:txBody>
                  <a:tcPr marL="75406" marR="75406" anchor="ctr">
                    <a:solidFill>
                      <a:schemeClr val="accent6">
                        <a:lumMod val="40000"/>
                        <a:lumOff val="60000"/>
                      </a:schemeClr>
                    </a:solidFill>
                  </a:tcPr>
                </a:tc>
                <a:tc>
                  <a:txBody>
                    <a:bodyPr/>
                    <a:lstStyle/>
                    <a:p>
                      <a:pPr algn="l"/>
                      <a:r>
                        <a:rPr lang="de-CH" sz="1400" dirty="0" err="1" smtClean="0"/>
                        <a:t>Groupe</a:t>
                      </a:r>
                      <a:r>
                        <a:rPr lang="de-CH" sz="1400" dirty="0" smtClean="0"/>
                        <a:t> 1</a:t>
                      </a:r>
                      <a:endParaRPr lang="de-CH" sz="1400" dirty="0"/>
                    </a:p>
                  </a:txBody>
                  <a:tcPr marL="75406" marR="75406" anchor="ctr"/>
                </a:tc>
                <a:tc>
                  <a:txBody>
                    <a:bodyPr/>
                    <a:lstStyle/>
                    <a:p>
                      <a:pPr algn="l"/>
                      <a:r>
                        <a:rPr lang="de-CH" sz="1400" dirty="0" err="1" smtClean="0"/>
                        <a:t>Groupe</a:t>
                      </a:r>
                      <a:r>
                        <a:rPr lang="de-CH" sz="1400" dirty="0" smtClean="0"/>
                        <a:t> 2</a:t>
                      </a:r>
                      <a:endParaRPr lang="de-CH" sz="1400" dirty="0"/>
                    </a:p>
                  </a:txBody>
                  <a:tcPr marL="75406" marR="75406" anchor="ctr">
                    <a:solidFill>
                      <a:schemeClr val="accent6">
                        <a:lumMod val="40000"/>
                        <a:lumOff val="60000"/>
                      </a:schemeClr>
                    </a:solidFill>
                  </a:tcPr>
                </a:tc>
                <a:tc>
                  <a:txBody>
                    <a:bodyPr/>
                    <a:lstStyle/>
                    <a:p>
                      <a:pPr algn="l"/>
                      <a:r>
                        <a:rPr lang="de-CH" sz="1400" dirty="0" err="1" smtClean="0"/>
                        <a:t>Groupe</a:t>
                      </a:r>
                      <a:r>
                        <a:rPr lang="de-CH" sz="1400" dirty="0" smtClean="0"/>
                        <a:t> 3</a:t>
                      </a:r>
                      <a:endParaRPr lang="de-CH" sz="1400" dirty="0"/>
                    </a:p>
                  </a:txBody>
                  <a:tcPr marL="75406" marR="75406" anchor="ctr"/>
                </a:tc>
                <a:tc>
                  <a:txBody>
                    <a:bodyPr/>
                    <a:lstStyle/>
                    <a:p>
                      <a:pPr algn="l"/>
                      <a:r>
                        <a:rPr lang="de-CH" sz="1400" dirty="0" err="1" smtClean="0"/>
                        <a:t>Groupe</a:t>
                      </a:r>
                      <a:r>
                        <a:rPr lang="de-CH" sz="1400" dirty="0" smtClean="0"/>
                        <a:t> 4</a:t>
                      </a:r>
                      <a:endParaRPr lang="de-CH" sz="1400" dirty="0"/>
                    </a:p>
                  </a:txBody>
                  <a:tcPr marL="75406" marR="75406" anchor="ctr">
                    <a:solidFill>
                      <a:schemeClr val="accent6">
                        <a:lumMod val="40000"/>
                        <a:lumOff val="60000"/>
                      </a:schemeClr>
                    </a:solidFill>
                  </a:tcPr>
                </a:tc>
                <a:extLst>
                  <a:ext uri="{0D108BD9-81ED-4DB2-BD59-A6C34878D82A}">
                    <a16:rowId xmlns:a16="http://schemas.microsoft.com/office/drawing/2014/main" xmlns="" val="205420115"/>
                  </a:ext>
                </a:extLst>
              </a:tr>
              <a:tr h="373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t>Itinéraires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dirty="0" smtClean="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dirty="0" smtClean="0">
                          <a:ln>
                            <a:noFill/>
                          </a:ln>
                          <a:effectLst/>
                          <a:uLnTx/>
                          <a:uFillTx/>
                        </a:rPr>
                        <a:t>Brève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dirty="0" smtClean="0">
                          <a:ln>
                            <a:noFill/>
                          </a:ln>
                          <a:effectLst/>
                          <a:uLnTx/>
                          <a:uFillTx/>
                        </a:rPr>
                        <a:t>itinéraire 1 </a:t>
                      </a: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dirty="0" smtClean="0">
                          <a:ln>
                            <a:noFill/>
                          </a:ln>
                          <a:effectLst/>
                          <a:uLnTx/>
                          <a:uFillTx/>
                        </a:rPr>
                        <a:t>Brève description itinéraire 2 </a:t>
                      </a: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dirty="0" smtClean="0">
                          <a:ln>
                            <a:noFill/>
                          </a:ln>
                          <a:effectLst/>
                          <a:uLnTx/>
                          <a:uFillTx/>
                        </a:rPr>
                        <a:t>Brève description itinéraire 3</a:t>
                      </a: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dirty="0" smtClean="0">
                          <a:ln>
                            <a:noFill/>
                          </a:ln>
                          <a:effectLst/>
                          <a:uLnTx/>
                          <a:uFillTx/>
                        </a:rPr>
                        <a:t>Brève description itinéraire 4</a:t>
                      </a:r>
                    </a:p>
                  </a:txBody>
                  <a:tcPr marL="75406" marR="75406">
                    <a:solidFill>
                      <a:schemeClr val="accent6">
                        <a:lumMod val="40000"/>
                        <a:lumOff val="60000"/>
                      </a:schemeClr>
                    </a:solidFill>
                  </a:tcPr>
                </a:tc>
                <a:extLst>
                  <a:ext uri="{0D108BD9-81ED-4DB2-BD59-A6C34878D82A}">
                    <a16:rowId xmlns:a16="http://schemas.microsoft.com/office/drawing/2014/main" xmlns="" val="2362746191"/>
                  </a:ext>
                </a:extLst>
              </a:tr>
            </a:tbl>
          </a:graphicData>
        </a:graphic>
      </p:graphicFrame>
    </p:spTree>
    <p:extLst>
      <p:ext uri="{BB962C8B-B14F-4D97-AF65-F5344CB8AC3E}">
        <p14:creationId xmlns:p14="http://schemas.microsoft.com/office/powerpoint/2010/main" val="138174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60C13-A945-4D0E-8F61-B5315521B9C6}"/>
              </a:ext>
            </a:extLst>
          </p:cNvPr>
          <p:cNvSpPr>
            <a:spLocks noGrp="1"/>
          </p:cNvSpPr>
          <p:nvPr>
            <p:ph type="title"/>
          </p:nvPr>
        </p:nvSpPr>
        <p:spPr/>
        <p:txBody>
          <a:bodyPr/>
          <a:lstStyle/>
          <a:p>
            <a:r>
              <a:rPr lang="fr-FR" dirty="0"/>
              <a:t>Photos du safari </a:t>
            </a:r>
            <a:r>
              <a:rPr lang="fr-FR" dirty="0" smtClean="0"/>
              <a:t>d’obstacles </a:t>
            </a:r>
            <a:endParaRPr lang="fr-FR" dirty="0"/>
          </a:p>
        </p:txBody>
      </p:sp>
      <p:sp>
        <p:nvSpPr>
          <p:cNvPr id="3" name="Date Placeholder 2">
            <a:extLst>
              <a:ext uri="{FF2B5EF4-FFF2-40B4-BE49-F238E27FC236}">
                <a16:creationId xmlns=""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4" name="Footer Placeholder 3">
            <a:extLst>
              <a:ext uri="{FF2B5EF4-FFF2-40B4-BE49-F238E27FC236}">
                <a16:creationId xmlns="" xmlns:a16="http://schemas.microsoft.com/office/drawing/2014/main" id="{B450F1A4-D9D8-43BE-8300-A3643561068B}"/>
              </a:ext>
            </a:extLst>
          </p:cNvPr>
          <p:cNvSpPr>
            <a:spLocks noGrp="1"/>
          </p:cNvSpPr>
          <p:nvPr>
            <p:ph type="ftr" sz="quarter" idx="11"/>
          </p:nvPr>
        </p:nvSpPr>
        <p:spPr/>
        <p:txBody>
          <a:bodyPr/>
          <a:lstStyle/>
          <a:p>
            <a:r>
              <a:rPr lang="fr-FR" dirty="0"/>
              <a:t>Bienvenue au «Safari-photo d’obstacles» </a:t>
            </a:r>
            <a:endParaRPr lang="de-CH" dirty="0"/>
          </a:p>
        </p:txBody>
      </p:sp>
      <p:sp>
        <p:nvSpPr>
          <p:cNvPr id="5" name="Slide Number Placeholder 4">
            <a:extLst>
              <a:ext uri="{FF2B5EF4-FFF2-40B4-BE49-F238E27FC236}">
                <a16:creationId xmlns=""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12</a:t>
            </a:fld>
            <a:endParaRPr lang="de-CH" dirty="0"/>
          </a:p>
        </p:txBody>
      </p:sp>
      <p:pic>
        <p:nvPicPr>
          <p:cNvPr id="8" name="Bildplatzhalter 3" descr="DSC00921.JPG"/>
          <p:cNvPicPr>
            <a:picLocks noGrp="1" noChangeAspect="1"/>
          </p:cNvPicPr>
          <p:nvPr>
            <p:ph type="pic" sz="quarter" idx="14"/>
          </p:nvPr>
        </p:nvPicPr>
        <p:blipFill rotWithShape="1">
          <a:blip r:embed="rId3" cstate="print"/>
          <a:srcRect t="38383" b="9651"/>
          <a:stretch/>
        </p:blipFill>
        <p:spPr>
          <a:xfrm>
            <a:off x="550863" y="1628774"/>
            <a:ext cx="11641137" cy="4537076"/>
          </a:xfrm>
        </p:spPr>
      </p:pic>
    </p:spTree>
    <p:extLst>
      <p:ext uri="{BB962C8B-B14F-4D97-AF65-F5344CB8AC3E}">
        <p14:creationId xmlns:p14="http://schemas.microsoft.com/office/powerpoint/2010/main" val="229429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31C0A-FE85-48E4-BA6C-7B46C4D0502B}"/>
              </a:ext>
            </a:extLst>
          </p:cNvPr>
          <p:cNvSpPr>
            <a:spLocks noGrp="1"/>
          </p:cNvSpPr>
          <p:nvPr>
            <p:ph type="title"/>
          </p:nvPr>
        </p:nvSpPr>
        <p:spPr/>
        <p:txBody>
          <a:bodyPr/>
          <a:lstStyle/>
          <a:p>
            <a:r>
              <a:rPr lang="fr-FR" dirty="0"/>
              <a:t>Service </a:t>
            </a:r>
            <a:r>
              <a:rPr lang="fr-FR" dirty="0" smtClean="0"/>
              <a:t>d’annonce </a:t>
            </a:r>
            <a:r>
              <a:rPr lang="fr-FR" dirty="0"/>
              <a:t>des zones à </a:t>
            </a:r>
            <a:r>
              <a:rPr lang="fr-FR" dirty="0" smtClean="0"/>
              <a:t>risque</a:t>
            </a:r>
            <a:endParaRPr lang="fr-FR" dirty="0"/>
          </a:p>
        </p:txBody>
      </p:sp>
      <p:sp>
        <p:nvSpPr>
          <p:cNvPr id="3" name="Content Placeholder 2">
            <a:extLst>
              <a:ext uri="{FF2B5EF4-FFF2-40B4-BE49-F238E27FC236}">
                <a16:creationId xmlns="" xmlns:a16="http://schemas.microsoft.com/office/drawing/2014/main" id="{65DF5501-6275-4A7B-8B77-34DF579D6B79}"/>
              </a:ext>
            </a:extLst>
          </p:cNvPr>
          <p:cNvSpPr>
            <a:spLocks noGrp="1"/>
          </p:cNvSpPr>
          <p:nvPr>
            <p:ph sz="half" idx="1"/>
          </p:nvPr>
        </p:nvSpPr>
        <p:spPr>
          <a:xfrm>
            <a:off x="550862" y="1557339"/>
            <a:ext cx="5329113" cy="4608512"/>
          </a:xfrm>
        </p:spPr>
        <p:txBody>
          <a:bodyPr/>
          <a:lstStyle/>
          <a:p>
            <a:pPr marL="0" indent="0">
              <a:buNone/>
            </a:pPr>
            <a:r>
              <a:rPr lang="fr-FR" dirty="0"/>
              <a:t>Les situations à risque de chutes et faux pas doivent être annoncées au responsable </a:t>
            </a:r>
            <a:r>
              <a:rPr lang="fr-FR" dirty="0">
                <a:solidFill>
                  <a:srgbClr val="FF0000"/>
                </a:solidFill>
              </a:rPr>
              <a:t>(inscrire le nom de la personne) </a:t>
            </a:r>
            <a:r>
              <a:rPr lang="fr-FR" dirty="0"/>
              <a:t>et éliminées. </a:t>
            </a:r>
          </a:p>
          <a:p>
            <a:pPr marL="0" indent="0">
              <a:buNone/>
            </a:pPr>
            <a:endParaRPr lang="fr-FR" dirty="0"/>
          </a:p>
          <a:p>
            <a:pPr marL="0" indent="0">
              <a:buNone/>
            </a:pPr>
            <a:r>
              <a:rPr lang="fr-FR" dirty="0"/>
              <a:t>Si ce </a:t>
            </a:r>
            <a:r>
              <a:rPr lang="fr-FR" dirty="0" smtClean="0"/>
              <a:t>n’est </a:t>
            </a:r>
            <a:r>
              <a:rPr lang="fr-FR" dirty="0"/>
              <a:t>pas possible, les zones </a:t>
            </a:r>
            <a:r>
              <a:rPr lang="fr-FR" dirty="0" err="1" smtClean="0"/>
              <a:t>dange</a:t>
            </a:r>
            <a:r>
              <a:rPr lang="fr-FR" dirty="0" smtClean="0"/>
              <a:t>-</a:t>
            </a:r>
            <a:br>
              <a:rPr lang="fr-FR" dirty="0" smtClean="0"/>
            </a:br>
            <a:r>
              <a:rPr lang="fr-FR" dirty="0" err="1" smtClean="0"/>
              <a:t>reuses</a:t>
            </a:r>
            <a:r>
              <a:rPr lang="fr-FR" dirty="0" smtClean="0"/>
              <a:t> </a:t>
            </a:r>
            <a:r>
              <a:rPr lang="fr-FR" dirty="0"/>
              <a:t>doivent être signalées avec un panneau </a:t>
            </a:r>
            <a:r>
              <a:rPr lang="fr-FR" dirty="0" smtClean="0"/>
              <a:t>d’avertissement </a:t>
            </a:r>
            <a:r>
              <a:rPr lang="fr-FR" dirty="0"/>
              <a:t>ou interdites à </a:t>
            </a:r>
            <a:r>
              <a:rPr lang="fr-FR" dirty="0" smtClean="0"/>
              <a:t>l’accès </a:t>
            </a:r>
            <a:r>
              <a:rPr lang="fr-FR" dirty="0"/>
              <a:t>du public. </a:t>
            </a:r>
          </a:p>
          <a:p>
            <a:pPr marL="0" indent="0">
              <a:buNone/>
            </a:pPr>
            <a:endParaRPr lang="fr-FR" dirty="0"/>
          </a:p>
          <a:p>
            <a:pPr marL="0" indent="0">
              <a:buNone/>
            </a:pPr>
            <a:r>
              <a:rPr lang="fr-FR" dirty="0"/>
              <a:t>Examiner et planifier les mesures </a:t>
            </a:r>
            <a:r>
              <a:rPr lang="fr-FR" dirty="0" smtClean="0"/>
              <a:t>constructives </a:t>
            </a:r>
            <a:r>
              <a:rPr lang="fr-FR" dirty="0"/>
              <a:t>nécessaires avec les responsables. </a:t>
            </a:r>
          </a:p>
          <a:p>
            <a:pPr marL="0" indent="0">
              <a:buNone/>
            </a:pPr>
            <a:endParaRPr lang="fr-FR" dirty="0"/>
          </a:p>
        </p:txBody>
      </p:sp>
      <p:sp>
        <p:nvSpPr>
          <p:cNvPr id="4" name="Date Placeholder 3">
            <a:extLst>
              <a:ext uri="{FF2B5EF4-FFF2-40B4-BE49-F238E27FC236}">
                <a16:creationId xmlns=""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5" name="Footer Placeholder 4">
            <a:extLst>
              <a:ext uri="{FF2B5EF4-FFF2-40B4-BE49-F238E27FC236}">
                <a16:creationId xmlns="" xmlns:a16="http://schemas.microsoft.com/office/drawing/2014/main" id="{F09E40BB-CF82-437F-A747-D794638421A7}"/>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13</a:t>
            </a:fld>
            <a:endParaRPr lang="de-CH" dirty="0"/>
          </a:p>
        </p:txBody>
      </p:sp>
      <p:pic>
        <p:nvPicPr>
          <p:cNvPr id="11" name="Bildplatzhalter 6" descr="Warnständer.jpg"/>
          <p:cNvPicPr>
            <a:picLocks noGrp="1" noChangeAspect="1"/>
          </p:cNvPicPr>
          <p:nvPr>
            <p:ph type="pic" sz="quarter" idx="14"/>
          </p:nvPr>
        </p:nvPicPr>
        <p:blipFill rotWithShape="1">
          <a:blip r:embed="rId3" cstate="print"/>
          <a:srcRect l="2112" t="15955" r="1039" b="7561"/>
          <a:stretch/>
        </p:blipFill>
        <p:spPr>
          <a:xfrm>
            <a:off x="6383338" y="1628774"/>
            <a:ext cx="5808662" cy="4320505"/>
          </a:xfrm>
        </p:spPr>
      </p:pic>
    </p:spTree>
    <p:extLst>
      <p:ext uri="{BB962C8B-B14F-4D97-AF65-F5344CB8AC3E}">
        <p14:creationId xmlns:p14="http://schemas.microsoft.com/office/powerpoint/2010/main" val="340699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60C13-A945-4D0E-8F61-B5315521B9C6}"/>
              </a:ext>
            </a:extLst>
          </p:cNvPr>
          <p:cNvSpPr>
            <a:spLocks noGrp="1"/>
          </p:cNvSpPr>
          <p:nvPr>
            <p:ph type="title"/>
          </p:nvPr>
        </p:nvSpPr>
        <p:spPr/>
        <p:txBody>
          <a:bodyPr/>
          <a:lstStyle/>
          <a:p>
            <a:r>
              <a:rPr lang="fr-FR" dirty="0"/>
              <a:t>Comment réagissez-vous en cas de situation à risque de chute chez vous? </a:t>
            </a:r>
          </a:p>
        </p:txBody>
      </p:sp>
      <p:sp>
        <p:nvSpPr>
          <p:cNvPr id="3" name="Date Placeholder 2">
            <a:extLst>
              <a:ext uri="{FF2B5EF4-FFF2-40B4-BE49-F238E27FC236}">
                <a16:creationId xmlns=""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4" name="Footer Placeholder 3">
            <a:extLst>
              <a:ext uri="{FF2B5EF4-FFF2-40B4-BE49-F238E27FC236}">
                <a16:creationId xmlns="" xmlns:a16="http://schemas.microsoft.com/office/drawing/2014/main" id="{B450F1A4-D9D8-43BE-8300-A3643561068B}"/>
              </a:ext>
            </a:extLst>
          </p:cNvPr>
          <p:cNvSpPr>
            <a:spLocks noGrp="1"/>
          </p:cNvSpPr>
          <p:nvPr>
            <p:ph type="ftr" sz="quarter" idx="11"/>
          </p:nvPr>
        </p:nvSpPr>
        <p:spPr/>
        <p:txBody>
          <a:bodyPr/>
          <a:lstStyle/>
          <a:p>
            <a:r>
              <a:rPr lang="fr-FR" dirty="0"/>
              <a:t>Bienvenue au «Safari-photo d’obstacles» </a:t>
            </a:r>
            <a:endParaRPr lang="de-CH" dirty="0"/>
          </a:p>
        </p:txBody>
      </p:sp>
      <p:sp>
        <p:nvSpPr>
          <p:cNvPr id="5" name="Slide Number Placeholder 4">
            <a:extLst>
              <a:ext uri="{FF2B5EF4-FFF2-40B4-BE49-F238E27FC236}">
                <a16:creationId xmlns=""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14</a:t>
            </a:fld>
            <a:endParaRPr lang="de-CH" dirty="0"/>
          </a:p>
        </p:txBody>
      </p:sp>
      <p:pic>
        <p:nvPicPr>
          <p:cNvPr id="8" name="Grafik 4" descr="Kellertreppe 13.jpg"/>
          <p:cNvPicPr>
            <a:picLocks noChangeAspect="1"/>
          </p:cNvPicPr>
          <p:nvPr/>
        </p:nvPicPr>
        <p:blipFill rotWithShape="1">
          <a:blip r:embed="rId3" cstate="print"/>
          <a:srcRect l="16349" t="9577" r="1644" b="8736"/>
          <a:stretch/>
        </p:blipFill>
        <p:spPr>
          <a:xfrm>
            <a:off x="551384" y="1628800"/>
            <a:ext cx="5783236" cy="4320480"/>
          </a:xfrm>
          <a:prstGeom prst="rect">
            <a:avLst/>
          </a:prstGeom>
        </p:spPr>
      </p:pic>
      <p:pic>
        <p:nvPicPr>
          <p:cNvPr id="9" name="Picture 4" descr="Kellertreppe 03"/>
          <p:cNvPicPr>
            <a:picLocks noGrp="1" noChangeAspect="1" noChangeArrowheads="1"/>
          </p:cNvPicPr>
          <p:nvPr>
            <p:ph type="pic" sz="quarter" idx="14"/>
          </p:nvPr>
        </p:nvPicPr>
        <p:blipFill rotWithShape="1">
          <a:blip r:embed="rId4" cstate="print"/>
          <a:srcRect t="34918" b="9426"/>
          <a:stretch/>
        </p:blipFill>
        <p:spPr bwMode="auto">
          <a:xfrm>
            <a:off x="6383338" y="1628774"/>
            <a:ext cx="5808662" cy="4320505"/>
          </a:xfrm>
          <a:prstGeom prst="rect">
            <a:avLst/>
          </a:prstGeom>
          <a:noFill/>
          <a:ln w="9525">
            <a:noFill/>
            <a:miter lim="800000"/>
            <a:headEnd/>
            <a:tailEnd/>
          </a:ln>
        </p:spPr>
      </p:pic>
    </p:spTree>
    <p:extLst>
      <p:ext uri="{BB962C8B-B14F-4D97-AF65-F5344CB8AC3E}">
        <p14:creationId xmlns:p14="http://schemas.microsoft.com/office/powerpoint/2010/main" val="425721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60C13-A945-4D0E-8F61-B5315521B9C6}"/>
              </a:ext>
            </a:extLst>
          </p:cNvPr>
          <p:cNvSpPr>
            <a:spLocks noGrp="1"/>
          </p:cNvSpPr>
          <p:nvPr>
            <p:ph type="title"/>
          </p:nvPr>
        </p:nvSpPr>
        <p:spPr/>
        <p:txBody>
          <a:bodyPr/>
          <a:lstStyle/>
          <a:p>
            <a:r>
              <a:rPr lang="fr-FR" dirty="0"/>
              <a:t>Message compris! </a:t>
            </a:r>
            <a:endParaRPr lang="fr-CH" noProof="0" dirty="0"/>
          </a:p>
        </p:txBody>
      </p:sp>
      <p:sp>
        <p:nvSpPr>
          <p:cNvPr id="3" name="Date Placeholder 2">
            <a:extLst>
              <a:ext uri="{FF2B5EF4-FFF2-40B4-BE49-F238E27FC236}">
                <a16:creationId xmlns=""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4" name="Footer Placeholder 3">
            <a:extLst>
              <a:ext uri="{FF2B5EF4-FFF2-40B4-BE49-F238E27FC236}">
                <a16:creationId xmlns="" xmlns:a16="http://schemas.microsoft.com/office/drawing/2014/main" id="{B450F1A4-D9D8-43BE-8300-A3643561068B}"/>
              </a:ext>
            </a:extLst>
          </p:cNvPr>
          <p:cNvSpPr>
            <a:spLocks noGrp="1"/>
          </p:cNvSpPr>
          <p:nvPr>
            <p:ph type="ftr" sz="quarter" idx="11"/>
          </p:nvPr>
        </p:nvSpPr>
        <p:spPr/>
        <p:txBody>
          <a:bodyPr/>
          <a:lstStyle/>
          <a:p>
            <a:r>
              <a:rPr lang="fr-FR" dirty="0"/>
              <a:t>Bienvenue au «Safari-photo d’obstacles» </a:t>
            </a:r>
            <a:endParaRPr lang="de-CH" dirty="0"/>
          </a:p>
        </p:txBody>
      </p:sp>
      <p:sp>
        <p:nvSpPr>
          <p:cNvPr id="5" name="Slide Number Placeholder 4">
            <a:extLst>
              <a:ext uri="{FF2B5EF4-FFF2-40B4-BE49-F238E27FC236}">
                <a16:creationId xmlns=""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15</a:t>
            </a:fld>
            <a:endParaRPr lang="de-CH" dirty="0"/>
          </a:p>
        </p:txBody>
      </p:sp>
      <p:pic>
        <p:nvPicPr>
          <p:cNvPr id="8" name="Bildplatzhalter 7" descr="Daumen hoch.jpg"/>
          <p:cNvPicPr>
            <a:picLocks noGrp="1" noChangeAspect="1"/>
          </p:cNvPicPr>
          <p:nvPr>
            <p:ph type="pic" sz="quarter" idx="14"/>
          </p:nvPr>
        </p:nvPicPr>
        <p:blipFill rotWithShape="1">
          <a:blip r:embed="rId3" cstate="print"/>
          <a:srcRect t="24209" b="21407"/>
          <a:stretch/>
        </p:blipFill>
        <p:spPr>
          <a:xfrm>
            <a:off x="550863" y="1628774"/>
            <a:ext cx="11641137" cy="4537076"/>
          </a:xfrm>
        </p:spPr>
      </p:pic>
    </p:spTree>
    <p:extLst>
      <p:ext uri="{BB962C8B-B14F-4D97-AF65-F5344CB8AC3E}">
        <p14:creationId xmlns:p14="http://schemas.microsoft.com/office/powerpoint/2010/main" val="49033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31C0A-FE85-48E4-BA6C-7B46C4D0502B}"/>
              </a:ext>
            </a:extLst>
          </p:cNvPr>
          <p:cNvSpPr>
            <a:spLocks noGrp="1"/>
          </p:cNvSpPr>
          <p:nvPr>
            <p:ph type="title"/>
          </p:nvPr>
        </p:nvSpPr>
        <p:spPr/>
        <p:txBody>
          <a:bodyPr/>
          <a:lstStyle/>
          <a:p>
            <a:r>
              <a:rPr lang="nb-NO" dirty="0" err="1"/>
              <a:t>Programme</a:t>
            </a:r>
            <a:r>
              <a:rPr lang="nb-NO" dirty="0"/>
              <a:t> en 60 min</a:t>
            </a:r>
          </a:p>
        </p:txBody>
      </p:sp>
      <p:sp>
        <p:nvSpPr>
          <p:cNvPr id="3" name="Content Placeholder 2">
            <a:extLst>
              <a:ext uri="{FF2B5EF4-FFF2-40B4-BE49-F238E27FC236}">
                <a16:creationId xmlns="" xmlns:a16="http://schemas.microsoft.com/office/drawing/2014/main" id="{65DF5501-6275-4A7B-8B77-34DF579D6B79}"/>
              </a:ext>
            </a:extLst>
          </p:cNvPr>
          <p:cNvSpPr>
            <a:spLocks noGrp="1"/>
          </p:cNvSpPr>
          <p:nvPr>
            <p:ph sz="half" idx="1"/>
          </p:nvPr>
        </p:nvSpPr>
        <p:spPr/>
        <p:txBody>
          <a:bodyPr/>
          <a:lstStyle/>
          <a:p>
            <a:pPr marL="0" indent="0">
              <a:buNone/>
            </a:pPr>
            <a:r>
              <a:rPr lang="fr-FR" dirty="0"/>
              <a:t>Film </a:t>
            </a:r>
            <a:r>
              <a:rPr lang="fr-FR" dirty="0" smtClean="0"/>
              <a:t>d’introduction </a:t>
            </a:r>
            <a:r>
              <a:rPr lang="fr-FR" dirty="0"/>
              <a:t>«En bas» (20') </a:t>
            </a:r>
          </a:p>
          <a:p>
            <a:pPr marL="0" indent="0">
              <a:buNone/>
            </a:pPr>
            <a:endParaRPr lang="fr-FR" dirty="0"/>
          </a:p>
          <a:p>
            <a:pPr marL="0" indent="0">
              <a:buNone/>
            </a:pPr>
            <a:r>
              <a:rPr lang="fr-FR" dirty="0"/>
              <a:t>Safari-photo </a:t>
            </a:r>
            <a:r>
              <a:rPr lang="fr-FR" dirty="0" smtClean="0"/>
              <a:t>d’obstacles </a:t>
            </a:r>
            <a:r>
              <a:rPr lang="fr-FR" dirty="0"/>
              <a:t>(35') </a:t>
            </a:r>
          </a:p>
          <a:p>
            <a:r>
              <a:rPr lang="fr-FR" dirty="0" smtClean="0"/>
              <a:t>repérage </a:t>
            </a:r>
            <a:r>
              <a:rPr lang="fr-FR" dirty="0"/>
              <a:t>et photos des </a:t>
            </a:r>
            <a:r>
              <a:rPr lang="fr-FR" dirty="0" smtClean="0"/>
              <a:t>situations </a:t>
            </a:r>
            <a:r>
              <a:rPr lang="fr-FR" dirty="0"/>
              <a:t>à risque </a:t>
            </a:r>
          </a:p>
          <a:p>
            <a:r>
              <a:rPr lang="fr-FR" dirty="0" smtClean="0"/>
              <a:t>analyse </a:t>
            </a:r>
            <a:r>
              <a:rPr lang="fr-FR" dirty="0"/>
              <a:t>des photos </a:t>
            </a:r>
          </a:p>
          <a:p>
            <a:pPr marL="0" indent="0">
              <a:buNone/>
            </a:pPr>
            <a:endParaRPr lang="fr-FR" dirty="0"/>
          </a:p>
          <a:p>
            <a:pPr marL="0" indent="0">
              <a:buNone/>
            </a:pPr>
            <a:r>
              <a:rPr lang="fr-FR" dirty="0"/>
              <a:t>Conclusions (5') </a:t>
            </a:r>
          </a:p>
          <a:p>
            <a:pPr marL="0" indent="0">
              <a:buNone/>
            </a:pPr>
            <a:endParaRPr lang="fr-FR" dirty="0"/>
          </a:p>
        </p:txBody>
      </p:sp>
      <p:sp>
        <p:nvSpPr>
          <p:cNvPr id="4" name="Date Placeholder 3">
            <a:extLst>
              <a:ext uri="{FF2B5EF4-FFF2-40B4-BE49-F238E27FC236}">
                <a16:creationId xmlns=""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5" name="Footer Placeholder 4">
            <a:extLst>
              <a:ext uri="{FF2B5EF4-FFF2-40B4-BE49-F238E27FC236}">
                <a16:creationId xmlns="" xmlns:a16="http://schemas.microsoft.com/office/drawing/2014/main" id="{F09E40BB-CF82-437F-A747-D794638421A7}"/>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2</a:t>
            </a:fld>
            <a:endParaRPr lang="de-CH" dirty="0"/>
          </a:p>
        </p:txBody>
      </p:sp>
      <p:pic>
        <p:nvPicPr>
          <p:cNvPr id="11" name="Bildplatzhalter 4" descr="Agenda_Uhr.jpg"/>
          <p:cNvPicPr>
            <a:picLocks noChangeAspect="1"/>
          </p:cNvPicPr>
          <p:nvPr/>
        </p:nvPicPr>
        <p:blipFill rotWithShape="1">
          <a:blip r:embed="rId2" cstate="print"/>
          <a:srcRect l="13381" t="17077" r="19284" b="7989"/>
          <a:stretch/>
        </p:blipFill>
        <p:spPr>
          <a:xfrm>
            <a:off x="6382800" y="1628798"/>
            <a:ext cx="5819112" cy="4320000"/>
          </a:xfrm>
          <a:prstGeom prst="rect">
            <a:avLst/>
          </a:prstGeom>
        </p:spPr>
      </p:pic>
    </p:spTree>
    <p:extLst>
      <p:ext uri="{BB962C8B-B14F-4D97-AF65-F5344CB8AC3E}">
        <p14:creationId xmlns:p14="http://schemas.microsoft.com/office/powerpoint/2010/main" val="135784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31C0A-FE85-48E4-BA6C-7B46C4D0502B}"/>
              </a:ext>
            </a:extLst>
          </p:cNvPr>
          <p:cNvSpPr>
            <a:spLocks noGrp="1"/>
          </p:cNvSpPr>
          <p:nvPr>
            <p:ph type="title"/>
          </p:nvPr>
        </p:nvSpPr>
        <p:spPr/>
        <p:txBody>
          <a:bodyPr/>
          <a:lstStyle/>
          <a:p>
            <a:r>
              <a:rPr lang="fr-FR" dirty="0"/>
              <a:t>Objectifs de la journée </a:t>
            </a:r>
          </a:p>
        </p:txBody>
      </p:sp>
      <p:sp>
        <p:nvSpPr>
          <p:cNvPr id="3" name="Content Placeholder 2">
            <a:extLst>
              <a:ext uri="{FF2B5EF4-FFF2-40B4-BE49-F238E27FC236}">
                <a16:creationId xmlns="" xmlns:a16="http://schemas.microsoft.com/office/drawing/2014/main" id="{65DF5501-6275-4A7B-8B77-34DF579D6B79}"/>
              </a:ext>
            </a:extLst>
          </p:cNvPr>
          <p:cNvSpPr>
            <a:spLocks noGrp="1"/>
          </p:cNvSpPr>
          <p:nvPr>
            <p:ph sz="half" idx="1"/>
          </p:nvPr>
        </p:nvSpPr>
        <p:spPr/>
        <p:txBody>
          <a:bodyPr/>
          <a:lstStyle/>
          <a:p>
            <a:pPr marL="0" indent="0">
              <a:buNone/>
            </a:pPr>
            <a:r>
              <a:rPr lang="fr-FR" dirty="0"/>
              <a:t>Vous connaissez les causes des accidents dus aux chutes et faux pas au travail et durant les loisirs.  </a:t>
            </a:r>
            <a:endParaRPr lang="fr-FR" dirty="0" smtClean="0"/>
          </a:p>
          <a:p>
            <a:pPr marL="0" indent="0">
              <a:buNone/>
            </a:pPr>
            <a:endParaRPr lang="fr-FR" dirty="0"/>
          </a:p>
          <a:p>
            <a:pPr marL="0" indent="0">
              <a:buNone/>
            </a:pPr>
            <a:r>
              <a:rPr lang="fr-FR" dirty="0"/>
              <a:t>Vous identifiez les situations dangereuses constituant un risque </a:t>
            </a:r>
            <a:r>
              <a:rPr lang="fr-FR" dirty="0" smtClean="0"/>
              <a:t>d’accident </a:t>
            </a:r>
            <a:r>
              <a:rPr lang="fr-FR" dirty="0"/>
              <a:t>et vous savez comment les éliminer. </a:t>
            </a:r>
            <a:endParaRPr lang="fr-FR" dirty="0" smtClean="0"/>
          </a:p>
          <a:p>
            <a:pPr marL="0" indent="0">
              <a:buNone/>
            </a:pPr>
            <a:endParaRPr lang="fr-FR" dirty="0"/>
          </a:p>
          <a:p>
            <a:pPr marL="0" indent="0">
              <a:buNone/>
            </a:pPr>
            <a:r>
              <a:rPr lang="fr-FR" dirty="0"/>
              <a:t>Vous savez à qui vous adresser pour signaler une situation à risque de chute. </a:t>
            </a:r>
            <a:endParaRPr lang="fr-FR" dirty="0" smtClean="0"/>
          </a:p>
          <a:p>
            <a:pPr marL="0" indent="0">
              <a:buNone/>
            </a:pPr>
            <a:endParaRPr lang="fr-FR" dirty="0"/>
          </a:p>
          <a:p>
            <a:pPr marL="0" indent="0">
              <a:buNone/>
            </a:pPr>
            <a:r>
              <a:rPr lang="fr-FR" dirty="0"/>
              <a:t>Vous faites partie des collaborateurs qui contribueront à la réalisation de </a:t>
            </a:r>
            <a:r>
              <a:rPr lang="fr-FR" dirty="0" smtClean="0"/>
              <a:t>l’objectif </a:t>
            </a:r>
            <a:r>
              <a:rPr lang="fr-FR" dirty="0"/>
              <a:t>de </a:t>
            </a:r>
            <a:r>
              <a:rPr lang="fr-FR" dirty="0" smtClean="0"/>
              <a:t>l’entreprise</a:t>
            </a:r>
            <a:r>
              <a:rPr lang="fr-FR" dirty="0"/>
              <a:t>, </a:t>
            </a:r>
            <a:r>
              <a:rPr lang="fr-FR" dirty="0" smtClean="0"/>
              <a:t>c’est</a:t>
            </a:r>
            <a:r>
              <a:rPr lang="fr-FR" dirty="0"/>
              <a:t>-à-dire une baisse de </a:t>
            </a:r>
            <a:r>
              <a:rPr lang="fr-FR" dirty="0" smtClean="0"/>
              <a:t/>
            </a:r>
            <a:br>
              <a:rPr lang="fr-FR" dirty="0" smtClean="0"/>
            </a:br>
            <a:r>
              <a:rPr lang="fr-FR" dirty="0" smtClean="0"/>
              <a:t>XX</a:t>
            </a:r>
            <a:r>
              <a:rPr lang="fr-FR" spc="-300" dirty="0" smtClean="0"/>
              <a:t> </a:t>
            </a:r>
            <a:r>
              <a:rPr lang="fr-FR" dirty="0"/>
              <a:t>% des accidents </a:t>
            </a:r>
            <a:r>
              <a:rPr lang="fr-FR" dirty="0" smtClean="0"/>
              <a:t>d’ici </a:t>
            </a:r>
            <a:r>
              <a:rPr lang="fr-FR" dirty="0"/>
              <a:t>à 201?. </a:t>
            </a:r>
          </a:p>
          <a:p>
            <a:pPr marL="0" indent="0">
              <a:buNone/>
            </a:pPr>
            <a:endParaRPr lang="fr-FR" dirty="0"/>
          </a:p>
        </p:txBody>
      </p:sp>
      <p:sp>
        <p:nvSpPr>
          <p:cNvPr id="4" name="Date Placeholder 3">
            <a:extLst>
              <a:ext uri="{FF2B5EF4-FFF2-40B4-BE49-F238E27FC236}">
                <a16:creationId xmlns=""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5" name="Footer Placeholder 4">
            <a:extLst>
              <a:ext uri="{FF2B5EF4-FFF2-40B4-BE49-F238E27FC236}">
                <a16:creationId xmlns="" xmlns:a16="http://schemas.microsoft.com/office/drawing/2014/main" id="{F09E40BB-CF82-437F-A747-D794638421A7}"/>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3</a:t>
            </a:fld>
            <a:endParaRPr lang="de-CH" dirty="0"/>
          </a:p>
        </p:txBody>
      </p:sp>
      <p:pic>
        <p:nvPicPr>
          <p:cNvPr id="11" name="Bildplatzhalter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1369" t="5873" r="13794" b="1339"/>
          <a:stretch/>
        </p:blipFill>
        <p:spPr>
          <a:xfrm>
            <a:off x="6383338" y="1628774"/>
            <a:ext cx="5808662" cy="4320505"/>
          </a:xfrm>
          <a:prstGeom prst="rect">
            <a:avLst/>
          </a:prstGeom>
          <a:ln>
            <a:solidFill>
              <a:schemeClr val="bg2"/>
            </a:solidFill>
          </a:ln>
        </p:spPr>
      </p:pic>
    </p:spTree>
    <p:extLst>
      <p:ext uri="{BB962C8B-B14F-4D97-AF65-F5344CB8AC3E}">
        <p14:creationId xmlns:p14="http://schemas.microsoft.com/office/powerpoint/2010/main" val="345716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1099B-518D-4C9C-B513-960845C31A04}"/>
              </a:ext>
            </a:extLst>
          </p:cNvPr>
          <p:cNvSpPr>
            <a:spLocks noGrp="1"/>
          </p:cNvSpPr>
          <p:nvPr>
            <p:ph type="title"/>
          </p:nvPr>
        </p:nvSpPr>
        <p:spPr/>
        <p:txBody>
          <a:bodyPr/>
          <a:lstStyle/>
          <a:p>
            <a:r>
              <a:rPr lang="fr-FR" dirty="0"/>
              <a:t>Votre expérience nous intéresse </a:t>
            </a:r>
            <a:endParaRPr lang="fr-CH" noProof="0" dirty="0"/>
          </a:p>
        </p:txBody>
      </p:sp>
      <p:sp>
        <p:nvSpPr>
          <p:cNvPr id="3" name="Content Placeholder 2">
            <a:extLst>
              <a:ext uri="{FF2B5EF4-FFF2-40B4-BE49-F238E27FC236}">
                <a16:creationId xmlns="" xmlns:a16="http://schemas.microsoft.com/office/drawing/2014/main" id="{89DA75CA-601E-405E-8F48-0A95387C5A3B}"/>
              </a:ext>
            </a:extLst>
          </p:cNvPr>
          <p:cNvSpPr>
            <a:spLocks noGrp="1"/>
          </p:cNvSpPr>
          <p:nvPr>
            <p:ph idx="1"/>
          </p:nvPr>
        </p:nvSpPr>
        <p:spPr/>
        <p:txBody>
          <a:bodyPr/>
          <a:lstStyle/>
          <a:p>
            <a:pPr marL="0" indent="0">
              <a:buNone/>
            </a:pPr>
            <a:r>
              <a:rPr lang="fr-FR" dirty="0"/>
              <a:t>Vous est-il déjà arrivé de trébucher et de faire une chute de plain-pied? </a:t>
            </a:r>
            <a:r>
              <a:rPr lang="fr-FR" dirty="0" smtClean="0"/>
              <a:t/>
            </a:r>
            <a:br>
              <a:rPr lang="fr-FR" dirty="0" smtClean="0"/>
            </a:br>
            <a:r>
              <a:rPr lang="fr-FR" dirty="0" smtClean="0"/>
              <a:t>Comment </a:t>
            </a:r>
            <a:r>
              <a:rPr lang="fr-FR" dirty="0"/>
              <a:t>cet accident </a:t>
            </a:r>
            <a:r>
              <a:rPr lang="fr-FR" dirty="0" smtClean="0"/>
              <a:t>s’est</a:t>
            </a:r>
            <a:r>
              <a:rPr lang="fr-FR" dirty="0"/>
              <a:t>-il produit? </a:t>
            </a:r>
          </a:p>
          <a:p>
            <a:pPr marL="0" indent="0">
              <a:buNone/>
            </a:pPr>
            <a:endParaRPr lang="fr-FR" dirty="0"/>
          </a:p>
          <a:p>
            <a:pPr marL="0" indent="0">
              <a:buNone/>
            </a:pPr>
            <a:r>
              <a:rPr lang="fr-FR" dirty="0"/>
              <a:t>Connaissez-vous des situations à risque dans </a:t>
            </a:r>
            <a:r>
              <a:rPr lang="fr-FR" dirty="0" smtClean="0"/>
              <a:t>l’entreprise </a:t>
            </a:r>
            <a:r>
              <a:rPr lang="fr-FR" dirty="0"/>
              <a:t>ou chez vous? </a:t>
            </a:r>
            <a:r>
              <a:rPr lang="fr-FR" dirty="0" smtClean="0"/>
              <a:t/>
            </a:r>
            <a:br>
              <a:rPr lang="fr-FR" dirty="0" smtClean="0"/>
            </a:br>
            <a:r>
              <a:rPr lang="fr-FR" dirty="0" smtClean="0"/>
              <a:t>Si </a:t>
            </a:r>
            <a:r>
              <a:rPr lang="fr-FR" dirty="0"/>
              <a:t>oui, que faites-vous pour les éliminer? </a:t>
            </a:r>
          </a:p>
          <a:p>
            <a:pPr marL="0" indent="0">
              <a:buNone/>
            </a:pPr>
            <a:endParaRPr lang="fr-FR" dirty="0"/>
          </a:p>
          <a:p>
            <a:pPr marL="0" indent="0">
              <a:buNone/>
            </a:pPr>
            <a:r>
              <a:rPr lang="fr-FR" dirty="0"/>
              <a:t>Votre entreprise a-t-elle nommé un responsable à qui </a:t>
            </a:r>
            <a:r>
              <a:rPr lang="fr-FR" dirty="0" smtClean="0"/>
              <a:t>s’adresser </a:t>
            </a:r>
            <a:r>
              <a:rPr lang="fr-FR" dirty="0"/>
              <a:t>pour </a:t>
            </a:r>
            <a:r>
              <a:rPr lang="fr-FR" dirty="0" smtClean="0"/>
              <a:t/>
            </a:r>
            <a:br>
              <a:rPr lang="fr-FR" dirty="0" smtClean="0"/>
            </a:br>
            <a:r>
              <a:rPr lang="fr-FR" dirty="0" smtClean="0"/>
              <a:t>annoncer </a:t>
            </a:r>
            <a:r>
              <a:rPr lang="fr-FR" dirty="0"/>
              <a:t>les situations à risque? </a:t>
            </a:r>
          </a:p>
        </p:txBody>
      </p:sp>
      <p:sp>
        <p:nvSpPr>
          <p:cNvPr id="4" name="Date Placeholder 3">
            <a:extLst>
              <a:ext uri="{FF2B5EF4-FFF2-40B4-BE49-F238E27FC236}">
                <a16:creationId xmlns=""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28.03.2018</a:t>
            </a:fld>
            <a:endParaRPr lang="de-CH" dirty="0"/>
          </a:p>
        </p:txBody>
      </p:sp>
      <p:sp>
        <p:nvSpPr>
          <p:cNvPr id="5" name="Footer Placeholder 4">
            <a:extLst>
              <a:ext uri="{FF2B5EF4-FFF2-40B4-BE49-F238E27FC236}">
                <a16:creationId xmlns="" xmlns:a16="http://schemas.microsoft.com/office/drawing/2014/main" id="{E13EFD1E-21A0-4EFA-89E9-D5CF4C7A2566}"/>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4</a:t>
            </a:fld>
            <a:endParaRPr lang="de-CH" dirty="0"/>
          </a:p>
        </p:txBody>
      </p:sp>
    </p:spTree>
    <p:extLst>
      <p:ext uri="{BB962C8B-B14F-4D97-AF65-F5344CB8AC3E}">
        <p14:creationId xmlns:p14="http://schemas.microsoft.com/office/powerpoint/2010/main" val="89534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1099B-518D-4C9C-B513-960845C31A04}"/>
              </a:ext>
            </a:extLst>
          </p:cNvPr>
          <p:cNvSpPr>
            <a:spLocks noGrp="1"/>
          </p:cNvSpPr>
          <p:nvPr>
            <p:ph type="title"/>
          </p:nvPr>
        </p:nvSpPr>
        <p:spPr/>
        <p:txBody>
          <a:bodyPr/>
          <a:lstStyle/>
          <a:p>
            <a:r>
              <a:rPr lang="fr-FR" dirty="0"/>
              <a:t>Eviter les chutes et faux </a:t>
            </a:r>
            <a:r>
              <a:rPr lang="fr-FR" dirty="0" smtClean="0"/>
              <a:t>pas: trois </a:t>
            </a:r>
            <a:r>
              <a:rPr lang="fr-FR" dirty="0"/>
              <a:t>niveaux </a:t>
            </a:r>
            <a:r>
              <a:rPr lang="fr-FR" dirty="0" smtClean="0"/>
              <a:t>d’intervention </a:t>
            </a:r>
            <a:endParaRPr lang="fr-FR" dirty="0"/>
          </a:p>
        </p:txBody>
      </p:sp>
      <p:sp>
        <p:nvSpPr>
          <p:cNvPr id="4" name="Date Placeholder 3">
            <a:extLst>
              <a:ext uri="{FF2B5EF4-FFF2-40B4-BE49-F238E27FC236}">
                <a16:creationId xmlns=""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28.03.2018</a:t>
            </a:fld>
            <a:endParaRPr lang="de-CH" dirty="0"/>
          </a:p>
        </p:txBody>
      </p:sp>
      <p:sp>
        <p:nvSpPr>
          <p:cNvPr id="5" name="Footer Placeholder 4">
            <a:extLst>
              <a:ext uri="{FF2B5EF4-FFF2-40B4-BE49-F238E27FC236}">
                <a16:creationId xmlns="" xmlns:a16="http://schemas.microsoft.com/office/drawing/2014/main" id="{E13EFD1E-21A0-4EFA-89E9-D5CF4C7A2566}"/>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5</a:t>
            </a:fld>
            <a:endParaRPr lang="de-CH" dirty="0"/>
          </a:p>
        </p:txBody>
      </p:sp>
      <p:pic>
        <p:nvPicPr>
          <p:cNvPr id="11" name="Picture 12"/>
          <p:cNvPicPr>
            <a:picLocks noChangeAspect="1" noChangeArrowheads="1"/>
          </p:cNvPicPr>
          <p:nvPr/>
        </p:nvPicPr>
        <p:blipFill rotWithShape="1">
          <a:blip r:embed="rId2" cstate="print"/>
          <a:srcRect l="12348" t="1729" r="2662" b="580"/>
          <a:stretch/>
        </p:blipFill>
        <p:spPr bwMode="auto">
          <a:xfrm>
            <a:off x="3863751" y="2060848"/>
            <a:ext cx="1870911" cy="2621524"/>
          </a:xfrm>
          <a:prstGeom prst="rect">
            <a:avLst/>
          </a:prstGeom>
          <a:noFill/>
          <a:ln w="9525">
            <a:noFill/>
            <a:miter lim="800000"/>
            <a:headEnd/>
            <a:tailEnd/>
          </a:ln>
        </p:spPr>
      </p:pic>
      <p:pic>
        <p:nvPicPr>
          <p:cNvPr id="13" name="Picture 11"/>
          <p:cNvPicPr>
            <a:picLocks noChangeAspect="1" noChangeArrowheads="1"/>
          </p:cNvPicPr>
          <p:nvPr/>
        </p:nvPicPr>
        <p:blipFill rotWithShape="1">
          <a:blip r:embed="rId3" cstate="print"/>
          <a:srcRect l="5028" r="8701" b="884"/>
          <a:stretch/>
        </p:blipFill>
        <p:spPr bwMode="auto">
          <a:xfrm>
            <a:off x="551384" y="2060848"/>
            <a:ext cx="1871822" cy="2621523"/>
          </a:xfrm>
          <a:prstGeom prst="rect">
            <a:avLst/>
          </a:prstGeom>
          <a:noFill/>
          <a:ln w="9525">
            <a:noFill/>
            <a:miter lim="800000"/>
            <a:headEnd/>
            <a:tailEnd/>
          </a:ln>
        </p:spPr>
      </p:pic>
      <p:sp>
        <p:nvSpPr>
          <p:cNvPr id="14" name="Inhaltsplatzhalter 12"/>
          <p:cNvSpPr txBox="1">
            <a:spLocks/>
          </p:cNvSpPr>
          <p:nvPr/>
        </p:nvSpPr>
        <p:spPr>
          <a:xfrm>
            <a:off x="550864" y="1396580"/>
            <a:ext cx="2088752" cy="427924"/>
          </a:xfrm>
          <a:prstGeom prst="rect">
            <a:avLst/>
          </a:prstGeom>
        </p:spPr>
        <p:txBody>
          <a:bodyPr lIns="0" tIns="0" rIns="0" bIns="0"/>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Conditions</a:t>
            </a:r>
            <a:br>
              <a:rPr lang="fr-FR" sz="1600" b="1" dirty="0"/>
            </a:br>
            <a:r>
              <a:rPr lang="fr-FR" sz="1600" b="1" dirty="0"/>
              <a:t>favorables</a:t>
            </a:r>
          </a:p>
        </p:txBody>
      </p:sp>
      <p:sp>
        <p:nvSpPr>
          <p:cNvPr id="15" name="Inhaltsplatzhalter 12"/>
          <p:cNvSpPr txBox="1">
            <a:spLocks/>
          </p:cNvSpPr>
          <p:nvPr/>
        </p:nvSpPr>
        <p:spPr>
          <a:xfrm>
            <a:off x="550863" y="4816990"/>
            <a:ext cx="3082421" cy="975327"/>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Eclairage optimal </a:t>
            </a:r>
          </a:p>
          <a:p>
            <a:r>
              <a:rPr lang="fr-FR" sz="1600" dirty="0"/>
              <a:t>Sols antidérapants </a:t>
            </a:r>
          </a:p>
          <a:p>
            <a:r>
              <a:rPr lang="fr-FR" sz="1600" dirty="0"/>
              <a:t>Service </a:t>
            </a:r>
            <a:r>
              <a:rPr lang="fr-FR" sz="1600" dirty="0" smtClean="0"/>
              <a:t>d’hiver </a:t>
            </a:r>
            <a:endParaRPr lang="fr-FR" sz="1600" dirty="0"/>
          </a:p>
        </p:txBody>
      </p:sp>
      <p:sp>
        <p:nvSpPr>
          <p:cNvPr id="16" name="Inhaltsplatzhalter 12"/>
          <p:cNvSpPr txBox="1">
            <a:spLocks/>
          </p:cNvSpPr>
          <p:nvPr/>
        </p:nvSpPr>
        <p:spPr>
          <a:xfrm>
            <a:off x="3869381" y="4816990"/>
            <a:ext cx="2658668" cy="1348314"/>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Faire de </a:t>
            </a:r>
            <a:r>
              <a:rPr lang="fr-FR" sz="1600" dirty="0" smtClean="0"/>
              <a:t>l’ordre </a:t>
            </a:r>
            <a:endParaRPr lang="fr-FR" sz="1600" dirty="0"/>
          </a:p>
          <a:p>
            <a:r>
              <a:rPr lang="fr-FR" sz="1600" dirty="0"/>
              <a:t>Définir et observer des règles précises </a:t>
            </a:r>
          </a:p>
          <a:p>
            <a:r>
              <a:rPr lang="fr-FR" sz="1600" dirty="0"/>
              <a:t>Renforcer </a:t>
            </a:r>
            <a:r>
              <a:rPr lang="fr-FR" sz="1600" dirty="0" smtClean="0"/>
              <a:t>l’attention </a:t>
            </a:r>
            <a:endParaRPr lang="fr-FR" sz="1600" dirty="0"/>
          </a:p>
        </p:txBody>
      </p:sp>
      <p:sp>
        <p:nvSpPr>
          <p:cNvPr id="17" name="Inhaltsplatzhalter 12"/>
          <p:cNvSpPr txBox="1">
            <a:spLocks/>
          </p:cNvSpPr>
          <p:nvPr/>
        </p:nvSpPr>
        <p:spPr>
          <a:xfrm>
            <a:off x="7185810" y="4816990"/>
            <a:ext cx="2468116" cy="1191351"/>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Améliorer </a:t>
            </a:r>
            <a:r>
              <a:rPr lang="fr-FR" sz="1600" dirty="0" smtClean="0"/>
              <a:t>l’équilibre </a:t>
            </a:r>
            <a:endParaRPr lang="fr-FR" sz="1600" dirty="0"/>
          </a:p>
          <a:p>
            <a:r>
              <a:rPr lang="fr-FR" sz="1600" dirty="0"/>
              <a:t>Développer la force </a:t>
            </a:r>
          </a:p>
          <a:p>
            <a:r>
              <a:rPr lang="fr-FR" sz="1600" dirty="0"/>
              <a:t>Améliorer la coordination </a:t>
            </a:r>
          </a:p>
        </p:txBody>
      </p:sp>
      <p:sp>
        <p:nvSpPr>
          <p:cNvPr id="18" name="Inhaltsplatzhalter 12"/>
          <p:cNvSpPr txBox="1">
            <a:spLocks/>
          </p:cNvSpPr>
          <p:nvPr/>
        </p:nvSpPr>
        <p:spPr>
          <a:xfrm>
            <a:off x="3869380" y="1396580"/>
            <a:ext cx="2010596" cy="427924"/>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Comportements </a:t>
            </a:r>
          </a:p>
          <a:p>
            <a:pPr marL="0" indent="0">
              <a:buNone/>
            </a:pPr>
            <a:r>
              <a:rPr lang="fr-FR" sz="1600" b="1" dirty="0"/>
              <a:t>favorables </a:t>
            </a:r>
          </a:p>
        </p:txBody>
      </p:sp>
      <p:sp>
        <p:nvSpPr>
          <p:cNvPr id="19" name="Inhaltsplatzhalter 12"/>
          <p:cNvSpPr txBox="1">
            <a:spLocks/>
          </p:cNvSpPr>
          <p:nvPr/>
        </p:nvSpPr>
        <p:spPr>
          <a:xfrm>
            <a:off x="7185809" y="1396580"/>
            <a:ext cx="2150551" cy="520252"/>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Condition physique optimale </a:t>
            </a:r>
            <a:endParaRPr lang="de-DE" sz="1600" b="1" dirty="0"/>
          </a:p>
        </p:txBody>
      </p:sp>
      <p:pic>
        <p:nvPicPr>
          <p:cNvPr id="20" name="Grafik 14" descr="p429m713104_fuer PP.jpg"/>
          <p:cNvPicPr>
            <a:picLocks noChangeAspect="1"/>
          </p:cNvPicPr>
          <p:nvPr/>
        </p:nvPicPr>
        <p:blipFill rotWithShape="1">
          <a:blip r:embed="rId4" cstate="print"/>
          <a:srcRect l="11629" t="-2" r="37681" b="884"/>
          <a:stretch/>
        </p:blipFill>
        <p:spPr>
          <a:xfrm>
            <a:off x="7176120" y="2060848"/>
            <a:ext cx="1869997" cy="2621524"/>
          </a:xfrm>
          <a:prstGeom prst="rect">
            <a:avLst/>
          </a:prstGeom>
        </p:spPr>
      </p:pic>
    </p:spTree>
    <p:extLst>
      <p:ext uri="{BB962C8B-B14F-4D97-AF65-F5344CB8AC3E}">
        <p14:creationId xmlns:p14="http://schemas.microsoft.com/office/powerpoint/2010/main" val="414799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31C0A-FE85-48E4-BA6C-7B46C4D0502B}"/>
              </a:ext>
            </a:extLst>
          </p:cNvPr>
          <p:cNvSpPr>
            <a:spLocks noGrp="1"/>
          </p:cNvSpPr>
          <p:nvPr>
            <p:ph type="title"/>
          </p:nvPr>
        </p:nvSpPr>
        <p:spPr/>
        <p:txBody>
          <a:bodyPr/>
          <a:lstStyle/>
          <a:p>
            <a:r>
              <a:rPr lang="fr-FR" dirty="0"/>
              <a:t>Chutes et faux pas: cause </a:t>
            </a:r>
            <a:r>
              <a:rPr lang="fr-FR" dirty="0" smtClean="0"/>
              <a:t>d’accident </a:t>
            </a:r>
            <a:r>
              <a:rPr lang="fr-FR" dirty="0"/>
              <a:t>numéro un </a:t>
            </a:r>
          </a:p>
        </p:txBody>
      </p:sp>
      <p:sp>
        <p:nvSpPr>
          <p:cNvPr id="3" name="Content Placeholder 2">
            <a:extLst>
              <a:ext uri="{FF2B5EF4-FFF2-40B4-BE49-F238E27FC236}">
                <a16:creationId xmlns="" xmlns:a16="http://schemas.microsoft.com/office/drawing/2014/main" id="{65DF5501-6275-4A7B-8B77-34DF579D6B79}"/>
              </a:ext>
            </a:extLst>
          </p:cNvPr>
          <p:cNvSpPr>
            <a:spLocks noGrp="1"/>
          </p:cNvSpPr>
          <p:nvPr>
            <p:ph sz="half" idx="1"/>
          </p:nvPr>
        </p:nvSpPr>
        <p:spPr/>
        <p:txBody>
          <a:bodyPr/>
          <a:lstStyle/>
          <a:p>
            <a:pPr marL="0" indent="0">
              <a:buNone/>
            </a:pPr>
            <a:r>
              <a:rPr lang="fr-FR" dirty="0"/>
              <a:t>La Suisse enregistre env</a:t>
            </a:r>
            <a:r>
              <a:rPr lang="fr-FR" dirty="0" smtClean="0"/>
              <a:t>.</a:t>
            </a:r>
            <a:r>
              <a:rPr lang="fr-FR" spc="-300" dirty="0"/>
              <a:t> </a:t>
            </a:r>
            <a:r>
              <a:rPr lang="fr-FR" dirty="0" smtClean="0"/>
              <a:t>190</a:t>
            </a:r>
            <a:r>
              <a:rPr lang="fr-FR" spc="-300" dirty="0" smtClean="0"/>
              <a:t> </a:t>
            </a:r>
            <a:r>
              <a:rPr lang="fr-FR" dirty="0"/>
              <a:t>000 accidents professionnels par an. </a:t>
            </a:r>
          </a:p>
          <a:p>
            <a:pPr marL="0" indent="0">
              <a:buNone/>
            </a:pPr>
            <a:endParaRPr lang="fr-FR" dirty="0"/>
          </a:p>
          <a:p>
            <a:pPr marL="0" indent="0">
              <a:buNone/>
            </a:pPr>
            <a:r>
              <a:rPr lang="fr-FR" dirty="0" smtClean="0"/>
              <a:t>75</a:t>
            </a:r>
            <a:r>
              <a:rPr lang="fr-FR" spc="-300" dirty="0"/>
              <a:t> </a:t>
            </a:r>
            <a:r>
              <a:rPr lang="fr-FR" dirty="0" smtClean="0"/>
              <a:t>% </a:t>
            </a:r>
            <a:r>
              <a:rPr lang="fr-FR" dirty="0"/>
              <a:t>des accidents se produisent de plain-pied et </a:t>
            </a:r>
            <a:r>
              <a:rPr lang="fr-FR" dirty="0" smtClean="0"/>
              <a:t>25</a:t>
            </a:r>
            <a:r>
              <a:rPr lang="fr-FR" spc="-300" dirty="0"/>
              <a:t> </a:t>
            </a:r>
            <a:r>
              <a:rPr lang="fr-FR" dirty="0" smtClean="0"/>
              <a:t>% </a:t>
            </a:r>
            <a:r>
              <a:rPr lang="fr-FR" dirty="0"/>
              <a:t>des accidents se produisent dans les escaliers. </a:t>
            </a:r>
          </a:p>
          <a:p>
            <a:pPr marL="0" indent="0">
              <a:buNone/>
            </a:pPr>
            <a:endParaRPr lang="fr-FR" dirty="0"/>
          </a:p>
          <a:p>
            <a:pPr marL="0" indent="0">
              <a:buNone/>
            </a:pPr>
            <a:r>
              <a:rPr lang="fr-FR" dirty="0"/>
              <a:t>Les accidents dus aux chutes et faux pas </a:t>
            </a:r>
            <a:r>
              <a:rPr lang="fr-FR" dirty="0" smtClean="0"/>
              <a:t/>
            </a:r>
            <a:br>
              <a:rPr lang="fr-FR" dirty="0" smtClean="0"/>
            </a:br>
            <a:r>
              <a:rPr lang="fr-FR" dirty="0" smtClean="0"/>
              <a:t>sont </a:t>
            </a:r>
            <a:r>
              <a:rPr lang="fr-FR" dirty="0"/>
              <a:t>particulièrement nombreux en hiver </a:t>
            </a:r>
            <a:r>
              <a:rPr lang="fr-FR" dirty="0" smtClean="0"/>
              <a:t/>
            </a:r>
            <a:br>
              <a:rPr lang="fr-FR" dirty="0" smtClean="0"/>
            </a:br>
            <a:r>
              <a:rPr lang="fr-FR" dirty="0" smtClean="0"/>
              <a:t>(</a:t>
            </a:r>
            <a:r>
              <a:rPr lang="fr-FR" dirty="0"/>
              <a:t>du mois de décembre au mois de février).</a:t>
            </a:r>
          </a:p>
          <a:p>
            <a:pPr marL="0" indent="0">
              <a:buNone/>
            </a:pPr>
            <a:endParaRPr lang="fr-FR" dirty="0"/>
          </a:p>
          <a:p>
            <a:pPr marL="0" indent="0">
              <a:buNone/>
            </a:pPr>
            <a:r>
              <a:rPr lang="fr-FR" dirty="0"/>
              <a:t>De nombreux accidents pourraient être facilement évités</a:t>
            </a:r>
            <a:r>
              <a:rPr lang="fr-FR" dirty="0" smtClean="0"/>
              <a:t>.</a:t>
            </a:r>
            <a:endParaRPr lang="fr-FR" dirty="0"/>
          </a:p>
        </p:txBody>
      </p:sp>
      <p:sp>
        <p:nvSpPr>
          <p:cNvPr id="4" name="Date Placeholder 3">
            <a:extLst>
              <a:ext uri="{FF2B5EF4-FFF2-40B4-BE49-F238E27FC236}">
                <a16:creationId xmlns=""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5" name="Footer Placeholder 4">
            <a:extLst>
              <a:ext uri="{FF2B5EF4-FFF2-40B4-BE49-F238E27FC236}">
                <a16:creationId xmlns="" xmlns:a16="http://schemas.microsoft.com/office/drawing/2014/main" id="{F09E40BB-CF82-437F-A747-D794638421A7}"/>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6</a:t>
            </a:fld>
            <a:endParaRPr lang="de-CH" dirty="0"/>
          </a:p>
        </p:txBody>
      </p:sp>
      <p:pic>
        <p:nvPicPr>
          <p:cNvPr id="11" name="Bildplatzhalter 6" descr="Bild28.jpg"/>
          <p:cNvPicPr>
            <a:picLocks noGrp="1" noChangeAspect="1"/>
          </p:cNvPicPr>
          <p:nvPr>
            <p:ph type="pic" sz="quarter" idx="14"/>
          </p:nvPr>
        </p:nvPicPr>
        <p:blipFill rotWithShape="1">
          <a:blip r:embed="rId2" cstate="print"/>
          <a:srcRect l="-100" t="36459" r="1063" b="15022"/>
          <a:stretch/>
        </p:blipFill>
        <p:spPr>
          <a:xfrm>
            <a:off x="6384032" y="1628774"/>
            <a:ext cx="5808662" cy="4320505"/>
          </a:xfrm>
        </p:spPr>
      </p:pic>
    </p:spTree>
    <p:extLst>
      <p:ext uri="{BB962C8B-B14F-4D97-AF65-F5344CB8AC3E}">
        <p14:creationId xmlns:p14="http://schemas.microsoft.com/office/powerpoint/2010/main" val="273798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1099B-518D-4C9C-B513-960845C31A04}"/>
              </a:ext>
            </a:extLst>
          </p:cNvPr>
          <p:cNvSpPr>
            <a:spLocks noGrp="1"/>
          </p:cNvSpPr>
          <p:nvPr>
            <p:ph type="title"/>
          </p:nvPr>
        </p:nvSpPr>
        <p:spPr/>
        <p:txBody>
          <a:bodyPr/>
          <a:lstStyle/>
          <a:p>
            <a:r>
              <a:rPr lang="fr-FR" dirty="0"/>
              <a:t>Statistique des accidents de </a:t>
            </a:r>
            <a:r>
              <a:rPr lang="fr-FR" dirty="0" smtClean="0"/>
              <a:t>l’entreprise </a:t>
            </a:r>
            <a:endParaRPr lang="fr-FR" dirty="0"/>
          </a:p>
        </p:txBody>
      </p:sp>
      <p:sp>
        <p:nvSpPr>
          <p:cNvPr id="4" name="Date Placeholder 3">
            <a:extLst>
              <a:ext uri="{FF2B5EF4-FFF2-40B4-BE49-F238E27FC236}">
                <a16:creationId xmlns=""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28.03.2018</a:t>
            </a:fld>
            <a:endParaRPr lang="de-CH" dirty="0"/>
          </a:p>
        </p:txBody>
      </p:sp>
      <p:sp>
        <p:nvSpPr>
          <p:cNvPr id="5" name="Footer Placeholder 4">
            <a:extLst>
              <a:ext uri="{FF2B5EF4-FFF2-40B4-BE49-F238E27FC236}">
                <a16:creationId xmlns="" xmlns:a16="http://schemas.microsoft.com/office/drawing/2014/main" id="{E13EFD1E-21A0-4EFA-89E9-D5CF4C7A2566}"/>
              </a:ext>
            </a:extLst>
          </p:cNvPr>
          <p:cNvSpPr>
            <a:spLocks noGrp="1"/>
          </p:cNvSpPr>
          <p:nvPr>
            <p:ph type="ftr" sz="quarter" idx="11"/>
          </p:nvPr>
        </p:nvSpPr>
        <p:spPr/>
        <p:txBody>
          <a:bodyPr/>
          <a:lstStyle/>
          <a:p>
            <a:r>
              <a:rPr lang="fr-FR" dirty="0"/>
              <a:t>Bienvenue au «Safari-photo d’obstacles» </a:t>
            </a:r>
            <a:endParaRPr lang="de-CH" dirty="0"/>
          </a:p>
        </p:txBody>
      </p:sp>
      <p:sp>
        <p:nvSpPr>
          <p:cNvPr id="6" name="Slide Number Placeholder 5">
            <a:extLst>
              <a:ext uri="{FF2B5EF4-FFF2-40B4-BE49-F238E27FC236}">
                <a16:creationId xmlns=""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7</a:t>
            </a:fld>
            <a:endParaRPr lang="de-CH" dirty="0"/>
          </a:p>
        </p:txBody>
      </p:sp>
      <p:graphicFrame>
        <p:nvGraphicFramePr>
          <p:cNvPr id="10" name="Content Placeholder 7">
            <a:extLst>
              <a:ext uri="{FF2B5EF4-FFF2-40B4-BE49-F238E27FC236}">
                <a16:creationId xmlns:a16="http://schemas.microsoft.com/office/drawing/2014/main" xmlns="" id="{6C9FF48D-5AE9-42FA-9008-FFB43B7C2827}"/>
              </a:ext>
            </a:extLst>
          </p:cNvPr>
          <p:cNvGraphicFramePr>
            <a:graphicFrameLocks/>
          </p:cNvGraphicFramePr>
          <p:nvPr>
            <p:extLst>
              <p:ext uri="{D42A27DB-BD31-4B8C-83A1-F6EECF244321}">
                <p14:modId xmlns:p14="http://schemas.microsoft.com/office/powerpoint/2010/main" val="3158588312"/>
              </p:ext>
            </p:extLst>
          </p:nvPr>
        </p:nvGraphicFramePr>
        <p:xfrm>
          <a:off x="550863" y="1557338"/>
          <a:ext cx="9145584" cy="3566160"/>
        </p:xfrm>
        <a:graphic>
          <a:graphicData uri="http://schemas.openxmlformats.org/drawingml/2006/table">
            <a:tbl>
              <a:tblPr firstRow="1">
                <a:tableStyleId>{8251B765-F91A-4008-8DD1-53D880B8B698}</a:tableStyleId>
              </a:tblPr>
              <a:tblGrid>
                <a:gridCol w="1224657">
                  <a:extLst>
                    <a:ext uri="{9D8B030D-6E8A-4147-A177-3AD203B41FA5}">
                      <a16:colId xmlns:a16="http://schemas.microsoft.com/office/drawing/2014/main" xmlns="" val="956904968"/>
                    </a:ext>
                  </a:extLst>
                </a:gridCol>
                <a:gridCol w="1512168">
                  <a:extLst>
                    <a:ext uri="{9D8B030D-6E8A-4147-A177-3AD203B41FA5}">
                      <a16:colId xmlns:a16="http://schemas.microsoft.com/office/drawing/2014/main" xmlns="" val="1445462497"/>
                    </a:ext>
                  </a:extLst>
                </a:gridCol>
                <a:gridCol w="1584176">
                  <a:extLst>
                    <a:ext uri="{9D8B030D-6E8A-4147-A177-3AD203B41FA5}">
                      <a16:colId xmlns:a16="http://schemas.microsoft.com/office/drawing/2014/main" xmlns="" val="1921323573"/>
                    </a:ext>
                  </a:extLst>
                </a:gridCol>
                <a:gridCol w="1656184">
                  <a:extLst>
                    <a:ext uri="{9D8B030D-6E8A-4147-A177-3AD203B41FA5}">
                      <a16:colId xmlns:a16="http://schemas.microsoft.com/office/drawing/2014/main" xmlns="" val="408385416"/>
                    </a:ext>
                  </a:extLst>
                </a:gridCol>
                <a:gridCol w="1584176">
                  <a:extLst>
                    <a:ext uri="{9D8B030D-6E8A-4147-A177-3AD203B41FA5}">
                      <a16:colId xmlns:a16="http://schemas.microsoft.com/office/drawing/2014/main" xmlns="" val="200829963"/>
                    </a:ext>
                  </a:extLst>
                </a:gridCol>
                <a:gridCol w="1584223"/>
              </a:tblGrid>
              <a:tr h="359494">
                <a:tc>
                  <a:txBody>
                    <a:bodyPr/>
                    <a:lstStyle/>
                    <a:p>
                      <a:r>
                        <a:rPr lang="fr-FR" sz="1400" dirty="0" smtClean="0"/>
                        <a:t>AP et ANP </a:t>
                      </a:r>
                    </a:p>
                  </a:txBody>
                  <a:tcPr marL="75406" marR="75406">
                    <a:solidFill>
                      <a:schemeClr val="accent6">
                        <a:lumMod val="40000"/>
                        <a:lumOff val="60000"/>
                      </a:schemeClr>
                    </a:solidFill>
                  </a:tcPr>
                </a:tc>
                <a:tc>
                  <a:txBody>
                    <a:bodyPr/>
                    <a:lstStyle/>
                    <a:p>
                      <a:pPr algn="l"/>
                      <a:r>
                        <a:rPr lang="fr-FR" sz="1400" dirty="0" smtClean="0"/>
                        <a:t>Tous les accidents </a:t>
                      </a:r>
                    </a:p>
                  </a:txBody>
                  <a:tcPr marL="75406" marR="75406">
                    <a:noFill/>
                  </a:tcPr>
                </a:tc>
                <a:tc>
                  <a:txBody>
                    <a:bodyPr/>
                    <a:lstStyle/>
                    <a:p>
                      <a:pPr algn="l"/>
                      <a:r>
                        <a:rPr lang="fr-FR" sz="1400" dirty="0" smtClean="0"/>
                        <a:t>Accidents dus aux chutes et faux pas</a:t>
                      </a:r>
                    </a:p>
                  </a:txBody>
                  <a:tcPr marL="75406" marR="75406">
                    <a:solidFill>
                      <a:schemeClr val="accent6">
                        <a:lumMod val="40000"/>
                        <a:lumOff val="60000"/>
                      </a:schemeClr>
                    </a:solidFill>
                  </a:tcPr>
                </a:tc>
                <a:tc>
                  <a:txBody>
                    <a:bodyPr/>
                    <a:lstStyle/>
                    <a:p>
                      <a:pPr algn="l"/>
                      <a:r>
                        <a:rPr lang="fr-FR" sz="1400" dirty="0" smtClean="0"/>
                        <a:t>Part des chutes et faux pas </a:t>
                      </a:r>
                    </a:p>
                  </a:txBody>
                  <a:tcPr marL="75406" marR="75406">
                    <a:noFill/>
                  </a:tcPr>
                </a:tc>
                <a:tc>
                  <a:txBody>
                    <a:bodyPr/>
                    <a:lstStyle/>
                    <a:p>
                      <a:pPr algn="l"/>
                      <a:r>
                        <a:rPr lang="fr-FR" sz="1400" dirty="0" smtClean="0"/>
                        <a:t>Coûts des accidents </a:t>
                      </a:r>
                      <a:br>
                        <a:rPr lang="fr-FR" sz="1400" dirty="0" smtClean="0"/>
                      </a:br>
                      <a:r>
                        <a:rPr lang="fr-FR" sz="1400" dirty="0" smtClean="0"/>
                        <a:t>(total) </a:t>
                      </a:r>
                    </a:p>
                  </a:txBody>
                  <a:tcPr marL="75406" marR="75406">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Coûts des chutes et faux pas </a:t>
                      </a:r>
                    </a:p>
                  </a:txBody>
                  <a:tcPr marL="75406" marR="75406">
                    <a:noFill/>
                  </a:tcPr>
                </a:tc>
                <a:extLst>
                  <a:ext uri="{0D108BD9-81ED-4DB2-BD59-A6C34878D82A}">
                    <a16:rowId xmlns:a16="http://schemas.microsoft.com/office/drawing/2014/main" xmlns="" val="205420115"/>
                  </a:ext>
                </a:extLst>
              </a:tr>
              <a:tr h="373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AP et ANP</a:t>
                      </a:r>
                      <a:endParaRPr lang="de-CH"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smtClean="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u="none" strike="noStrike" kern="1200" cap="none" spc="0" normalizeH="0" baseline="0" noProof="0" dirty="0">
                        <a:ln>
                          <a:noFill/>
                        </a:ln>
                        <a:effectLst/>
                        <a:uLnTx/>
                        <a:uFillTx/>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u="none" strike="noStrike" kern="1200" cap="none" spc="0" normalizeH="0" baseline="0" noProof="0" dirty="0" smtClean="0">
                        <a:ln>
                          <a:noFill/>
                        </a:ln>
                        <a:effectLst/>
                        <a:uLnTx/>
                        <a:uFillTx/>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noFill/>
                  </a:tcPr>
                </a:tc>
                <a:extLst>
                  <a:ext uri="{0D108BD9-81ED-4DB2-BD59-A6C34878D82A}">
                    <a16:rowId xmlns:a16="http://schemas.microsoft.com/office/drawing/2014/main" xmlns="" val="2362746191"/>
                  </a:ext>
                </a:extLst>
              </a:tr>
              <a:tr h="373083">
                <a:tc>
                  <a:txBody>
                    <a:bodyPr/>
                    <a:lstStyle/>
                    <a:p>
                      <a:r>
                        <a:rPr lang="de-CH" sz="1400" dirty="0" smtClean="0"/>
                        <a:t>AP</a:t>
                      </a:r>
                    </a:p>
                    <a:p>
                      <a:endParaRPr lang="de-CH" sz="1400" dirty="0" smtClean="0"/>
                    </a:p>
                    <a:p>
                      <a:endParaRPr lang="de-CH" sz="1400" dirty="0" smtClean="0"/>
                    </a:p>
                    <a:p>
                      <a:endParaRPr lang="de-CH" sz="1400" dirty="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noFill/>
                  </a:tcPr>
                </a:tc>
                <a:extLst>
                  <a:ext uri="{0D108BD9-81ED-4DB2-BD59-A6C34878D82A}">
                    <a16:rowId xmlns:a16="http://schemas.microsoft.com/office/drawing/2014/main" xmlns="" val="2769874436"/>
                  </a:ext>
                </a:extLst>
              </a:tr>
              <a:tr h="373083">
                <a:tc>
                  <a:txBody>
                    <a:bodyPr/>
                    <a:lstStyle/>
                    <a:p>
                      <a:r>
                        <a:rPr lang="de-CH" sz="1400" dirty="0" smtClean="0"/>
                        <a:t>ANP</a:t>
                      </a:r>
                    </a:p>
                    <a:p>
                      <a:endParaRPr lang="de-CH" sz="1400" dirty="0" smtClean="0"/>
                    </a:p>
                    <a:p>
                      <a:endParaRPr lang="de-CH" sz="1400" dirty="0" smtClean="0"/>
                    </a:p>
                    <a:p>
                      <a:endParaRPr lang="de-CH" sz="1400" dirty="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noFill/>
                  </a:tcPr>
                </a:tc>
              </a:tr>
            </a:tbl>
          </a:graphicData>
        </a:graphic>
      </p:graphicFrame>
    </p:spTree>
    <p:extLst>
      <p:ext uri="{BB962C8B-B14F-4D97-AF65-F5344CB8AC3E}">
        <p14:creationId xmlns:p14="http://schemas.microsoft.com/office/powerpoint/2010/main" val="365753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60C13-A945-4D0E-8F61-B5315521B9C6}"/>
              </a:ext>
            </a:extLst>
          </p:cNvPr>
          <p:cNvSpPr>
            <a:spLocks noGrp="1"/>
          </p:cNvSpPr>
          <p:nvPr>
            <p:ph type="title"/>
          </p:nvPr>
        </p:nvSpPr>
        <p:spPr/>
        <p:txBody>
          <a:bodyPr/>
          <a:lstStyle/>
          <a:p>
            <a:r>
              <a:rPr lang="fr-FR" dirty="0"/>
              <a:t>Projection du film «En bas» </a:t>
            </a:r>
            <a:endParaRPr lang="fr-CH" noProof="0" dirty="0"/>
          </a:p>
        </p:txBody>
      </p:sp>
      <p:sp>
        <p:nvSpPr>
          <p:cNvPr id="3" name="Date Placeholder 2">
            <a:extLst>
              <a:ext uri="{FF2B5EF4-FFF2-40B4-BE49-F238E27FC236}">
                <a16:creationId xmlns=""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4" name="Footer Placeholder 3">
            <a:extLst>
              <a:ext uri="{FF2B5EF4-FFF2-40B4-BE49-F238E27FC236}">
                <a16:creationId xmlns="" xmlns:a16="http://schemas.microsoft.com/office/drawing/2014/main" id="{B450F1A4-D9D8-43BE-8300-A3643561068B}"/>
              </a:ext>
            </a:extLst>
          </p:cNvPr>
          <p:cNvSpPr>
            <a:spLocks noGrp="1"/>
          </p:cNvSpPr>
          <p:nvPr>
            <p:ph type="ftr" sz="quarter" idx="11"/>
          </p:nvPr>
        </p:nvSpPr>
        <p:spPr/>
        <p:txBody>
          <a:bodyPr/>
          <a:lstStyle/>
          <a:p>
            <a:r>
              <a:rPr lang="fr-FR" dirty="0"/>
              <a:t>Bienvenue au «Safari-photo d’obstacles» </a:t>
            </a:r>
            <a:endParaRPr lang="de-CH" dirty="0"/>
          </a:p>
        </p:txBody>
      </p:sp>
      <p:sp>
        <p:nvSpPr>
          <p:cNvPr id="5" name="Slide Number Placeholder 4">
            <a:extLst>
              <a:ext uri="{FF2B5EF4-FFF2-40B4-BE49-F238E27FC236}">
                <a16:creationId xmlns=""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8</a:t>
            </a:fld>
            <a:endParaRPr lang="de-CH" dirty="0"/>
          </a:p>
        </p:txBody>
      </p:sp>
      <p:pic>
        <p:nvPicPr>
          <p:cNvPr id="8" name="Bildplatzhalter 5" descr="Film unten Schuh binden.jpg"/>
          <p:cNvPicPr>
            <a:picLocks noChangeAspect="1"/>
          </p:cNvPicPr>
          <p:nvPr/>
        </p:nvPicPr>
        <p:blipFill rotWithShape="1">
          <a:blip r:embed="rId3" cstate="print"/>
          <a:srcRect t="17676" b="17894"/>
          <a:stretch/>
        </p:blipFill>
        <p:spPr>
          <a:xfrm>
            <a:off x="551384" y="1556792"/>
            <a:ext cx="11089232" cy="4608513"/>
          </a:xfrm>
          <a:prstGeom prst="rect">
            <a:avLst/>
          </a:prstGeom>
        </p:spPr>
      </p:pic>
    </p:spTree>
    <p:extLst>
      <p:ext uri="{BB962C8B-B14F-4D97-AF65-F5344CB8AC3E}">
        <p14:creationId xmlns:p14="http://schemas.microsoft.com/office/powerpoint/2010/main" val="88785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60C13-A945-4D0E-8F61-B5315521B9C6}"/>
              </a:ext>
            </a:extLst>
          </p:cNvPr>
          <p:cNvSpPr>
            <a:spLocks noGrp="1"/>
          </p:cNvSpPr>
          <p:nvPr>
            <p:ph type="title"/>
          </p:nvPr>
        </p:nvSpPr>
        <p:spPr/>
        <p:txBody>
          <a:bodyPr/>
          <a:lstStyle/>
          <a:p>
            <a:r>
              <a:rPr lang="fr-FR" dirty="0"/>
              <a:t>Vos impressions </a:t>
            </a:r>
          </a:p>
        </p:txBody>
      </p:sp>
      <p:sp>
        <p:nvSpPr>
          <p:cNvPr id="3" name="Date Placeholder 2">
            <a:extLst>
              <a:ext uri="{FF2B5EF4-FFF2-40B4-BE49-F238E27FC236}">
                <a16:creationId xmlns=""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28.03.2018</a:t>
            </a:fld>
            <a:endParaRPr lang="de-CH" dirty="0"/>
          </a:p>
        </p:txBody>
      </p:sp>
      <p:sp>
        <p:nvSpPr>
          <p:cNvPr id="4" name="Footer Placeholder 3">
            <a:extLst>
              <a:ext uri="{FF2B5EF4-FFF2-40B4-BE49-F238E27FC236}">
                <a16:creationId xmlns="" xmlns:a16="http://schemas.microsoft.com/office/drawing/2014/main" id="{B450F1A4-D9D8-43BE-8300-A3643561068B}"/>
              </a:ext>
            </a:extLst>
          </p:cNvPr>
          <p:cNvSpPr>
            <a:spLocks noGrp="1"/>
          </p:cNvSpPr>
          <p:nvPr>
            <p:ph type="ftr" sz="quarter" idx="11"/>
          </p:nvPr>
        </p:nvSpPr>
        <p:spPr/>
        <p:txBody>
          <a:bodyPr/>
          <a:lstStyle/>
          <a:p>
            <a:r>
              <a:rPr lang="fr-FR" dirty="0"/>
              <a:t>Bienvenue au «Safari-photo d’obstacles» </a:t>
            </a:r>
            <a:endParaRPr lang="de-CH" dirty="0"/>
          </a:p>
        </p:txBody>
      </p:sp>
      <p:sp>
        <p:nvSpPr>
          <p:cNvPr id="5" name="Slide Number Placeholder 4">
            <a:extLst>
              <a:ext uri="{FF2B5EF4-FFF2-40B4-BE49-F238E27FC236}">
                <a16:creationId xmlns=""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9</a:t>
            </a:fld>
            <a:endParaRPr lang="de-CH" dirty="0"/>
          </a:p>
        </p:txBody>
      </p:sp>
      <p:pic>
        <p:nvPicPr>
          <p:cNvPr id="8" name="Bildplatzhalter 3" descr="Film unten Ende Film.jpg"/>
          <p:cNvPicPr>
            <a:picLocks noGrp="1" noChangeAspect="1"/>
          </p:cNvPicPr>
          <p:nvPr>
            <p:ph type="pic" sz="quarter" idx="14"/>
          </p:nvPr>
        </p:nvPicPr>
        <p:blipFill rotWithShape="1">
          <a:blip r:embed="rId3" cstate="print"/>
          <a:srcRect t="17617" b="13095"/>
          <a:stretch/>
        </p:blipFill>
        <p:spPr>
          <a:xfrm>
            <a:off x="550863" y="1628774"/>
            <a:ext cx="11641137" cy="4537076"/>
          </a:xfrm>
        </p:spPr>
      </p:pic>
    </p:spTree>
    <p:extLst>
      <p:ext uri="{BB962C8B-B14F-4D97-AF65-F5344CB8AC3E}">
        <p14:creationId xmlns:p14="http://schemas.microsoft.com/office/powerpoint/2010/main" val="3263634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 Nouvelle presentation 16x9_Muster">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16_9_Fr_Ver 1.2.potx" id="{7CF66884-3FBB-4714-AE43-04561B676798}" vid="{83C7C419-B1B6-4854-933F-512855402D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Nouvelle presentation 16x9_Muster.potx</Template>
  <TotalTime>0</TotalTime>
  <Words>899</Words>
  <Application>Microsoft Office PowerPoint</Application>
  <PresentationFormat>Breitbild</PresentationFormat>
  <Paragraphs>167</Paragraphs>
  <Slides>15</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Symbol</vt:lpstr>
      <vt:lpstr> Nouvelle presentation 16x9_Muster</vt:lpstr>
      <vt:lpstr>Bienvenue au «Safari-photo d’obstacles» </vt:lpstr>
      <vt:lpstr>Programme en 60 min</vt:lpstr>
      <vt:lpstr>Objectifs de la journée </vt:lpstr>
      <vt:lpstr>Votre expérience nous intéresse </vt:lpstr>
      <vt:lpstr>Eviter les chutes et faux pas: trois niveaux d’intervention </vt:lpstr>
      <vt:lpstr>Chutes et faux pas: cause d’accident numéro un </vt:lpstr>
      <vt:lpstr>Statistique des accidents de l’entreprise </vt:lpstr>
      <vt:lpstr>Projection du film «En bas» </vt:lpstr>
      <vt:lpstr>Vos impressions </vt:lpstr>
      <vt:lpstr>Safari et photos des situations à risque </vt:lpstr>
      <vt:lpstr>Itinéraires et consignes </vt:lpstr>
      <vt:lpstr>Photos du safari d’obstacles </vt:lpstr>
      <vt:lpstr>Service d’annonce des zones à risque</vt:lpstr>
      <vt:lpstr>Comment réagissez-vous en cas de situation à risque de chute chez vous? </vt:lpstr>
      <vt:lpstr>Message compris!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26 pt/Zab 38 pt)</dc:title>
  <cp:lastModifiedBy>Huber-Brun Susan (HBU)</cp:lastModifiedBy>
  <cp:revision>56</cp:revision>
  <dcterms:created xsi:type="dcterms:W3CDTF">2018-01-15T09:56:44Z</dcterms:created>
  <dcterms:modified xsi:type="dcterms:W3CDTF">2018-03-28T06:34:55Z</dcterms:modified>
</cp:coreProperties>
</file>